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obster"/>
      <p:regular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regular.fntdata"/><Relationship Id="rId16" Type="http://schemas.openxmlformats.org/officeDocument/2006/relationships/font" Target="fonts/Lobster-regular.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e77728c1f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e77728c1f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e77728c1f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e77728c1f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e77728c1f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e77728c1f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e77728c1f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e77728c1f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e77728c1f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e77728c1f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3"/>
          <p:cNvPicPr preferRelativeResize="0"/>
          <p:nvPr/>
        </p:nvPicPr>
        <p:blipFill>
          <a:blip r:embed="rId3">
            <a:alphaModFix/>
          </a:blip>
          <a:stretch>
            <a:fillRect/>
          </a:stretch>
        </p:blipFill>
        <p:spPr>
          <a:xfrm>
            <a:off x="0" y="0"/>
            <a:ext cx="9143999" cy="5143500"/>
          </a:xfrm>
          <a:prstGeom prst="rect">
            <a:avLst/>
          </a:prstGeom>
          <a:noFill/>
          <a:ln>
            <a:noFill/>
          </a:ln>
        </p:spPr>
      </p:pic>
      <p:sp>
        <p:nvSpPr>
          <p:cNvPr id="87" name="Google Shape;87;p13"/>
          <p:cNvSpPr txBox="1"/>
          <p:nvPr>
            <p:ph type="ctrTitle"/>
          </p:nvPr>
        </p:nvSpPr>
        <p:spPr>
          <a:xfrm>
            <a:off x="729313" y="1322428"/>
            <a:ext cx="7688100" cy="1664700"/>
          </a:xfrm>
          <a:prstGeom prst="rect">
            <a:avLst/>
          </a:prstGeom>
          <a:effectLst>
            <a:outerShdw blurRad="142875" rotWithShape="0" algn="bl" dist="38100">
              <a:srgbClr val="00FF00"/>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Project </a:t>
            </a:r>
            <a:endParaRPr>
              <a:solidFill>
                <a:srgbClr val="FFFFFF"/>
              </a:solidFill>
            </a:endParaRPr>
          </a:p>
          <a:p>
            <a:pPr indent="0" lvl="0" marL="0" rtl="0" algn="l">
              <a:spcBef>
                <a:spcPts val="0"/>
              </a:spcBef>
              <a:spcAft>
                <a:spcPts val="0"/>
              </a:spcAft>
              <a:buNone/>
            </a:pPr>
            <a:r>
              <a:rPr lang="en">
                <a:solidFill>
                  <a:srgbClr val="FFFFFF"/>
                </a:solidFill>
              </a:rPr>
              <a:t>Website Kebun Binatang</a:t>
            </a:r>
            <a:endParaRPr>
              <a:solidFill>
                <a:srgbClr val="FFFFFF"/>
              </a:solidFill>
            </a:endParaRPr>
          </a:p>
        </p:txBody>
      </p:sp>
      <p:sp>
        <p:nvSpPr>
          <p:cNvPr id="88" name="Google Shape;88;p13"/>
          <p:cNvSpPr txBox="1"/>
          <p:nvPr>
            <p:ph idx="1" type="subTitle"/>
          </p:nvPr>
        </p:nvSpPr>
        <p:spPr>
          <a:xfrm>
            <a:off x="729450" y="3648200"/>
            <a:ext cx="8104500" cy="706200"/>
          </a:xfrm>
          <a:prstGeom prst="rect">
            <a:avLst/>
          </a:prstGeom>
          <a:effectLst>
            <a:outerShdw blurRad="71438" rotWithShape="0" algn="bl" dist="28575">
              <a:srgbClr val="4A86E8"/>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3F3F3"/>
                </a:solidFill>
              </a:rPr>
              <a:t>Oleh </a:t>
            </a:r>
            <a:r>
              <a:rPr b="1" lang="en" sz="1800">
                <a:solidFill>
                  <a:srgbClr val="F3F3F3"/>
                </a:solidFill>
              </a:rPr>
              <a:t>:</a:t>
            </a:r>
            <a:endParaRPr b="1" sz="1800">
              <a:solidFill>
                <a:srgbClr val="F3F3F3"/>
              </a:solidFill>
            </a:endParaRPr>
          </a:p>
          <a:p>
            <a:pPr indent="0" lvl="0" marL="0" rtl="0" algn="l">
              <a:spcBef>
                <a:spcPts val="0"/>
              </a:spcBef>
              <a:spcAft>
                <a:spcPts val="0"/>
              </a:spcAft>
              <a:buNone/>
            </a:pPr>
            <a:r>
              <a:rPr b="1" lang="en">
                <a:solidFill>
                  <a:srgbClr val="F3F3F3"/>
                </a:solidFill>
              </a:rPr>
              <a:t>Bryan Albert 				- 535180088 </a:t>
            </a:r>
            <a:endParaRPr b="1">
              <a:solidFill>
                <a:srgbClr val="F3F3F3"/>
              </a:solidFill>
            </a:endParaRPr>
          </a:p>
          <a:p>
            <a:pPr indent="0" lvl="0" marL="0" rtl="0" algn="l">
              <a:spcBef>
                <a:spcPts val="0"/>
              </a:spcBef>
              <a:spcAft>
                <a:spcPts val="0"/>
              </a:spcAft>
              <a:buNone/>
            </a:pPr>
            <a:r>
              <a:rPr b="1" lang="en">
                <a:solidFill>
                  <a:srgbClr val="F3F3F3"/>
                </a:solidFill>
              </a:rPr>
              <a:t>Gregorius Andrew Winata 	- 535180091 </a:t>
            </a:r>
            <a:endParaRPr b="1">
              <a:solidFill>
                <a:srgbClr val="F3F3F3"/>
              </a:solidFill>
            </a:endParaRPr>
          </a:p>
          <a:p>
            <a:pPr indent="0" lvl="0" marL="0" rtl="0" algn="l">
              <a:spcBef>
                <a:spcPts val="0"/>
              </a:spcBef>
              <a:spcAft>
                <a:spcPts val="0"/>
              </a:spcAft>
              <a:buNone/>
            </a:pPr>
            <a:r>
              <a:rPr b="1" lang="en">
                <a:solidFill>
                  <a:srgbClr val="F3F3F3"/>
                </a:solidFill>
              </a:rPr>
              <a:t>Jody Setiawan 				- 535180064 </a:t>
            </a:r>
            <a:endParaRPr b="1">
              <a:solidFill>
                <a:srgbClr val="F3F3F3"/>
              </a:solidFill>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47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Lobster"/>
                <a:ea typeface="Lobster"/>
                <a:cs typeface="Lobster"/>
                <a:sym typeface="Lobster"/>
              </a:rPr>
              <a:t>5W + 1H</a:t>
            </a:r>
            <a:endParaRPr b="0">
              <a:latin typeface="Lobster"/>
              <a:ea typeface="Lobster"/>
              <a:cs typeface="Lobster"/>
              <a:sym typeface="Lobster"/>
            </a:endParaRPr>
          </a:p>
        </p:txBody>
      </p:sp>
      <p:sp>
        <p:nvSpPr>
          <p:cNvPr id="94" name="Google Shape;94;p14"/>
          <p:cNvSpPr txBox="1"/>
          <p:nvPr>
            <p:ph idx="1" type="body"/>
          </p:nvPr>
        </p:nvSpPr>
        <p:spPr>
          <a:xfrm>
            <a:off x="729450" y="2078875"/>
            <a:ext cx="7688700" cy="2907900"/>
          </a:xfrm>
          <a:prstGeom prst="rect">
            <a:avLst/>
          </a:prstGeom>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sz="1100"/>
              <a:t>(WHO) Target dari pembuatan website ini adalah calon dan pengunjung kebun binatang "BRISURS".</a:t>
            </a:r>
            <a:endParaRPr sz="1100"/>
          </a:p>
          <a:p>
            <a:pPr indent="-298450" lvl="0" marL="457200" rtl="0" algn="l">
              <a:lnSpc>
                <a:spcPct val="100000"/>
              </a:lnSpc>
              <a:spcBef>
                <a:spcPts val="1000"/>
              </a:spcBef>
              <a:spcAft>
                <a:spcPts val="0"/>
              </a:spcAft>
              <a:buSzPts val="1100"/>
              <a:buChar char="❖"/>
            </a:pPr>
            <a:r>
              <a:rPr lang="en" sz="1100"/>
              <a:t>(WHAT) Website ini merupakan website yang dapat menampilkan informasi mengenai isi,  jadwal operasional, dan kegiatan yang dapat dilakukan di kebun binatang "BRISURS".</a:t>
            </a:r>
            <a:endParaRPr sz="1100"/>
          </a:p>
          <a:p>
            <a:pPr indent="-298450" lvl="0" marL="457200" rtl="0" algn="l">
              <a:lnSpc>
                <a:spcPct val="100000"/>
              </a:lnSpc>
              <a:spcBef>
                <a:spcPts val="1000"/>
              </a:spcBef>
              <a:spcAft>
                <a:spcPts val="0"/>
              </a:spcAft>
              <a:buSzPts val="1100"/>
              <a:buChar char="❖"/>
            </a:pPr>
            <a:r>
              <a:rPr lang="en" sz="1100"/>
              <a:t>(WHEN) Website akan memenuhi tugasnya saat calon atau pengunjung mendapat informasi yang dibutuhkan mengenai "BRISURS"</a:t>
            </a:r>
            <a:endParaRPr sz="1100"/>
          </a:p>
          <a:p>
            <a:pPr indent="-298450" lvl="0" marL="457200" rtl="0" algn="l">
              <a:lnSpc>
                <a:spcPct val="100000"/>
              </a:lnSpc>
              <a:spcBef>
                <a:spcPts val="1000"/>
              </a:spcBef>
              <a:spcAft>
                <a:spcPts val="0"/>
              </a:spcAft>
              <a:buSzPts val="1100"/>
              <a:buChar char="❖"/>
            </a:pPr>
            <a:r>
              <a:rPr lang="en" sz="1100"/>
              <a:t>(WHERE) Ide pembuatan website ini ditemukan pada saat adanya kondisi calon atau pengunjung ingin tahu isi kebun binatang "BRISURS" tetapi tidak dapat pergi ke tempat informasi langsung.</a:t>
            </a:r>
            <a:endParaRPr sz="1100"/>
          </a:p>
          <a:p>
            <a:pPr indent="-298450" lvl="0" marL="457200" rtl="0" algn="l">
              <a:lnSpc>
                <a:spcPct val="100000"/>
              </a:lnSpc>
              <a:spcBef>
                <a:spcPts val="1000"/>
              </a:spcBef>
              <a:spcAft>
                <a:spcPts val="0"/>
              </a:spcAft>
              <a:buSzPts val="1100"/>
              <a:buChar char="❖"/>
            </a:pPr>
            <a:r>
              <a:rPr lang="en" sz="1100"/>
              <a:t>(WHY) Website ini penting agar calon atau pengunjung dapat mendapatkan informasi secara langsung tanpa harus pergi ke tempat informasi "BRISURS" secara langsung.</a:t>
            </a:r>
            <a:endParaRPr sz="1100"/>
          </a:p>
          <a:p>
            <a:pPr indent="-298450" lvl="0" marL="457200" rtl="0" algn="l">
              <a:lnSpc>
                <a:spcPct val="100000"/>
              </a:lnSpc>
              <a:spcBef>
                <a:spcPts val="1000"/>
              </a:spcBef>
              <a:spcAft>
                <a:spcPts val="1000"/>
              </a:spcAft>
              <a:buSzPts val="1100"/>
              <a:buChar char="❖"/>
            </a:pPr>
            <a:r>
              <a:rPr lang="en" sz="1100"/>
              <a:t>(HOW) Website ini akan berfungsi dengan m</a:t>
            </a:r>
            <a:r>
              <a:rPr lang="en" sz="1100"/>
              <a:t>enampilkan informasi : Lokasi kebun binatang "BRISURS", peta isi dari kebun binatang "BRISURS", dan jadwal kegiatan pada kebun binatang "BRISURS".</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0" st="0"/>
                                            </p:txEl>
                                          </p:spTgt>
                                        </p:tgtEl>
                                        <p:attrNameLst>
                                          <p:attrName>style.visibility</p:attrName>
                                        </p:attrNameLst>
                                      </p:cBhvr>
                                      <p:to>
                                        <p:strVal val="visible"/>
                                      </p:to>
                                    </p:set>
                                    <p:animEffect filter="fade" transition="in">
                                      <p:cBhvr>
                                        <p:cTn dur="1000"/>
                                        <p:tgtEl>
                                          <p:spTgt spid="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1" st="1"/>
                                            </p:txEl>
                                          </p:spTgt>
                                        </p:tgtEl>
                                        <p:attrNameLst>
                                          <p:attrName>style.visibility</p:attrName>
                                        </p:attrNameLst>
                                      </p:cBhvr>
                                      <p:to>
                                        <p:strVal val="visible"/>
                                      </p:to>
                                    </p:set>
                                    <p:animEffect filter="fade" transition="in">
                                      <p:cBhvr>
                                        <p:cTn dur="1000"/>
                                        <p:tgtEl>
                                          <p:spTgt spid="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2" st="2"/>
                                            </p:txEl>
                                          </p:spTgt>
                                        </p:tgtEl>
                                        <p:attrNameLst>
                                          <p:attrName>style.visibility</p:attrName>
                                        </p:attrNameLst>
                                      </p:cBhvr>
                                      <p:to>
                                        <p:strVal val="visible"/>
                                      </p:to>
                                    </p:set>
                                    <p:animEffect filter="fade" transition="in">
                                      <p:cBhvr>
                                        <p:cTn dur="1000"/>
                                        <p:tgtEl>
                                          <p:spTgt spid="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3" st="3"/>
                                            </p:txEl>
                                          </p:spTgt>
                                        </p:tgtEl>
                                        <p:attrNameLst>
                                          <p:attrName>style.visibility</p:attrName>
                                        </p:attrNameLst>
                                      </p:cBhvr>
                                      <p:to>
                                        <p:strVal val="visible"/>
                                      </p:to>
                                    </p:set>
                                    <p:animEffect filter="fade" transition="in">
                                      <p:cBhvr>
                                        <p:cTn dur="1000"/>
                                        <p:tgtEl>
                                          <p:spTgt spid="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4" st="4"/>
                                            </p:txEl>
                                          </p:spTgt>
                                        </p:tgtEl>
                                        <p:attrNameLst>
                                          <p:attrName>style.visibility</p:attrName>
                                        </p:attrNameLst>
                                      </p:cBhvr>
                                      <p:to>
                                        <p:strVal val="visible"/>
                                      </p:to>
                                    </p:set>
                                    <p:animEffect filter="fade" transition="in">
                                      <p:cBhvr>
                                        <p:cTn dur="1000"/>
                                        <p:tgtEl>
                                          <p:spTgt spid="9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5" st="5"/>
                                            </p:txEl>
                                          </p:spTgt>
                                        </p:tgtEl>
                                        <p:attrNameLst>
                                          <p:attrName>style.visibility</p:attrName>
                                        </p:attrNameLst>
                                      </p:cBhvr>
                                      <p:to>
                                        <p:strVal val="visible"/>
                                      </p:to>
                                    </p:set>
                                    <p:animEffect filter="fade" transition="in">
                                      <p:cBhvr>
                                        <p:cTn dur="1000"/>
                                        <p:tgtEl>
                                          <p:spTgt spid="9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Lobster"/>
                <a:ea typeface="Lobster"/>
                <a:cs typeface="Lobster"/>
                <a:sym typeface="Lobster"/>
              </a:rPr>
              <a:t>Kesimpulan / Rangkuman 5W+1H</a:t>
            </a:r>
            <a:endParaRPr b="0">
              <a:latin typeface="Lobster"/>
              <a:ea typeface="Lobster"/>
              <a:cs typeface="Lobster"/>
              <a:sym typeface="Lobste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a:t>
            </a:r>
            <a:r>
              <a:rPr lang="en"/>
              <a:t>rogram ini dibuat agar memudahkan calon atau pengunjung agar dapat melihat isi kebun binatang "BRISURS" dari website yang dapat diakses dari smartphone ataupun perangkat lain yang dapat mengakses internet tanpa perlu ke tempat informasi "BRISURS" secara langsung sebelum ataupun saat berada pada "BRISURS".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6"/>
          <p:cNvPicPr preferRelativeResize="0"/>
          <p:nvPr/>
        </p:nvPicPr>
        <p:blipFill>
          <a:blip r:embed="rId3">
            <a:alphaModFix/>
          </a:blip>
          <a:stretch>
            <a:fillRect/>
          </a:stretch>
        </p:blipFill>
        <p:spPr>
          <a:xfrm>
            <a:off x="353400" y="1442475"/>
            <a:ext cx="8437200" cy="2355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1500"/>
                                        <p:tgtEl>
                                          <p:spTgt spid="105"/>
                                        </p:tgtEl>
                                        <p:attrNameLst>
                                          <p:attrName>ppt_w</p:attrName>
                                        </p:attrNameLst>
                                      </p:cBhvr>
                                      <p:tavLst>
                                        <p:tav fmla="" tm="0">
                                          <p:val>
                                            <p:strVal val="0"/>
                                          </p:val>
                                        </p:tav>
                                        <p:tav fmla="" tm="100000">
                                          <p:val>
                                            <p:strVal val="#ppt_w"/>
                                          </p:val>
                                        </p:tav>
                                      </p:tavLst>
                                    </p:anim>
                                    <p:anim calcmode="lin" valueType="num">
                                      <p:cBhvr additive="base">
                                        <p:cTn dur="1500"/>
                                        <p:tgtEl>
                                          <p:spTgt spid="10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Konten Utama</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Peta BRISURS</a:t>
            </a:r>
            <a:endParaRPr/>
          </a:p>
          <a:p>
            <a:pPr indent="-311150" lvl="0" marL="457200" rtl="0" algn="l">
              <a:spcBef>
                <a:spcPts val="0"/>
              </a:spcBef>
              <a:spcAft>
                <a:spcPts val="0"/>
              </a:spcAft>
              <a:buSzPts val="1300"/>
              <a:buAutoNum type="arabicPeriod"/>
            </a:pPr>
            <a:r>
              <a:rPr lang="en"/>
              <a:t>Alamat &amp; Kontak BRISURS</a:t>
            </a:r>
            <a:endParaRPr/>
          </a:p>
          <a:p>
            <a:pPr indent="-311150" lvl="0" marL="457200" rtl="0" algn="l">
              <a:spcBef>
                <a:spcPts val="0"/>
              </a:spcBef>
              <a:spcAft>
                <a:spcPts val="0"/>
              </a:spcAft>
              <a:buSzPts val="1300"/>
              <a:buAutoNum type="arabicPeriod"/>
            </a:pPr>
            <a:r>
              <a:rPr lang="en"/>
              <a:t>Binatang yang terdapat di BRISURS</a:t>
            </a:r>
            <a:endParaRPr/>
          </a:p>
          <a:p>
            <a:pPr indent="-311150" lvl="0" marL="457200" rtl="0" algn="l">
              <a:spcBef>
                <a:spcPts val="0"/>
              </a:spcBef>
              <a:spcAft>
                <a:spcPts val="0"/>
              </a:spcAft>
              <a:buSzPts val="1300"/>
              <a:buAutoNum type="arabicPeriod"/>
            </a:pPr>
            <a:r>
              <a:rPr lang="en"/>
              <a:t>Kegiatan yang dapat dilakukan di BRISURS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animEffect filter="fade" transition="in">
                                      <p:cBhvr>
                                        <p:cTn dur="1000"/>
                                        <p:tgtEl>
                                          <p:spTgt spid="1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animEffect filter="fade" transition="in">
                                      <p:cBhvr>
                                        <p:cTn dur="1000"/>
                                        <p:tgtEl>
                                          <p:spTgt spid="1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animEffect filter="fade" transition="in">
                                      <p:cBhvr>
                                        <p:cTn dur="1000"/>
                                        <p:tgtEl>
                                          <p:spTgt spid="1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3" st="3"/>
                                            </p:txEl>
                                          </p:spTgt>
                                        </p:tgtEl>
                                        <p:attrNameLst>
                                          <p:attrName>style.visibility</p:attrName>
                                        </p:attrNameLst>
                                      </p:cBhvr>
                                      <p:to>
                                        <p:strVal val="visible"/>
                                      </p:to>
                                    </p:set>
                                    <p:animEffect filter="fade" transition="in">
                                      <p:cBhvr>
                                        <p:cTn dur="1000"/>
                                        <p:tgtEl>
                                          <p:spTgt spid="11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Konsep Kerja Website</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Pengguna masuk ke home page.</a:t>
            </a:r>
            <a:endParaRPr/>
          </a:p>
          <a:p>
            <a:pPr indent="-311150" lvl="0" marL="457200" rtl="0" algn="l">
              <a:spcBef>
                <a:spcPts val="0"/>
              </a:spcBef>
              <a:spcAft>
                <a:spcPts val="0"/>
              </a:spcAft>
              <a:buSzPts val="1300"/>
              <a:buAutoNum type="arabicPeriod"/>
            </a:pPr>
            <a:r>
              <a:rPr lang="en"/>
              <a:t>Home page dapat mengarahkan pengguna ke page lainnya dan sebaliknya pula.</a:t>
            </a:r>
            <a:endParaRPr/>
          </a:p>
          <a:p>
            <a:pPr indent="-311150" lvl="0" marL="457200" rtl="0" algn="l">
              <a:spcBef>
                <a:spcPts val="0"/>
              </a:spcBef>
              <a:spcAft>
                <a:spcPts val="0"/>
              </a:spcAft>
              <a:buSzPts val="1300"/>
              <a:buAutoNum type="arabicPeriod"/>
            </a:pPr>
            <a:r>
              <a:rPr lang="en"/>
              <a:t>Terdapat footer pada setiap page yang dapat membantu pengalaman browsing pengguna.</a:t>
            </a:r>
            <a:endParaRPr/>
          </a:p>
          <a:p>
            <a:pPr indent="-311150" lvl="0" marL="457200" rtl="0" algn="l">
              <a:spcBef>
                <a:spcPts val="0"/>
              </a:spcBef>
              <a:spcAft>
                <a:spcPts val="0"/>
              </a:spcAft>
              <a:buSzPts val="1300"/>
              <a:buAutoNum type="arabicPeriod"/>
            </a:pPr>
            <a:r>
              <a:rPr lang="en"/>
              <a:t>Website dapat menyesuaikan ukurannya dengan ukuran browser yang sedang digunakan untuk membuka web ini.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0" st="0"/>
                                            </p:txEl>
                                          </p:spTgt>
                                        </p:tgtEl>
                                        <p:attrNameLst>
                                          <p:attrName>style.visibility</p:attrName>
                                        </p:attrNameLst>
                                      </p:cBhvr>
                                      <p:to>
                                        <p:strVal val="visible"/>
                                      </p:to>
                                    </p:set>
                                    <p:animEffect filter="fade" transition="in">
                                      <p:cBhvr>
                                        <p:cTn dur="1000"/>
                                        <p:tgtEl>
                                          <p:spTgt spid="1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 st="1"/>
                                            </p:txEl>
                                          </p:spTgt>
                                        </p:tgtEl>
                                        <p:attrNameLst>
                                          <p:attrName>style.visibility</p:attrName>
                                        </p:attrNameLst>
                                      </p:cBhvr>
                                      <p:to>
                                        <p:strVal val="visible"/>
                                      </p:to>
                                    </p:set>
                                    <p:animEffect filter="fade" transition="in">
                                      <p:cBhvr>
                                        <p:cTn dur="1000"/>
                                        <p:tgtEl>
                                          <p:spTgt spid="1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2" st="2"/>
                                            </p:txEl>
                                          </p:spTgt>
                                        </p:tgtEl>
                                        <p:attrNameLst>
                                          <p:attrName>style.visibility</p:attrName>
                                        </p:attrNameLst>
                                      </p:cBhvr>
                                      <p:to>
                                        <p:strVal val="visible"/>
                                      </p:to>
                                    </p:set>
                                    <p:animEffect filter="fade" transition="in">
                                      <p:cBhvr>
                                        <p:cTn dur="1000"/>
                                        <p:tgtEl>
                                          <p:spTgt spid="1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3" st="3"/>
                                            </p:txEl>
                                          </p:spTgt>
                                        </p:tgtEl>
                                        <p:attrNameLst>
                                          <p:attrName>style.visibility</p:attrName>
                                        </p:attrNameLst>
                                      </p:cBhvr>
                                      <p:to>
                                        <p:strVal val="visible"/>
                                      </p:to>
                                    </p:set>
                                    <p:animEffect filter="fade" transition="in">
                                      <p:cBhvr>
                                        <p:cTn dur="1000"/>
                                        <p:tgtEl>
                                          <p:spTgt spid="11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