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80"/>
    <p:restoredTop sz="94678"/>
  </p:normalViewPr>
  <p:slideViewPr>
    <p:cSldViewPr snapToGrid="0" snapToObjects="1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CFAE-D97A-1549-BC7F-0CEE28BED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Paramoda</a:t>
            </a:r>
            <a:r>
              <a:rPr lang="en-US" dirty="0"/>
              <a:t> in </a:t>
            </a:r>
            <a:r>
              <a:rPr lang="en-US" dirty="0" err="1"/>
              <a:t>c++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89357-7B60-DE46-A21E-EBDE685B5B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6: Martin </a:t>
            </a:r>
            <a:r>
              <a:rPr lang="en-US" dirty="0" err="1"/>
              <a:t>huang</a:t>
            </a:r>
            <a:r>
              <a:rPr lang="en-US" dirty="0"/>
              <a:t>, </a:t>
            </a:r>
            <a:r>
              <a:rPr lang="en-US" dirty="0" err="1"/>
              <a:t>jesse</a:t>
            </a:r>
            <a:r>
              <a:rPr lang="en-US" dirty="0"/>
              <a:t> </a:t>
            </a:r>
            <a:r>
              <a:rPr lang="en-US" dirty="0" err="1"/>
              <a:t>llona</a:t>
            </a:r>
            <a:r>
              <a:rPr lang="en-US" dirty="0"/>
              <a:t>, </a:t>
            </a:r>
            <a:r>
              <a:rPr lang="en-US" dirty="0" err="1"/>
              <a:t>midori</a:t>
            </a:r>
            <a:r>
              <a:rPr lang="en-US" dirty="0"/>
              <a:t> </a:t>
            </a:r>
            <a:r>
              <a:rPr lang="en-US" dirty="0" err="1"/>
              <a:t>williams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82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E9FC-0DA9-4E44-B149-F285336F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577F0-4C0C-504D-BFA9-4347DF503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Networks are everywhere </a:t>
            </a:r>
          </a:p>
          <a:p>
            <a:pPr lvl="1"/>
            <a:r>
              <a:rPr lang="en-US" dirty="0"/>
              <a:t>Biological(network motif)</a:t>
            </a:r>
          </a:p>
          <a:p>
            <a:pPr lvl="1"/>
            <a:r>
              <a:rPr lang="en-US" dirty="0"/>
              <a:t>Social network</a:t>
            </a:r>
          </a:p>
          <a:p>
            <a:pPr lvl="1"/>
            <a:r>
              <a:rPr lang="en-US" dirty="0"/>
              <a:t>technological(circuits)</a:t>
            </a:r>
          </a:p>
          <a:p>
            <a:pPr lvl="1"/>
            <a:r>
              <a:rPr lang="en-US" dirty="0"/>
              <a:t>Computer network(web)</a:t>
            </a:r>
          </a:p>
        </p:txBody>
      </p:sp>
    </p:spTree>
    <p:extLst>
      <p:ext uri="{BB962C8B-B14F-4D97-AF65-F5344CB8AC3E}">
        <p14:creationId xmlns:p14="http://schemas.microsoft.com/office/powerpoint/2010/main" val="3148943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05268-717C-2C44-B9D2-E7F2AD82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in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748D9-3C68-AD41-9C96-712037D67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All these networks can be modelled as graphs</a:t>
            </a:r>
          </a:p>
          <a:p>
            <a:pPr lvl="1"/>
            <a:r>
              <a:rPr lang="en-US" dirty="0" err="1"/>
              <a:t>Vetices</a:t>
            </a:r>
            <a:endParaRPr lang="en-US" dirty="0"/>
          </a:p>
          <a:p>
            <a:pPr lvl="1"/>
            <a:r>
              <a:rPr lang="en-US" dirty="0"/>
              <a:t>Edges</a:t>
            </a:r>
          </a:p>
          <a:p>
            <a:pPr lvl="0"/>
            <a:r>
              <a:rPr lang="en-US" dirty="0"/>
              <a:t>What our program does is to find the subgraph that is</a:t>
            </a:r>
          </a:p>
          <a:p>
            <a:pPr lvl="1"/>
            <a:r>
              <a:rPr lang="en-US" dirty="0"/>
              <a:t>Recurrent</a:t>
            </a:r>
          </a:p>
          <a:p>
            <a:pPr lvl="1"/>
            <a:r>
              <a:rPr lang="en-US" dirty="0"/>
              <a:t>Significant</a:t>
            </a:r>
          </a:p>
          <a:p>
            <a:pPr lvl="1"/>
            <a:r>
              <a:rPr lang="en-US" dirty="0"/>
              <a:t>In biology we call it network motif</a:t>
            </a:r>
          </a:p>
        </p:txBody>
      </p:sp>
    </p:spTree>
    <p:extLst>
      <p:ext uri="{BB962C8B-B14F-4D97-AF65-F5344CB8AC3E}">
        <p14:creationId xmlns:p14="http://schemas.microsoft.com/office/powerpoint/2010/main" val="93538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769AD-2818-6D42-A186-3A4D42C1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network motif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CF6B0-13D8-9248-895F-3516A417C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sub-graph enumeration </a:t>
            </a:r>
          </a:p>
          <a:p>
            <a:pPr lvl="1"/>
            <a:r>
              <a:rPr lang="en-US" dirty="0"/>
              <a:t>Exact search algorithms and approximation algorithms (</a:t>
            </a:r>
            <a:r>
              <a:rPr lang="en-US" dirty="0" err="1"/>
              <a:t>Ciriello</a:t>
            </a:r>
            <a:r>
              <a:rPr lang="en-US" dirty="0"/>
              <a:t> and Guerra)</a:t>
            </a:r>
            <a:endParaRPr lang="en-US" sz="1800" dirty="0"/>
          </a:p>
          <a:p>
            <a:pPr lvl="1"/>
            <a:r>
              <a:rPr lang="en-US" dirty="0"/>
              <a:t>real- time algorithms, reference book algorithms and tricky algorithms(Mohan and Xu)</a:t>
            </a:r>
            <a:endParaRPr lang="en-US" sz="1800" dirty="0"/>
          </a:p>
          <a:p>
            <a:pPr lvl="1"/>
            <a:r>
              <a:rPr lang="en-US" dirty="0"/>
              <a:t>network-centric approach and motif-centric approach(</a:t>
            </a:r>
            <a:r>
              <a:rPr lang="en-US" dirty="0" err="1"/>
              <a:t>Grochow</a:t>
            </a:r>
            <a:r>
              <a:rPr lang="en-US" dirty="0"/>
              <a:t> and </a:t>
            </a:r>
            <a:r>
              <a:rPr lang="en-US" dirty="0" err="1"/>
              <a:t>Kellis</a:t>
            </a:r>
            <a:r>
              <a:rPr lang="en-US" dirty="0"/>
              <a:t>)</a:t>
            </a:r>
            <a:endParaRPr lang="en-US" sz="1800" dirty="0"/>
          </a:p>
          <a:p>
            <a:pPr lvl="0"/>
            <a:r>
              <a:rPr lang="en-US" dirty="0"/>
              <a:t>random graph generation</a:t>
            </a:r>
          </a:p>
          <a:p>
            <a:pPr lvl="0"/>
            <a:r>
              <a:rPr lang="en-US" dirty="0"/>
              <a:t>statistical significance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152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D1EE-2066-E74D-AE79-5FFFE8CA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BB104-9618-BD44-8CC7-35DDD730C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Algorithms 1 and 2 (</a:t>
            </a:r>
            <a:r>
              <a:rPr lang="en-US" dirty="0" err="1"/>
              <a:t>Grochow</a:t>
            </a:r>
            <a:r>
              <a:rPr lang="en-US" dirty="0"/>
              <a:t> and </a:t>
            </a:r>
            <a:r>
              <a:rPr lang="en-US" dirty="0" err="1"/>
              <a:t>Kellis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it tries to find instances of a k size pattern from a query set. </a:t>
            </a:r>
          </a:p>
          <a:p>
            <a:pPr lvl="0"/>
            <a:r>
              <a:rPr lang="en-US" dirty="0"/>
              <a:t>Algorithms 3 and 4 (MODA)</a:t>
            </a:r>
          </a:p>
          <a:p>
            <a:pPr lvl="1"/>
            <a:r>
              <a:rPr lang="en-US" dirty="0"/>
              <a:t>Order the k size query graphs in an expansion tree </a:t>
            </a:r>
          </a:p>
          <a:p>
            <a:pPr lvl="1"/>
            <a:r>
              <a:rPr lang="en-US" dirty="0"/>
              <a:t>Use algorithm1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8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05520-878D-6847-A81D-B0BF283B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30BF8-2B9C-CA4B-BD71-B60004388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7"/>
            <a:ext cx="10143621" cy="43706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Input</a:t>
            </a:r>
            <a:r>
              <a:rPr lang="en-US" dirty="0"/>
              <a:t> : Graph G and a query graph H </a:t>
            </a:r>
          </a:p>
          <a:p>
            <a:pPr marL="0" indent="0">
              <a:buNone/>
            </a:pPr>
            <a:r>
              <a:rPr lang="en-US" b="1" dirty="0"/>
              <a:t>Output</a:t>
            </a:r>
            <a:r>
              <a:rPr lang="en-US" dirty="0"/>
              <a:t>: A set of all instances of H in G</a:t>
            </a:r>
            <a:r>
              <a:rPr lang="zh-CN" altLang="en-US" dirty="0"/>
              <a:t> </a:t>
            </a:r>
            <a:r>
              <a:rPr lang="en-US" dirty="0"/>
              <a:t>Start with an empty set of instances</a:t>
            </a:r>
            <a:r>
              <a:rPr lang="zh-CN" altLang="en-US" dirty="0"/>
              <a:t> </a:t>
            </a:r>
            <a:r>
              <a:rPr lang="en-US" dirty="0"/>
              <a:t>Order the nodes of G by increasing degree and then by increasing neighbor degree sequence </a:t>
            </a:r>
          </a:p>
          <a:p>
            <a:pPr marL="0" indent="0">
              <a:buNone/>
            </a:pPr>
            <a:r>
              <a:rPr lang="en-US" b="1" dirty="0"/>
              <a:t>Pick any node </a:t>
            </a:r>
            <a:r>
              <a:rPr lang="en-US" dirty="0"/>
              <a:t>h </a:t>
            </a:r>
            <a:r>
              <a:rPr lang="en-US" b="1" dirty="0"/>
              <a:t>from H </a:t>
            </a:r>
          </a:p>
          <a:p>
            <a:pPr marL="0" indent="0">
              <a:buNone/>
            </a:pP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i="1" dirty="0"/>
              <a:t>each node </a:t>
            </a:r>
            <a:r>
              <a:rPr lang="en-US" dirty="0"/>
              <a:t>g </a:t>
            </a:r>
            <a:r>
              <a:rPr lang="en-US" i="1" dirty="0"/>
              <a:t>of </a:t>
            </a:r>
            <a:r>
              <a:rPr lang="en-US" dirty="0"/>
              <a:t>G </a:t>
            </a:r>
            <a:r>
              <a:rPr lang="en-US" b="1" dirty="0"/>
              <a:t>do</a:t>
            </a:r>
            <a:r>
              <a:rPr lang="zh-CN" altLang="en-US" b="1" dirty="0"/>
              <a:t> </a:t>
            </a:r>
            <a:endParaRPr lang="en-US" altLang="zh-CN" b="1" dirty="0"/>
          </a:p>
          <a:p>
            <a:pPr marL="0" indent="0">
              <a:buNone/>
            </a:pPr>
            <a:r>
              <a:rPr lang="en-US" b="1" dirty="0"/>
              <a:t>	for</a:t>
            </a:r>
            <a:r>
              <a:rPr lang="en-US" dirty="0"/>
              <a:t> </a:t>
            </a:r>
            <a:r>
              <a:rPr lang="en-US" i="1" dirty="0"/>
              <a:t>each node </a:t>
            </a:r>
            <a:r>
              <a:rPr lang="en-US" dirty="0"/>
              <a:t>h </a:t>
            </a:r>
            <a:r>
              <a:rPr lang="en-US" i="1" dirty="0"/>
              <a:t>of </a:t>
            </a:r>
            <a:r>
              <a:rPr lang="en-US" dirty="0"/>
              <a:t>H </a:t>
            </a:r>
            <a:r>
              <a:rPr lang="en-US" i="1" dirty="0"/>
              <a:t>such that </a:t>
            </a:r>
            <a:r>
              <a:rPr lang="en-US" dirty="0"/>
              <a:t>g </a:t>
            </a:r>
            <a:r>
              <a:rPr lang="en-US" i="1" dirty="0"/>
              <a:t>can support </a:t>
            </a:r>
            <a:r>
              <a:rPr lang="en-US" dirty="0"/>
              <a:t>h </a:t>
            </a:r>
            <a:r>
              <a:rPr lang="en-US" b="1" dirty="0"/>
              <a:t>do </a:t>
            </a:r>
          </a:p>
          <a:p>
            <a:pPr marL="0" indent="0">
              <a:buNone/>
            </a:pPr>
            <a:r>
              <a:rPr lang="en-US" dirty="0"/>
              <a:t>		Let f be the partial map associating f(h) = g </a:t>
            </a:r>
          </a:p>
          <a:p>
            <a:pPr marL="0" indent="0">
              <a:buNone/>
            </a:pPr>
            <a:r>
              <a:rPr lang="en-US" dirty="0"/>
              <a:t>		Find all isomorphic extensions of f</a:t>
            </a:r>
            <a:r>
              <a:rPr lang="zh-CN" altLang="en-US" dirty="0"/>
              <a:t> </a:t>
            </a:r>
            <a:r>
              <a:rPr lang="en-US" dirty="0"/>
              <a:t>(i.e. call </a:t>
            </a:r>
            <a:r>
              <a:rPr lang="en-US" dirty="0" err="1"/>
              <a:t>IsomorphicExtensions</a:t>
            </a:r>
            <a:r>
              <a:rPr lang="en-US" dirty="0"/>
              <a:t> (</a:t>
            </a:r>
            <a:r>
              <a:rPr lang="en-US" dirty="0" err="1"/>
              <a:t>f,H,G</a:t>
            </a:r>
            <a:r>
              <a:rPr lang="en-US" dirty="0"/>
              <a:t>)) 		Add the images of these maps to the set of all instances </a:t>
            </a:r>
          </a:p>
          <a:p>
            <a:pPr marL="0" indent="0">
              <a:buNone/>
            </a:pPr>
            <a:r>
              <a:rPr lang="en-US" dirty="0"/>
              <a:t>Return the set of all instances.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92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250E-3626-E843-8D4F-1161A950A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FCA-081E-7A4C-B76E-BD3B1C910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improves time complexity by eliminating the inner loop at the expense of not having to shrink the graph by removing visited vertices from the input graph. </a:t>
            </a:r>
          </a:p>
          <a:p>
            <a:r>
              <a:rPr lang="en-US" dirty="0"/>
              <a:t>The performance improvements depends on the set of query graphs used.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62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DA9D-B35C-0448-AC3A-298E4185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16B1F-ECB4-584C-BD47-C4FB3C20D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and store </a:t>
            </a:r>
            <a:r>
              <a:rPr lang="en-US" dirty="0" err="1"/>
              <a:t>disvocered</a:t>
            </a:r>
            <a:r>
              <a:rPr lang="en-US" dirty="0"/>
              <a:t> instances on the disk for future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76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EB44-D213-644A-8377-595A308A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paramoda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CCCBC-CCD2-E642-86D6-93087C158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Improved motif-centric tool</a:t>
            </a:r>
          </a:p>
          <a:p>
            <a:pPr lvl="0"/>
            <a:r>
              <a:rPr lang="en-US" dirty="0"/>
              <a:t>Incorporates </a:t>
            </a:r>
            <a:r>
              <a:rPr lang="en-US" dirty="0" err="1"/>
              <a:t>exsiting</a:t>
            </a:r>
            <a:r>
              <a:rPr lang="en-US" dirty="0"/>
              <a:t> motif-centric algorithms</a:t>
            </a:r>
          </a:p>
          <a:p>
            <a:pPr lvl="0"/>
            <a:r>
              <a:rPr lang="en-US" dirty="0"/>
              <a:t>New algorithm for carrying out the same task.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40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58</TotalTime>
  <Words>258</Words>
  <Application>Microsoft Macintosh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宋体</vt:lpstr>
      <vt:lpstr>Arial</vt:lpstr>
      <vt:lpstr>Trebuchet MS</vt:lpstr>
      <vt:lpstr>Tw Cen MT</vt:lpstr>
      <vt:lpstr>Circuit</vt:lpstr>
      <vt:lpstr>Paramoda in c++</vt:lpstr>
      <vt:lpstr>What is network?</vt:lpstr>
      <vt:lpstr>Network in graph</vt:lpstr>
      <vt:lpstr>Finding the network motif</vt:lpstr>
      <vt:lpstr>Existing Algorithms</vt:lpstr>
      <vt:lpstr>Our method</vt:lpstr>
      <vt:lpstr>Better performance</vt:lpstr>
      <vt:lpstr>Data collection</vt:lpstr>
      <vt:lpstr>paramoda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Paramoda in c++</dc:title>
  <dc:creator>Microsoft Office User</dc:creator>
  <cp:lastModifiedBy>Microsoft Office User</cp:lastModifiedBy>
  <cp:revision>4</cp:revision>
  <dcterms:created xsi:type="dcterms:W3CDTF">2018-03-05T14:40:45Z</dcterms:created>
  <dcterms:modified xsi:type="dcterms:W3CDTF">2018-03-05T15:39:26Z</dcterms:modified>
</cp:coreProperties>
</file>