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70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1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945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8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7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8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6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8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8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7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9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4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7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5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940E7A-EEE2-4A4D-9EEB-0FBBE135E84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9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625D-0F81-4376-89CC-CAE23CD3E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6136" y="1301034"/>
            <a:ext cx="9144000" cy="2387600"/>
          </a:xfrm>
        </p:spPr>
        <p:txBody>
          <a:bodyPr>
            <a:normAutofit/>
          </a:bodyPr>
          <a:lstStyle/>
          <a:p>
            <a:r>
              <a:rPr lang="en-GB" sz="2700" b="1" dirty="0"/>
              <a:t>UNIVERSITY OF GHANA, LEGON</a:t>
            </a:r>
            <a:br>
              <a:rPr lang="en-US" sz="2700" dirty="0"/>
            </a:br>
            <a:r>
              <a:rPr lang="en-US" sz="2700" dirty="0"/>
              <a:t>          </a:t>
            </a:r>
            <a:r>
              <a:rPr lang="en-US" sz="2700" i="1" dirty="0"/>
              <a:t>(All rights reserved)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D4120-F8BB-4414-BE8F-5204E9170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552" y="2494834"/>
            <a:ext cx="11658600" cy="3723796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u="sng" dirty="0"/>
              <a:t>GROUP 2  </a:t>
            </a:r>
            <a:endParaRPr lang="en-US" sz="3000" dirty="0"/>
          </a:p>
          <a:p>
            <a:r>
              <a:rPr lang="en-US" sz="3000" b="1" u="sng" dirty="0"/>
              <a:t>Members</a:t>
            </a:r>
            <a:endParaRPr lang="en-US" sz="3000" u="sng" dirty="0"/>
          </a:p>
          <a:p>
            <a:pPr algn="l"/>
            <a:r>
              <a:rPr lang="en-US" sz="3000" b="1" dirty="0"/>
              <a:t>MICHELLE OWUSU – 10957340</a:t>
            </a:r>
          </a:p>
          <a:p>
            <a:pPr algn="l"/>
            <a:r>
              <a:rPr lang="en-US" sz="3000" b="1" dirty="0"/>
              <a:t>MENSAH NYANYO HUBERT - 10976127 </a:t>
            </a:r>
          </a:p>
          <a:p>
            <a:pPr algn="l"/>
            <a:r>
              <a:rPr lang="en-US" sz="3000" b="1" dirty="0"/>
              <a:t>ANANE GEORGE NYARKO - 10947340 </a:t>
            </a:r>
          </a:p>
          <a:p>
            <a:pPr algn="l"/>
            <a:r>
              <a:rPr lang="en-US" sz="3000" b="1" dirty="0"/>
              <a:t>DERY-KUUZUME SANDRA - 10986424 </a:t>
            </a:r>
            <a:endParaRPr lang="en-US" sz="3000" dirty="0"/>
          </a:p>
          <a:p>
            <a:pPr algn="l"/>
            <a:r>
              <a:rPr lang="en-US" sz="3000" b="1" dirty="0"/>
              <a:t>APPIAH YAW FRIMPONG - 10987818</a:t>
            </a:r>
          </a:p>
          <a:p>
            <a:pPr algn="l"/>
            <a:r>
              <a:rPr lang="en-US" sz="3000" b="1" dirty="0"/>
              <a:t>BENTIL B. REXFORD – 10946257</a:t>
            </a:r>
          </a:p>
          <a:p>
            <a:pPr algn="l"/>
            <a:r>
              <a:rPr lang="en-US" sz="3000" b="1" dirty="0"/>
              <a:t>EVANS ACHEAMPONG - 10987644</a:t>
            </a:r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DC07C-A873-4F4E-9119-AF606331C7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491" y="248270"/>
            <a:ext cx="1337221" cy="1335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877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AED6-815B-4FDE-9C3A-D3E6894AA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56" y="121707"/>
            <a:ext cx="9682218" cy="6614585"/>
          </a:xfrm>
        </p:spPr>
      </p:pic>
    </p:spTree>
    <p:extLst>
      <p:ext uri="{BB962C8B-B14F-4D97-AF65-F5344CB8AC3E}">
        <p14:creationId xmlns:p14="http://schemas.microsoft.com/office/powerpoint/2010/main" val="183623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6FD1-2112-4F13-B780-35DDD421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32" y="199623"/>
            <a:ext cx="9404723" cy="1400530"/>
          </a:xfrm>
        </p:spPr>
        <p:txBody>
          <a:bodyPr/>
          <a:lstStyle/>
          <a:p>
            <a:r>
              <a:rPr lang="en-US" b="1" dirty="0"/>
              <a:t>Creating the Database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6AC2-9D7C-4543-A6E9-4BFA14498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862886"/>
            <a:ext cx="11848563" cy="579549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600" dirty="0"/>
              <a:t>    Database created using Postgres.</a:t>
            </a:r>
          </a:p>
          <a:p>
            <a:r>
              <a:rPr lang="en-US" sz="3600" dirty="0"/>
              <a:t>    Tables created for each entity in the ERD.</a:t>
            </a:r>
          </a:p>
          <a:p>
            <a:r>
              <a:rPr lang="en-US" sz="3600" dirty="0"/>
              <a:t>    Relationships defined between tables through foreign keys.</a:t>
            </a:r>
          </a:p>
          <a:p>
            <a:r>
              <a:rPr lang="en-US" sz="3600" dirty="0"/>
              <a:t>    Modifications made to the ERD during database creation process, such as adding additional attributes or entities.</a:t>
            </a:r>
          </a:p>
        </p:txBody>
      </p:sp>
    </p:spTree>
    <p:extLst>
      <p:ext uri="{BB962C8B-B14F-4D97-AF65-F5344CB8AC3E}">
        <p14:creationId xmlns:p14="http://schemas.microsoft.com/office/powerpoint/2010/main" val="345123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95FC-FF3B-4C07-9FBF-CBA8B365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Courses and Lecturers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5277-E649-4633-89C9-A6BA8A24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90" y="1119116"/>
            <a:ext cx="11532358" cy="5527344"/>
          </a:xfrm>
        </p:spPr>
        <p:txBody>
          <a:bodyPr/>
          <a:lstStyle/>
          <a:p>
            <a:r>
              <a:rPr lang="en-US" sz="4000" dirty="0"/>
              <a:t> The process described: data imported from a spreadsheet or entered manually into the database.</a:t>
            </a:r>
          </a:p>
          <a:p>
            <a:r>
              <a:rPr lang="en-US" sz="4000" dirty="0"/>
              <a:t> Courses table populated with course codes, names, and credit hours.</a:t>
            </a:r>
          </a:p>
          <a:p>
            <a:r>
              <a:rPr lang="en-US" sz="4000" dirty="0"/>
              <a:t>  Lecturers table populated with IDs, names, and email addresses.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156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E298-FB84-4672-B370-626E92E4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Querying the Database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4989-7F37-4AA9-B3D3-41469CFB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56" y="979227"/>
            <a:ext cx="11764487" cy="5878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    SQL queries written to retrieve and manipulate data in the database.</a:t>
            </a:r>
          </a:p>
          <a:p>
            <a:r>
              <a:rPr lang="en-US" sz="2400" dirty="0"/>
              <a:t>    Sample queries included for each of the following tasks:</a:t>
            </a:r>
          </a:p>
          <a:p>
            <a:r>
              <a:rPr lang="en-US" sz="2400" dirty="0"/>
              <a:t>        Capture Student Details every year</a:t>
            </a:r>
          </a:p>
          <a:p>
            <a:r>
              <a:rPr lang="en-US" sz="2400" dirty="0"/>
              <a:t>        Register Course</a:t>
            </a:r>
          </a:p>
          <a:p>
            <a:r>
              <a:rPr lang="en-US" sz="2400" dirty="0"/>
              <a:t>        Register for Examination</a:t>
            </a:r>
          </a:p>
          <a:p>
            <a:r>
              <a:rPr lang="en-US" sz="2400" dirty="0"/>
              <a:t>        Print Registered Courses</a:t>
            </a:r>
          </a:p>
          <a:p>
            <a:r>
              <a:rPr lang="en-US" sz="2400" dirty="0"/>
              <a:t>        Print Examination Result</a:t>
            </a:r>
          </a:p>
          <a:p>
            <a:r>
              <a:rPr lang="en-US" sz="2400" dirty="0"/>
              <a:t>        Add Time Table</a:t>
            </a:r>
          </a:p>
          <a:p>
            <a:r>
              <a:rPr lang="en-US" sz="2400" dirty="0"/>
              <a:t>        Exam Time Table</a:t>
            </a:r>
          </a:p>
          <a:p>
            <a:r>
              <a:rPr lang="en-US" sz="2400" dirty="0"/>
              <a:t>    Query results presented in tables or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605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A01A-70C2-43CF-A109-E840973D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F08E-0C75-46D1-8D82-BF560311C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16" y="1241946"/>
            <a:ext cx="11737075" cy="5163336"/>
          </a:xfrm>
        </p:spPr>
        <p:txBody>
          <a:bodyPr/>
          <a:lstStyle/>
          <a:p>
            <a:endParaRPr lang="en-US" dirty="0"/>
          </a:p>
          <a:p>
            <a:r>
              <a:rPr lang="en-US" sz="3200" dirty="0"/>
              <a:t> Summary of the project and its outcomes.</a:t>
            </a:r>
          </a:p>
          <a:p>
            <a:r>
              <a:rPr lang="en-US" sz="3200" dirty="0"/>
              <a:t> Benefits of the automated system for the Engineering School, such as improved efficiency and accuracy.</a:t>
            </a:r>
          </a:p>
          <a:p>
            <a:r>
              <a:rPr lang="en-US" sz="3200" dirty="0"/>
              <a:t> Challenges faced during the project and how they were overcome.</a:t>
            </a:r>
          </a:p>
          <a:p>
            <a:r>
              <a:rPr lang="en-US" sz="3200" dirty="0"/>
              <a:t> Recommendations for future work, such as expanding the database to include additional entities or integrating it with other systems.</a:t>
            </a:r>
          </a:p>
        </p:txBody>
      </p:sp>
    </p:spTree>
    <p:extLst>
      <p:ext uri="{BB962C8B-B14F-4D97-AF65-F5344CB8AC3E}">
        <p14:creationId xmlns:p14="http://schemas.microsoft.com/office/powerpoint/2010/main" val="327952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AD40-B1F9-4F0E-A27C-376D96C7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68" y="384479"/>
            <a:ext cx="9404723" cy="1400530"/>
          </a:xfrm>
        </p:spPr>
        <p:txBody>
          <a:bodyPr/>
          <a:lstStyle/>
          <a:p>
            <a:r>
              <a:rPr lang="en-US" sz="4000" b="1" dirty="0"/>
              <a:t>Developing a Database for the Engineering School (SES)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A640-4DE1-4EC7-9439-DB5F82092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65" y="1785009"/>
            <a:ext cx="11784746" cy="4860490"/>
          </a:xfrm>
        </p:spPr>
        <p:txBody>
          <a:bodyPr>
            <a:normAutofit/>
          </a:bodyPr>
          <a:lstStyle/>
          <a:p>
            <a:r>
              <a:rPr lang="en-US" sz="4000" b="1" dirty="0"/>
              <a:t>  Purpose</a:t>
            </a:r>
            <a:r>
              <a:rPr lang="en-US" sz="4000" dirty="0"/>
              <a:t>: To automate some activities in Engineering School at the University of Ghana.</a:t>
            </a:r>
          </a:p>
          <a:p>
            <a:r>
              <a:rPr lang="en-US" sz="4000" dirty="0"/>
              <a:t>  </a:t>
            </a:r>
            <a:r>
              <a:rPr lang="en-US" sz="4000" b="1" dirty="0"/>
              <a:t>Objectives</a:t>
            </a:r>
            <a:r>
              <a:rPr lang="en-US" sz="4000" dirty="0"/>
              <a:t>: To capture student details, register courses, register for examinations, print registered courses and examination results, add time table and exam time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0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B48F-D057-4795-A3D3-DC5D2356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 b="1" dirty="0"/>
              <a:t>Gathering Information</a:t>
            </a:r>
            <a:br>
              <a:rPr lang="en-US" sz="4400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C24A-DDBA-47D3-8DBC-75982B00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1241946"/>
            <a:ext cx="11696131" cy="54318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  </a:t>
            </a:r>
            <a:r>
              <a:rPr lang="en-US" sz="3900" b="1" dirty="0"/>
              <a:t>Information source</a:t>
            </a:r>
            <a:r>
              <a:rPr lang="en-US" sz="3900" dirty="0"/>
              <a:t>: The Dean's office</a:t>
            </a:r>
          </a:p>
          <a:p>
            <a:r>
              <a:rPr lang="en-US" sz="3900" dirty="0"/>
              <a:t>  </a:t>
            </a:r>
            <a:r>
              <a:rPr lang="en-US" sz="3900" b="1" dirty="0"/>
              <a:t>Data required</a:t>
            </a:r>
            <a:r>
              <a:rPr lang="en-US" sz="3900" dirty="0"/>
              <a:t>: Student details, course information, examination information, time table information</a:t>
            </a:r>
          </a:p>
          <a:p>
            <a:r>
              <a:rPr lang="en-US" sz="3900" b="1" dirty="0"/>
              <a:t>  Method of data collection</a:t>
            </a:r>
            <a:r>
              <a:rPr lang="en-US" sz="3900" dirty="0"/>
              <a:t>: Interview, survey, observation</a:t>
            </a:r>
          </a:p>
          <a:p>
            <a:r>
              <a:rPr lang="en-US" sz="3900" dirty="0"/>
              <a:t> </a:t>
            </a:r>
            <a:r>
              <a:rPr lang="en-US" sz="3900" b="1" dirty="0"/>
              <a:t>Sources: </a:t>
            </a:r>
            <a:r>
              <a:rPr lang="en-US" sz="3900" dirty="0"/>
              <a:t>Dean, Registrar, IT department, department heads, and staff members.</a:t>
            </a:r>
          </a:p>
          <a:p>
            <a:r>
              <a:rPr lang="en-US" sz="3900" dirty="0"/>
              <a:t> </a:t>
            </a:r>
            <a:r>
              <a:rPr lang="en-US" sz="3900" b="1" dirty="0"/>
              <a:t>Challenges</a:t>
            </a:r>
            <a:r>
              <a:rPr lang="en-US" sz="3900" dirty="0"/>
              <a:t>: Incomplete or inaccurate data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214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AFD8-558A-44ED-B8E4-2784CEAE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Identifying Entities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BE650-8AF5-4033-A376-0FC39DD1B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23" y="566130"/>
            <a:ext cx="11487954" cy="5306096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800" dirty="0"/>
              <a:t> Entities: Student, Course, Examination, Time Table, Lecturer</a:t>
            </a:r>
          </a:p>
          <a:p>
            <a:r>
              <a:rPr lang="en-US" sz="2800" dirty="0"/>
              <a:t> Definition of entities</a:t>
            </a:r>
          </a:p>
          <a:p>
            <a:r>
              <a:rPr lang="en-US" sz="2800" dirty="0"/>
              <a:t> Student: A person who is enrolled in the Engineering School</a:t>
            </a:r>
          </a:p>
          <a:p>
            <a:r>
              <a:rPr lang="en-US" sz="2800" dirty="0"/>
              <a:t> Course: A subject or module that is offered in the Engineering School</a:t>
            </a:r>
          </a:p>
          <a:p>
            <a:r>
              <a:rPr lang="en-US" sz="2800" dirty="0"/>
              <a:t> Examination: An assessment taken by a student to evaluate their knowledge and understanding of a course</a:t>
            </a:r>
          </a:p>
          <a:p>
            <a:r>
              <a:rPr lang="en-US" sz="2800" dirty="0"/>
              <a:t> Time Table: A schedule of classes and other academic activities</a:t>
            </a:r>
          </a:p>
          <a:p>
            <a:r>
              <a:rPr lang="en-US" sz="2800" dirty="0"/>
              <a:t> Lecturer: A person who teaches a course in the Engineering School</a:t>
            </a:r>
          </a:p>
        </p:txBody>
      </p:sp>
    </p:spTree>
    <p:extLst>
      <p:ext uri="{BB962C8B-B14F-4D97-AF65-F5344CB8AC3E}">
        <p14:creationId xmlns:p14="http://schemas.microsoft.com/office/powerpoint/2010/main" val="236650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19D0-1AD2-40D9-AE65-2EA29417E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354842"/>
            <a:ext cx="11689211" cy="6342172"/>
          </a:xfrm>
        </p:spPr>
        <p:txBody>
          <a:bodyPr>
            <a:normAutofit/>
          </a:bodyPr>
          <a:lstStyle/>
          <a:p>
            <a:r>
              <a:rPr lang="en-US" sz="4000" dirty="0"/>
              <a:t>  Student entity attributes: ID number, name, date of birth, email address, phone number, gender.</a:t>
            </a:r>
          </a:p>
          <a:p>
            <a:r>
              <a:rPr lang="en-US" sz="4000" dirty="0"/>
              <a:t>  Course entity attributes: Course code, course name, course credit hours.</a:t>
            </a:r>
          </a:p>
          <a:p>
            <a:r>
              <a:rPr lang="en-US" sz="4000" dirty="0"/>
              <a:t>  Lecturer entity attributes: Lecturer ID, name, email address, phone number.</a:t>
            </a:r>
          </a:p>
          <a:p>
            <a:r>
              <a:rPr lang="en-US" sz="4000" dirty="0"/>
              <a:t>  Examination entity attributes: Examination ID, examination date, examination time.</a:t>
            </a:r>
          </a:p>
        </p:txBody>
      </p:sp>
    </p:spTree>
    <p:extLst>
      <p:ext uri="{BB962C8B-B14F-4D97-AF65-F5344CB8AC3E}">
        <p14:creationId xmlns:p14="http://schemas.microsoft.com/office/powerpoint/2010/main" val="368244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8B46-1F6B-4DB8-8B93-DE63BB3C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Entity Relationship Diagram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A20FE-1F47-4A98-A75D-8601A02B0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60" y="1160060"/>
            <a:ext cx="11641540" cy="54591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 An Entity Relationship Diagram (ERD) is a visual representation of the entities and their relationships</a:t>
            </a:r>
          </a:p>
          <a:p>
            <a:r>
              <a:rPr lang="en-US" sz="2400" dirty="0"/>
              <a:t> ERD for the Engineering School Database</a:t>
            </a:r>
          </a:p>
          <a:p>
            <a:r>
              <a:rPr lang="en-US" sz="2400" dirty="0"/>
              <a:t> Student (1) -&gt; (many) Course</a:t>
            </a:r>
          </a:p>
          <a:p>
            <a:r>
              <a:rPr lang="en-US" sz="2400" dirty="0"/>
              <a:t> Course (many) -&gt; (many) Lecturer</a:t>
            </a:r>
          </a:p>
          <a:p>
            <a:r>
              <a:rPr lang="en-US" sz="2400" dirty="0"/>
              <a:t> Course (many) -&gt; (many) Examination</a:t>
            </a:r>
          </a:p>
          <a:p>
            <a:r>
              <a:rPr lang="en-US" sz="2400" dirty="0"/>
              <a:t> Time Table (1) -&gt; (many) Course</a:t>
            </a:r>
          </a:p>
          <a:p>
            <a:r>
              <a:rPr lang="en-US" sz="2400" dirty="0"/>
              <a:t> Examination (1) -&gt; (1) Course</a:t>
            </a:r>
          </a:p>
          <a:p>
            <a:r>
              <a:rPr lang="en-US" sz="2400" dirty="0"/>
              <a:t> Examination (1) -&gt; (many) Student</a:t>
            </a:r>
          </a:p>
          <a:p>
            <a:r>
              <a:rPr lang="en-US" sz="2400" dirty="0"/>
              <a:t>  Student (1) -&gt; (many) Examination</a:t>
            </a:r>
          </a:p>
        </p:txBody>
      </p:sp>
    </p:spTree>
    <p:extLst>
      <p:ext uri="{BB962C8B-B14F-4D97-AF65-F5344CB8AC3E}">
        <p14:creationId xmlns:p14="http://schemas.microsoft.com/office/powerpoint/2010/main" val="29535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49F6-F1EF-4EC5-AEC2-3DF0E209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1" y="82174"/>
            <a:ext cx="9404723" cy="1400530"/>
          </a:xfrm>
        </p:spPr>
        <p:txBody>
          <a:bodyPr/>
          <a:lstStyle/>
          <a:p>
            <a:r>
              <a:rPr lang="en-US" sz="3600" b="1" dirty="0"/>
              <a:t>Relationships identified:</a:t>
            </a:r>
            <a:br>
              <a:rPr lang="en-US" sz="3600" dirty="0"/>
            </a:br>
            <a:endParaRPr lang="en-US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83F3-023C-41B1-91BA-E80BACB41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48" y="759855"/>
            <a:ext cx="11938714" cy="5988676"/>
          </a:xfrm>
        </p:spPr>
        <p:txBody>
          <a:bodyPr>
            <a:normAutofit/>
          </a:bodyPr>
          <a:lstStyle/>
          <a:p>
            <a:r>
              <a:rPr lang="en-US" sz="2800" dirty="0"/>
              <a:t>A student takes one or more courses.</a:t>
            </a:r>
          </a:p>
          <a:p>
            <a:r>
              <a:rPr lang="en-US" sz="2800" dirty="0"/>
              <a:t>   A course is taken by one or more students.</a:t>
            </a:r>
          </a:p>
          <a:p>
            <a:r>
              <a:rPr lang="en-US" sz="2800" dirty="0"/>
              <a:t>   A course is taught by one  lecturer.</a:t>
            </a:r>
          </a:p>
          <a:p>
            <a:r>
              <a:rPr lang="en-US" sz="2800" dirty="0"/>
              <a:t>   A lecturer teaches one or more courses.</a:t>
            </a:r>
          </a:p>
          <a:p>
            <a:r>
              <a:rPr lang="en-US" sz="2800" dirty="0"/>
              <a:t>   An examination is taken by one or more students.</a:t>
            </a:r>
          </a:p>
          <a:p>
            <a:r>
              <a:rPr lang="en-US" sz="2800" dirty="0"/>
              <a:t>   A student takes one or more examinations.</a:t>
            </a:r>
          </a:p>
          <a:p>
            <a:r>
              <a:rPr lang="en-US" sz="2800" dirty="0"/>
              <a:t>   Relationship descriptions:</a:t>
            </a:r>
          </a:p>
          <a:p>
            <a:r>
              <a:rPr lang="en-US" sz="2800" dirty="0"/>
              <a:t>   One-to-many relationship between student and course.</a:t>
            </a:r>
          </a:p>
          <a:p>
            <a:r>
              <a:rPr lang="en-US" sz="2800" dirty="0"/>
              <a:t>   Many-to-many relationship between course and lecturer.</a:t>
            </a:r>
          </a:p>
          <a:p>
            <a:r>
              <a:rPr lang="en-US" sz="2800" dirty="0"/>
              <a:t>  One-to-many relationship between student and examination.</a:t>
            </a:r>
          </a:p>
        </p:txBody>
      </p:sp>
    </p:spTree>
    <p:extLst>
      <p:ext uri="{BB962C8B-B14F-4D97-AF65-F5344CB8AC3E}">
        <p14:creationId xmlns:p14="http://schemas.microsoft.com/office/powerpoint/2010/main" val="277874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7023-3D17-4FF7-8592-9311356F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86" y="29637"/>
            <a:ext cx="9404723" cy="1400530"/>
          </a:xfrm>
        </p:spPr>
        <p:txBody>
          <a:bodyPr/>
          <a:lstStyle/>
          <a:p>
            <a:r>
              <a:rPr lang="en-US" b="1" dirty="0"/>
              <a:t>Identifying Attributes</a:t>
            </a:r>
            <a:br>
              <a:rPr lang="en-US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C790-AFDC-4FCF-86B3-9AE932172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74" y="887103"/>
            <a:ext cx="11701962" cy="5827595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sz="2800" dirty="0"/>
              <a:t>  </a:t>
            </a:r>
            <a:r>
              <a:rPr lang="en-US" sz="2800" b="1" dirty="0"/>
              <a:t>Data types</a:t>
            </a:r>
            <a:r>
              <a:rPr lang="en-US" sz="2800" dirty="0"/>
              <a:t>:</a:t>
            </a:r>
          </a:p>
          <a:p>
            <a:r>
              <a:rPr lang="en-US" sz="2800" dirty="0"/>
              <a:t>  ID number: integer         				 Examination time: varchar</a:t>
            </a:r>
          </a:p>
          <a:p>
            <a:r>
              <a:rPr lang="en-US" sz="2800" dirty="0"/>
              <a:t>  Name: varchar								 Examination date: date</a:t>
            </a:r>
          </a:p>
          <a:p>
            <a:r>
              <a:rPr lang="en-US" sz="2800" dirty="0"/>
              <a:t>  Date of birth: date     					 Examination ID: integer</a:t>
            </a:r>
          </a:p>
          <a:p>
            <a:r>
              <a:rPr lang="en-US" sz="2800" dirty="0"/>
              <a:t>  Email address: varchar					 Lecturer ID: integer</a:t>
            </a:r>
          </a:p>
          <a:p>
            <a:r>
              <a:rPr lang="en-US" sz="2800" dirty="0"/>
              <a:t>  Phone number: varchar  				 Course credit hours: integer</a:t>
            </a:r>
          </a:p>
          <a:p>
            <a:r>
              <a:rPr lang="en-US" sz="2800" dirty="0"/>
              <a:t>  Gender: varchar 							 Course name: varchar</a:t>
            </a:r>
          </a:p>
          <a:p>
            <a:r>
              <a:rPr lang="en-US" sz="2800" dirty="0"/>
              <a:t>  Course code: varchar</a:t>
            </a:r>
          </a:p>
        </p:txBody>
      </p:sp>
    </p:spTree>
    <p:extLst>
      <p:ext uri="{BB962C8B-B14F-4D97-AF65-F5344CB8AC3E}">
        <p14:creationId xmlns:p14="http://schemas.microsoft.com/office/powerpoint/2010/main" val="367074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693F-F87C-4DAF-B625-8257D8F7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80" y="117867"/>
            <a:ext cx="9404723" cy="1400530"/>
          </a:xfrm>
        </p:spPr>
        <p:txBody>
          <a:bodyPr/>
          <a:lstStyle/>
          <a:p>
            <a:r>
              <a:rPr lang="en-US" sz="4400" b="1" dirty="0"/>
              <a:t>Entity Relationship Diagram (ERD)</a:t>
            </a:r>
            <a:br>
              <a:rPr lang="en-US" sz="44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6C06-50EB-4897-AE5C-FDCD46BBC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25" y="759855"/>
            <a:ext cx="11732653" cy="5872766"/>
          </a:xfrm>
        </p:spPr>
        <p:txBody>
          <a:bodyPr>
            <a:noAutofit/>
          </a:bodyPr>
          <a:lstStyle/>
          <a:p>
            <a:pPr lvl="0"/>
            <a:endParaRPr lang="en-US" sz="2500" dirty="0"/>
          </a:p>
          <a:p>
            <a:pPr lvl="0"/>
            <a:r>
              <a:rPr lang="en-US" sz="3200" dirty="0"/>
              <a:t> ERD presented visually</a:t>
            </a:r>
          </a:p>
          <a:p>
            <a:pPr lvl="0"/>
            <a:r>
              <a:rPr lang="en-US" sz="3200" dirty="0"/>
              <a:t> Entities represented as boxes, relationships represented as lines, and attributes represented as ovals.</a:t>
            </a:r>
          </a:p>
          <a:p>
            <a:pPr lvl="0"/>
            <a:r>
              <a:rPr lang="en-US" sz="3200" dirty="0"/>
              <a:t> Student entity connected to Course entity through one-to-many relationship.</a:t>
            </a:r>
          </a:p>
          <a:p>
            <a:pPr lvl="0"/>
            <a:r>
              <a:rPr lang="en-US" sz="3200" dirty="0"/>
              <a:t> Course entity connected to Lecturer entity through many-to-many relationship.</a:t>
            </a:r>
          </a:p>
          <a:p>
            <a:pPr lvl="0"/>
            <a:r>
              <a:rPr lang="en-US" sz="3200" dirty="0"/>
              <a:t> Student entity connected to Examination entity through one-to-many relationship.</a:t>
            </a:r>
          </a:p>
        </p:txBody>
      </p:sp>
    </p:spTree>
    <p:extLst>
      <p:ext uri="{BB962C8B-B14F-4D97-AF65-F5344CB8AC3E}">
        <p14:creationId xmlns:p14="http://schemas.microsoft.com/office/powerpoint/2010/main" val="3580764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Words>906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UNIVERSITY OF GHANA, LEGON           (All rights reserved) </vt:lpstr>
      <vt:lpstr>Developing a Database for the Engineering School (SES)</vt:lpstr>
      <vt:lpstr>Gathering Information  </vt:lpstr>
      <vt:lpstr>Identifying Entities </vt:lpstr>
      <vt:lpstr>PowerPoint Presentation</vt:lpstr>
      <vt:lpstr>Entity Relationship Diagram </vt:lpstr>
      <vt:lpstr>Relationships identified: </vt:lpstr>
      <vt:lpstr>Identifying Attributes  </vt:lpstr>
      <vt:lpstr>Entity Relationship Diagram (ERD)  </vt:lpstr>
      <vt:lpstr>PowerPoint Presentation</vt:lpstr>
      <vt:lpstr>Creating the Database </vt:lpstr>
      <vt:lpstr>Adding Courses and Lecturers </vt:lpstr>
      <vt:lpstr>Querying the Database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92</cp:revision>
  <dcterms:created xsi:type="dcterms:W3CDTF">2023-03-07T13:05:58Z</dcterms:created>
  <dcterms:modified xsi:type="dcterms:W3CDTF">2023-03-29T09:54:55Z</dcterms:modified>
</cp:coreProperties>
</file>