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0" r:id="rId4"/>
    <p:sldId id="258" r:id="rId5"/>
    <p:sldId id="259" r:id="rId6"/>
    <p:sldId id="260" r:id="rId7"/>
    <p:sldId id="293" r:id="rId8"/>
    <p:sldId id="261" r:id="rId9"/>
    <p:sldId id="291" r:id="rId10"/>
    <p:sldId id="262" r:id="rId11"/>
    <p:sldId id="263" r:id="rId12"/>
    <p:sldId id="264" r:id="rId13"/>
    <p:sldId id="267" r:id="rId14"/>
    <p:sldId id="268" r:id="rId15"/>
    <p:sldId id="269" r:id="rId16"/>
    <p:sldId id="272" r:id="rId17"/>
    <p:sldId id="274" r:id="rId18"/>
    <p:sldId id="275" r:id="rId19"/>
    <p:sldId id="276" r:id="rId20"/>
    <p:sldId id="277" r:id="rId21"/>
    <p:sldId id="273" r:id="rId22"/>
    <p:sldId id="278" r:id="rId23"/>
    <p:sldId id="279" r:id="rId24"/>
    <p:sldId id="280" r:id="rId25"/>
    <p:sldId id="281" r:id="rId26"/>
    <p:sldId id="282" r:id="rId27"/>
    <p:sldId id="287" r:id="rId28"/>
    <p:sldId id="292" r:id="rId29"/>
    <p:sldId id="288"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18" autoAdjust="0"/>
    <p:restoredTop sz="94660"/>
  </p:normalViewPr>
  <p:slideViewPr>
    <p:cSldViewPr snapToGrid="0">
      <p:cViewPr varScale="1">
        <p:scale>
          <a:sx n="74" d="100"/>
          <a:sy n="74" d="100"/>
        </p:scale>
        <p:origin x="4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B78A697-9D75-4DE8-8C28-1296A6CF43C1}" type="datetimeFigureOut">
              <a:rPr lang="en-US" dirty="0"/>
              <a:t>7/20/2023</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pPr algn="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3075A-B3CA-4308-8288-4AA3FDE33D80}"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74B8D-FEEF-4ACC-AE11-BD533592BCDC}"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326006-7E0B-4944-9FC8-8FFECA54B11C}"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5A3413-B80B-4905-8668-7292F4C8B0D5}"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4019662-C6A4-45F9-A235-129F0C1DEF43}" type="datetimeFigureOut">
              <a:rPr lang="en-US" dirty="0"/>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09BB764-976A-4040-BDCA-252C91CEE939}" type="datetimeFigureOut">
              <a:rPr lang="en-US" dirty="0"/>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FC935-CE77-4008-BAD9-6108F00BE393}"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562D5-4244-4B26-B385-E71032EABECD}"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D1490F-3E6A-4544-9694-22B6007FE3C6}"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F9620-38BC-4982-922B-C904A70C41DD}"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dirty="0"/>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dirty="0"/>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29323-6A73-409C-86A6-9EAF0F851121}"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40176-F1D3-49EC-82F4-0915A3AC4184}"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0172865-FBF0-458A-BAFF-4F75173770F5}" type="datetimeFigureOut">
              <a:rPr lang="en-US" dirty="0"/>
              <a:t>7/20/2023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451921" y="616529"/>
            <a:ext cx="9755187" cy="1343487"/>
          </a:xfrm>
        </p:spPr>
        <p:txBody>
          <a:bodyPr>
            <a:normAutofit/>
          </a:bodyPr>
          <a:lstStyle/>
          <a:p>
            <a:pPr algn="ctr"/>
            <a:r>
              <a:rPr lang="en-US" sz="6000" dirty="0" smtClean="0">
                <a:latin typeface="Algerian" panose="04020705040A02060702" pitchFamily="82" charset="0"/>
              </a:rPr>
              <a:t>SOFTWARE ENGINEERING</a:t>
            </a:r>
            <a:endParaRPr lang="en-US" sz="6000" dirty="0">
              <a:latin typeface="Algerian" panose="04020705040A02060702" pitchFamily="82" charset="0"/>
            </a:endParaRPr>
          </a:p>
        </p:txBody>
      </p:sp>
      <p:sp>
        <p:nvSpPr>
          <p:cNvPr id="3" name="Subtitle 2"/>
          <p:cNvSpPr>
            <a:spLocks noGrp="1"/>
          </p:cNvSpPr>
          <p:nvPr>
            <p:ph type="subTitle" idx="1"/>
          </p:nvPr>
        </p:nvSpPr>
        <p:spPr>
          <a:xfrm rot="21420000">
            <a:off x="668842" y="2313911"/>
            <a:ext cx="9755187" cy="1730608"/>
          </a:xfrm>
        </p:spPr>
        <p:txBody>
          <a:bodyPr/>
          <a:lstStyle/>
          <a:p>
            <a:pPr algn="ctr"/>
            <a:r>
              <a:rPr lang="en-US" sz="4800" dirty="0" smtClean="0">
                <a:solidFill>
                  <a:schemeClr val="accent1">
                    <a:lumMod val="60000"/>
                    <a:lumOff val="40000"/>
                  </a:schemeClr>
                </a:solidFill>
                <a:latin typeface="Algerian" panose="04020705040A02060702" pitchFamily="82" charset="0"/>
              </a:rPr>
              <a:t>PROJECT THREE(3)</a:t>
            </a:r>
            <a:endParaRPr lang="en-US" sz="4800" dirty="0">
              <a:solidFill>
                <a:schemeClr val="accent1">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3785682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Algerian" panose="04020705040A02060702" pitchFamily="82" charset="0"/>
              </a:rPr>
              <a:t>REQUIREMENTS.</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p:txBody>
          <a:bodyPr/>
          <a:lstStyle/>
          <a:p>
            <a:r>
              <a:rPr lang="en-US" dirty="0" smtClean="0">
                <a:latin typeface="Times New Roman" panose="02020603050405020304" pitchFamily="18" charset="0"/>
                <a:cs typeface="Times New Roman" panose="02020603050405020304" pitchFamily="18" charset="0"/>
              </a:rPr>
              <a:t>THIS IS THE PHASE WHERE WE DID SURVEYS, ASKED A NUMBER OF STUDENTS AND STAFF IN THE ENGINEERING SCHOOL RELEVANT QUESTIONS AS TO WHETHER THEY NEED SUCH AN APPLICATION AND HOW THEY EXPECT IT TO BE LIKE. </a:t>
            </a:r>
          </a:p>
          <a:p>
            <a:r>
              <a:rPr lang="en-US" dirty="0" smtClean="0">
                <a:latin typeface="Times New Roman" panose="02020603050405020304" pitchFamily="18" charset="0"/>
                <a:cs typeface="Times New Roman" panose="02020603050405020304" pitchFamily="18" charset="0"/>
              </a:rPr>
              <a:t>FROM THE SURVEY AND FEEDBACKS WE HAD FROM THE CLIENTS(STUDENTS AND STAFF), WE WERE ABLE TO DEDUCE OUR REQUIREMENTS INTO TWO PARTS WHICH ARE THE FUNCTIONAL AND NON-FUNCTIONAL REQUIREMENTS.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57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833907"/>
          </a:xfrm>
        </p:spPr>
        <p:txBody>
          <a:bodyPr>
            <a:normAutofit fontScale="90000"/>
          </a:bodyPr>
          <a:lstStyle/>
          <a:p>
            <a:pPr algn="ctr"/>
            <a:r>
              <a:rPr lang="en-US" dirty="0" smtClean="0">
                <a:effectLst>
                  <a:outerShdw blurRad="38100" dist="38100" dir="2700000" algn="tl">
                    <a:srgbClr val="000000">
                      <a:alpha val="43137"/>
                    </a:srgbClr>
                  </a:outerShdw>
                </a:effectLst>
                <a:latin typeface="Algerian" panose="04020705040A02060702" pitchFamily="82" charset="0"/>
              </a:rPr>
              <a:t>THE FUNCTIONAL REQUIREMENTS</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a:xfrm>
            <a:off x="687976" y="1700011"/>
            <a:ext cx="10394707" cy="3825027"/>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THE FUNCTIONAL REQUIREMENTS WE DEDUCED FROM THE FEEDBACK OF THE SURVEY ARE :</a:t>
            </a:r>
          </a:p>
          <a:p>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User Authentication: Users should be able to securely authenticate themselves to access the </a:t>
            </a:r>
            <a:r>
              <a:rPr lang="en-US" dirty="0" smtClean="0">
                <a:latin typeface="Times New Roman" panose="02020603050405020304" pitchFamily="18" charset="0"/>
                <a:cs typeface="Times New Roman" panose="02020603050405020304" pitchFamily="18" charset="0"/>
              </a:rPr>
              <a:t>application USING THEIR RESPECTIVE ID AND PIN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Student Registration: New students should be able to register and create their profiles.</a:t>
            </a:r>
          </a:p>
          <a:p>
            <a:r>
              <a:rPr lang="en-US" dirty="0">
                <a:latin typeface="Times New Roman" panose="02020603050405020304" pitchFamily="18" charset="0"/>
                <a:cs typeface="Times New Roman" panose="02020603050405020304" pitchFamily="18" charset="0"/>
              </a:rPr>
              <a:t>3. Student Information Management: The application should allow administrators, faculty, and staff to manage student information, including personal details, contact information, academic records, and attendance.</a:t>
            </a:r>
          </a:p>
          <a:p>
            <a:endParaRPr lang="en-US" dirty="0"/>
          </a:p>
        </p:txBody>
      </p:sp>
    </p:spTree>
    <p:extLst>
      <p:ext uri="{BB962C8B-B14F-4D97-AF65-F5344CB8AC3E}">
        <p14:creationId xmlns:p14="http://schemas.microsoft.com/office/powerpoint/2010/main" val="348760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3"/>
          </p:nvPr>
        </p:nvSpPr>
        <p:spPr/>
        <p:txBody>
          <a:bodyPr>
            <a:normAutofit fontScale="92500"/>
          </a:bodyPr>
          <a:lstStyle/>
          <a:p>
            <a:r>
              <a:rPr lang="en-US" dirty="0">
                <a:latin typeface="Times New Roman" panose="02020603050405020304" pitchFamily="18" charset="0"/>
                <a:cs typeface="Times New Roman" panose="02020603050405020304" pitchFamily="18" charset="0"/>
              </a:rPr>
              <a:t>4. Comprehensive Dashboard: A centralized dashboard should provide an overview of student information, upcoming events, and relevant notifications.</a:t>
            </a:r>
          </a:p>
          <a:p>
            <a:r>
              <a:rPr lang="en-US" dirty="0">
                <a:latin typeface="Times New Roman" panose="02020603050405020304" pitchFamily="18" charset="0"/>
                <a:cs typeface="Times New Roman" panose="02020603050405020304" pitchFamily="18" charset="0"/>
              </a:rPr>
              <a:t>5. API Development: Design and develop APIs to facilitate communication between the frontend and backend components of the application.</a:t>
            </a:r>
          </a:p>
          <a:p>
            <a:r>
              <a:rPr lang="en-US" dirty="0">
                <a:latin typeface="Times New Roman" panose="02020603050405020304" pitchFamily="18" charset="0"/>
                <a:cs typeface="Times New Roman" panose="02020603050405020304" pitchFamily="18" charset="0"/>
              </a:rPr>
              <a:t>6. Data Validation: Implement validation mechanisms to ensure the integrity and accuracy of the data entered or retrieved from the database.</a:t>
            </a:r>
          </a:p>
        </p:txBody>
      </p:sp>
    </p:spTree>
    <p:extLst>
      <p:ext uri="{BB962C8B-B14F-4D97-AF65-F5344CB8AC3E}">
        <p14:creationId xmlns:p14="http://schemas.microsoft.com/office/powerpoint/2010/main" val="383863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effectLst>
                  <a:outerShdw blurRad="38100" dist="38100" dir="2700000" algn="tl">
                    <a:srgbClr val="000000">
                      <a:alpha val="43137"/>
                    </a:srgbClr>
                  </a:outerShdw>
                </a:effectLst>
                <a:latin typeface="Algerian" panose="04020705040A02060702" pitchFamily="82" charset="0"/>
              </a:rPr>
              <a:t>NON FUNCTIONAL REQUIREMENTS</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1. User-Friendly Interface: The application should have an intuitive and visually appealing interface for easy navigation and interaction</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Performance: The application should be optimized for performance to ensure smooth user experience even with a large amount of data.</a:t>
            </a:r>
          </a:p>
          <a:p>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Scalability: The system should be designed to handle a growing number of users and data records.</a:t>
            </a:r>
          </a:p>
          <a:p>
            <a:endParaRPr lang="en-US" dirty="0"/>
          </a:p>
        </p:txBody>
      </p:sp>
    </p:spTree>
    <p:extLst>
      <p:ext uri="{BB962C8B-B14F-4D97-AF65-F5344CB8AC3E}">
        <p14:creationId xmlns:p14="http://schemas.microsoft.com/office/powerpoint/2010/main" val="363786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672921"/>
            <a:ext cx="10396882" cy="1151965"/>
          </a:xfrm>
        </p:spPr>
        <p:txBody>
          <a:bodyPr/>
          <a:lstStyle/>
          <a:p>
            <a:pPr algn="ctr"/>
            <a:r>
              <a:rPr lang="en-US" dirty="0">
                <a:effectLst>
                  <a:outerShdw blurRad="38100" dist="38100" dir="2700000" algn="tl">
                    <a:srgbClr val="000000">
                      <a:alpha val="43137"/>
                    </a:srgbClr>
                  </a:outerShdw>
                </a:effectLst>
                <a:latin typeface="Algerian" panose="04020705040A02060702" pitchFamily="82" charset="0"/>
              </a:rPr>
              <a:t>SOFTWARE PROCESSES</a:t>
            </a:r>
          </a:p>
        </p:txBody>
      </p:sp>
      <p:sp>
        <p:nvSpPr>
          <p:cNvPr id="3" name="Content Placeholder 2"/>
          <p:cNvSpPr>
            <a:spLocks noGrp="1"/>
          </p:cNvSpPr>
          <p:nvPr>
            <p:ph sz="quarter" idx="13"/>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THERE  WERE A NUMBER OF PROCESSES WE WENT THROUGH TO BE ABLE TO DEVELOPN  AN EFFICIENT AND RELIABLE SOFTWARE. THE PROCESSES ARE ;</a:t>
            </a:r>
          </a:p>
          <a:p>
            <a:r>
              <a:rPr lang="en-US" dirty="0">
                <a:latin typeface="Times New Roman" panose="02020603050405020304" pitchFamily="18" charset="0"/>
                <a:cs typeface="Times New Roman" panose="02020603050405020304" pitchFamily="18" charset="0"/>
              </a:rPr>
              <a:t>REQUIREMENT PHASE: THIS IS WHERE INFORMATION FROM THE CLIENT ABOUT THE SOFTWARE  IS GATHERED AND CAPTURED .</a:t>
            </a:r>
          </a:p>
          <a:p>
            <a:r>
              <a:rPr lang="en-US" dirty="0">
                <a:latin typeface="Times New Roman" panose="02020603050405020304" pitchFamily="18" charset="0"/>
                <a:cs typeface="Times New Roman" panose="02020603050405020304" pitchFamily="18" charset="0"/>
              </a:rPr>
              <a:t>SPECIFICATION: THIS IS WHERE A COMPREHENSIVE EXPLANATION IS PROVIDED ON THE REQUIREMENT TO FULFILL USER EXPECTATION</a:t>
            </a:r>
          </a:p>
          <a:p>
            <a:r>
              <a:rPr lang="en-US" dirty="0">
                <a:latin typeface="Times New Roman" panose="02020603050405020304" pitchFamily="18" charset="0"/>
                <a:cs typeface="Times New Roman" panose="02020603050405020304" pitchFamily="18" charset="0"/>
              </a:rPr>
              <a:t>DESIGN PHASE: THIS IS WHERE A GRAPHICAL REPRESENTATION OF THE SOFTWARE IS MADE</a:t>
            </a:r>
          </a:p>
          <a:p>
            <a:pPr marL="0" indent="0">
              <a:buNone/>
            </a:pPr>
            <a:endParaRPr lang="en-US" dirty="0"/>
          </a:p>
          <a:p>
            <a:endParaRPr lang="en-US" dirty="0"/>
          </a:p>
        </p:txBody>
      </p:sp>
    </p:spTree>
    <p:extLst>
      <p:ext uri="{BB962C8B-B14F-4D97-AF65-F5344CB8AC3E}">
        <p14:creationId xmlns:p14="http://schemas.microsoft.com/office/powerpoint/2010/main" val="56353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sz="quarter" idx="13"/>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IMPLEMENTATION PHASE: THIS IS WHERE CODE IS WRITTEN AND IMPLEMENTED USING VARIOUS PROGRAMMING TOOLS  AND LANGUAGES LIKE FLUTTER, REACT, SQL ETC.</a:t>
            </a:r>
          </a:p>
          <a:p>
            <a:r>
              <a:rPr lang="en-US" dirty="0">
                <a:latin typeface="Times New Roman" panose="02020603050405020304" pitchFamily="18" charset="0"/>
                <a:cs typeface="Times New Roman" panose="02020603050405020304" pitchFamily="18" charset="0"/>
              </a:rPr>
              <a:t>INTEGRATION: THIS IS WHERE THE PROJECT IS CORDINATED AND PROJECT RESOURCES ARE DIRECTED TO MEET THE OBJECTIVES OF THE PROJECT PLAN.</a:t>
            </a:r>
          </a:p>
          <a:p>
            <a:r>
              <a:rPr lang="en-US" dirty="0">
                <a:latin typeface="Times New Roman" panose="02020603050405020304" pitchFamily="18" charset="0"/>
                <a:cs typeface="Times New Roman" panose="02020603050405020304" pitchFamily="18" charset="0"/>
              </a:rPr>
              <a:t>MAINTENANCE: THIS IS WHERE CHANGES ARE DONE TO THE SOFTWARE IF ANY.</a:t>
            </a:r>
          </a:p>
          <a:p>
            <a:r>
              <a:rPr lang="en-US" dirty="0">
                <a:latin typeface="Times New Roman" panose="02020603050405020304" pitchFamily="18" charset="0"/>
                <a:cs typeface="Times New Roman" panose="02020603050405020304" pitchFamily="18" charset="0"/>
              </a:rPr>
              <a:t>RETIREMENT: THIS IS WHERE THE SOFTWARE BECOMES UN-MAINTAINABLE DUE TO A DRASTIC CHANGE IN A NEWLY PROPOSED SOFTWARE</a:t>
            </a:r>
          </a:p>
          <a:p>
            <a:endParaRPr lang="en-US" dirty="0"/>
          </a:p>
        </p:txBody>
      </p:sp>
    </p:spTree>
    <p:extLst>
      <p:ext uri="{BB962C8B-B14F-4D97-AF65-F5344CB8AC3E}">
        <p14:creationId xmlns:p14="http://schemas.microsoft.com/office/powerpoint/2010/main" val="184776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lgerian" panose="04020705040A02060702" pitchFamily="82" charset="0"/>
              </a:rPr>
              <a:t>SOFTWARE SYSTEM ARCHITECTURE</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10" name="Content Placeholder 9"/>
          <p:cNvSpPr>
            <a:spLocks noGrp="1"/>
          </p:cNvSpPr>
          <p:nvPr>
            <p:ph sz="quarter" idx="13"/>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Layered architecture is like organizing a building with different floors, where each floor has specific functions. </a:t>
            </a:r>
            <a:r>
              <a:rPr lang="en-US" dirty="0" smtClean="0">
                <a:latin typeface="Times New Roman" panose="02020603050405020304" pitchFamily="18" charset="0"/>
                <a:cs typeface="Times New Roman" panose="02020603050405020304" pitchFamily="18" charset="0"/>
              </a:rPr>
              <a:t>We used this architecture because of its abilities such as:</a:t>
            </a:r>
          </a:p>
          <a:p>
            <a:r>
              <a:rPr lang="en-US" dirty="0" smtClean="0">
                <a:latin typeface="Times New Roman" panose="02020603050405020304" pitchFamily="18" charset="0"/>
                <a:cs typeface="Times New Roman" panose="02020603050405020304" pitchFamily="18" charset="0"/>
              </a:rPr>
              <a:t>Abstraction </a:t>
            </a:r>
            <a:r>
              <a:rPr lang="en-US" dirty="0">
                <a:latin typeface="Times New Roman" panose="02020603050405020304" pitchFamily="18" charset="0"/>
                <a:cs typeface="Times New Roman" panose="02020603050405020304" pitchFamily="18" charset="0"/>
              </a:rPr>
              <a:t>and encapsulation mean that each floor hides its internal workings and only provides the necessary information to the next floor. This keeps things simple and reduces dependencies between floors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is like adding more floors or changing them according to your needs. If you need new features, you can add a new floor, and if something needs improvement, you can change that floor without affecting others. This flexibility makes the building adaptable to changes and growth.</a:t>
            </a:r>
          </a:p>
        </p:txBody>
      </p:sp>
      <p:sp>
        <p:nvSpPr>
          <p:cNvPr id="6" name="Text Placeholder 5"/>
          <p:cNvSpPr>
            <a:spLocks noGrp="1"/>
          </p:cNvSpPr>
          <p:nvPr>
            <p:ph type="body" sz="half" idx="2"/>
          </p:nvPr>
        </p:nvSpPr>
        <p:spPr/>
        <p:txBody>
          <a:bodyPr>
            <a:normAutofit/>
          </a:bodyPr>
          <a:lstStyle/>
          <a:p>
            <a:r>
              <a:rPr lang="en-US" sz="3200" dirty="0" smtClean="0">
                <a:solidFill>
                  <a:schemeClr val="accent2">
                    <a:lumMod val="50000"/>
                  </a:schemeClr>
                </a:solidFill>
              </a:rPr>
              <a:t>LAYERED ARCITECTURE</a:t>
            </a:r>
            <a:endParaRPr lang="en-US" sz="3200" dirty="0">
              <a:solidFill>
                <a:schemeClr val="accent2">
                  <a:lumMod val="50000"/>
                </a:schemeClr>
              </a:solidFill>
            </a:endParaRPr>
          </a:p>
        </p:txBody>
      </p:sp>
    </p:spTree>
    <p:extLst>
      <p:ext uri="{BB962C8B-B14F-4D97-AF65-F5344CB8AC3E}">
        <p14:creationId xmlns:p14="http://schemas.microsoft.com/office/powerpoint/2010/main" val="111913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1000"/>
                                        <p:tgtEl>
                                          <p:spTgt spid="10">
                                            <p:txEl>
                                              <p:pRg st="2" end="2"/>
                                            </p:txEl>
                                          </p:spTgt>
                                        </p:tgtEl>
                                      </p:cBhvr>
                                    </p:animEffect>
                                    <p:anim calcmode="lin" valueType="num">
                                      <p:cBhvr>
                                        <p:cTn id="1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latin typeface="Algerian" panose="04020705040A02060702" pitchFamily="82" charset="0"/>
              </a:rPr>
              <a:t>System architecture</a:t>
            </a:r>
          </a:p>
        </p:txBody>
      </p:sp>
      <p:sp>
        <p:nvSpPr>
          <p:cNvPr id="3" name="Content Placeholder 2"/>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 The front end will be developed using React, which will handle the user interface and user interactions.</a:t>
            </a:r>
          </a:p>
          <a:p>
            <a:r>
              <a:rPr lang="en-US" dirty="0">
                <a:latin typeface="Times New Roman" panose="02020603050405020304" pitchFamily="18" charset="0"/>
                <a:cs typeface="Times New Roman" panose="02020603050405020304" pitchFamily="18" charset="0"/>
              </a:rPr>
              <a:t>- React components will be responsible for rendering views, capturing user input, and displaying data from the back end.</a:t>
            </a:r>
          </a:p>
          <a:p>
            <a:r>
              <a:rPr lang="en-US" dirty="0">
                <a:latin typeface="Times New Roman" panose="02020603050405020304" pitchFamily="18" charset="0"/>
                <a:cs typeface="Times New Roman" panose="02020603050405020304" pitchFamily="18" charset="0"/>
              </a:rPr>
              <a:t>- It will interact with the back end through API calls to fetch and update data.</a:t>
            </a:r>
          </a:p>
          <a:p>
            <a:endParaRPr lang="en-US" dirty="0"/>
          </a:p>
        </p:txBody>
      </p:sp>
      <p:sp>
        <p:nvSpPr>
          <p:cNvPr id="4" name="Text Placeholder 3"/>
          <p:cNvSpPr>
            <a:spLocks noGrp="1"/>
          </p:cNvSpPr>
          <p:nvPr>
            <p:ph type="body" sz="half" idx="2"/>
          </p:nvPr>
        </p:nvSpPr>
        <p:spPr/>
        <p:txBody>
          <a:bodyPr>
            <a:normAutofit/>
          </a:bodyPr>
          <a:lstStyle/>
          <a:p>
            <a:r>
              <a:rPr lang="en-US" sz="2800" dirty="0" smtClean="0">
                <a:solidFill>
                  <a:schemeClr val="accent2">
                    <a:lumMod val="50000"/>
                  </a:schemeClr>
                </a:solidFill>
              </a:rPr>
              <a:t>Front end (</a:t>
            </a:r>
            <a:r>
              <a:rPr lang="en-US" sz="2800" dirty="0">
                <a:solidFill>
                  <a:schemeClr val="accent2">
                    <a:lumMod val="50000"/>
                  </a:schemeClr>
                </a:solidFill>
              </a:rPr>
              <a:t>react</a:t>
            </a:r>
            <a:r>
              <a:rPr lang="en-US" sz="2800" dirty="0" smtClean="0">
                <a:solidFill>
                  <a:schemeClr val="accent2">
                    <a:lumMod val="50000"/>
                  </a:schemeClr>
                </a:solidFill>
              </a:rPr>
              <a:t>)</a:t>
            </a:r>
            <a:endParaRPr lang="en-US" sz="2800" dirty="0">
              <a:solidFill>
                <a:schemeClr val="accent2">
                  <a:lumMod val="50000"/>
                </a:schemeClr>
              </a:solidFill>
            </a:endParaRPr>
          </a:p>
        </p:txBody>
      </p:sp>
    </p:spTree>
    <p:extLst>
      <p:ext uri="{BB962C8B-B14F-4D97-AF65-F5344CB8AC3E}">
        <p14:creationId xmlns:p14="http://schemas.microsoft.com/office/powerpoint/2010/main" val="227714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lgerian" panose="04020705040A02060702" pitchFamily="82" charset="0"/>
              </a:rPr>
              <a:t>System architecture</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p:txBody>
          <a:bodyPr>
            <a:normAutofit fontScale="92500"/>
          </a:bodyPr>
          <a:lstStyle/>
          <a:p>
            <a:r>
              <a:rPr lang="en-US" dirty="0">
                <a:latin typeface="Times New Roman" panose="02020603050405020304" pitchFamily="18" charset="0"/>
                <a:cs typeface="Times New Roman" panose="02020603050405020304" pitchFamily="18" charset="0"/>
              </a:rPr>
              <a:t>- The back end will be developed using Spring Boot, which will handle the business logic and data processing.</a:t>
            </a:r>
          </a:p>
          <a:p>
            <a:r>
              <a:rPr lang="en-US" dirty="0">
                <a:latin typeface="Times New Roman" panose="02020603050405020304" pitchFamily="18" charset="0"/>
                <a:cs typeface="Times New Roman" panose="02020603050405020304" pitchFamily="18" charset="0"/>
              </a:rPr>
              <a:t>- It will provide a set of RESTful APIs that the front end and mobile app can communicate with.</a:t>
            </a:r>
          </a:p>
          <a:p>
            <a:r>
              <a:rPr lang="en-US" dirty="0">
                <a:latin typeface="Times New Roman" panose="02020603050405020304" pitchFamily="18" charset="0"/>
                <a:cs typeface="Times New Roman" panose="02020603050405020304" pitchFamily="18" charset="0"/>
              </a:rPr>
              <a:t>- The back end will process requests from the front end and interact with the database to retrieve or update data.</a:t>
            </a:r>
          </a:p>
          <a:p>
            <a:r>
              <a:rPr lang="en-US" dirty="0">
                <a:latin typeface="Times New Roman" panose="02020603050405020304" pitchFamily="18" charset="0"/>
                <a:cs typeface="Times New Roman" panose="02020603050405020304" pitchFamily="18" charset="0"/>
              </a:rPr>
              <a:t>- It will enforce security measures such as authentication and authorization to protect sensitive data.</a:t>
            </a:r>
          </a:p>
          <a:p>
            <a:endParaRPr lang="en-US" dirty="0"/>
          </a:p>
        </p:txBody>
      </p:sp>
      <p:sp>
        <p:nvSpPr>
          <p:cNvPr id="4" name="Text Placeholder 3"/>
          <p:cNvSpPr>
            <a:spLocks noGrp="1"/>
          </p:cNvSpPr>
          <p:nvPr>
            <p:ph type="body" sz="half" idx="2"/>
          </p:nvPr>
        </p:nvSpPr>
        <p:spPr/>
        <p:txBody>
          <a:bodyPr>
            <a:normAutofit/>
          </a:bodyPr>
          <a:lstStyle/>
          <a:p>
            <a:r>
              <a:rPr lang="en-US" sz="2800" dirty="0" smtClean="0">
                <a:solidFill>
                  <a:schemeClr val="accent2">
                    <a:lumMod val="50000"/>
                  </a:schemeClr>
                </a:solidFill>
              </a:rPr>
              <a:t>Back end (spring boot)</a:t>
            </a:r>
            <a:endParaRPr lang="en-US" sz="2800" dirty="0">
              <a:solidFill>
                <a:schemeClr val="accent2">
                  <a:lumMod val="50000"/>
                </a:schemeClr>
              </a:solidFill>
            </a:endParaRPr>
          </a:p>
        </p:txBody>
      </p:sp>
    </p:spTree>
    <p:extLst>
      <p:ext uri="{BB962C8B-B14F-4D97-AF65-F5344CB8AC3E}">
        <p14:creationId xmlns:p14="http://schemas.microsoft.com/office/powerpoint/2010/main" val="113882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lgerian" panose="04020705040A02060702" pitchFamily="82" charset="0"/>
              </a:rPr>
              <a:t>System architecture</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 The mobile app will be developed using Flutter, which will provide a native-like user interface and user experience for mobile devices.</a:t>
            </a:r>
          </a:p>
          <a:p>
            <a:r>
              <a:rPr lang="en-US" dirty="0">
                <a:latin typeface="Times New Roman" panose="02020603050405020304" pitchFamily="18" charset="0"/>
                <a:cs typeface="Times New Roman" panose="02020603050405020304" pitchFamily="18" charset="0"/>
              </a:rPr>
              <a:t>- It will interact with the back end through API calls to retrieve and update data.</a:t>
            </a:r>
          </a:p>
          <a:p>
            <a:r>
              <a:rPr lang="en-US" dirty="0">
                <a:latin typeface="Times New Roman" panose="02020603050405020304" pitchFamily="18" charset="0"/>
                <a:cs typeface="Times New Roman" panose="02020603050405020304" pitchFamily="18" charset="0"/>
              </a:rPr>
              <a:t>- The mobile app will have its own set of screens and components to handle user interactions and data presentation.</a:t>
            </a:r>
          </a:p>
          <a:p>
            <a:r>
              <a:rPr lang="en-US" dirty="0"/>
              <a:t> </a:t>
            </a:r>
          </a:p>
        </p:txBody>
      </p:sp>
      <p:sp>
        <p:nvSpPr>
          <p:cNvPr id="4" name="Text Placeholder 3"/>
          <p:cNvSpPr>
            <a:spLocks noGrp="1"/>
          </p:cNvSpPr>
          <p:nvPr>
            <p:ph type="body" sz="half" idx="2"/>
          </p:nvPr>
        </p:nvSpPr>
        <p:spPr/>
        <p:txBody>
          <a:bodyPr>
            <a:normAutofit/>
          </a:bodyPr>
          <a:lstStyle/>
          <a:p>
            <a:r>
              <a:rPr lang="en-US" sz="2800" dirty="0" smtClean="0">
                <a:solidFill>
                  <a:schemeClr val="accent2">
                    <a:lumMod val="50000"/>
                  </a:schemeClr>
                </a:solidFill>
              </a:rPr>
              <a:t>Mobile application (flutter)</a:t>
            </a:r>
            <a:endParaRPr lang="en-US" sz="2800" dirty="0">
              <a:solidFill>
                <a:schemeClr val="accent2">
                  <a:lumMod val="50000"/>
                </a:schemeClr>
              </a:solidFill>
            </a:endParaRPr>
          </a:p>
        </p:txBody>
      </p:sp>
    </p:spTree>
    <p:extLst>
      <p:ext uri="{BB962C8B-B14F-4D97-AF65-F5344CB8AC3E}">
        <p14:creationId xmlns:p14="http://schemas.microsoft.com/office/powerpoint/2010/main" val="118314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Algerian" panose="04020705040A02060702" pitchFamily="82" charset="0"/>
              </a:rPr>
              <a:t>GROUP TWO MEMBERS</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p:txBody>
          <a:bodyPr/>
          <a:lstStyle/>
          <a:p>
            <a:r>
              <a:rPr lang="en-US" dirty="0" smtClean="0">
                <a:latin typeface="Times New Roman" panose="02020603050405020304" pitchFamily="18" charset="0"/>
                <a:cs typeface="Times New Roman" panose="02020603050405020304" pitchFamily="18" charset="0"/>
              </a:rPr>
              <a:t>MICHELLE OWUSU-10957340</a:t>
            </a:r>
          </a:p>
          <a:p>
            <a:r>
              <a:rPr lang="en-US" dirty="0" smtClean="0">
                <a:latin typeface="Times New Roman" panose="02020603050405020304" pitchFamily="18" charset="0"/>
                <a:cs typeface="Times New Roman" panose="02020603050405020304" pitchFamily="18" charset="0"/>
              </a:rPr>
              <a:t>GEORGE ANANE NYARKO-10947340</a:t>
            </a:r>
          </a:p>
          <a:p>
            <a:r>
              <a:rPr lang="en-US" dirty="0" smtClean="0">
                <a:latin typeface="Times New Roman" panose="02020603050405020304" pitchFamily="18" charset="0"/>
                <a:cs typeface="Times New Roman" panose="02020603050405020304" pitchFamily="18" charset="0"/>
              </a:rPr>
              <a:t>SANDRA DERY-KUUZUME -10986424</a:t>
            </a:r>
          </a:p>
          <a:p>
            <a:r>
              <a:rPr lang="en-US" dirty="0" smtClean="0">
                <a:latin typeface="Times New Roman" panose="02020603050405020304" pitchFamily="18" charset="0"/>
                <a:cs typeface="Times New Roman" panose="02020603050405020304" pitchFamily="18" charset="0"/>
              </a:rPr>
              <a:t>MENSAH NYANYO HUBERT – 10976127</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996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lgerian" panose="04020705040A02060702" pitchFamily="82" charset="0"/>
              </a:rPr>
              <a:t>System architecture</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 The database will be PostgreSQL, which will store and manage the application's data.</a:t>
            </a:r>
          </a:p>
          <a:p>
            <a:r>
              <a:rPr lang="en-US" dirty="0">
                <a:latin typeface="Times New Roman" panose="02020603050405020304" pitchFamily="18" charset="0"/>
                <a:cs typeface="Times New Roman" panose="02020603050405020304" pitchFamily="18" charset="0"/>
              </a:rPr>
              <a:t>- It will be responsible for persisting student information, course details, enrollment records, and other relevant data.</a:t>
            </a:r>
          </a:p>
          <a:p>
            <a:r>
              <a:rPr lang="en-US" dirty="0">
                <a:latin typeface="Times New Roman" panose="02020603050405020304" pitchFamily="18" charset="0"/>
                <a:cs typeface="Times New Roman" panose="02020603050405020304" pitchFamily="18" charset="0"/>
              </a:rPr>
              <a:t>- The back end will interact with the database through data access layers which is the SQL queries to perform its operations.</a:t>
            </a:r>
          </a:p>
          <a:p>
            <a:r>
              <a:rPr lang="en-US" dirty="0"/>
              <a:t> </a:t>
            </a:r>
          </a:p>
          <a:p>
            <a:endParaRPr lang="en-US" dirty="0"/>
          </a:p>
        </p:txBody>
      </p:sp>
      <p:sp>
        <p:nvSpPr>
          <p:cNvPr id="4" name="Text Placeholder 3"/>
          <p:cNvSpPr>
            <a:spLocks noGrp="1"/>
          </p:cNvSpPr>
          <p:nvPr>
            <p:ph type="body" sz="half" idx="2"/>
          </p:nvPr>
        </p:nvSpPr>
        <p:spPr/>
        <p:txBody>
          <a:bodyPr>
            <a:normAutofit/>
          </a:bodyPr>
          <a:lstStyle/>
          <a:p>
            <a:r>
              <a:rPr lang="en-US" sz="2800" dirty="0" smtClean="0">
                <a:solidFill>
                  <a:schemeClr val="accent2">
                    <a:lumMod val="50000"/>
                  </a:schemeClr>
                </a:solidFill>
              </a:rPr>
              <a:t>Database (</a:t>
            </a:r>
            <a:r>
              <a:rPr lang="en-US" sz="2800" dirty="0" smtClean="0">
                <a:solidFill>
                  <a:schemeClr val="accent2">
                    <a:lumMod val="50000"/>
                  </a:schemeClr>
                </a:solidFill>
              </a:rPr>
              <a:t>postgresql</a:t>
            </a:r>
            <a:r>
              <a:rPr lang="en-US" sz="2800" dirty="0" smtClean="0">
                <a:solidFill>
                  <a:schemeClr val="accent2">
                    <a:lumMod val="50000"/>
                  </a:schemeClr>
                </a:solidFill>
              </a:rPr>
              <a:t>)</a:t>
            </a:r>
            <a:endParaRPr lang="en-US" sz="2800" dirty="0">
              <a:solidFill>
                <a:schemeClr val="accent2">
                  <a:lumMod val="50000"/>
                </a:schemeClr>
              </a:solidFill>
            </a:endParaRPr>
          </a:p>
        </p:txBody>
      </p:sp>
    </p:spTree>
    <p:extLst>
      <p:ext uri="{BB962C8B-B14F-4D97-AF65-F5344CB8AC3E}">
        <p14:creationId xmlns:p14="http://schemas.microsoft.com/office/powerpoint/2010/main" val="326474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Algerian" panose="04020705040A02060702" pitchFamily="82" charset="0"/>
              </a:rPr>
              <a:t>WHY AGILE SOFTWARE MODEL</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6" name="Content Placeholder 5"/>
          <p:cNvSpPr>
            <a:spLocks noGrp="1"/>
          </p:cNvSpPr>
          <p:nvPr>
            <p:ph sz="quarter" idx="13"/>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Agile software model is a risk-driven model</a:t>
            </a:r>
          </a:p>
          <a:p>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PROjECt</a:t>
            </a:r>
            <a:r>
              <a:rPr lang="en-US" dirty="0" smtClean="0">
                <a:latin typeface="Times New Roman" panose="02020603050405020304" pitchFamily="18" charset="0"/>
                <a:cs typeface="Times New Roman" panose="02020603050405020304" pitchFamily="18" charset="0"/>
              </a:rPr>
              <a:t> TEAM AGREED ON USING THIS </a:t>
            </a:r>
            <a:r>
              <a:rPr lang="en-US" dirty="0" smtClean="0">
                <a:latin typeface="Times New Roman" panose="02020603050405020304" pitchFamily="18" charset="0"/>
                <a:cs typeface="Times New Roman" panose="02020603050405020304" pitchFamily="18" charset="0"/>
              </a:rPr>
              <a:t>SOFTWare</a:t>
            </a:r>
            <a:r>
              <a:rPr lang="en-US" dirty="0" smtClean="0">
                <a:latin typeface="Times New Roman" panose="02020603050405020304" pitchFamily="18" charset="0"/>
                <a:cs typeface="Times New Roman" panose="02020603050405020304" pitchFamily="18" charset="0"/>
              </a:rPr>
              <a:t> model because of its numerous advantages which include:</a:t>
            </a:r>
          </a:p>
          <a:p>
            <a:r>
              <a:rPr lang="en-US" dirty="0" smtClean="0">
                <a:latin typeface="Times New Roman" panose="02020603050405020304" pitchFamily="18" charset="0"/>
                <a:cs typeface="Times New Roman" panose="02020603050405020304" pitchFamily="18" charset="0"/>
              </a:rPr>
              <a:t>Customer satisfaction</a:t>
            </a:r>
          </a:p>
          <a:p>
            <a:r>
              <a:rPr lang="en-US" dirty="0" smtClean="0">
                <a:latin typeface="Times New Roman" panose="02020603050405020304" pitchFamily="18" charset="0"/>
                <a:cs typeface="Times New Roman" panose="02020603050405020304" pitchFamily="18" charset="0"/>
              </a:rPr>
              <a:t>Faster delivery</a:t>
            </a:r>
          </a:p>
          <a:p>
            <a:r>
              <a:rPr lang="en-US" dirty="0" smtClean="0">
                <a:latin typeface="Times New Roman" panose="02020603050405020304" pitchFamily="18" charset="0"/>
                <a:cs typeface="Times New Roman" panose="02020603050405020304" pitchFamily="18" charset="0"/>
              </a:rPr>
              <a:t>Improved quality</a:t>
            </a:r>
          </a:p>
          <a:p>
            <a:r>
              <a:rPr lang="en-US" dirty="0" smtClean="0">
                <a:latin typeface="Times New Roman" panose="02020603050405020304" pitchFamily="18" charset="0"/>
                <a:cs typeface="Times New Roman" panose="02020603050405020304" pitchFamily="18" charset="0"/>
              </a:rPr>
              <a:t>Collaborative teamwork</a:t>
            </a:r>
          </a:p>
          <a:p>
            <a:r>
              <a:rPr lang="en-US" dirty="0" smtClean="0">
                <a:latin typeface="Times New Roman" panose="02020603050405020304" pitchFamily="18" charset="0"/>
                <a:cs typeface="Times New Roman" panose="02020603050405020304" pitchFamily="18" charset="0"/>
              </a:rPr>
              <a:t>Flexibilty</a:t>
            </a:r>
            <a:r>
              <a:rPr lang="en-US" dirty="0" smtClean="0">
                <a:latin typeface="Times New Roman" panose="02020603050405020304" pitchFamily="18" charset="0"/>
                <a:cs typeface="Times New Roman" panose="02020603050405020304" pitchFamily="18" charset="0"/>
              </a:rPr>
              <a:t> and </a:t>
            </a:r>
            <a:r>
              <a:rPr lang="en-US" dirty="0" smtClean="0">
                <a:latin typeface="Times New Roman" panose="02020603050405020304" pitchFamily="18" charset="0"/>
                <a:cs typeface="Times New Roman" panose="02020603050405020304" pitchFamily="18" charset="0"/>
              </a:rPr>
              <a:t>adaptibilty</a:t>
            </a: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0076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378" y="788831"/>
            <a:ext cx="10396882" cy="1151965"/>
          </a:xfrm>
        </p:spPr>
        <p:txBody>
          <a:bodyPr>
            <a:normAutofit fontScale="90000"/>
          </a:bodyPr>
          <a:lstStyle/>
          <a:p>
            <a:pPr algn="ctr"/>
            <a:r>
              <a:rPr lang="en-US" dirty="0" smtClean="0">
                <a:effectLst>
                  <a:outerShdw blurRad="38100" dist="38100" dir="2700000" algn="tl">
                    <a:srgbClr val="000000">
                      <a:alpha val="43137"/>
                    </a:srgbClr>
                  </a:outerShdw>
                </a:effectLst>
                <a:latin typeface="Algerian" panose="04020705040A02060702" pitchFamily="82" charset="0"/>
              </a:rPr>
              <a:t>System design and implementation</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p:txBody>
          <a:bodyPr/>
          <a:lstStyle/>
          <a:p>
            <a:r>
              <a:rPr lang="en-US" dirty="0" smtClean="0">
                <a:latin typeface="Times New Roman" panose="02020603050405020304" pitchFamily="18" charset="0"/>
                <a:cs typeface="Times New Roman" panose="02020603050405020304" pitchFamily="18" charset="0"/>
              </a:rPr>
              <a:t>Codes were written in several programming languages like (react, flutter, </a:t>
            </a:r>
            <a:r>
              <a:rPr lang="en-US" dirty="0" smtClean="0">
                <a:latin typeface="Times New Roman" panose="02020603050405020304" pitchFamily="18" charset="0"/>
                <a:cs typeface="Times New Roman" panose="02020603050405020304" pitchFamily="18" charset="0"/>
              </a:rPr>
              <a:t>postgresql</a:t>
            </a:r>
            <a:r>
              <a:rPr lang="en-US" dirty="0" smtClean="0">
                <a:latin typeface="Times New Roman" panose="02020603050405020304" pitchFamily="18" charset="0"/>
                <a:cs typeface="Times New Roman" panose="02020603050405020304" pitchFamily="18" charset="0"/>
              </a:rPr>
              <a:t>) to develop a full working mobile  application.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81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effectLst>
                  <a:outerShdw blurRad="38100" dist="38100" dir="2700000" algn="tl">
                    <a:srgbClr val="000000">
                      <a:alpha val="43137"/>
                    </a:srgbClr>
                  </a:outerShdw>
                </a:effectLst>
                <a:latin typeface="Algerian" panose="04020705040A02060702" pitchFamily="82" charset="0"/>
              </a:rPr>
              <a:t>testing</a:t>
            </a:r>
            <a:endParaRPr lang="en-US" sz="4800" dirty="0">
              <a:effectLst>
                <a:outerShdw blurRad="38100" dist="38100" dir="2700000" algn="tl">
                  <a:srgbClr val="000000">
                    <a:alpha val="43137"/>
                  </a:srgbClr>
                </a:outerShdw>
              </a:effectLst>
              <a:latin typeface="Algerian" panose="04020705040A02060702" pitchFamily="82" charset="0"/>
            </a:endParaRP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250029" y="914308"/>
            <a:ext cx="6830722" cy="3790401"/>
          </a:xfrm>
        </p:spPr>
      </p:pic>
      <p:sp>
        <p:nvSpPr>
          <p:cNvPr id="5" name="Text Placeholder 4"/>
          <p:cNvSpPr>
            <a:spLocks noGrp="1"/>
          </p:cNvSpPr>
          <p:nvPr>
            <p:ph type="body" sz="half" idx="2"/>
          </p:nvPr>
        </p:nvSpPr>
        <p:spPr/>
        <p:txBody>
          <a:bodyPr>
            <a:normAutofit/>
          </a:bodyPr>
          <a:lstStyle/>
          <a:p>
            <a:r>
              <a:rPr lang="en-US" sz="2800" dirty="0" smtClean="0">
                <a:solidFill>
                  <a:schemeClr val="accent2">
                    <a:lumMod val="50000"/>
                  </a:schemeClr>
                </a:solidFill>
              </a:rPr>
              <a:t>Login page</a:t>
            </a:r>
            <a:endParaRPr lang="en-US" sz="2800" dirty="0">
              <a:solidFill>
                <a:schemeClr val="accent2">
                  <a:lumMod val="50000"/>
                </a:schemeClr>
              </a:solidFill>
            </a:endParaRPr>
          </a:p>
        </p:txBody>
      </p:sp>
    </p:spTree>
    <p:extLst>
      <p:ext uri="{BB962C8B-B14F-4D97-AF65-F5344CB8AC3E}">
        <p14:creationId xmlns:p14="http://schemas.microsoft.com/office/powerpoint/2010/main" val="4043589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effectLst>
                  <a:outerShdw blurRad="38100" dist="38100" dir="2700000" algn="tl">
                    <a:srgbClr val="000000">
                      <a:alpha val="43137"/>
                    </a:srgbClr>
                  </a:outerShdw>
                </a:effectLst>
                <a:latin typeface="Algerian" panose="04020705040A02060702" pitchFamily="82" charset="0"/>
              </a:rPr>
              <a:t>testing</a:t>
            </a:r>
            <a:endParaRPr lang="en-US" sz="4800" dirty="0">
              <a:effectLst>
                <a:outerShdw blurRad="38100" dist="38100" dir="2700000" algn="tl">
                  <a:srgbClr val="000000">
                    <a:alpha val="43137"/>
                  </a:srgbClr>
                </a:outerShdw>
              </a:effectLst>
              <a:latin typeface="Algerian" panose="04020705040A02060702" pitchFamily="82" charset="0"/>
            </a:endParaRP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046663" y="1349739"/>
            <a:ext cx="6034087" cy="3361596"/>
          </a:xfrm>
        </p:spPr>
      </p:pic>
      <p:sp>
        <p:nvSpPr>
          <p:cNvPr id="4" name="Text Placeholder 3"/>
          <p:cNvSpPr>
            <a:spLocks noGrp="1"/>
          </p:cNvSpPr>
          <p:nvPr>
            <p:ph type="body" sz="half" idx="2"/>
          </p:nvPr>
        </p:nvSpPr>
        <p:spPr/>
        <p:txBody>
          <a:bodyPr>
            <a:normAutofit/>
          </a:bodyPr>
          <a:lstStyle/>
          <a:p>
            <a:r>
              <a:rPr lang="en-US" sz="2800" dirty="0" smtClean="0">
                <a:solidFill>
                  <a:schemeClr val="accent2">
                    <a:lumMod val="50000"/>
                  </a:schemeClr>
                </a:solidFill>
                <a:latin typeface="+mj-lt"/>
                <a:cs typeface="Times New Roman" panose="02020603050405020304" pitchFamily="18" charset="0"/>
              </a:rPr>
              <a:t>Student registration page</a:t>
            </a:r>
            <a:endParaRPr lang="en-US" sz="2800" dirty="0">
              <a:solidFill>
                <a:schemeClr val="accent2">
                  <a:lumMod val="50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3216378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effectLst>
                  <a:outerShdw blurRad="38100" dist="38100" dir="2700000" algn="tl">
                    <a:srgbClr val="000000">
                      <a:alpha val="43137"/>
                    </a:srgbClr>
                  </a:outerShdw>
                </a:effectLst>
                <a:latin typeface="Algerian" panose="04020705040A02060702" pitchFamily="82" charset="0"/>
              </a:rPr>
              <a:t>testing</a:t>
            </a:r>
            <a:endParaRPr lang="en-US" sz="4800" dirty="0">
              <a:effectLst>
                <a:outerShdw blurRad="38100" dist="38100" dir="2700000" algn="tl">
                  <a:srgbClr val="000000">
                    <a:alpha val="43137"/>
                  </a:srgbClr>
                </a:outerShdw>
              </a:effectLst>
              <a:latin typeface="Algerian" panose="04020705040A02060702" pitchFamily="82" charset="0"/>
            </a:endParaRP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046663" y="1338696"/>
            <a:ext cx="6034087" cy="3383682"/>
          </a:xfrm>
        </p:spPr>
      </p:pic>
      <p:sp>
        <p:nvSpPr>
          <p:cNvPr id="4" name="Text Placeholder 3"/>
          <p:cNvSpPr>
            <a:spLocks noGrp="1"/>
          </p:cNvSpPr>
          <p:nvPr>
            <p:ph type="body" sz="half" idx="2"/>
          </p:nvPr>
        </p:nvSpPr>
        <p:spPr/>
        <p:txBody>
          <a:bodyPr>
            <a:normAutofit/>
          </a:bodyPr>
          <a:lstStyle/>
          <a:p>
            <a:r>
              <a:rPr lang="en-US" sz="2800" dirty="0" smtClean="0">
                <a:solidFill>
                  <a:schemeClr val="accent2">
                    <a:lumMod val="50000"/>
                  </a:schemeClr>
                </a:solidFill>
              </a:rPr>
              <a:t>dashboard</a:t>
            </a:r>
            <a:endParaRPr lang="en-US" sz="2800" dirty="0">
              <a:solidFill>
                <a:schemeClr val="accent2">
                  <a:lumMod val="50000"/>
                </a:schemeClr>
              </a:solidFill>
            </a:endParaRPr>
          </a:p>
        </p:txBody>
      </p:sp>
    </p:spTree>
    <p:extLst>
      <p:ext uri="{BB962C8B-B14F-4D97-AF65-F5344CB8AC3E}">
        <p14:creationId xmlns:p14="http://schemas.microsoft.com/office/powerpoint/2010/main" val="2504169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effectLst>
                  <a:outerShdw blurRad="38100" dist="38100" dir="2700000" algn="tl">
                    <a:srgbClr val="000000">
                      <a:alpha val="43137"/>
                    </a:srgbClr>
                  </a:outerShdw>
                </a:effectLst>
                <a:latin typeface="Algerian" panose="04020705040A02060702" pitchFamily="82" charset="0"/>
              </a:rPr>
              <a:t>testing</a:t>
            </a:r>
            <a:endParaRPr lang="en-US" sz="4800" dirty="0">
              <a:effectLst>
                <a:outerShdw blurRad="38100" dist="38100" dir="2700000" algn="tl">
                  <a:srgbClr val="000000">
                    <a:alpha val="43137"/>
                  </a:srgbClr>
                </a:outerShdw>
              </a:effectLst>
              <a:latin typeface="Algerian" panose="04020705040A02060702" pitchFamily="82" charset="0"/>
            </a:endParaRP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460195" y="1004553"/>
            <a:ext cx="6620555" cy="3722244"/>
          </a:xfrm>
        </p:spPr>
      </p:pic>
      <p:sp>
        <p:nvSpPr>
          <p:cNvPr id="4" name="Text Placeholder 3"/>
          <p:cNvSpPr>
            <a:spLocks noGrp="1"/>
          </p:cNvSpPr>
          <p:nvPr>
            <p:ph type="body" sz="half" idx="2"/>
          </p:nvPr>
        </p:nvSpPr>
        <p:spPr/>
        <p:txBody>
          <a:bodyPr>
            <a:normAutofit/>
          </a:bodyPr>
          <a:lstStyle/>
          <a:p>
            <a:r>
              <a:rPr lang="en-US" sz="2800" dirty="0" smtClean="0">
                <a:solidFill>
                  <a:schemeClr val="accent2">
                    <a:lumMod val="50000"/>
                  </a:schemeClr>
                </a:solidFill>
              </a:rPr>
              <a:t>Student info entry page</a:t>
            </a:r>
            <a:endParaRPr lang="en-US" sz="2800" dirty="0">
              <a:solidFill>
                <a:schemeClr val="accent2">
                  <a:lumMod val="50000"/>
                </a:schemeClr>
              </a:solidFill>
            </a:endParaRPr>
          </a:p>
        </p:txBody>
      </p:sp>
    </p:spTree>
    <p:extLst>
      <p:ext uri="{BB962C8B-B14F-4D97-AF65-F5344CB8AC3E}">
        <p14:creationId xmlns:p14="http://schemas.microsoft.com/office/powerpoint/2010/main" val="155821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effectLst>
                  <a:outerShdw blurRad="38100" dist="38100" dir="2700000" algn="tl">
                    <a:srgbClr val="000000">
                      <a:alpha val="43137"/>
                    </a:srgbClr>
                  </a:outerShdw>
                </a:effectLst>
                <a:latin typeface="Algerian" panose="04020705040A02060702" pitchFamily="82" charset="0"/>
              </a:rPr>
              <a:t>SOFTWARE PROJECT MANAGEMENT</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4" name="Text Placeholder 3"/>
          <p:cNvSpPr>
            <a:spLocks noGrp="1"/>
          </p:cNvSpPr>
          <p:nvPr>
            <p:ph type="body" idx="1"/>
          </p:nvPr>
        </p:nvSpPr>
        <p:spPr/>
        <p:txBody>
          <a:bodyPr/>
          <a:lstStyle/>
          <a:p>
            <a:pPr algn="ctr"/>
            <a:r>
              <a:rPr lang="en-US" sz="3600" dirty="0" smtClean="0">
                <a:solidFill>
                  <a:schemeClr val="accent2">
                    <a:lumMod val="50000"/>
                  </a:schemeClr>
                </a:solidFill>
              </a:rPr>
              <a:t>Risk management</a:t>
            </a:r>
            <a:endParaRPr lang="en-US" sz="3600" dirty="0">
              <a:solidFill>
                <a:schemeClr val="accent2">
                  <a:lumMod val="50000"/>
                </a:schemeClr>
              </a:solidFill>
            </a:endParaRPr>
          </a:p>
        </p:txBody>
      </p:sp>
      <p:sp>
        <p:nvSpPr>
          <p:cNvPr id="6" name="Content Placeholder 5"/>
          <p:cNvSpPr>
            <a:spLocks noGrp="1"/>
          </p:cNvSpPr>
          <p:nvPr>
            <p:ph sz="quarter" idx="13"/>
          </p:nvPr>
        </p:nvSpPr>
        <p:spPr>
          <a:xfrm>
            <a:off x="685802" y="2743390"/>
            <a:ext cx="5088712" cy="2631195"/>
          </a:xfrm>
        </p:spPr>
        <p:txBody>
          <a:bodyPr>
            <a:normAutofit/>
          </a:bodyPr>
          <a:lstStyle/>
          <a:p>
            <a:r>
              <a:rPr lang="en-US" sz="1400" dirty="0">
                <a:latin typeface="Times New Roman" panose="02020603050405020304" pitchFamily="18" charset="0"/>
                <a:cs typeface="Times New Roman" panose="02020603050405020304" pitchFamily="18" charset="0"/>
              </a:rPr>
              <a:t>Risk management is a crucial aspect of software process management. The project team will identify potential risks that may impact the project's success and develop strategies to mitigate them.</a:t>
            </a:r>
          </a:p>
          <a:p>
            <a:r>
              <a:rPr lang="en-US" sz="1400" dirty="0">
                <a:latin typeface="Times New Roman" panose="02020603050405020304" pitchFamily="18" charset="0"/>
                <a:cs typeface="Times New Roman" panose="02020603050405020304" pitchFamily="18" charset="0"/>
              </a:rPr>
              <a:t>Common risks for the project may include technical challenges, scope creep, resource constraints, security vulnerabilities, and changes in requirements.</a:t>
            </a:r>
          </a:p>
          <a:p>
            <a:endParaRPr lang="en-US" sz="11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450141" y="1907461"/>
            <a:ext cx="4630367" cy="991863"/>
          </a:xfrm>
        </p:spPr>
        <p:txBody>
          <a:bodyPr/>
          <a:lstStyle/>
          <a:p>
            <a:pPr algn="ctr"/>
            <a:r>
              <a:rPr lang="en-US" sz="2800" dirty="0" smtClean="0">
                <a:solidFill>
                  <a:schemeClr val="accent2">
                    <a:lumMod val="50000"/>
                  </a:schemeClr>
                </a:solidFill>
              </a:rPr>
              <a:t>Project planning and tackling</a:t>
            </a:r>
            <a:endParaRPr lang="en-US" sz="2800" dirty="0">
              <a:solidFill>
                <a:schemeClr val="accent2">
                  <a:lumMod val="50000"/>
                </a:schemeClr>
              </a:solidFill>
            </a:endParaRPr>
          </a:p>
        </p:txBody>
      </p:sp>
      <p:sp>
        <p:nvSpPr>
          <p:cNvPr id="7" name="Content Placeholder 6"/>
          <p:cNvSpPr>
            <a:spLocks noGrp="1"/>
          </p:cNvSpPr>
          <p:nvPr>
            <p:ph sz="quarter" idx="14"/>
          </p:nvPr>
        </p:nvSpPr>
        <p:spPr/>
        <p:txBody>
          <a:bodyPr>
            <a:normAutofit/>
          </a:bodyPr>
          <a:lstStyle/>
          <a:p>
            <a:r>
              <a:rPr lang="en-US" sz="1600" dirty="0">
                <a:latin typeface="Times New Roman" panose="02020603050405020304" pitchFamily="18" charset="0"/>
                <a:cs typeface="Times New Roman" panose="02020603050405020304" pitchFamily="18" charset="0"/>
              </a:rPr>
              <a:t>The project will be planned using Scrum methodologies, with clear objectives defined for each sprint.</a:t>
            </a:r>
          </a:p>
          <a:p>
            <a:r>
              <a:rPr lang="en-US" sz="1600" dirty="0">
                <a:latin typeface="Times New Roman" panose="02020603050405020304" pitchFamily="18" charset="0"/>
                <a:cs typeface="Times New Roman" panose="02020603050405020304" pitchFamily="18" charset="0"/>
              </a:rPr>
              <a:t>The team will create a project timeline with estimated sprint durations, taking into account the complexity of tasks and resource availability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32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1000"/>
                                        <p:tgtEl>
                                          <p:spTgt spid="7">
                                            <p:txEl>
                                              <p:pRg st="1" end="1"/>
                                            </p:txEl>
                                          </p:spTgt>
                                        </p:tgtEl>
                                      </p:cBhvr>
                                    </p:animEffect>
                                    <p:anim calcmode="lin" valueType="num">
                                      <p:cBhvr>
                                        <p:cTn id="2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effectLst>
                  <a:outerShdw blurRad="38100" dist="38100" dir="2700000" algn="tl">
                    <a:srgbClr val="000000">
                      <a:alpha val="43137"/>
                    </a:srgbClr>
                  </a:outerShdw>
                </a:effectLst>
                <a:latin typeface="Algerian" panose="04020705040A02060702" pitchFamily="82" charset="0"/>
              </a:rPr>
              <a:t>SOFTWARE PROJECT MANAGEMENT</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4" name="Text Placeholder 3"/>
          <p:cNvSpPr>
            <a:spLocks noGrp="1"/>
          </p:cNvSpPr>
          <p:nvPr>
            <p:ph type="body" idx="1"/>
          </p:nvPr>
        </p:nvSpPr>
        <p:spPr/>
        <p:txBody>
          <a:bodyPr/>
          <a:lstStyle/>
          <a:p>
            <a:pPr algn="ctr"/>
            <a:r>
              <a:rPr lang="en-US" sz="3600" dirty="0" smtClean="0">
                <a:solidFill>
                  <a:schemeClr val="accent2">
                    <a:lumMod val="50000"/>
                  </a:schemeClr>
                </a:solidFill>
              </a:rPr>
              <a:t>Risk management</a:t>
            </a:r>
            <a:endParaRPr lang="en-US" sz="3600" dirty="0">
              <a:solidFill>
                <a:schemeClr val="accent2">
                  <a:lumMod val="50000"/>
                </a:schemeClr>
              </a:solidFill>
            </a:endParaRPr>
          </a:p>
        </p:txBody>
      </p:sp>
      <p:sp>
        <p:nvSpPr>
          <p:cNvPr id="6" name="Content Placeholder 5"/>
          <p:cNvSpPr>
            <a:spLocks noGrp="1"/>
          </p:cNvSpPr>
          <p:nvPr>
            <p:ph sz="quarter" idx="13"/>
          </p:nvPr>
        </p:nvSpPr>
        <p:spPr>
          <a:xfrm>
            <a:off x="685802" y="2743390"/>
            <a:ext cx="5088712" cy="2631195"/>
          </a:xfrm>
        </p:spPr>
        <p:txBody>
          <a:bodyPr>
            <a:normAutofit/>
          </a:bodyPr>
          <a:lstStyle/>
          <a:p>
            <a:r>
              <a:rPr lang="en-US" sz="1600" dirty="0" smtClean="0">
                <a:latin typeface="Times New Roman" panose="02020603050405020304" pitchFamily="18" charset="0"/>
                <a:cs typeface="Times New Roman" panose="02020603050405020304" pitchFamily="18" charset="0"/>
              </a:rPr>
              <a:t>Regular </a:t>
            </a:r>
            <a:r>
              <a:rPr lang="en-US" sz="1600" dirty="0">
                <a:latin typeface="Times New Roman" panose="02020603050405020304" pitchFamily="18" charset="0"/>
                <a:cs typeface="Times New Roman" panose="02020603050405020304" pitchFamily="18" charset="0"/>
              </a:rPr>
              <a:t>risk assessment and contingency planning will be conducted throughout the project to minimize the impact of potential risks on project timelines and deliverables.</a:t>
            </a:r>
          </a:p>
          <a:p>
            <a:endParaRPr lang="en-US" sz="11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450141" y="1907461"/>
            <a:ext cx="4630367" cy="991863"/>
          </a:xfrm>
        </p:spPr>
        <p:txBody>
          <a:bodyPr/>
          <a:lstStyle/>
          <a:p>
            <a:pPr algn="ctr"/>
            <a:r>
              <a:rPr lang="en-US" sz="2800" dirty="0" smtClean="0">
                <a:solidFill>
                  <a:schemeClr val="accent2">
                    <a:lumMod val="50000"/>
                  </a:schemeClr>
                </a:solidFill>
              </a:rPr>
              <a:t>Project planning and tackling</a:t>
            </a:r>
            <a:endParaRPr lang="en-US" sz="2800" dirty="0">
              <a:solidFill>
                <a:schemeClr val="accent2">
                  <a:lumMod val="50000"/>
                </a:schemeClr>
              </a:solidFill>
            </a:endParaRPr>
          </a:p>
        </p:txBody>
      </p:sp>
      <p:sp>
        <p:nvSpPr>
          <p:cNvPr id="7" name="Content Placeholder 6"/>
          <p:cNvSpPr>
            <a:spLocks noGrp="1"/>
          </p:cNvSpPr>
          <p:nvPr>
            <p:ph sz="quarter" idx="14"/>
          </p:nvPr>
        </p:nvSpPr>
        <p:spPr>
          <a:xfrm>
            <a:off x="5991795" y="2861733"/>
            <a:ext cx="5088713" cy="2512852"/>
          </a:xfrm>
        </p:spPr>
        <p:txBody>
          <a:bodyPr>
            <a:normAutofit/>
          </a:bodyPr>
          <a:lstStyle/>
          <a:p>
            <a:r>
              <a:rPr lang="en-US" sz="1600" dirty="0" smtClean="0">
                <a:latin typeface="Times New Roman" panose="02020603050405020304" pitchFamily="18" charset="0"/>
                <a:cs typeface="Times New Roman" panose="02020603050405020304" pitchFamily="18" charset="0"/>
              </a:rPr>
              <a:t>Project </a:t>
            </a:r>
            <a:r>
              <a:rPr lang="en-US" sz="1600" dirty="0">
                <a:latin typeface="Times New Roman" panose="02020603050405020304" pitchFamily="18" charset="0"/>
                <a:cs typeface="Times New Roman" panose="02020603050405020304" pitchFamily="18" charset="0"/>
              </a:rPr>
              <a:t>progress will be tracked using Scrum boards, such as Kanban boards, to visualize tasks and their status, facilitating efficient task management.</a:t>
            </a:r>
          </a:p>
          <a:p>
            <a:endParaRPr lang="en-US" dirty="0"/>
          </a:p>
        </p:txBody>
      </p:sp>
    </p:spTree>
    <p:extLst>
      <p:ext uri="{BB962C8B-B14F-4D97-AF65-F5344CB8AC3E}">
        <p14:creationId xmlns:p14="http://schemas.microsoft.com/office/powerpoint/2010/main" val="37907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Algerian" panose="04020705040A02060702" pitchFamily="82" charset="0"/>
              </a:rPr>
              <a:t>Conclusion</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5" name="Content Placeholder 4"/>
          <p:cNvSpPr>
            <a:spLocks noGrp="1"/>
          </p:cNvSpPr>
          <p:nvPr>
            <p:ph sz="quarter" idx="13"/>
          </p:nvPr>
        </p:nvSpPr>
        <p:spPr/>
        <p:txBody>
          <a:bodyPr>
            <a:normAutofit fontScale="92500" lnSpcReduction="20000"/>
          </a:bodyPr>
          <a:lstStyle/>
          <a:p>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database-driven web and mobile application project presents a comprehensive solution for student information management.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harnessing the power of React, Spring Boot, and Flutter, the application offers an intuitive and efficient platform to manage student data</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Through thorough testing and adherence to software engineering principles, the project delivers a robust and user-friendly system that enhances the student experience and improves administrative processes in the engineering school.</a:t>
            </a:r>
          </a:p>
          <a:p>
            <a:endParaRPr lang="en-US" dirty="0"/>
          </a:p>
        </p:txBody>
      </p:sp>
    </p:spTree>
    <p:extLst>
      <p:ext uri="{BB962C8B-B14F-4D97-AF65-F5344CB8AC3E}">
        <p14:creationId xmlns:p14="http://schemas.microsoft.com/office/powerpoint/2010/main" val="66179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85801" y="1837764"/>
            <a:ext cx="10396882" cy="2167565"/>
          </a:xfrm>
        </p:spPr>
        <p:txBody>
          <a:bodyPr>
            <a:normAutofit fontScale="90000"/>
          </a:bodyPr>
          <a:lstStyle/>
          <a:p>
            <a:pPr algn="ctr"/>
            <a:r>
              <a:rPr lang="en-US" dirty="0">
                <a:effectLst>
                  <a:outerShdw blurRad="38100" dist="38100" dir="2700000" algn="tl">
                    <a:srgbClr val="000000">
                      <a:alpha val="43137"/>
                    </a:srgbClr>
                  </a:outerShdw>
                </a:effectLst>
                <a:latin typeface="Algerian" panose="04020705040A02060702" pitchFamily="82" charset="0"/>
              </a:rPr>
              <a:t>Design and Development of a Database Driven Web and Mobile Application </a:t>
            </a:r>
            <a:br>
              <a:rPr lang="en-US" dirty="0">
                <a:effectLst>
                  <a:outerShdw blurRad="38100" dist="38100" dir="2700000" algn="tl">
                    <a:srgbClr val="000000">
                      <a:alpha val="43137"/>
                    </a:srgbClr>
                  </a:outerShdw>
                </a:effectLst>
                <a:latin typeface="Algerian" panose="04020705040A02060702" pitchFamily="82" charset="0"/>
              </a:rPr>
            </a:br>
            <a:endParaRPr lang="en-US"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24914640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anose="04020705040A02060702" pitchFamily="82" charset="0"/>
              </a:rPr>
              <a:t>Thank you!!</a:t>
            </a:r>
            <a:endParaRPr lang="en-US" dirty="0">
              <a:latin typeface="Algerian" panose="04020705040A02060702" pitchFamily="82" charset="0"/>
            </a:endParaRPr>
          </a:p>
        </p:txBody>
      </p:sp>
      <p:sp>
        <p:nvSpPr>
          <p:cNvPr id="3" name="Subtitle 2"/>
          <p:cNvSpPr>
            <a:spLocks noGrp="1"/>
          </p:cNvSpPr>
          <p:nvPr>
            <p:ph type="subTitle" idx="1"/>
          </p:nvPr>
        </p:nvSpPr>
        <p:spPr/>
        <p:txBody>
          <a:bodyPr/>
          <a:lstStyle/>
          <a:p>
            <a:r>
              <a:rPr lang="en-US" sz="3600" dirty="0" smtClean="0">
                <a:solidFill>
                  <a:schemeClr val="accent2">
                    <a:lumMod val="50000"/>
                  </a:schemeClr>
                </a:solidFill>
              </a:rPr>
              <a:t>Any questions??</a:t>
            </a:r>
            <a:endParaRPr lang="en-US" sz="3600" dirty="0">
              <a:solidFill>
                <a:schemeClr val="accent2">
                  <a:lumMod val="50000"/>
                </a:schemeClr>
              </a:solidFill>
            </a:endParaRPr>
          </a:p>
        </p:txBody>
      </p:sp>
    </p:spTree>
    <p:extLst>
      <p:ext uri="{BB962C8B-B14F-4D97-AF65-F5344CB8AC3E}">
        <p14:creationId xmlns:p14="http://schemas.microsoft.com/office/powerpoint/2010/main" val="8979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Algerian" panose="04020705040A02060702" pitchFamily="82" charset="0"/>
              </a:rPr>
              <a:t>WHO WE ARE</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We are group two.  </a:t>
            </a:r>
            <a:r>
              <a:rPr lang="en-US" dirty="0">
                <a:latin typeface="Times New Roman" panose="02020603050405020304" pitchFamily="18" charset="0"/>
                <a:cs typeface="Times New Roman" panose="02020603050405020304" pitchFamily="18" charset="0"/>
              </a:rPr>
              <a:t>a group of enthusiastic </a:t>
            </a:r>
            <a:r>
              <a:rPr lang="en-US" dirty="0" smtClean="0">
                <a:latin typeface="Times New Roman" panose="02020603050405020304" pitchFamily="18" charset="0"/>
                <a:cs typeface="Times New Roman" panose="02020603050405020304" pitchFamily="18" charset="0"/>
              </a:rPr>
              <a:t>COMPUTER engineering </a:t>
            </a:r>
            <a:r>
              <a:rPr lang="en-US" dirty="0">
                <a:latin typeface="Times New Roman" panose="02020603050405020304" pitchFamily="18" charset="0"/>
                <a:cs typeface="Times New Roman" panose="02020603050405020304" pitchFamily="18" charset="0"/>
              </a:rPr>
              <a:t>students from </a:t>
            </a:r>
            <a:r>
              <a:rPr lang="en-US" dirty="0" smtClean="0">
                <a:latin typeface="Times New Roman" panose="02020603050405020304" pitchFamily="18" charset="0"/>
                <a:cs typeface="Times New Roman" panose="02020603050405020304" pitchFamily="18" charset="0"/>
              </a:rPr>
              <a:t>THE UNIVERSITY OF GHANA, LEGON. </a:t>
            </a:r>
            <a:r>
              <a:rPr lang="en-US" dirty="0">
                <a:latin typeface="Times New Roman" panose="02020603050405020304" pitchFamily="18" charset="0"/>
                <a:cs typeface="Times New Roman" panose="02020603050405020304" pitchFamily="18" charset="0"/>
              </a:rPr>
              <a:t>We have come together with a shared passion for tackling </a:t>
            </a:r>
            <a:r>
              <a:rPr lang="en-US" dirty="0" smtClean="0">
                <a:latin typeface="Times New Roman" panose="02020603050405020304" pitchFamily="18" charset="0"/>
                <a:cs typeface="Times New Roman" panose="02020603050405020304" pitchFamily="18" charset="0"/>
              </a:rPr>
              <a:t> challenges IN THE SCHOOL OF ENGINEERING SCIENCES </a:t>
            </a:r>
            <a:r>
              <a:rPr lang="en-US" dirty="0">
                <a:latin typeface="Times New Roman" panose="02020603050405020304" pitchFamily="18" charset="0"/>
                <a:cs typeface="Times New Roman" panose="02020603050405020304" pitchFamily="18" charset="0"/>
              </a:rPr>
              <a:t>and creating innovative solutions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Throughout this project, we aim to apply the knowledge we've gained in our studies and put our skills into practice. We are excited about this opportunity to learn, collaborate, and make a meaningful impact in the field of </a:t>
            </a:r>
            <a:r>
              <a:rPr lang="en-US" dirty="0" smtClean="0">
                <a:latin typeface="Times New Roman" panose="02020603050405020304" pitchFamily="18" charset="0"/>
                <a:cs typeface="Times New Roman" panose="02020603050405020304" pitchFamily="18" charset="0"/>
              </a:rPr>
              <a:t>DESIGNING A </a:t>
            </a:r>
            <a:r>
              <a:rPr lang="en-US" dirty="0" smtClean="0">
                <a:latin typeface="Times New Roman" panose="02020603050405020304" pitchFamily="18" charset="0"/>
                <a:cs typeface="Times New Roman" panose="02020603050405020304" pitchFamily="18" charset="0"/>
              </a:rPr>
              <a:t>dataBAse</a:t>
            </a:r>
            <a:r>
              <a:rPr lang="en-US" dirty="0" smtClean="0">
                <a:latin typeface="Times New Roman" panose="02020603050405020304" pitchFamily="18" charset="0"/>
                <a:cs typeface="Times New Roman" panose="02020603050405020304" pitchFamily="18" charset="0"/>
              </a:rPr>
              <a:t>-driven WEB PAGE AND A MOBILE APPLICATION.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48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Algerian" panose="04020705040A02060702" pitchFamily="82" charset="0"/>
              </a:rPr>
              <a:t>INTRODUCTION</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a:xfrm>
            <a:off x="685801" y="1715667"/>
            <a:ext cx="10394707" cy="3311189"/>
          </a:xfrm>
        </p:spPr>
        <p:txBody>
          <a:bodyPr/>
          <a:lstStyle/>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project is a database-driven web and mobile application designed to improve student information management in the School of Engineering Sciences at the University of Ghana.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utilizes technologies like React for the front end, Spring Boot for the back end, and Flutter for the mobile app.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primary goals are to enhance user experience, increase administrative efficiency, and ensure accurate and up-to-date student data.</a:t>
            </a:r>
          </a:p>
        </p:txBody>
      </p:sp>
    </p:spTree>
    <p:extLst>
      <p:ext uri="{BB962C8B-B14F-4D97-AF65-F5344CB8AC3E}">
        <p14:creationId xmlns:p14="http://schemas.microsoft.com/office/powerpoint/2010/main" val="224771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Algerian" panose="04020705040A02060702" pitchFamily="82" charset="0"/>
              </a:rPr>
              <a:t>ABSTRACT</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a:xfrm>
            <a:off x="685801" y="1837765"/>
            <a:ext cx="10394707" cy="3311189"/>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project is a </a:t>
            </a:r>
            <a:r>
              <a:rPr lang="en-US" dirty="0" smtClean="0">
                <a:latin typeface="Times New Roman" panose="02020603050405020304" pitchFamily="18" charset="0"/>
                <a:cs typeface="Times New Roman" panose="02020603050405020304" pitchFamily="18" charset="0"/>
              </a:rPr>
              <a:t>groundbreaking </a:t>
            </a:r>
            <a:r>
              <a:rPr lang="en-US" dirty="0">
                <a:latin typeface="Times New Roman" panose="02020603050405020304" pitchFamily="18" charset="0"/>
                <a:cs typeface="Times New Roman" panose="02020603050405020304" pitchFamily="18" charset="0"/>
              </a:rPr>
              <a:t>database-driven web and mobile application that transforms student information management in the Engineering School.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offers a user-friendly interface and seamless integration between the front end, back end, and mobile app. The application enables student registration, information management, and comprehensive dashboards.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the use of React, Spring Boot, and Flutter, it ensures scalability, maintainability, and security, catering to the needs of modern educational environments.</a:t>
            </a:r>
          </a:p>
        </p:txBody>
      </p:sp>
    </p:spTree>
    <p:extLst>
      <p:ext uri="{BB962C8B-B14F-4D97-AF65-F5344CB8AC3E}">
        <p14:creationId xmlns:p14="http://schemas.microsoft.com/office/powerpoint/2010/main" val="94222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effectLst>
                  <a:outerShdw blurRad="38100" dist="38100" dir="2700000" algn="tl">
                    <a:srgbClr val="000000">
                      <a:alpha val="43137"/>
                    </a:srgbClr>
                  </a:outerShdw>
                </a:effectLst>
                <a:latin typeface="Algerian" panose="04020705040A02060702" pitchFamily="82" charset="0"/>
              </a:rPr>
              <a:t>SOFTWARE SYTEM MODELLING</a:t>
            </a:r>
            <a:endParaRPr lang="en-US" sz="4400" dirty="0">
              <a:effectLst>
                <a:outerShdw blurRad="38100" dist="38100" dir="2700000" algn="tl">
                  <a:srgbClr val="000000">
                    <a:alpha val="43137"/>
                  </a:srgbClr>
                </a:outerShdw>
              </a:effectLst>
              <a:latin typeface="Algerian" panose="04020705040A02060702" pitchFamily="82" charset="0"/>
            </a:endParaRP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820503" y="801687"/>
            <a:ext cx="6202303" cy="4457700"/>
          </a:xfrm>
        </p:spPr>
      </p:pic>
      <p:sp>
        <p:nvSpPr>
          <p:cNvPr id="5" name="Text Placeholder 4"/>
          <p:cNvSpPr>
            <a:spLocks noGrp="1"/>
          </p:cNvSpPr>
          <p:nvPr>
            <p:ph type="body" sz="half" idx="2"/>
          </p:nvPr>
        </p:nvSpPr>
        <p:spPr/>
        <p:txBody>
          <a:bodyPr>
            <a:normAutofit/>
          </a:bodyPr>
          <a:lstStyle/>
          <a:p>
            <a:r>
              <a:rPr lang="en-US" sz="2400" dirty="0" smtClean="0">
                <a:solidFill>
                  <a:schemeClr val="accent2">
                    <a:lumMod val="50000"/>
                  </a:schemeClr>
                </a:solidFill>
              </a:rPr>
              <a:t>USE CASE DIAGRAM</a:t>
            </a:r>
            <a:endParaRPr lang="en-US" sz="2400" dirty="0">
              <a:solidFill>
                <a:schemeClr val="accent2">
                  <a:lumMod val="50000"/>
                </a:schemeClr>
              </a:solidFill>
            </a:endParaRPr>
          </a:p>
        </p:txBody>
      </p:sp>
    </p:spTree>
    <p:extLst>
      <p:ext uri="{BB962C8B-B14F-4D97-AF65-F5344CB8AC3E}">
        <p14:creationId xmlns:p14="http://schemas.microsoft.com/office/powerpoint/2010/main" val="182652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Algerian" panose="04020705040A02060702" pitchFamily="82" charset="0"/>
              </a:rPr>
              <a:t>PROBLEM STATEMENT</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a:xfrm>
            <a:off x="685801" y="1837765"/>
            <a:ext cx="10394707" cy="331118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combined Mobile System App and SES React Project aim to address the inefficiencies and errors in student information management at the School of Engineering Sciences, University of Ghana</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applications target administrators, faculty, staff, and students, offering user authentication, student data management, and a comprehensive </a:t>
            </a:r>
            <a:r>
              <a:rPr lang="en-US" dirty="0" smtClean="0">
                <a:latin typeface="Times New Roman" panose="02020603050405020304" pitchFamily="18" charset="0"/>
                <a:cs typeface="Times New Roman" panose="02020603050405020304" pitchFamily="18" charset="0"/>
              </a:rPr>
              <a:t>dashboard. </a:t>
            </a:r>
          </a:p>
          <a:p>
            <a:r>
              <a:rPr lang="en-US" dirty="0" smtClean="0">
                <a:latin typeface="Times New Roman" panose="02020603050405020304" pitchFamily="18" charset="0"/>
                <a:cs typeface="Times New Roman" panose="02020603050405020304" pitchFamily="18" charset="0"/>
              </a:rPr>
              <a:t>THE APPLICATION WAS Built </a:t>
            </a:r>
            <a:r>
              <a:rPr lang="en-US" dirty="0">
                <a:latin typeface="Times New Roman" panose="02020603050405020304" pitchFamily="18" charset="0"/>
                <a:cs typeface="Times New Roman" panose="02020603050405020304" pitchFamily="18" charset="0"/>
              </a:rPr>
              <a:t>using Flutter for </a:t>
            </a:r>
            <a:r>
              <a:rPr lang="en-US" dirty="0" smtClean="0">
                <a:latin typeface="Times New Roman" panose="02020603050405020304" pitchFamily="18" charset="0"/>
                <a:cs typeface="Times New Roman" panose="02020603050405020304" pitchFamily="18" charset="0"/>
              </a:rPr>
              <a:t>mobile, React </a:t>
            </a:r>
            <a:r>
              <a:rPr lang="en-US" dirty="0">
                <a:latin typeface="Times New Roman" panose="02020603050405020304" pitchFamily="18" charset="0"/>
                <a:cs typeface="Times New Roman" panose="02020603050405020304" pitchFamily="18" charset="0"/>
              </a:rPr>
              <a:t>for the </a:t>
            </a:r>
            <a:r>
              <a:rPr lang="en-US" dirty="0" smtClean="0">
                <a:latin typeface="Times New Roman" panose="02020603050405020304" pitchFamily="18" charset="0"/>
                <a:cs typeface="Times New Roman" panose="02020603050405020304" pitchFamily="18" charset="0"/>
              </a:rPr>
              <a:t>web AND SPRINGBOOT TO LINK THE DATABASE TO THE BACKEND, </a:t>
            </a:r>
            <a:r>
              <a:rPr lang="en-US" dirty="0">
                <a:latin typeface="Times New Roman" panose="02020603050405020304" pitchFamily="18" charset="0"/>
                <a:cs typeface="Times New Roman" panose="02020603050405020304" pitchFamily="18" charset="0"/>
              </a:rPr>
              <a:t>both applications ensure security and privacy with a PostgreSQL database.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47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Algerian" panose="04020705040A02060702" pitchFamily="82" charset="0"/>
              </a:rPr>
              <a:t>PROBLEM STATEMENT</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3"/>
          </p:nvPr>
        </p:nvSpPr>
        <p:spPr>
          <a:xfrm>
            <a:off x="685801" y="1837765"/>
            <a:ext cx="10394707" cy="3311189"/>
          </a:xfrm>
        </p:spPr>
        <p:txBody>
          <a:bodyPr>
            <a:normAutofit/>
          </a:bodyPr>
          <a:lstStyle/>
          <a:p>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also focus on adhering to platform guidelines, scalability, and performance optimization, supported by thorough testing and comprehensive documentation.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project aims to streamline student information management, enhance administrative processes, and improve the overall student experience within the </a:t>
            </a:r>
            <a:r>
              <a:rPr lang="en-US" dirty="0" smtClean="0">
                <a:latin typeface="Times New Roman" panose="02020603050405020304" pitchFamily="18" charset="0"/>
                <a:cs typeface="Times New Roman" panose="02020603050405020304" pitchFamily="18" charset="0"/>
              </a:rPr>
              <a:t>ENGINEERING SCHOOL.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98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TM04033927[[fn=Main Event]]</Template>
  <TotalTime>274</TotalTime>
  <Words>1626</Words>
  <Application>Microsoft Office PowerPoint</Application>
  <PresentationFormat>Widescreen</PresentationFormat>
  <Paragraphs>118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Algerian</vt:lpstr>
      <vt:lpstr>Arial</vt:lpstr>
      <vt:lpstr>Impact</vt:lpstr>
      <vt:lpstr>Times New Roman</vt:lpstr>
      <vt:lpstr>Main Event</vt:lpstr>
      <vt:lpstr>SOFTWARE ENGINEERING</vt:lpstr>
      <vt:lpstr>GROUP TWO MEMBERS</vt:lpstr>
      <vt:lpstr>Design and Development of a Database Driven Web and Mobile Application  </vt:lpstr>
      <vt:lpstr>WHO WE ARE</vt:lpstr>
      <vt:lpstr>INTRODUCTION</vt:lpstr>
      <vt:lpstr>ABSTRACT</vt:lpstr>
      <vt:lpstr>SOFTWARE SYTEM MODELLING</vt:lpstr>
      <vt:lpstr>PROBLEM STATEMENT</vt:lpstr>
      <vt:lpstr>PROBLEM STATEMENT</vt:lpstr>
      <vt:lpstr>REQUIREMENTS.</vt:lpstr>
      <vt:lpstr>THE FUNCTIONAL REQUIREMENTS</vt:lpstr>
      <vt:lpstr>CONT’D</vt:lpstr>
      <vt:lpstr>NON FUNCTIONAL REQUIREMENTS</vt:lpstr>
      <vt:lpstr>SOFTWARE PROCESSES</vt:lpstr>
      <vt:lpstr>CONT’D</vt:lpstr>
      <vt:lpstr>SOFTWARE SYSTEM ARCHITECTURE</vt:lpstr>
      <vt:lpstr>System architecture</vt:lpstr>
      <vt:lpstr>System architecture</vt:lpstr>
      <vt:lpstr>System architecture</vt:lpstr>
      <vt:lpstr>System architecture</vt:lpstr>
      <vt:lpstr>WHY AGILE SOFTWARE MODEL</vt:lpstr>
      <vt:lpstr>System design and implementation</vt:lpstr>
      <vt:lpstr>testing</vt:lpstr>
      <vt:lpstr>testing</vt:lpstr>
      <vt:lpstr>testing</vt:lpstr>
      <vt:lpstr>testing</vt:lpstr>
      <vt:lpstr>SOFTWARE PROJECT MANAGEMENT</vt:lpstr>
      <vt:lpstr>SOFTWARE PROJECT MANAGEMENT</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User</dc:creator>
  <cp:lastModifiedBy>User</cp:lastModifiedBy>
  <cp:revision>33</cp:revision>
  <dcterms:created xsi:type="dcterms:W3CDTF">2023-07-20T08:26:53Z</dcterms:created>
  <dcterms:modified xsi:type="dcterms:W3CDTF">2023-07-20T13:06:56Z</dcterms:modified>
</cp:coreProperties>
</file>