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70" r:id="rId9"/>
    <p:sldId id="272" r:id="rId10"/>
    <p:sldId id="273" r:id="rId11"/>
    <p:sldId id="297" r:id="rId12"/>
    <p:sldId id="274" r:id="rId13"/>
    <p:sldId id="298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4" r:id="rId28"/>
    <p:sldId id="295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7C7FB-39AD-3333-1F24-98AE3E34FFB9}" v="419" dt="2023-06-20T19:30:43.876"/>
    <p1510:client id="{5AB9C95B-989A-858E-1266-9182F443EDB8}" v="442" dt="2023-06-20T15:29:33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14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14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6A1D54-3185-4B05-B158-59A679AA378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6E81EB-D9C5-4AAF-89F5-785B8CDD5EBE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Posterama"/>
            </a:rPr>
            <a:t>Sorting</a:t>
          </a:r>
          <a:r>
            <a:rPr lang="en-US" dirty="0"/>
            <a:t>: Applying an internal sorting algorithm to each partition</a:t>
          </a:r>
        </a:p>
      </dgm:t>
    </dgm:pt>
    <dgm:pt modelId="{D9EC18E5-F3B2-411E-B392-3A1F4FB597F1}" type="parTrans" cxnId="{2B15DEDF-6066-42D7-B27A-97430678A006}">
      <dgm:prSet/>
      <dgm:spPr/>
      <dgm:t>
        <a:bodyPr/>
        <a:lstStyle/>
        <a:p>
          <a:endParaRPr lang="en-US"/>
        </a:p>
      </dgm:t>
    </dgm:pt>
    <dgm:pt modelId="{5B82AD4E-280B-4E5C-B0F9-D71F87E31C56}" type="sibTrans" cxnId="{2B15DEDF-6066-42D7-B27A-97430678A006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6AF40200-F3C5-4276-8607-0436B8E53462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Posterama"/>
            </a:rPr>
            <a:t>Partitioning</a:t>
          </a:r>
          <a:r>
            <a:rPr lang="en-US" dirty="0"/>
            <a:t>: Dividing the dataset into smaller chunks that fit in memory</a:t>
          </a:r>
        </a:p>
      </dgm:t>
    </dgm:pt>
    <dgm:pt modelId="{A5047F41-6A5B-4947-AC55-9B88E81AD947}" type="parTrans" cxnId="{75DB478F-2230-4BE0-BB73-79F8C989F59D}">
      <dgm:prSet/>
      <dgm:spPr/>
      <dgm:t>
        <a:bodyPr/>
        <a:lstStyle/>
        <a:p>
          <a:endParaRPr lang="en-US"/>
        </a:p>
      </dgm:t>
    </dgm:pt>
    <dgm:pt modelId="{42781337-54A4-4D23-B6A7-C75360CCBFAE}" type="sibTrans" cxnId="{75DB478F-2230-4BE0-BB73-79F8C989F59D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A63665B7-CA11-4E97-8A4A-86F198F416A3}">
      <dgm:prSet/>
      <dgm:spPr/>
      <dgm:t>
        <a:bodyPr/>
        <a:lstStyle/>
        <a:p>
          <a:pPr>
            <a:defRPr cap="all"/>
          </a:pPr>
          <a:r>
            <a:rPr lang="en-US" b="1" dirty="0">
              <a:latin typeface="Posterama"/>
            </a:rPr>
            <a:t>Merging</a:t>
          </a:r>
          <a:r>
            <a:rPr lang="en-US" dirty="0"/>
            <a:t>: Combining the sorted partitions into a single sorted output</a:t>
          </a:r>
        </a:p>
      </dgm:t>
    </dgm:pt>
    <dgm:pt modelId="{4C836E33-1CB3-432C-AEC2-20D5FE3B4B3E}" type="parTrans" cxnId="{89D28E80-2E1C-463F-99CF-67E69C4A5F59}">
      <dgm:prSet/>
      <dgm:spPr/>
      <dgm:t>
        <a:bodyPr/>
        <a:lstStyle/>
        <a:p>
          <a:endParaRPr lang="en-US"/>
        </a:p>
      </dgm:t>
    </dgm:pt>
    <dgm:pt modelId="{B1CE5356-89C3-41CB-8FE4-EF607250BCFA}" type="sibTrans" cxnId="{89D28E80-2E1C-463F-99CF-67E69C4A5F59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059134F8-044F-4612-8B67-7BEA93E80899}" type="pres">
      <dgm:prSet presAssocID="{646A1D54-3185-4B05-B158-59A679AA378E}" presName="Name0" presStyleCnt="0">
        <dgm:presLayoutVars>
          <dgm:animLvl val="lvl"/>
          <dgm:resizeHandles val="exact"/>
        </dgm:presLayoutVars>
      </dgm:prSet>
      <dgm:spPr/>
    </dgm:pt>
    <dgm:pt modelId="{1B3BB7C2-A011-4953-8543-DCBBCD778E96}" type="pres">
      <dgm:prSet presAssocID="{CB6E81EB-D9C5-4AAF-89F5-785B8CDD5EBE}" presName="compositeNode" presStyleCnt="0">
        <dgm:presLayoutVars>
          <dgm:bulletEnabled val="1"/>
        </dgm:presLayoutVars>
      </dgm:prSet>
      <dgm:spPr/>
    </dgm:pt>
    <dgm:pt modelId="{522A03FF-2BFD-4439-B48C-A6520202B6FC}" type="pres">
      <dgm:prSet presAssocID="{CB6E81EB-D9C5-4AAF-89F5-785B8CDD5EBE}" presName="bgRect" presStyleLbl="bgAccFollowNode1" presStyleIdx="0" presStyleCnt="3"/>
      <dgm:spPr/>
    </dgm:pt>
    <dgm:pt modelId="{8A4B6F6C-9373-412E-A17E-B6F4A8B41C57}" type="pres">
      <dgm:prSet presAssocID="{5B82AD4E-280B-4E5C-B0F9-D71F87E31C5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96081A86-FF2A-4E8C-ACEB-6DA6B4F5820F}" type="pres">
      <dgm:prSet presAssocID="{CB6E81EB-D9C5-4AAF-89F5-785B8CDD5EBE}" presName="bottomLine" presStyleLbl="alignNode1" presStyleIdx="1" presStyleCnt="6">
        <dgm:presLayoutVars/>
      </dgm:prSet>
      <dgm:spPr/>
    </dgm:pt>
    <dgm:pt modelId="{B5B338E7-2689-464D-8A97-31A068C65B87}" type="pres">
      <dgm:prSet presAssocID="{CB6E81EB-D9C5-4AAF-89F5-785B8CDD5EBE}" presName="nodeText" presStyleLbl="bgAccFollowNode1" presStyleIdx="0" presStyleCnt="3">
        <dgm:presLayoutVars>
          <dgm:bulletEnabled val="1"/>
        </dgm:presLayoutVars>
      </dgm:prSet>
      <dgm:spPr/>
    </dgm:pt>
    <dgm:pt modelId="{49325C51-6C06-4A5C-8A51-94D6C0541081}" type="pres">
      <dgm:prSet presAssocID="{5B82AD4E-280B-4E5C-B0F9-D71F87E31C56}" presName="sibTrans" presStyleCnt="0"/>
      <dgm:spPr/>
    </dgm:pt>
    <dgm:pt modelId="{544044C5-80E3-49ED-AAB0-248D5DA2DCEC}" type="pres">
      <dgm:prSet presAssocID="{6AF40200-F3C5-4276-8607-0436B8E53462}" presName="compositeNode" presStyleCnt="0">
        <dgm:presLayoutVars>
          <dgm:bulletEnabled val="1"/>
        </dgm:presLayoutVars>
      </dgm:prSet>
      <dgm:spPr/>
    </dgm:pt>
    <dgm:pt modelId="{E0E950B4-AB51-420A-B511-6810C1C40C5B}" type="pres">
      <dgm:prSet presAssocID="{6AF40200-F3C5-4276-8607-0436B8E53462}" presName="bgRect" presStyleLbl="bgAccFollowNode1" presStyleIdx="1" presStyleCnt="3"/>
      <dgm:spPr/>
    </dgm:pt>
    <dgm:pt modelId="{5C270DAE-F9F0-45F1-8877-71F20C08AD9C}" type="pres">
      <dgm:prSet presAssocID="{42781337-54A4-4D23-B6A7-C75360CCBFA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10A8194-2734-4C23-80B3-4C8FAE544139}" type="pres">
      <dgm:prSet presAssocID="{6AF40200-F3C5-4276-8607-0436B8E53462}" presName="bottomLine" presStyleLbl="alignNode1" presStyleIdx="3" presStyleCnt="6">
        <dgm:presLayoutVars/>
      </dgm:prSet>
      <dgm:spPr/>
    </dgm:pt>
    <dgm:pt modelId="{0F559940-65AD-4C6A-857F-4837AA059F83}" type="pres">
      <dgm:prSet presAssocID="{6AF40200-F3C5-4276-8607-0436B8E53462}" presName="nodeText" presStyleLbl="bgAccFollowNode1" presStyleIdx="1" presStyleCnt="3">
        <dgm:presLayoutVars>
          <dgm:bulletEnabled val="1"/>
        </dgm:presLayoutVars>
      </dgm:prSet>
      <dgm:spPr/>
    </dgm:pt>
    <dgm:pt modelId="{0EDF1F51-59F7-4323-8775-F00BFFBA83E1}" type="pres">
      <dgm:prSet presAssocID="{42781337-54A4-4D23-B6A7-C75360CCBFAE}" presName="sibTrans" presStyleCnt="0"/>
      <dgm:spPr/>
    </dgm:pt>
    <dgm:pt modelId="{22DBDDA8-C8EB-4F84-8B66-600CC51D8043}" type="pres">
      <dgm:prSet presAssocID="{A63665B7-CA11-4E97-8A4A-86F198F416A3}" presName="compositeNode" presStyleCnt="0">
        <dgm:presLayoutVars>
          <dgm:bulletEnabled val="1"/>
        </dgm:presLayoutVars>
      </dgm:prSet>
      <dgm:spPr/>
    </dgm:pt>
    <dgm:pt modelId="{041B1D4D-85F3-4039-A593-F5B9B2093BB0}" type="pres">
      <dgm:prSet presAssocID="{A63665B7-CA11-4E97-8A4A-86F198F416A3}" presName="bgRect" presStyleLbl="bgAccFollowNode1" presStyleIdx="2" presStyleCnt="3"/>
      <dgm:spPr/>
    </dgm:pt>
    <dgm:pt modelId="{2F9F62D3-8A4B-42A6-958D-B264AF6C4FF1}" type="pres">
      <dgm:prSet presAssocID="{B1CE5356-89C3-41CB-8FE4-EF607250BCF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0EE15265-E1C8-4068-9C6D-386A176B283B}" type="pres">
      <dgm:prSet presAssocID="{A63665B7-CA11-4E97-8A4A-86F198F416A3}" presName="bottomLine" presStyleLbl="alignNode1" presStyleIdx="5" presStyleCnt="6">
        <dgm:presLayoutVars/>
      </dgm:prSet>
      <dgm:spPr/>
    </dgm:pt>
    <dgm:pt modelId="{53560E85-2668-4D08-A5C6-FC4033E2AF6C}" type="pres">
      <dgm:prSet presAssocID="{A63665B7-CA11-4E97-8A4A-86F198F416A3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CA863333-0CF8-4904-8F02-DA22AA271E6F}" type="presOf" srcId="{A63665B7-CA11-4E97-8A4A-86F198F416A3}" destId="{041B1D4D-85F3-4039-A593-F5B9B2093BB0}" srcOrd="0" destOrd="0" presId="urn:microsoft.com/office/officeart/2016/7/layout/BasicLinearProcessNumbered"/>
    <dgm:cxn modelId="{63252448-3225-470C-8570-87A66B50E3B0}" type="presOf" srcId="{CB6E81EB-D9C5-4AAF-89F5-785B8CDD5EBE}" destId="{B5B338E7-2689-464D-8A97-31A068C65B87}" srcOrd="1" destOrd="0" presId="urn:microsoft.com/office/officeart/2016/7/layout/BasicLinearProcessNumbered"/>
    <dgm:cxn modelId="{0A639C49-F9DB-4FA1-9D29-0959968B82B7}" type="presOf" srcId="{A63665B7-CA11-4E97-8A4A-86F198F416A3}" destId="{53560E85-2668-4D08-A5C6-FC4033E2AF6C}" srcOrd="1" destOrd="0" presId="urn:microsoft.com/office/officeart/2016/7/layout/BasicLinearProcessNumbered"/>
    <dgm:cxn modelId="{1184F256-DFDA-42B1-94BE-C5B3E980C14B}" type="presOf" srcId="{6AF40200-F3C5-4276-8607-0436B8E53462}" destId="{E0E950B4-AB51-420A-B511-6810C1C40C5B}" srcOrd="0" destOrd="0" presId="urn:microsoft.com/office/officeart/2016/7/layout/BasicLinearProcessNumbered"/>
    <dgm:cxn modelId="{89D28E80-2E1C-463F-99CF-67E69C4A5F59}" srcId="{646A1D54-3185-4B05-B158-59A679AA378E}" destId="{A63665B7-CA11-4E97-8A4A-86F198F416A3}" srcOrd="2" destOrd="0" parTransId="{4C836E33-1CB3-432C-AEC2-20D5FE3B4B3E}" sibTransId="{B1CE5356-89C3-41CB-8FE4-EF607250BCFA}"/>
    <dgm:cxn modelId="{75DB478F-2230-4BE0-BB73-79F8C989F59D}" srcId="{646A1D54-3185-4B05-B158-59A679AA378E}" destId="{6AF40200-F3C5-4276-8607-0436B8E53462}" srcOrd="1" destOrd="0" parTransId="{A5047F41-6A5B-4947-AC55-9B88E81AD947}" sibTransId="{42781337-54A4-4D23-B6A7-C75360CCBFAE}"/>
    <dgm:cxn modelId="{56A0EB9C-7521-4300-9D31-90A44F2BB000}" type="presOf" srcId="{CB6E81EB-D9C5-4AAF-89F5-785B8CDD5EBE}" destId="{522A03FF-2BFD-4439-B48C-A6520202B6FC}" srcOrd="0" destOrd="0" presId="urn:microsoft.com/office/officeart/2016/7/layout/BasicLinearProcessNumbered"/>
    <dgm:cxn modelId="{39403AC2-D4D1-465D-96D9-AE5F99DA6550}" type="presOf" srcId="{646A1D54-3185-4B05-B158-59A679AA378E}" destId="{059134F8-044F-4612-8B67-7BEA93E80899}" srcOrd="0" destOrd="0" presId="urn:microsoft.com/office/officeart/2016/7/layout/BasicLinearProcessNumbered"/>
    <dgm:cxn modelId="{235D31CB-243F-4843-8B44-5988EFC7DC28}" type="presOf" srcId="{B1CE5356-89C3-41CB-8FE4-EF607250BCFA}" destId="{2F9F62D3-8A4B-42A6-958D-B264AF6C4FF1}" srcOrd="0" destOrd="0" presId="urn:microsoft.com/office/officeart/2016/7/layout/BasicLinearProcessNumbered"/>
    <dgm:cxn modelId="{2B15DEDF-6066-42D7-B27A-97430678A006}" srcId="{646A1D54-3185-4B05-B158-59A679AA378E}" destId="{CB6E81EB-D9C5-4AAF-89F5-785B8CDD5EBE}" srcOrd="0" destOrd="0" parTransId="{D9EC18E5-F3B2-411E-B392-3A1F4FB597F1}" sibTransId="{5B82AD4E-280B-4E5C-B0F9-D71F87E31C56}"/>
    <dgm:cxn modelId="{E31BEDF7-DB63-4E9E-B1E0-D702302DE287}" type="presOf" srcId="{5B82AD4E-280B-4E5C-B0F9-D71F87E31C56}" destId="{8A4B6F6C-9373-412E-A17E-B6F4A8B41C57}" srcOrd="0" destOrd="0" presId="urn:microsoft.com/office/officeart/2016/7/layout/BasicLinearProcessNumbered"/>
    <dgm:cxn modelId="{6D01F1FC-875F-42A3-B4A6-4E4D24FDE847}" type="presOf" srcId="{6AF40200-F3C5-4276-8607-0436B8E53462}" destId="{0F559940-65AD-4C6A-857F-4837AA059F83}" srcOrd="1" destOrd="0" presId="urn:microsoft.com/office/officeart/2016/7/layout/BasicLinearProcessNumbered"/>
    <dgm:cxn modelId="{D42025FE-121D-40F5-9A05-4B01C7D66613}" type="presOf" srcId="{42781337-54A4-4D23-B6A7-C75360CCBFAE}" destId="{5C270DAE-F9F0-45F1-8877-71F20C08AD9C}" srcOrd="0" destOrd="0" presId="urn:microsoft.com/office/officeart/2016/7/layout/BasicLinearProcessNumbered"/>
    <dgm:cxn modelId="{2E76EDA3-F58F-4150-975B-62C2B123039C}" type="presParOf" srcId="{059134F8-044F-4612-8B67-7BEA93E80899}" destId="{1B3BB7C2-A011-4953-8543-DCBBCD778E96}" srcOrd="0" destOrd="0" presId="urn:microsoft.com/office/officeart/2016/7/layout/BasicLinearProcessNumbered"/>
    <dgm:cxn modelId="{CF76E857-18E4-4E68-9053-1FFA92F83E65}" type="presParOf" srcId="{1B3BB7C2-A011-4953-8543-DCBBCD778E96}" destId="{522A03FF-2BFD-4439-B48C-A6520202B6FC}" srcOrd="0" destOrd="0" presId="urn:microsoft.com/office/officeart/2016/7/layout/BasicLinearProcessNumbered"/>
    <dgm:cxn modelId="{7627452D-2D27-4E32-9692-7503256C8DFF}" type="presParOf" srcId="{1B3BB7C2-A011-4953-8543-DCBBCD778E96}" destId="{8A4B6F6C-9373-412E-A17E-B6F4A8B41C57}" srcOrd="1" destOrd="0" presId="urn:microsoft.com/office/officeart/2016/7/layout/BasicLinearProcessNumbered"/>
    <dgm:cxn modelId="{6722C18E-58E4-46F1-9C9C-70FD8D02BD07}" type="presParOf" srcId="{1B3BB7C2-A011-4953-8543-DCBBCD778E96}" destId="{96081A86-FF2A-4E8C-ACEB-6DA6B4F5820F}" srcOrd="2" destOrd="0" presId="urn:microsoft.com/office/officeart/2016/7/layout/BasicLinearProcessNumbered"/>
    <dgm:cxn modelId="{1442CC58-1E0E-488F-B737-94CC705086CD}" type="presParOf" srcId="{1B3BB7C2-A011-4953-8543-DCBBCD778E96}" destId="{B5B338E7-2689-464D-8A97-31A068C65B87}" srcOrd="3" destOrd="0" presId="urn:microsoft.com/office/officeart/2016/7/layout/BasicLinearProcessNumbered"/>
    <dgm:cxn modelId="{5982AAB5-EC14-4005-9B60-71D3FADF9804}" type="presParOf" srcId="{059134F8-044F-4612-8B67-7BEA93E80899}" destId="{49325C51-6C06-4A5C-8A51-94D6C0541081}" srcOrd="1" destOrd="0" presId="urn:microsoft.com/office/officeart/2016/7/layout/BasicLinearProcessNumbered"/>
    <dgm:cxn modelId="{494D687E-3915-4FC0-8506-7ED5C42E3EC2}" type="presParOf" srcId="{059134F8-044F-4612-8B67-7BEA93E80899}" destId="{544044C5-80E3-49ED-AAB0-248D5DA2DCEC}" srcOrd="2" destOrd="0" presId="urn:microsoft.com/office/officeart/2016/7/layout/BasicLinearProcessNumbered"/>
    <dgm:cxn modelId="{5544B409-9A31-4EE0-842E-BA4B2B56E806}" type="presParOf" srcId="{544044C5-80E3-49ED-AAB0-248D5DA2DCEC}" destId="{E0E950B4-AB51-420A-B511-6810C1C40C5B}" srcOrd="0" destOrd="0" presId="urn:microsoft.com/office/officeart/2016/7/layout/BasicLinearProcessNumbered"/>
    <dgm:cxn modelId="{77C058D6-E7F3-4465-B4B2-A2B770983418}" type="presParOf" srcId="{544044C5-80E3-49ED-AAB0-248D5DA2DCEC}" destId="{5C270DAE-F9F0-45F1-8877-71F20C08AD9C}" srcOrd="1" destOrd="0" presId="urn:microsoft.com/office/officeart/2016/7/layout/BasicLinearProcessNumbered"/>
    <dgm:cxn modelId="{EA20FEF5-1CAB-4888-B0BD-149892CD2E1F}" type="presParOf" srcId="{544044C5-80E3-49ED-AAB0-248D5DA2DCEC}" destId="{F10A8194-2734-4C23-80B3-4C8FAE544139}" srcOrd="2" destOrd="0" presId="urn:microsoft.com/office/officeart/2016/7/layout/BasicLinearProcessNumbered"/>
    <dgm:cxn modelId="{ACE23807-635C-4397-81D4-CEC681AEEE1E}" type="presParOf" srcId="{544044C5-80E3-49ED-AAB0-248D5DA2DCEC}" destId="{0F559940-65AD-4C6A-857F-4837AA059F83}" srcOrd="3" destOrd="0" presId="urn:microsoft.com/office/officeart/2016/7/layout/BasicLinearProcessNumbered"/>
    <dgm:cxn modelId="{6F716836-2763-432F-BA3F-4C1E07356C73}" type="presParOf" srcId="{059134F8-044F-4612-8B67-7BEA93E80899}" destId="{0EDF1F51-59F7-4323-8775-F00BFFBA83E1}" srcOrd="3" destOrd="0" presId="urn:microsoft.com/office/officeart/2016/7/layout/BasicLinearProcessNumbered"/>
    <dgm:cxn modelId="{041F252B-9AB8-4AF7-8EC4-6AC631425A33}" type="presParOf" srcId="{059134F8-044F-4612-8B67-7BEA93E80899}" destId="{22DBDDA8-C8EB-4F84-8B66-600CC51D8043}" srcOrd="4" destOrd="0" presId="urn:microsoft.com/office/officeart/2016/7/layout/BasicLinearProcessNumbered"/>
    <dgm:cxn modelId="{5867CBA5-1E22-4ADC-8220-E71A803F65EC}" type="presParOf" srcId="{22DBDDA8-C8EB-4F84-8B66-600CC51D8043}" destId="{041B1D4D-85F3-4039-A593-F5B9B2093BB0}" srcOrd="0" destOrd="0" presId="urn:microsoft.com/office/officeart/2016/7/layout/BasicLinearProcessNumbered"/>
    <dgm:cxn modelId="{B7ADF65A-D047-477D-A616-AE512FCABDA3}" type="presParOf" srcId="{22DBDDA8-C8EB-4F84-8B66-600CC51D8043}" destId="{2F9F62D3-8A4B-42A6-958D-B264AF6C4FF1}" srcOrd="1" destOrd="0" presId="urn:microsoft.com/office/officeart/2016/7/layout/BasicLinearProcessNumbered"/>
    <dgm:cxn modelId="{D107B517-047C-4072-88B7-977E88FE3ABE}" type="presParOf" srcId="{22DBDDA8-C8EB-4F84-8B66-600CC51D8043}" destId="{0EE15265-E1C8-4068-9C6D-386A176B283B}" srcOrd="2" destOrd="0" presId="urn:microsoft.com/office/officeart/2016/7/layout/BasicLinearProcessNumbered"/>
    <dgm:cxn modelId="{98721423-38A7-4C39-921B-E63ECFAC0744}" type="presParOf" srcId="{22DBDDA8-C8EB-4F84-8B66-600CC51D8043}" destId="{53560E85-2668-4D08-A5C6-FC4033E2AF6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617892-7B8F-47AC-99FB-1E42EA0F9CF9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DE7C61-3C7C-495F-92A1-5E0F600540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tx1"/>
              </a:solidFill>
            </a:rPr>
            <a:t>Optimize</a:t>
          </a:r>
        </a:p>
      </dgm:t>
    </dgm:pt>
    <dgm:pt modelId="{F49EAD50-B8B8-4A2C-A6D3-711172DFF548}" type="parTrans" cxnId="{CD5BF7E7-EAAD-4666-816C-D28FB3598A70}">
      <dgm:prSet/>
      <dgm:spPr/>
      <dgm:t>
        <a:bodyPr/>
        <a:lstStyle/>
        <a:p>
          <a:endParaRPr lang="en-US"/>
        </a:p>
      </dgm:t>
    </dgm:pt>
    <dgm:pt modelId="{EF396A8F-5240-4A4E-8D38-B1E626352B05}" type="sibTrans" cxnId="{CD5BF7E7-EAAD-4666-816C-D28FB3598A70}">
      <dgm:prSet/>
      <dgm:spPr/>
      <dgm:t>
        <a:bodyPr/>
        <a:lstStyle/>
        <a:p>
          <a:endParaRPr lang="en-US"/>
        </a:p>
      </dgm:t>
    </dgm:pt>
    <dgm:pt modelId="{E49E42C4-460B-41DD-BEDE-17A4CA79A6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Minimize disk I/O by carefully managing buffer sizes and employing efficient I/O strategies, such as prefetching and write buffering</a:t>
          </a:r>
        </a:p>
      </dgm:t>
    </dgm:pt>
    <dgm:pt modelId="{6CD31EBA-374E-4C0B-821F-10BE9AE87D13}" type="parTrans" cxnId="{F9C9B4C8-63EA-4180-90F6-5AFA590A778E}">
      <dgm:prSet/>
      <dgm:spPr/>
      <dgm:t>
        <a:bodyPr/>
        <a:lstStyle/>
        <a:p>
          <a:endParaRPr lang="en-US"/>
        </a:p>
      </dgm:t>
    </dgm:pt>
    <dgm:pt modelId="{8CB2BC82-89E7-4860-81D2-57EC991EFA7C}" type="sibTrans" cxnId="{F9C9B4C8-63EA-4180-90F6-5AFA590A778E}">
      <dgm:prSet/>
      <dgm:spPr/>
      <dgm:t>
        <a:bodyPr/>
        <a:lstStyle/>
        <a:p>
          <a:endParaRPr lang="en-US"/>
        </a:p>
      </dgm:t>
    </dgm:pt>
    <dgm:pt modelId="{9010149A-DDBA-412D-99E5-99735CFA4E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tx1"/>
              </a:solidFill>
            </a:rPr>
            <a:t>Utilize</a:t>
          </a:r>
        </a:p>
      </dgm:t>
    </dgm:pt>
    <dgm:pt modelId="{D954A05C-71E0-4B06-926E-02783532CE51}" type="parTrans" cxnId="{9987A741-8093-41F8-B8F8-594986971DBE}">
      <dgm:prSet/>
      <dgm:spPr/>
      <dgm:t>
        <a:bodyPr/>
        <a:lstStyle/>
        <a:p>
          <a:endParaRPr lang="en-US"/>
        </a:p>
      </dgm:t>
    </dgm:pt>
    <dgm:pt modelId="{B91C3BE9-C0CE-4C3C-A8C2-604261CD95FC}" type="sibTrans" cxnId="{9987A741-8093-41F8-B8F8-594986971DBE}">
      <dgm:prSet/>
      <dgm:spPr/>
      <dgm:t>
        <a:bodyPr/>
        <a:lstStyle/>
        <a:p>
          <a:endParaRPr lang="en-US"/>
        </a:p>
      </dgm:t>
    </dgm:pt>
    <dgm:pt modelId="{2B0FE089-0204-4514-A129-F0632B20FD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Leverage parallel processing techniques to distribute sorting tasks across multiple processors or threads for improved performance</a:t>
          </a:r>
        </a:p>
      </dgm:t>
    </dgm:pt>
    <dgm:pt modelId="{8BBC1102-1D42-47D9-90B9-39AAA14482CA}" type="parTrans" cxnId="{FCF433C5-756F-43FE-8590-494EC2465AD7}">
      <dgm:prSet/>
      <dgm:spPr/>
      <dgm:t>
        <a:bodyPr/>
        <a:lstStyle/>
        <a:p>
          <a:endParaRPr lang="en-US"/>
        </a:p>
      </dgm:t>
    </dgm:pt>
    <dgm:pt modelId="{332ECEBC-B868-4A9E-8157-DD5534212889}" type="sibTrans" cxnId="{FCF433C5-756F-43FE-8590-494EC2465AD7}">
      <dgm:prSet/>
      <dgm:spPr/>
      <dgm:t>
        <a:bodyPr/>
        <a:lstStyle/>
        <a:p>
          <a:endParaRPr lang="en-US"/>
        </a:p>
      </dgm:t>
    </dgm:pt>
    <dgm:pt modelId="{4016BD06-DE0B-4266-BB24-22B239C461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tx1"/>
              </a:solidFill>
            </a:rPr>
            <a:t>Analyze</a:t>
          </a:r>
        </a:p>
      </dgm:t>
    </dgm:pt>
    <dgm:pt modelId="{664D9BC6-06A9-430B-8806-F29C5B1F2934}" type="parTrans" cxnId="{EB9EB815-670E-4206-B4A3-8FBEF87BFFD1}">
      <dgm:prSet/>
      <dgm:spPr/>
      <dgm:t>
        <a:bodyPr/>
        <a:lstStyle/>
        <a:p>
          <a:endParaRPr lang="en-US"/>
        </a:p>
      </dgm:t>
    </dgm:pt>
    <dgm:pt modelId="{0428D0ED-478E-4F29-8DCD-39A478F196AF}" type="sibTrans" cxnId="{EB9EB815-670E-4206-B4A3-8FBEF87BFFD1}">
      <dgm:prSet/>
      <dgm:spPr/>
      <dgm:t>
        <a:bodyPr/>
        <a:lstStyle/>
        <a:p>
          <a:endParaRPr lang="en-US"/>
        </a:p>
      </dgm:t>
    </dgm:pt>
    <dgm:pt modelId="{A60B35A6-1A8C-4771-9B22-90C351EF33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Analyze data distribution patterns to ensure balanced partitioning and reduce the impact of data skew during merging</a:t>
          </a:r>
        </a:p>
      </dgm:t>
    </dgm:pt>
    <dgm:pt modelId="{D993C74A-F342-4EA2-BCF5-E20457DC1B6D}" type="parTrans" cxnId="{78FF16C1-796D-4F9E-BE49-69A2E0D87AC4}">
      <dgm:prSet/>
      <dgm:spPr/>
      <dgm:t>
        <a:bodyPr/>
        <a:lstStyle/>
        <a:p>
          <a:endParaRPr lang="en-US"/>
        </a:p>
      </dgm:t>
    </dgm:pt>
    <dgm:pt modelId="{B6A433A2-939C-40A1-8BFC-B51F11C00068}" type="sibTrans" cxnId="{78FF16C1-796D-4F9E-BE49-69A2E0D87AC4}">
      <dgm:prSet/>
      <dgm:spPr/>
      <dgm:t>
        <a:bodyPr/>
        <a:lstStyle/>
        <a:p>
          <a:endParaRPr lang="en-US"/>
        </a:p>
      </dgm:t>
    </dgm:pt>
    <dgm:pt modelId="{1264AEC8-5432-4C9C-829A-9231DE8964F0}">
      <dgm:prSet phldr="0"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  <a:latin typeface="Century Gothic"/>
            </a:rPr>
            <a:t>Memory Efficiency</a:t>
          </a:r>
          <a:endParaRPr lang="en-US" dirty="0">
            <a:solidFill>
              <a:schemeClr val="tx1"/>
            </a:solidFill>
            <a:latin typeface="Century Gothic"/>
            <a:cs typeface="Posterama"/>
          </a:endParaRPr>
        </a:p>
      </dgm:t>
    </dgm:pt>
    <dgm:pt modelId="{E5ABF6D0-788F-4550-A2FE-9F99CC729DCD}" type="parTrans" cxnId="{E875D90D-CFCB-4E79-B1E1-E3689DD6D0ED}">
      <dgm:prSet/>
      <dgm:spPr/>
    </dgm:pt>
    <dgm:pt modelId="{A46A81CE-111C-448C-994F-DDBFDA224391}" type="sibTrans" cxnId="{E875D90D-CFCB-4E79-B1E1-E3689DD6D0ED}">
      <dgm:prSet/>
      <dgm:spPr/>
      <dgm:t>
        <a:bodyPr/>
        <a:lstStyle/>
        <a:p>
          <a:endParaRPr lang="en-US"/>
        </a:p>
      </dgm:t>
    </dgm:pt>
    <dgm:pt modelId="{F27AE128-07C9-497C-9247-6D254BAFA7DD}">
      <dgm:prSet phldr="0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Century Gothic"/>
            </a:rPr>
            <a:t>Optimize memory usage by employing appropriate data structures, such as priority queues to manage data during sorting and merging.</a:t>
          </a:r>
          <a:endParaRPr lang="en-US" dirty="0">
            <a:solidFill>
              <a:schemeClr val="tx1"/>
            </a:solidFill>
          </a:endParaRPr>
        </a:p>
      </dgm:t>
    </dgm:pt>
    <dgm:pt modelId="{E996ABBD-C821-47F8-BE16-085C63346D50}" type="parTrans" cxnId="{9F119646-B9DB-45E3-8946-8454414C3D06}">
      <dgm:prSet/>
      <dgm:spPr/>
    </dgm:pt>
    <dgm:pt modelId="{099BE33C-911B-45D4-BE0A-DDFD8F4E5CCD}" type="sibTrans" cxnId="{9F119646-B9DB-45E3-8946-8454414C3D06}">
      <dgm:prSet/>
      <dgm:spPr/>
      <dgm:t>
        <a:bodyPr/>
        <a:lstStyle/>
        <a:p>
          <a:endParaRPr lang="en-US"/>
        </a:p>
      </dgm:t>
    </dgm:pt>
    <dgm:pt modelId="{5BA5CBDD-FD2B-4A23-862B-0AC6644B7010}" type="pres">
      <dgm:prSet presAssocID="{5B617892-7B8F-47AC-99FB-1E42EA0F9CF9}" presName="Name0" presStyleCnt="0">
        <dgm:presLayoutVars>
          <dgm:dir/>
          <dgm:animLvl val="lvl"/>
          <dgm:resizeHandles val="exact"/>
        </dgm:presLayoutVars>
      </dgm:prSet>
      <dgm:spPr/>
    </dgm:pt>
    <dgm:pt modelId="{24075D83-A504-4D91-BCFE-5EC3D32DF26B}" type="pres">
      <dgm:prSet presAssocID="{7DDE7C61-3C7C-495F-92A1-5E0F60054057}" presName="composite" presStyleCnt="0"/>
      <dgm:spPr/>
    </dgm:pt>
    <dgm:pt modelId="{0B0EAA5D-F773-458D-9EA5-1B27A024B678}" type="pres">
      <dgm:prSet presAssocID="{7DDE7C61-3C7C-495F-92A1-5E0F60054057}" presName="parTx" presStyleLbl="alignNode1" presStyleIdx="0" presStyleCnt="4">
        <dgm:presLayoutVars>
          <dgm:chMax val="0"/>
          <dgm:chPref val="0"/>
        </dgm:presLayoutVars>
      </dgm:prSet>
      <dgm:spPr/>
    </dgm:pt>
    <dgm:pt modelId="{D366A904-E029-4C70-BA5A-68052C2B7459}" type="pres">
      <dgm:prSet presAssocID="{7DDE7C61-3C7C-495F-92A1-5E0F60054057}" presName="desTx" presStyleLbl="alignAccFollowNode1" presStyleIdx="0" presStyleCnt="4">
        <dgm:presLayoutVars/>
      </dgm:prSet>
      <dgm:spPr/>
    </dgm:pt>
    <dgm:pt modelId="{99B8AC75-35BF-4308-B933-30B136C00B9D}" type="pres">
      <dgm:prSet presAssocID="{EF396A8F-5240-4A4E-8D38-B1E626352B05}" presName="space" presStyleCnt="0"/>
      <dgm:spPr/>
    </dgm:pt>
    <dgm:pt modelId="{58BBD3D3-C390-41FC-8987-22EC81DF98FC}" type="pres">
      <dgm:prSet presAssocID="{9010149A-DDBA-412D-99E5-99735CFA4E4B}" presName="composite" presStyleCnt="0"/>
      <dgm:spPr/>
    </dgm:pt>
    <dgm:pt modelId="{404CBD11-5145-41D8-9981-4E102F301746}" type="pres">
      <dgm:prSet presAssocID="{9010149A-DDBA-412D-99E5-99735CFA4E4B}" presName="parTx" presStyleLbl="alignNode1" presStyleIdx="1" presStyleCnt="4">
        <dgm:presLayoutVars>
          <dgm:chMax val="0"/>
          <dgm:chPref val="0"/>
        </dgm:presLayoutVars>
      </dgm:prSet>
      <dgm:spPr/>
    </dgm:pt>
    <dgm:pt modelId="{AB445F19-CDEF-4A59-9A48-2B7620BA79DF}" type="pres">
      <dgm:prSet presAssocID="{9010149A-DDBA-412D-99E5-99735CFA4E4B}" presName="desTx" presStyleLbl="alignAccFollowNode1" presStyleIdx="1" presStyleCnt="4">
        <dgm:presLayoutVars/>
      </dgm:prSet>
      <dgm:spPr/>
    </dgm:pt>
    <dgm:pt modelId="{C772F8F4-94BB-4915-BFE5-0223719DB58A}" type="pres">
      <dgm:prSet presAssocID="{B91C3BE9-C0CE-4C3C-A8C2-604261CD95FC}" presName="space" presStyleCnt="0"/>
      <dgm:spPr/>
    </dgm:pt>
    <dgm:pt modelId="{A76E99CF-57E9-47AB-B98A-F2426B3A4BF0}" type="pres">
      <dgm:prSet presAssocID="{4016BD06-DE0B-4266-BB24-22B239C4615B}" presName="composite" presStyleCnt="0"/>
      <dgm:spPr/>
    </dgm:pt>
    <dgm:pt modelId="{1001CFC1-5594-4027-BA55-401D8E8959D7}" type="pres">
      <dgm:prSet presAssocID="{4016BD06-DE0B-4266-BB24-22B239C4615B}" presName="parTx" presStyleLbl="alignNode1" presStyleIdx="2" presStyleCnt="4">
        <dgm:presLayoutVars>
          <dgm:chMax val="0"/>
          <dgm:chPref val="0"/>
        </dgm:presLayoutVars>
      </dgm:prSet>
      <dgm:spPr/>
    </dgm:pt>
    <dgm:pt modelId="{4B559CFD-0951-49AD-89C0-B7DFC4C67602}" type="pres">
      <dgm:prSet presAssocID="{4016BD06-DE0B-4266-BB24-22B239C4615B}" presName="desTx" presStyleLbl="alignAccFollowNode1" presStyleIdx="2" presStyleCnt="4">
        <dgm:presLayoutVars/>
      </dgm:prSet>
      <dgm:spPr/>
    </dgm:pt>
    <dgm:pt modelId="{5DB0157D-9E5E-4299-B9F6-0DFB260BDB6A}" type="pres">
      <dgm:prSet presAssocID="{0428D0ED-478E-4F29-8DCD-39A478F196AF}" presName="space" presStyleCnt="0"/>
      <dgm:spPr/>
    </dgm:pt>
    <dgm:pt modelId="{D7502C82-2760-435E-8E57-6371A8EE9E34}" type="pres">
      <dgm:prSet presAssocID="{1264AEC8-5432-4C9C-829A-9231DE8964F0}" presName="composite" presStyleCnt="0"/>
      <dgm:spPr/>
    </dgm:pt>
    <dgm:pt modelId="{4D5AA902-3D13-44BE-9408-6E42258D1D13}" type="pres">
      <dgm:prSet presAssocID="{1264AEC8-5432-4C9C-829A-9231DE8964F0}" presName="parTx" presStyleLbl="alignNode1" presStyleIdx="3" presStyleCnt="4">
        <dgm:presLayoutVars>
          <dgm:chMax val="0"/>
          <dgm:chPref val="0"/>
        </dgm:presLayoutVars>
      </dgm:prSet>
      <dgm:spPr/>
    </dgm:pt>
    <dgm:pt modelId="{B3D3332D-AFD1-4EDD-BF47-B0998E3763EC}" type="pres">
      <dgm:prSet presAssocID="{1264AEC8-5432-4C9C-829A-9231DE8964F0}" presName="desTx" presStyleLbl="alignAccFollowNode1" presStyleIdx="3" presStyleCnt="4">
        <dgm:presLayoutVars/>
      </dgm:prSet>
      <dgm:spPr/>
    </dgm:pt>
  </dgm:ptLst>
  <dgm:cxnLst>
    <dgm:cxn modelId="{E875D90D-CFCB-4E79-B1E1-E3689DD6D0ED}" srcId="{5B617892-7B8F-47AC-99FB-1E42EA0F9CF9}" destId="{1264AEC8-5432-4C9C-829A-9231DE8964F0}" srcOrd="3" destOrd="0" parTransId="{E5ABF6D0-788F-4550-A2FE-9F99CC729DCD}" sibTransId="{A46A81CE-111C-448C-994F-DDBFDA224391}"/>
    <dgm:cxn modelId="{EB9EB815-670E-4206-B4A3-8FBEF87BFFD1}" srcId="{5B617892-7B8F-47AC-99FB-1E42EA0F9CF9}" destId="{4016BD06-DE0B-4266-BB24-22B239C4615B}" srcOrd="2" destOrd="0" parTransId="{664D9BC6-06A9-430B-8806-F29C5B1F2934}" sibTransId="{0428D0ED-478E-4F29-8DCD-39A478F196AF}"/>
    <dgm:cxn modelId="{AB6A621F-6A62-4239-B947-C1A314ADDF64}" type="presOf" srcId="{5B617892-7B8F-47AC-99FB-1E42EA0F9CF9}" destId="{5BA5CBDD-FD2B-4A23-862B-0AC6644B7010}" srcOrd="0" destOrd="0" presId="urn:microsoft.com/office/officeart/2016/7/layout/ChevronBlockProcess"/>
    <dgm:cxn modelId="{7BF1C02D-EAB2-4EAD-B0F7-52F80F6A2A1D}" type="presOf" srcId="{4016BD06-DE0B-4266-BB24-22B239C4615B}" destId="{1001CFC1-5594-4027-BA55-401D8E8959D7}" srcOrd="0" destOrd="0" presId="urn:microsoft.com/office/officeart/2016/7/layout/ChevronBlockProcess"/>
    <dgm:cxn modelId="{74F1DF5D-D64D-4028-B3E4-60B51E88D92E}" type="presOf" srcId="{2B0FE089-0204-4514-A129-F0632B20FD0C}" destId="{AB445F19-CDEF-4A59-9A48-2B7620BA79DF}" srcOrd="0" destOrd="0" presId="urn:microsoft.com/office/officeart/2016/7/layout/ChevronBlockProcess"/>
    <dgm:cxn modelId="{9987A741-8093-41F8-B8F8-594986971DBE}" srcId="{5B617892-7B8F-47AC-99FB-1E42EA0F9CF9}" destId="{9010149A-DDBA-412D-99E5-99735CFA4E4B}" srcOrd="1" destOrd="0" parTransId="{D954A05C-71E0-4B06-926E-02783532CE51}" sibTransId="{B91C3BE9-C0CE-4C3C-A8C2-604261CD95FC}"/>
    <dgm:cxn modelId="{9F119646-B9DB-45E3-8946-8454414C3D06}" srcId="{1264AEC8-5432-4C9C-829A-9231DE8964F0}" destId="{F27AE128-07C9-497C-9247-6D254BAFA7DD}" srcOrd="0" destOrd="0" parTransId="{E996ABBD-C821-47F8-BE16-085C63346D50}" sibTransId="{099BE33C-911B-45D4-BE0A-DDFD8F4E5CCD}"/>
    <dgm:cxn modelId="{2127724B-907E-417B-BDC5-2A648E4D3DBA}" type="presOf" srcId="{A60B35A6-1A8C-4771-9B22-90C351EF33A5}" destId="{4B559CFD-0951-49AD-89C0-B7DFC4C67602}" srcOrd="0" destOrd="0" presId="urn:microsoft.com/office/officeart/2016/7/layout/ChevronBlockProcess"/>
    <dgm:cxn modelId="{C6C7916E-D48B-45E8-8E25-C63C7AEA726D}" type="presOf" srcId="{9010149A-DDBA-412D-99E5-99735CFA4E4B}" destId="{404CBD11-5145-41D8-9981-4E102F301746}" srcOrd="0" destOrd="0" presId="urn:microsoft.com/office/officeart/2016/7/layout/ChevronBlockProcess"/>
    <dgm:cxn modelId="{05CE6D56-7289-4B70-906F-987CFC901EC3}" type="presOf" srcId="{1264AEC8-5432-4C9C-829A-9231DE8964F0}" destId="{4D5AA902-3D13-44BE-9408-6E42258D1D13}" srcOrd="0" destOrd="0" presId="urn:microsoft.com/office/officeart/2016/7/layout/ChevronBlockProcess"/>
    <dgm:cxn modelId="{35B0949A-7A32-4A40-A747-A418CB38929C}" type="presOf" srcId="{E49E42C4-460B-41DD-BEDE-17A4CA79A66A}" destId="{D366A904-E029-4C70-BA5A-68052C2B7459}" srcOrd="0" destOrd="0" presId="urn:microsoft.com/office/officeart/2016/7/layout/ChevronBlockProcess"/>
    <dgm:cxn modelId="{78FF16C1-796D-4F9E-BE49-69A2E0D87AC4}" srcId="{4016BD06-DE0B-4266-BB24-22B239C4615B}" destId="{A60B35A6-1A8C-4771-9B22-90C351EF33A5}" srcOrd="0" destOrd="0" parTransId="{D993C74A-F342-4EA2-BCF5-E20457DC1B6D}" sibTransId="{B6A433A2-939C-40A1-8BFC-B51F11C00068}"/>
    <dgm:cxn modelId="{FCF433C5-756F-43FE-8590-494EC2465AD7}" srcId="{9010149A-DDBA-412D-99E5-99735CFA4E4B}" destId="{2B0FE089-0204-4514-A129-F0632B20FD0C}" srcOrd="0" destOrd="0" parTransId="{8BBC1102-1D42-47D9-90B9-39AAA14482CA}" sibTransId="{332ECEBC-B868-4A9E-8157-DD5534212889}"/>
    <dgm:cxn modelId="{F9C9B4C8-63EA-4180-90F6-5AFA590A778E}" srcId="{7DDE7C61-3C7C-495F-92A1-5E0F60054057}" destId="{E49E42C4-460B-41DD-BEDE-17A4CA79A66A}" srcOrd="0" destOrd="0" parTransId="{6CD31EBA-374E-4C0B-821F-10BE9AE87D13}" sibTransId="{8CB2BC82-89E7-4860-81D2-57EC991EFA7C}"/>
    <dgm:cxn modelId="{89330CDB-2211-43D2-B10C-1EADB31BBE6E}" type="presOf" srcId="{F27AE128-07C9-497C-9247-6D254BAFA7DD}" destId="{B3D3332D-AFD1-4EDD-BF47-B0998E3763EC}" srcOrd="0" destOrd="0" presId="urn:microsoft.com/office/officeart/2016/7/layout/ChevronBlockProcess"/>
    <dgm:cxn modelId="{CD5BF7E7-EAAD-4666-816C-D28FB3598A70}" srcId="{5B617892-7B8F-47AC-99FB-1E42EA0F9CF9}" destId="{7DDE7C61-3C7C-495F-92A1-5E0F60054057}" srcOrd="0" destOrd="0" parTransId="{F49EAD50-B8B8-4A2C-A6D3-711172DFF548}" sibTransId="{EF396A8F-5240-4A4E-8D38-B1E626352B05}"/>
    <dgm:cxn modelId="{078A5BEC-0B80-48DD-A1FC-273E6D3C7442}" type="presOf" srcId="{7DDE7C61-3C7C-495F-92A1-5E0F60054057}" destId="{0B0EAA5D-F773-458D-9EA5-1B27A024B678}" srcOrd="0" destOrd="0" presId="urn:microsoft.com/office/officeart/2016/7/layout/ChevronBlockProcess"/>
    <dgm:cxn modelId="{507CAA18-18F7-4374-8CC1-9CD64E8D482F}" type="presParOf" srcId="{5BA5CBDD-FD2B-4A23-862B-0AC6644B7010}" destId="{24075D83-A504-4D91-BCFE-5EC3D32DF26B}" srcOrd="0" destOrd="0" presId="urn:microsoft.com/office/officeart/2016/7/layout/ChevronBlockProcess"/>
    <dgm:cxn modelId="{4144C5F0-A791-47E8-9AB0-13F4E6FB799C}" type="presParOf" srcId="{24075D83-A504-4D91-BCFE-5EC3D32DF26B}" destId="{0B0EAA5D-F773-458D-9EA5-1B27A024B678}" srcOrd="0" destOrd="0" presId="urn:microsoft.com/office/officeart/2016/7/layout/ChevronBlockProcess"/>
    <dgm:cxn modelId="{0FC63A54-3C3B-419A-82A2-CB2389ECB3C0}" type="presParOf" srcId="{24075D83-A504-4D91-BCFE-5EC3D32DF26B}" destId="{D366A904-E029-4C70-BA5A-68052C2B7459}" srcOrd="1" destOrd="0" presId="urn:microsoft.com/office/officeart/2016/7/layout/ChevronBlockProcess"/>
    <dgm:cxn modelId="{A534FE5E-6562-4896-907D-F7FFCD026819}" type="presParOf" srcId="{5BA5CBDD-FD2B-4A23-862B-0AC6644B7010}" destId="{99B8AC75-35BF-4308-B933-30B136C00B9D}" srcOrd="1" destOrd="0" presId="urn:microsoft.com/office/officeart/2016/7/layout/ChevronBlockProcess"/>
    <dgm:cxn modelId="{30BD4D94-6538-48A4-AC75-901CFF1D2D7E}" type="presParOf" srcId="{5BA5CBDD-FD2B-4A23-862B-0AC6644B7010}" destId="{58BBD3D3-C390-41FC-8987-22EC81DF98FC}" srcOrd="2" destOrd="0" presId="urn:microsoft.com/office/officeart/2016/7/layout/ChevronBlockProcess"/>
    <dgm:cxn modelId="{0569B612-86BC-453A-8BC0-194301D923AC}" type="presParOf" srcId="{58BBD3D3-C390-41FC-8987-22EC81DF98FC}" destId="{404CBD11-5145-41D8-9981-4E102F301746}" srcOrd="0" destOrd="0" presId="urn:microsoft.com/office/officeart/2016/7/layout/ChevronBlockProcess"/>
    <dgm:cxn modelId="{48E2BED4-21D8-444A-9E9C-7721F24470AD}" type="presParOf" srcId="{58BBD3D3-C390-41FC-8987-22EC81DF98FC}" destId="{AB445F19-CDEF-4A59-9A48-2B7620BA79DF}" srcOrd="1" destOrd="0" presId="urn:microsoft.com/office/officeart/2016/7/layout/ChevronBlockProcess"/>
    <dgm:cxn modelId="{2C9FCC86-B26B-4960-9DF4-B11C0614FEB8}" type="presParOf" srcId="{5BA5CBDD-FD2B-4A23-862B-0AC6644B7010}" destId="{C772F8F4-94BB-4915-BFE5-0223719DB58A}" srcOrd="3" destOrd="0" presId="urn:microsoft.com/office/officeart/2016/7/layout/ChevronBlockProcess"/>
    <dgm:cxn modelId="{AAC79261-0EF8-48A5-AB27-EEDADE98146A}" type="presParOf" srcId="{5BA5CBDD-FD2B-4A23-862B-0AC6644B7010}" destId="{A76E99CF-57E9-47AB-B98A-F2426B3A4BF0}" srcOrd="4" destOrd="0" presId="urn:microsoft.com/office/officeart/2016/7/layout/ChevronBlockProcess"/>
    <dgm:cxn modelId="{40B94525-D1D5-47B6-AEA9-5333A0412BFA}" type="presParOf" srcId="{A76E99CF-57E9-47AB-B98A-F2426B3A4BF0}" destId="{1001CFC1-5594-4027-BA55-401D8E8959D7}" srcOrd="0" destOrd="0" presId="urn:microsoft.com/office/officeart/2016/7/layout/ChevronBlockProcess"/>
    <dgm:cxn modelId="{6BE94B3B-B140-41FF-83B9-6AA3223CD1F0}" type="presParOf" srcId="{A76E99CF-57E9-47AB-B98A-F2426B3A4BF0}" destId="{4B559CFD-0951-49AD-89C0-B7DFC4C67602}" srcOrd="1" destOrd="0" presId="urn:microsoft.com/office/officeart/2016/7/layout/ChevronBlockProcess"/>
    <dgm:cxn modelId="{000C2D9A-B614-4A27-9F22-A77E09D633BA}" type="presParOf" srcId="{5BA5CBDD-FD2B-4A23-862B-0AC6644B7010}" destId="{5DB0157D-9E5E-4299-B9F6-0DFB260BDB6A}" srcOrd="5" destOrd="0" presId="urn:microsoft.com/office/officeart/2016/7/layout/ChevronBlockProcess"/>
    <dgm:cxn modelId="{CE182677-4EC6-4F27-8ADA-61E29A970F80}" type="presParOf" srcId="{5BA5CBDD-FD2B-4A23-862B-0AC6644B7010}" destId="{D7502C82-2760-435E-8E57-6371A8EE9E34}" srcOrd="6" destOrd="0" presId="urn:microsoft.com/office/officeart/2016/7/layout/ChevronBlockProcess"/>
    <dgm:cxn modelId="{893F71F4-56F5-4D7E-8D3A-1EAC6A944A2F}" type="presParOf" srcId="{D7502C82-2760-435E-8E57-6371A8EE9E34}" destId="{4D5AA902-3D13-44BE-9408-6E42258D1D13}" srcOrd="0" destOrd="0" presId="urn:microsoft.com/office/officeart/2016/7/layout/ChevronBlockProcess"/>
    <dgm:cxn modelId="{10A35727-568A-4CC1-830F-E3D16FBFBA0C}" type="presParOf" srcId="{D7502C82-2760-435E-8E57-6371A8EE9E34}" destId="{B3D3332D-AFD1-4EDD-BF47-B0998E3763EC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D71269-D7A8-4D4D-929E-EEBE3135F2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F9FCD2-ACEA-4CD7-85CD-AD0AA9AEA670}">
      <dgm:prSet/>
      <dgm:spPr/>
      <dgm:t>
        <a:bodyPr/>
        <a:lstStyle/>
        <a:p>
          <a:r>
            <a:rPr lang="en-US" b="1" dirty="0">
              <a:latin typeface="Posterama"/>
            </a:rPr>
            <a:t>Technique</a:t>
          </a:r>
          <a:r>
            <a:rPr lang="en-US" dirty="0"/>
            <a:t>: Select a subset of the dataset that fits in memory, sort it using an internal sorting algorithm, and write it back to the disk</a:t>
          </a:r>
        </a:p>
      </dgm:t>
    </dgm:pt>
    <dgm:pt modelId="{C78786BA-E222-44AD-9C32-767136FA3C24}" type="parTrans" cxnId="{8E082E52-F250-44EA-8F81-ECDFC777E4A8}">
      <dgm:prSet/>
      <dgm:spPr/>
      <dgm:t>
        <a:bodyPr/>
        <a:lstStyle/>
        <a:p>
          <a:endParaRPr lang="en-US"/>
        </a:p>
      </dgm:t>
    </dgm:pt>
    <dgm:pt modelId="{35BED910-7041-4ABE-BF12-BC47F227AD7D}" type="sibTrans" cxnId="{8E082E52-F250-44EA-8F81-ECDFC777E4A8}">
      <dgm:prSet/>
      <dgm:spPr/>
      <dgm:t>
        <a:bodyPr/>
        <a:lstStyle/>
        <a:p>
          <a:endParaRPr lang="en-US"/>
        </a:p>
      </dgm:t>
    </dgm:pt>
    <dgm:pt modelId="{E339B67E-6A61-4CE3-A9B1-CAE5530FF7A5}">
      <dgm:prSet/>
      <dgm:spPr/>
      <dgm:t>
        <a:bodyPr/>
        <a:lstStyle/>
        <a:p>
          <a:r>
            <a:rPr lang="en-US" b="1" dirty="0">
              <a:latin typeface="Posterama"/>
            </a:rPr>
            <a:t>Advantages</a:t>
          </a:r>
          <a:r>
            <a:rPr lang="en-US" dirty="0"/>
            <a:t>: Reduces disk I/O by performing in-memory sorting</a:t>
          </a:r>
        </a:p>
      </dgm:t>
    </dgm:pt>
    <dgm:pt modelId="{2E90A1B2-68B3-4C7D-BDA2-03C5C60F3C9B}" type="parTrans" cxnId="{30D164C4-F39C-445E-A0F3-DB98110F1262}">
      <dgm:prSet/>
      <dgm:spPr/>
      <dgm:t>
        <a:bodyPr/>
        <a:lstStyle/>
        <a:p>
          <a:endParaRPr lang="en-US"/>
        </a:p>
      </dgm:t>
    </dgm:pt>
    <dgm:pt modelId="{D3A48AB9-E4AB-46C7-BCF5-474E2BE6C937}" type="sibTrans" cxnId="{30D164C4-F39C-445E-A0F3-DB98110F1262}">
      <dgm:prSet/>
      <dgm:spPr/>
      <dgm:t>
        <a:bodyPr/>
        <a:lstStyle/>
        <a:p>
          <a:endParaRPr lang="en-US"/>
        </a:p>
      </dgm:t>
    </dgm:pt>
    <dgm:pt modelId="{AB556947-6482-4479-A56B-22DB813DAB70}">
      <dgm:prSet/>
      <dgm:spPr/>
      <dgm:t>
        <a:bodyPr/>
        <a:lstStyle/>
        <a:p>
          <a:r>
            <a:rPr lang="en-US" b="1" dirty="0">
              <a:latin typeface="Posterama"/>
            </a:rPr>
            <a:t>Limitations</a:t>
          </a:r>
          <a:r>
            <a:rPr lang="en-US" dirty="0"/>
            <a:t>: Requires multiple passes over the dataset for sorting</a:t>
          </a:r>
        </a:p>
      </dgm:t>
    </dgm:pt>
    <dgm:pt modelId="{BF62C2BA-E0B7-42C2-90A4-C946A603E6C3}" type="parTrans" cxnId="{DE7BFC82-7948-45E9-9317-09C52C748894}">
      <dgm:prSet/>
      <dgm:spPr/>
      <dgm:t>
        <a:bodyPr/>
        <a:lstStyle/>
        <a:p>
          <a:endParaRPr lang="en-US"/>
        </a:p>
      </dgm:t>
    </dgm:pt>
    <dgm:pt modelId="{1A4703FB-16A5-4DF4-BFD2-846EBB8143D1}" type="sibTrans" cxnId="{DE7BFC82-7948-45E9-9317-09C52C748894}">
      <dgm:prSet/>
      <dgm:spPr/>
      <dgm:t>
        <a:bodyPr/>
        <a:lstStyle/>
        <a:p>
          <a:endParaRPr lang="en-US"/>
        </a:p>
      </dgm:t>
    </dgm:pt>
    <dgm:pt modelId="{5F14230E-1FFD-4504-8D1C-7D96AC62351F}" type="pres">
      <dgm:prSet presAssocID="{52D71269-D7A8-4D4D-929E-EEBE3135F2D0}" presName="root" presStyleCnt="0">
        <dgm:presLayoutVars>
          <dgm:dir/>
          <dgm:resizeHandles val="exact"/>
        </dgm:presLayoutVars>
      </dgm:prSet>
      <dgm:spPr/>
    </dgm:pt>
    <dgm:pt modelId="{49F8282C-D693-4F99-B3B5-677863A9F3AD}" type="pres">
      <dgm:prSet presAssocID="{D0F9FCD2-ACEA-4CD7-85CD-AD0AA9AEA670}" presName="compNode" presStyleCnt="0"/>
      <dgm:spPr/>
    </dgm:pt>
    <dgm:pt modelId="{3D431AAF-CEE3-46F0-8412-1AF124569F37}" type="pres">
      <dgm:prSet presAssocID="{D0F9FCD2-ACEA-4CD7-85CD-AD0AA9AEA670}" presName="bgRect" presStyleLbl="bgShp" presStyleIdx="0" presStyleCnt="3"/>
      <dgm:spPr/>
    </dgm:pt>
    <dgm:pt modelId="{1221402C-82E2-44CC-888D-A6C7E622A2F5}" type="pres">
      <dgm:prSet presAssocID="{D0F9FCD2-ACEA-4CD7-85CD-AD0AA9AEA6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A6EBECC-E641-4E76-9247-435F2C06DD6A}" type="pres">
      <dgm:prSet presAssocID="{D0F9FCD2-ACEA-4CD7-85CD-AD0AA9AEA670}" presName="spaceRect" presStyleCnt="0"/>
      <dgm:spPr/>
    </dgm:pt>
    <dgm:pt modelId="{82DF8646-6E04-44EF-BB8F-8385896D2913}" type="pres">
      <dgm:prSet presAssocID="{D0F9FCD2-ACEA-4CD7-85CD-AD0AA9AEA670}" presName="parTx" presStyleLbl="revTx" presStyleIdx="0" presStyleCnt="3">
        <dgm:presLayoutVars>
          <dgm:chMax val="0"/>
          <dgm:chPref val="0"/>
        </dgm:presLayoutVars>
      </dgm:prSet>
      <dgm:spPr/>
    </dgm:pt>
    <dgm:pt modelId="{BED2EE85-594B-4BDD-BDE1-E40E18DCF968}" type="pres">
      <dgm:prSet presAssocID="{35BED910-7041-4ABE-BF12-BC47F227AD7D}" presName="sibTrans" presStyleCnt="0"/>
      <dgm:spPr/>
    </dgm:pt>
    <dgm:pt modelId="{84C156C8-5B11-4FE8-9083-D7D29AD44038}" type="pres">
      <dgm:prSet presAssocID="{E339B67E-6A61-4CE3-A9B1-CAE5530FF7A5}" presName="compNode" presStyleCnt="0"/>
      <dgm:spPr/>
    </dgm:pt>
    <dgm:pt modelId="{A1691D67-E493-4FA0-B57F-B62E54566CFD}" type="pres">
      <dgm:prSet presAssocID="{E339B67E-6A61-4CE3-A9B1-CAE5530FF7A5}" presName="bgRect" presStyleLbl="bgShp" presStyleIdx="1" presStyleCnt="3"/>
      <dgm:spPr/>
    </dgm:pt>
    <dgm:pt modelId="{DE94B04E-45CC-403F-9278-7E1CD33DE297}" type="pres">
      <dgm:prSet presAssocID="{E339B67E-6A61-4CE3-A9B1-CAE5530FF7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6CFFB8AD-2FA9-48B4-8307-E8CF674B5E29}" type="pres">
      <dgm:prSet presAssocID="{E339B67E-6A61-4CE3-A9B1-CAE5530FF7A5}" presName="spaceRect" presStyleCnt="0"/>
      <dgm:spPr/>
    </dgm:pt>
    <dgm:pt modelId="{590102B6-3418-4221-94E5-EB113119AE72}" type="pres">
      <dgm:prSet presAssocID="{E339B67E-6A61-4CE3-A9B1-CAE5530FF7A5}" presName="parTx" presStyleLbl="revTx" presStyleIdx="1" presStyleCnt="3">
        <dgm:presLayoutVars>
          <dgm:chMax val="0"/>
          <dgm:chPref val="0"/>
        </dgm:presLayoutVars>
      </dgm:prSet>
      <dgm:spPr/>
    </dgm:pt>
    <dgm:pt modelId="{90174A90-B005-4021-B328-FA7C1F157BDB}" type="pres">
      <dgm:prSet presAssocID="{D3A48AB9-E4AB-46C7-BCF5-474E2BE6C937}" presName="sibTrans" presStyleCnt="0"/>
      <dgm:spPr/>
    </dgm:pt>
    <dgm:pt modelId="{E647939D-9083-4314-B4B7-10775FA4DCF7}" type="pres">
      <dgm:prSet presAssocID="{AB556947-6482-4479-A56B-22DB813DAB70}" presName="compNode" presStyleCnt="0"/>
      <dgm:spPr/>
    </dgm:pt>
    <dgm:pt modelId="{F3004A47-736E-4316-A268-7B236B44A907}" type="pres">
      <dgm:prSet presAssocID="{AB556947-6482-4479-A56B-22DB813DAB70}" presName="bgRect" presStyleLbl="bgShp" presStyleIdx="2" presStyleCnt="3"/>
      <dgm:spPr/>
    </dgm:pt>
    <dgm:pt modelId="{3E3126D7-EAB9-4816-8944-F2F84D2F97B9}" type="pres">
      <dgm:prSet presAssocID="{AB556947-6482-4479-A56B-22DB813DAB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1DF8BE7-9441-43E5-B857-A43B7BAE9457}" type="pres">
      <dgm:prSet presAssocID="{AB556947-6482-4479-A56B-22DB813DAB70}" presName="spaceRect" presStyleCnt="0"/>
      <dgm:spPr/>
    </dgm:pt>
    <dgm:pt modelId="{BEA85B9B-5918-4529-B0FE-BD320A3C029E}" type="pres">
      <dgm:prSet presAssocID="{AB556947-6482-4479-A56B-22DB813DAB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E001104-EF52-4A96-A627-58B2117B43E4}" type="presOf" srcId="{E339B67E-6A61-4CE3-A9B1-CAE5530FF7A5}" destId="{590102B6-3418-4221-94E5-EB113119AE72}" srcOrd="0" destOrd="0" presId="urn:microsoft.com/office/officeart/2018/2/layout/IconVerticalSolidList"/>
    <dgm:cxn modelId="{82A7C411-B6A1-4DEF-8AC6-8DE4556C5C68}" type="presOf" srcId="{52D71269-D7A8-4D4D-929E-EEBE3135F2D0}" destId="{5F14230E-1FFD-4504-8D1C-7D96AC62351F}" srcOrd="0" destOrd="0" presId="urn:microsoft.com/office/officeart/2018/2/layout/IconVerticalSolidList"/>
    <dgm:cxn modelId="{91B2BF29-3322-4E5D-8E97-3A071DD05883}" type="presOf" srcId="{AB556947-6482-4479-A56B-22DB813DAB70}" destId="{BEA85B9B-5918-4529-B0FE-BD320A3C029E}" srcOrd="0" destOrd="0" presId="urn:microsoft.com/office/officeart/2018/2/layout/IconVerticalSolidList"/>
    <dgm:cxn modelId="{8E082E52-F250-44EA-8F81-ECDFC777E4A8}" srcId="{52D71269-D7A8-4D4D-929E-EEBE3135F2D0}" destId="{D0F9FCD2-ACEA-4CD7-85CD-AD0AA9AEA670}" srcOrd="0" destOrd="0" parTransId="{C78786BA-E222-44AD-9C32-767136FA3C24}" sibTransId="{35BED910-7041-4ABE-BF12-BC47F227AD7D}"/>
    <dgm:cxn modelId="{DE7BFC82-7948-45E9-9317-09C52C748894}" srcId="{52D71269-D7A8-4D4D-929E-EEBE3135F2D0}" destId="{AB556947-6482-4479-A56B-22DB813DAB70}" srcOrd="2" destOrd="0" parTransId="{BF62C2BA-E0B7-42C2-90A4-C946A603E6C3}" sibTransId="{1A4703FB-16A5-4DF4-BFD2-846EBB8143D1}"/>
    <dgm:cxn modelId="{FDBAEABA-BBC3-42F8-92B6-3383446148A9}" type="presOf" srcId="{D0F9FCD2-ACEA-4CD7-85CD-AD0AA9AEA670}" destId="{82DF8646-6E04-44EF-BB8F-8385896D2913}" srcOrd="0" destOrd="0" presId="urn:microsoft.com/office/officeart/2018/2/layout/IconVerticalSolidList"/>
    <dgm:cxn modelId="{30D164C4-F39C-445E-A0F3-DB98110F1262}" srcId="{52D71269-D7A8-4D4D-929E-EEBE3135F2D0}" destId="{E339B67E-6A61-4CE3-A9B1-CAE5530FF7A5}" srcOrd="1" destOrd="0" parTransId="{2E90A1B2-68B3-4C7D-BDA2-03C5C60F3C9B}" sibTransId="{D3A48AB9-E4AB-46C7-BCF5-474E2BE6C937}"/>
    <dgm:cxn modelId="{31F2495F-40E7-47B3-8206-47E0D242EBB6}" type="presParOf" srcId="{5F14230E-1FFD-4504-8D1C-7D96AC62351F}" destId="{49F8282C-D693-4F99-B3B5-677863A9F3AD}" srcOrd="0" destOrd="0" presId="urn:microsoft.com/office/officeart/2018/2/layout/IconVerticalSolidList"/>
    <dgm:cxn modelId="{6FF8ED9A-ADE2-4BA4-BFB6-97688C58B662}" type="presParOf" srcId="{49F8282C-D693-4F99-B3B5-677863A9F3AD}" destId="{3D431AAF-CEE3-46F0-8412-1AF124569F37}" srcOrd="0" destOrd="0" presId="urn:microsoft.com/office/officeart/2018/2/layout/IconVerticalSolidList"/>
    <dgm:cxn modelId="{D3B79EA2-7271-4BE3-B451-1BC92863B35A}" type="presParOf" srcId="{49F8282C-D693-4F99-B3B5-677863A9F3AD}" destId="{1221402C-82E2-44CC-888D-A6C7E622A2F5}" srcOrd="1" destOrd="0" presId="urn:microsoft.com/office/officeart/2018/2/layout/IconVerticalSolidList"/>
    <dgm:cxn modelId="{5E93648E-CA85-48EE-9A3E-53E6DE8F6296}" type="presParOf" srcId="{49F8282C-D693-4F99-B3B5-677863A9F3AD}" destId="{EA6EBECC-E641-4E76-9247-435F2C06DD6A}" srcOrd="2" destOrd="0" presId="urn:microsoft.com/office/officeart/2018/2/layout/IconVerticalSolidList"/>
    <dgm:cxn modelId="{8FE69118-2F1C-43EC-BC23-634EE1E23ABC}" type="presParOf" srcId="{49F8282C-D693-4F99-B3B5-677863A9F3AD}" destId="{82DF8646-6E04-44EF-BB8F-8385896D2913}" srcOrd="3" destOrd="0" presId="urn:microsoft.com/office/officeart/2018/2/layout/IconVerticalSolidList"/>
    <dgm:cxn modelId="{2F4965F0-2A20-443E-9043-F314E1567AED}" type="presParOf" srcId="{5F14230E-1FFD-4504-8D1C-7D96AC62351F}" destId="{BED2EE85-594B-4BDD-BDE1-E40E18DCF968}" srcOrd="1" destOrd="0" presId="urn:microsoft.com/office/officeart/2018/2/layout/IconVerticalSolidList"/>
    <dgm:cxn modelId="{8A730EF4-52E2-4B81-B4DF-AC74E7CC2509}" type="presParOf" srcId="{5F14230E-1FFD-4504-8D1C-7D96AC62351F}" destId="{84C156C8-5B11-4FE8-9083-D7D29AD44038}" srcOrd="2" destOrd="0" presId="urn:microsoft.com/office/officeart/2018/2/layout/IconVerticalSolidList"/>
    <dgm:cxn modelId="{47DE85AB-160E-46BA-A697-C7DF1ACAE9B8}" type="presParOf" srcId="{84C156C8-5B11-4FE8-9083-D7D29AD44038}" destId="{A1691D67-E493-4FA0-B57F-B62E54566CFD}" srcOrd="0" destOrd="0" presId="urn:microsoft.com/office/officeart/2018/2/layout/IconVerticalSolidList"/>
    <dgm:cxn modelId="{568838AA-F2BF-4E9D-8A51-8BBACFE35D4C}" type="presParOf" srcId="{84C156C8-5B11-4FE8-9083-D7D29AD44038}" destId="{DE94B04E-45CC-403F-9278-7E1CD33DE297}" srcOrd="1" destOrd="0" presId="urn:microsoft.com/office/officeart/2018/2/layout/IconVerticalSolidList"/>
    <dgm:cxn modelId="{278D0681-B005-447C-AD9D-2C5E84B9832E}" type="presParOf" srcId="{84C156C8-5B11-4FE8-9083-D7D29AD44038}" destId="{6CFFB8AD-2FA9-48B4-8307-E8CF674B5E29}" srcOrd="2" destOrd="0" presId="urn:microsoft.com/office/officeart/2018/2/layout/IconVerticalSolidList"/>
    <dgm:cxn modelId="{84332E64-9F72-4305-B3EF-EB3E8468689A}" type="presParOf" srcId="{84C156C8-5B11-4FE8-9083-D7D29AD44038}" destId="{590102B6-3418-4221-94E5-EB113119AE72}" srcOrd="3" destOrd="0" presId="urn:microsoft.com/office/officeart/2018/2/layout/IconVerticalSolidList"/>
    <dgm:cxn modelId="{D40E2AFA-B304-4828-978C-5C551961BD04}" type="presParOf" srcId="{5F14230E-1FFD-4504-8D1C-7D96AC62351F}" destId="{90174A90-B005-4021-B328-FA7C1F157BDB}" srcOrd="3" destOrd="0" presId="urn:microsoft.com/office/officeart/2018/2/layout/IconVerticalSolidList"/>
    <dgm:cxn modelId="{1D07112C-0424-4DB0-A04F-6D2C9E2A0351}" type="presParOf" srcId="{5F14230E-1FFD-4504-8D1C-7D96AC62351F}" destId="{E647939D-9083-4314-B4B7-10775FA4DCF7}" srcOrd="4" destOrd="0" presId="urn:microsoft.com/office/officeart/2018/2/layout/IconVerticalSolidList"/>
    <dgm:cxn modelId="{4AC3AECA-C0A1-4377-B8B5-AF091D7E2C22}" type="presParOf" srcId="{E647939D-9083-4314-B4B7-10775FA4DCF7}" destId="{F3004A47-736E-4316-A268-7B236B44A907}" srcOrd="0" destOrd="0" presId="urn:microsoft.com/office/officeart/2018/2/layout/IconVerticalSolidList"/>
    <dgm:cxn modelId="{DEFFBEE1-3F0F-417F-9D39-9C5F690A775A}" type="presParOf" srcId="{E647939D-9083-4314-B4B7-10775FA4DCF7}" destId="{3E3126D7-EAB9-4816-8944-F2F84D2F97B9}" srcOrd="1" destOrd="0" presId="urn:microsoft.com/office/officeart/2018/2/layout/IconVerticalSolidList"/>
    <dgm:cxn modelId="{2848C205-AF9A-4409-B6EA-2267D755E26D}" type="presParOf" srcId="{E647939D-9083-4314-B4B7-10775FA4DCF7}" destId="{01DF8BE7-9441-43E5-B857-A43B7BAE9457}" srcOrd="2" destOrd="0" presId="urn:microsoft.com/office/officeart/2018/2/layout/IconVerticalSolidList"/>
    <dgm:cxn modelId="{A3E81472-2A71-4E39-AF02-984BF387AF21}" type="presParOf" srcId="{E647939D-9083-4314-B4B7-10775FA4DCF7}" destId="{BEA85B9B-5918-4529-B0FE-BD320A3C02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A776AAC-4C65-415B-9185-4B8AEF5285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79925BC-44FB-4D69-903D-6842F4A51EB6}">
      <dgm:prSet/>
      <dgm:spPr/>
      <dgm:t>
        <a:bodyPr/>
        <a:lstStyle/>
        <a:p>
          <a:r>
            <a:rPr lang="en-US" b="1" dirty="0">
              <a:latin typeface="Posterama"/>
            </a:rPr>
            <a:t>Technique</a:t>
          </a:r>
          <a:r>
            <a:rPr lang="en-US" dirty="0"/>
            <a:t>: Merge more than two partitions simultaneously to reduce the number of merge passes</a:t>
          </a:r>
        </a:p>
      </dgm:t>
    </dgm:pt>
    <dgm:pt modelId="{C8BA7F0A-E992-4D4E-B179-4BF8D158F0F0}" type="parTrans" cxnId="{45181689-CD3C-4B2E-BDF4-2DE40505C7F9}">
      <dgm:prSet/>
      <dgm:spPr/>
      <dgm:t>
        <a:bodyPr/>
        <a:lstStyle/>
        <a:p>
          <a:endParaRPr lang="en-US"/>
        </a:p>
      </dgm:t>
    </dgm:pt>
    <dgm:pt modelId="{C65A1E77-B9A0-4707-87BF-2843F0D701E4}" type="sibTrans" cxnId="{45181689-CD3C-4B2E-BDF4-2DE40505C7F9}">
      <dgm:prSet/>
      <dgm:spPr/>
      <dgm:t>
        <a:bodyPr/>
        <a:lstStyle/>
        <a:p>
          <a:endParaRPr lang="en-US"/>
        </a:p>
      </dgm:t>
    </dgm:pt>
    <dgm:pt modelId="{1B740C6B-00C2-450A-BB8D-7CC679EABEBF}">
      <dgm:prSet/>
      <dgm:spPr/>
      <dgm:t>
        <a:bodyPr/>
        <a:lstStyle/>
        <a:p>
          <a:r>
            <a:rPr lang="en-US" b="1" dirty="0">
              <a:latin typeface="Posterama"/>
            </a:rPr>
            <a:t>Advantages</a:t>
          </a:r>
          <a:r>
            <a:rPr lang="en-US" dirty="0"/>
            <a:t>: Reduces disk I/O operations and improves sorting performance</a:t>
          </a:r>
        </a:p>
      </dgm:t>
    </dgm:pt>
    <dgm:pt modelId="{953F13D1-2546-49BA-86AD-FADFC8B06C85}" type="parTrans" cxnId="{24A155D1-F5C5-45A1-B829-C9C4811F5A01}">
      <dgm:prSet/>
      <dgm:spPr/>
      <dgm:t>
        <a:bodyPr/>
        <a:lstStyle/>
        <a:p>
          <a:endParaRPr lang="en-US"/>
        </a:p>
      </dgm:t>
    </dgm:pt>
    <dgm:pt modelId="{465BD086-7D96-4B6D-A387-B918107146EA}" type="sibTrans" cxnId="{24A155D1-F5C5-45A1-B829-C9C4811F5A01}">
      <dgm:prSet/>
      <dgm:spPr/>
      <dgm:t>
        <a:bodyPr/>
        <a:lstStyle/>
        <a:p>
          <a:endParaRPr lang="en-US"/>
        </a:p>
      </dgm:t>
    </dgm:pt>
    <dgm:pt modelId="{0ADD97C7-216F-4422-989D-BA299D04A463}">
      <dgm:prSet/>
      <dgm:spPr/>
      <dgm:t>
        <a:bodyPr/>
        <a:lstStyle/>
        <a:p>
          <a:r>
            <a:rPr lang="en-US" b="1" dirty="0">
              <a:latin typeface="Posterama"/>
            </a:rPr>
            <a:t>Limitations</a:t>
          </a:r>
          <a:r>
            <a:rPr lang="en-US" dirty="0"/>
            <a:t>: May increase memory usage during the merge phase</a:t>
          </a:r>
        </a:p>
      </dgm:t>
    </dgm:pt>
    <dgm:pt modelId="{93E71C05-B218-4CAF-B2C4-D68BB8C6C0E9}" type="parTrans" cxnId="{15C0B9D0-3DD6-4C3C-9664-2BCC6D3CBF45}">
      <dgm:prSet/>
      <dgm:spPr/>
      <dgm:t>
        <a:bodyPr/>
        <a:lstStyle/>
        <a:p>
          <a:endParaRPr lang="en-US"/>
        </a:p>
      </dgm:t>
    </dgm:pt>
    <dgm:pt modelId="{68997858-7A71-4AED-A904-8AC61B313AFA}" type="sibTrans" cxnId="{15C0B9D0-3DD6-4C3C-9664-2BCC6D3CBF45}">
      <dgm:prSet/>
      <dgm:spPr/>
      <dgm:t>
        <a:bodyPr/>
        <a:lstStyle/>
        <a:p>
          <a:endParaRPr lang="en-US"/>
        </a:p>
      </dgm:t>
    </dgm:pt>
    <dgm:pt modelId="{C00F2362-9C62-4EA0-9862-D73EB2E6A800}" type="pres">
      <dgm:prSet presAssocID="{CA776AAC-4C65-415B-9185-4B8AEF528552}" presName="root" presStyleCnt="0">
        <dgm:presLayoutVars>
          <dgm:dir/>
          <dgm:resizeHandles val="exact"/>
        </dgm:presLayoutVars>
      </dgm:prSet>
      <dgm:spPr/>
    </dgm:pt>
    <dgm:pt modelId="{0A7A5E58-FE74-4853-B2E5-FA4206247375}" type="pres">
      <dgm:prSet presAssocID="{179925BC-44FB-4D69-903D-6842F4A51EB6}" presName="compNode" presStyleCnt="0"/>
      <dgm:spPr/>
    </dgm:pt>
    <dgm:pt modelId="{AB14BA68-3CE2-414C-9C69-B346A6EB29C6}" type="pres">
      <dgm:prSet presAssocID="{179925BC-44FB-4D69-903D-6842F4A51EB6}" presName="bgRect" presStyleLbl="bgShp" presStyleIdx="0" presStyleCnt="3"/>
      <dgm:spPr/>
    </dgm:pt>
    <dgm:pt modelId="{0E28D29F-61A7-4DE9-9D86-D5763C761F33}" type="pres">
      <dgm:prSet presAssocID="{179925BC-44FB-4D69-903D-6842F4A51E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8244F87-C1DA-49B4-ADD0-69FC3F4131E4}" type="pres">
      <dgm:prSet presAssocID="{179925BC-44FB-4D69-903D-6842F4A51EB6}" presName="spaceRect" presStyleCnt="0"/>
      <dgm:spPr/>
    </dgm:pt>
    <dgm:pt modelId="{FAC3D34E-5D11-498F-AF5E-B37D28237F71}" type="pres">
      <dgm:prSet presAssocID="{179925BC-44FB-4D69-903D-6842F4A51EB6}" presName="parTx" presStyleLbl="revTx" presStyleIdx="0" presStyleCnt="3">
        <dgm:presLayoutVars>
          <dgm:chMax val="0"/>
          <dgm:chPref val="0"/>
        </dgm:presLayoutVars>
      </dgm:prSet>
      <dgm:spPr/>
    </dgm:pt>
    <dgm:pt modelId="{D46F1687-5A80-489C-9AA0-CCA89745A6BC}" type="pres">
      <dgm:prSet presAssocID="{C65A1E77-B9A0-4707-87BF-2843F0D701E4}" presName="sibTrans" presStyleCnt="0"/>
      <dgm:spPr/>
    </dgm:pt>
    <dgm:pt modelId="{B65BEAED-B6C5-4DFB-8A06-CA7A50539659}" type="pres">
      <dgm:prSet presAssocID="{1B740C6B-00C2-450A-BB8D-7CC679EABEBF}" presName="compNode" presStyleCnt="0"/>
      <dgm:spPr/>
    </dgm:pt>
    <dgm:pt modelId="{A5BB1F9C-EC32-44F0-BAC9-5E8EF298AA6D}" type="pres">
      <dgm:prSet presAssocID="{1B740C6B-00C2-450A-BB8D-7CC679EABEBF}" presName="bgRect" presStyleLbl="bgShp" presStyleIdx="1" presStyleCnt="3"/>
      <dgm:spPr/>
    </dgm:pt>
    <dgm:pt modelId="{B3174CF4-ACB9-4998-9D54-C4D623A92092}" type="pres">
      <dgm:prSet presAssocID="{1B740C6B-00C2-450A-BB8D-7CC679EABE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4CC2231F-8A39-4B98-9925-58A78351B91F}" type="pres">
      <dgm:prSet presAssocID="{1B740C6B-00C2-450A-BB8D-7CC679EABEBF}" presName="spaceRect" presStyleCnt="0"/>
      <dgm:spPr/>
    </dgm:pt>
    <dgm:pt modelId="{C6EF5584-111B-4222-BB1B-A80108AD4342}" type="pres">
      <dgm:prSet presAssocID="{1B740C6B-00C2-450A-BB8D-7CC679EABEBF}" presName="parTx" presStyleLbl="revTx" presStyleIdx="1" presStyleCnt="3">
        <dgm:presLayoutVars>
          <dgm:chMax val="0"/>
          <dgm:chPref val="0"/>
        </dgm:presLayoutVars>
      </dgm:prSet>
      <dgm:spPr/>
    </dgm:pt>
    <dgm:pt modelId="{CF014DAB-9F3D-4D13-B829-6795ED85F398}" type="pres">
      <dgm:prSet presAssocID="{465BD086-7D96-4B6D-A387-B918107146EA}" presName="sibTrans" presStyleCnt="0"/>
      <dgm:spPr/>
    </dgm:pt>
    <dgm:pt modelId="{99C88D6D-F0AC-48CF-AF94-FAEC9E51965C}" type="pres">
      <dgm:prSet presAssocID="{0ADD97C7-216F-4422-989D-BA299D04A463}" presName="compNode" presStyleCnt="0"/>
      <dgm:spPr/>
    </dgm:pt>
    <dgm:pt modelId="{7C60ED8F-2DBD-4601-8D95-C93CB1CF4CAC}" type="pres">
      <dgm:prSet presAssocID="{0ADD97C7-216F-4422-989D-BA299D04A463}" presName="bgRect" presStyleLbl="bgShp" presStyleIdx="2" presStyleCnt="3"/>
      <dgm:spPr/>
    </dgm:pt>
    <dgm:pt modelId="{732E67B7-61DA-464B-97AD-50C6A059DBBA}" type="pres">
      <dgm:prSet presAssocID="{0ADD97C7-216F-4422-989D-BA299D04A4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A60477E-7828-4FFC-BBB0-F6285447A487}" type="pres">
      <dgm:prSet presAssocID="{0ADD97C7-216F-4422-989D-BA299D04A463}" presName="spaceRect" presStyleCnt="0"/>
      <dgm:spPr/>
    </dgm:pt>
    <dgm:pt modelId="{97209175-4DA2-46F6-81C7-C46C62799548}" type="pres">
      <dgm:prSet presAssocID="{0ADD97C7-216F-4422-989D-BA299D04A46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04A523-06B7-4F70-9F5E-46B62E9DA560}" type="presOf" srcId="{1B740C6B-00C2-450A-BB8D-7CC679EABEBF}" destId="{C6EF5584-111B-4222-BB1B-A80108AD4342}" srcOrd="0" destOrd="0" presId="urn:microsoft.com/office/officeart/2018/2/layout/IconVerticalSolidList"/>
    <dgm:cxn modelId="{B828487F-EAAE-4873-8C6B-84982A983A0F}" type="presOf" srcId="{CA776AAC-4C65-415B-9185-4B8AEF528552}" destId="{C00F2362-9C62-4EA0-9862-D73EB2E6A800}" srcOrd="0" destOrd="0" presId="urn:microsoft.com/office/officeart/2018/2/layout/IconVerticalSolidList"/>
    <dgm:cxn modelId="{45181689-CD3C-4B2E-BDF4-2DE40505C7F9}" srcId="{CA776AAC-4C65-415B-9185-4B8AEF528552}" destId="{179925BC-44FB-4D69-903D-6842F4A51EB6}" srcOrd="0" destOrd="0" parTransId="{C8BA7F0A-E992-4D4E-B179-4BF8D158F0F0}" sibTransId="{C65A1E77-B9A0-4707-87BF-2843F0D701E4}"/>
    <dgm:cxn modelId="{15C0B9D0-3DD6-4C3C-9664-2BCC6D3CBF45}" srcId="{CA776AAC-4C65-415B-9185-4B8AEF528552}" destId="{0ADD97C7-216F-4422-989D-BA299D04A463}" srcOrd="2" destOrd="0" parTransId="{93E71C05-B218-4CAF-B2C4-D68BB8C6C0E9}" sibTransId="{68997858-7A71-4AED-A904-8AC61B313AFA}"/>
    <dgm:cxn modelId="{24A155D1-F5C5-45A1-B829-C9C4811F5A01}" srcId="{CA776AAC-4C65-415B-9185-4B8AEF528552}" destId="{1B740C6B-00C2-450A-BB8D-7CC679EABEBF}" srcOrd="1" destOrd="0" parTransId="{953F13D1-2546-49BA-86AD-FADFC8B06C85}" sibTransId="{465BD086-7D96-4B6D-A387-B918107146EA}"/>
    <dgm:cxn modelId="{F4D6F4D7-7D06-4E50-B0A2-09688AF8E52B}" type="presOf" srcId="{0ADD97C7-216F-4422-989D-BA299D04A463}" destId="{97209175-4DA2-46F6-81C7-C46C62799548}" srcOrd="0" destOrd="0" presId="urn:microsoft.com/office/officeart/2018/2/layout/IconVerticalSolidList"/>
    <dgm:cxn modelId="{70F741EF-1218-451F-8C24-1710D27BBC42}" type="presOf" srcId="{179925BC-44FB-4D69-903D-6842F4A51EB6}" destId="{FAC3D34E-5D11-498F-AF5E-B37D28237F71}" srcOrd="0" destOrd="0" presId="urn:microsoft.com/office/officeart/2018/2/layout/IconVerticalSolidList"/>
    <dgm:cxn modelId="{BDAFC37B-2801-4E77-A04B-694459ECB2FC}" type="presParOf" srcId="{C00F2362-9C62-4EA0-9862-D73EB2E6A800}" destId="{0A7A5E58-FE74-4853-B2E5-FA4206247375}" srcOrd="0" destOrd="0" presId="urn:microsoft.com/office/officeart/2018/2/layout/IconVerticalSolidList"/>
    <dgm:cxn modelId="{A990097A-069A-44FD-B1BF-0BEE322B7103}" type="presParOf" srcId="{0A7A5E58-FE74-4853-B2E5-FA4206247375}" destId="{AB14BA68-3CE2-414C-9C69-B346A6EB29C6}" srcOrd="0" destOrd="0" presId="urn:microsoft.com/office/officeart/2018/2/layout/IconVerticalSolidList"/>
    <dgm:cxn modelId="{0B1BC3F1-31B7-4756-87F3-13898D0F034F}" type="presParOf" srcId="{0A7A5E58-FE74-4853-B2E5-FA4206247375}" destId="{0E28D29F-61A7-4DE9-9D86-D5763C761F33}" srcOrd="1" destOrd="0" presId="urn:microsoft.com/office/officeart/2018/2/layout/IconVerticalSolidList"/>
    <dgm:cxn modelId="{3C24F964-8782-4A5E-804B-5ED4CE1CB3F2}" type="presParOf" srcId="{0A7A5E58-FE74-4853-B2E5-FA4206247375}" destId="{F8244F87-C1DA-49B4-ADD0-69FC3F4131E4}" srcOrd="2" destOrd="0" presId="urn:microsoft.com/office/officeart/2018/2/layout/IconVerticalSolidList"/>
    <dgm:cxn modelId="{82C835AA-145E-47CD-B962-8AC586C250E4}" type="presParOf" srcId="{0A7A5E58-FE74-4853-B2E5-FA4206247375}" destId="{FAC3D34E-5D11-498F-AF5E-B37D28237F71}" srcOrd="3" destOrd="0" presId="urn:microsoft.com/office/officeart/2018/2/layout/IconVerticalSolidList"/>
    <dgm:cxn modelId="{868936E5-DCA9-4FCC-9097-D1F788E3284E}" type="presParOf" srcId="{C00F2362-9C62-4EA0-9862-D73EB2E6A800}" destId="{D46F1687-5A80-489C-9AA0-CCA89745A6BC}" srcOrd="1" destOrd="0" presId="urn:microsoft.com/office/officeart/2018/2/layout/IconVerticalSolidList"/>
    <dgm:cxn modelId="{8A0482D2-6880-4CB2-B703-7B7A6C154CD6}" type="presParOf" srcId="{C00F2362-9C62-4EA0-9862-D73EB2E6A800}" destId="{B65BEAED-B6C5-4DFB-8A06-CA7A50539659}" srcOrd="2" destOrd="0" presId="urn:microsoft.com/office/officeart/2018/2/layout/IconVerticalSolidList"/>
    <dgm:cxn modelId="{CD50DCBC-DD75-4C45-87DB-875204B11440}" type="presParOf" srcId="{B65BEAED-B6C5-4DFB-8A06-CA7A50539659}" destId="{A5BB1F9C-EC32-44F0-BAC9-5E8EF298AA6D}" srcOrd="0" destOrd="0" presId="urn:microsoft.com/office/officeart/2018/2/layout/IconVerticalSolidList"/>
    <dgm:cxn modelId="{58947C6D-635B-482C-902E-931830D802D0}" type="presParOf" srcId="{B65BEAED-B6C5-4DFB-8A06-CA7A50539659}" destId="{B3174CF4-ACB9-4998-9D54-C4D623A92092}" srcOrd="1" destOrd="0" presId="urn:microsoft.com/office/officeart/2018/2/layout/IconVerticalSolidList"/>
    <dgm:cxn modelId="{1789A301-A8D2-4967-BA16-D484A4E09F83}" type="presParOf" srcId="{B65BEAED-B6C5-4DFB-8A06-CA7A50539659}" destId="{4CC2231F-8A39-4B98-9925-58A78351B91F}" srcOrd="2" destOrd="0" presId="urn:microsoft.com/office/officeart/2018/2/layout/IconVerticalSolidList"/>
    <dgm:cxn modelId="{D6B4C1BF-B076-4C0E-B1FA-6622474D42EB}" type="presParOf" srcId="{B65BEAED-B6C5-4DFB-8A06-CA7A50539659}" destId="{C6EF5584-111B-4222-BB1B-A80108AD4342}" srcOrd="3" destOrd="0" presId="urn:microsoft.com/office/officeart/2018/2/layout/IconVerticalSolidList"/>
    <dgm:cxn modelId="{67A60B76-DFB5-421A-987F-A1F2F3DB3600}" type="presParOf" srcId="{C00F2362-9C62-4EA0-9862-D73EB2E6A800}" destId="{CF014DAB-9F3D-4D13-B829-6795ED85F398}" srcOrd="3" destOrd="0" presId="urn:microsoft.com/office/officeart/2018/2/layout/IconVerticalSolidList"/>
    <dgm:cxn modelId="{4CF97B45-9A22-4359-9B4C-4B4D51182EE8}" type="presParOf" srcId="{C00F2362-9C62-4EA0-9862-D73EB2E6A800}" destId="{99C88D6D-F0AC-48CF-AF94-FAEC9E51965C}" srcOrd="4" destOrd="0" presId="urn:microsoft.com/office/officeart/2018/2/layout/IconVerticalSolidList"/>
    <dgm:cxn modelId="{7611D5D2-D48C-4788-8C7E-DB2052E80B07}" type="presParOf" srcId="{99C88D6D-F0AC-48CF-AF94-FAEC9E51965C}" destId="{7C60ED8F-2DBD-4601-8D95-C93CB1CF4CAC}" srcOrd="0" destOrd="0" presId="urn:microsoft.com/office/officeart/2018/2/layout/IconVerticalSolidList"/>
    <dgm:cxn modelId="{6EF23BE9-A828-47F1-B029-F66A0D25D4C7}" type="presParOf" srcId="{99C88D6D-F0AC-48CF-AF94-FAEC9E51965C}" destId="{732E67B7-61DA-464B-97AD-50C6A059DBBA}" srcOrd="1" destOrd="0" presId="urn:microsoft.com/office/officeart/2018/2/layout/IconVerticalSolidList"/>
    <dgm:cxn modelId="{56EC26D5-6F53-49F8-BC72-E117323DD164}" type="presParOf" srcId="{99C88D6D-F0AC-48CF-AF94-FAEC9E51965C}" destId="{DA60477E-7828-4FFC-BBB0-F6285447A487}" srcOrd="2" destOrd="0" presId="urn:microsoft.com/office/officeart/2018/2/layout/IconVerticalSolidList"/>
    <dgm:cxn modelId="{70A96832-DA0A-4F10-88D8-E6D4A788ECC9}" type="presParOf" srcId="{99C88D6D-F0AC-48CF-AF94-FAEC9E51965C}" destId="{97209175-4DA2-46F6-81C7-C46C627995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B13D14-1170-4310-BA3C-F3BB60CBD5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69AEE7-67CD-4BE0-BD65-EF56D78D43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Posterama"/>
            </a:rPr>
            <a:t>Caching</a:t>
          </a:r>
          <a:r>
            <a:rPr lang="en-US" sz="1600" b="0" dirty="0"/>
            <a:t>:</a:t>
          </a:r>
          <a:r>
            <a:rPr lang="en-US" sz="1600" dirty="0"/>
            <a:t> Utilizing cache memory to store frequently accessed data and reduce disk access</a:t>
          </a:r>
        </a:p>
      </dgm:t>
    </dgm:pt>
    <dgm:pt modelId="{70BAE1AE-3458-49A1-BFD6-A1FE56501DAB}" type="parTrans" cxnId="{C58BAE56-755B-4135-BFB3-E042F2E2D638}">
      <dgm:prSet/>
      <dgm:spPr/>
      <dgm:t>
        <a:bodyPr/>
        <a:lstStyle/>
        <a:p>
          <a:endParaRPr lang="en-US"/>
        </a:p>
      </dgm:t>
    </dgm:pt>
    <dgm:pt modelId="{288E5ACE-E668-4F94-96A8-29F5FDAD5C95}" type="sibTrans" cxnId="{C58BAE56-755B-4135-BFB3-E042F2E2D638}">
      <dgm:prSet/>
      <dgm:spPr/>
      <dgm:t>
        <a:bodyPr/>
        <a:lstStyle/>
        <a:p>
          <a:endParaRPr lang="en-US"/>
        </a:p>
      </dgm:t>
    </dgm:pt>
    <dgm:pt modelId="{CCEA8EFF-1963-4A3C-A276-39A5EEBBDA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Posterama"/>
            </a:rPr>
            <a:t>Parallel</a:t>
          </a:r>
          <a:r>
            <a:rPr lang="en-US" b="1" dirty="0"/>
            <a:t> Processing</a:t>
          </a:r>
          <a:r>
            <a:rPr lang="en-US" dirty="0"/>
            <a:t>: Employing parallelism to distribute sorting tasks among multiple processors or threads</a:t>
          </a:r>
        </a:p>
      </dgm:t>
    </dgm:pt>
    <dgm:pt modelId="{08BD565E-967C-4BBA-87B1-76E0F2AC7E03}" type="parTrans" cxnId="{293FE9CD-0E5F-47AB-AF05-B7F71C6B80CB}">
      <dgm:prSet/>
      <dgm:spPr/>
      <dgm:t>
        <a:bodyPr/>
        <a:lstStyle/>
        <a:p>
          <a:endParaRPr lang="en-US"/>
        </a:p>
      </dgm:t>
    </dgm:pt>
    <dgm:pt modelId="{1A539FE0-D936-4EAA-A4A1-603C3ECED368}" type="sibTrans" cxnId="{293FE9CD-0E5F-47AB-AF05-B7F71C6B80CB}">
      <dgm:prSet/>
      <dgm:spPr/>
      <dgm:t>
        <a:bodyPr/>
        <a:lstStyle/>
        <a:p>
          <a:endParaRPr lang="en-US"/>
        </a:p>
      </dgm:t>
    </dgm:pt>
    <dgm:pt modelId="{1BEA4F93-E69D-4958-AF6E-AE77F6C52B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Posterama"/>
            </a:rPr>
            <a:t>Compression</a:t>
          </a:r>
          <a:r>
            <a:rPr lang="en-US" dirty="0"/>
            <a:t>: Applying data compression techniques to reduce disk I/O and improve sorting performance</a:t>
          </a:r>
        </a:p>
      </dgm:t>
    </dgm:pt>
    <dgm:pt modelId="{2B795EDB-E224-4A76-89C4-304A88C8D5FE}" type="parTrans" cxnId="{C0DD8EEA-BAE6-4437-9818-DB65DCA89F1F}">
      <dgm:prSet/>
      <dgm:spPr/>
      <dgm:t>
        <a:bodyPr/>
        <a:lstStyle/>
        <a:p>
          <a:endParaRPr lang="en-US"/>
        </a:p>
      </dgm:t>
    </dgm:pt>
    <dgm:pt modelId="{8CB0EA84-4EF1-45E1-A274-DF6E74DD40D6}" type="sibTrans" cxnId="{C0DD8EEA-BAE6-4437-9818-DB65DCA89F1F}">
      <dgm:prSet/>
      <dgm:spPr/>
      <dgm:t>
        <a:bodyPr/>
        <a:lstStyle/>
        <a:p>
          <a:endParaRPr lang="en-US"/>
        </a:p>
      </dgm:t>
    </dgm:pt>
    <dgm:pt modelId="{37E1BF00-B4B2-4BCC-91FA-11C29C6D4D84}" type="pres">
      <dgm:prSet presAssocID="{E5B13D14-1170-4310-BA3C-F3BB60CBD559}" presName="root" presStyleCnt="0">
        <dgm:presLayoutVars>
          <dgm:dir/>
          <dgm:resizeHandles val="exact"/>
        </dgm:presLayoutVars>
      </dgm:prSet>
      <dgm:spPr/>
    </dgm:pt>
    <dgm:pt modelId="{A822F449-3CF3-4223-9599-79383F742A91}" type="pres">
      <dgm:prSet presAssocID="{7969AEE7-67CD-4BE0-BD65-EF56D78D43C2}" presName="compNode" presStyleCnt="0"/>
      <dgm:spPr/>
    </dgm:pt>
    <dgm:pt modelId="{6F036FE2-2345-413F-9B2E-B7986BF12720}" type="pres">
      <dgm:prSet presAssocID="{7969AEE7-67CD-4BE0-BD65-EF56D78D43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0D2BDBB-2BAA-4275-B6C9-FEF8F31FB391}" type="pres">
      <dgm:prSet presAssocID="{7969AEE7-67CD-4BE0-BD65-EF56D78D43C2}" presName="spaceRect" presStyleCnt="0"/>
      <dgm:spPr/>
    </dgm:pt>
    <dgm:pt modelId="{8E05F08B-A3AC-44B7-A074-3BA92321D1E3}" type="pres">
      <dgm:prSet presAssocID="{7969AEE7-67CD-4BE0-BD65-EF56D78D43C2}" presName="textRect" presStyleLbl="revTx" presStyleIdx="0" presStyleCnt="3">
        <dgm:presLayoutVars>
          <dgm:chMax val="1"/>
          <dgm:chPref val="1"/>
        </dgm:presLayoutVars>
      </dgm:prSet>
      <dgm:spPr/>
    </dgm:pt>
    <dgm:pt modelId="{2C274E15-74A1-4DC3-9D58-806AB1EB12B1}" type="pres">
      <dgm:prSet presAssocID="{288E5ACE-E668-4F94-96A8-29F5FDAD5C95}" presName="sibTrans" presStyleCnt="0"/>
      <dgm:spPr/>
    </dgm:pt>
    <dgm:pt modelId="{F3093CA6-DE12-4E3D-960F-FF4BB5D2BF41}" type="pres">
      <dgm:prSet presAssocID="{CCEA8EFF-1963-4A3C-A276-39A5EEBBDA01}" presName="compNode" presStyleCnt="0"/>
      <dgm:spPr/>
    </dgm:pt>
    <dgm:pt modelId="{7F34BB9B-9AC9-4F5A-8407-64B52055163C}" type="pres">
      <dgm:prSet presAssocID="{CCEA8EFF-1963-4A3C-A276-39A5EEBBDA0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A2F7483-AD9F-4318-81C4-89D73023F935}" type="pres">
      <dgm:prSet presAssocID="{CCEA8EFF-1963-4A3C-A276-39A5EEBBDA01}" presName="spaceRect" presStyleCnt="0"/>
      <dgm:spPr/>
    </dgm:pt>
    <dgm:pt modelId="{0BAF6086-E552-43D2-A01E-60F719E256BC}" type="pres">
      <dgm:prSet presAssocID="{CCEA8EFF-1963-4A3C-A276-39A5EEBBDA01}" presName="textRect" presStyleLbl="revTx" presStyleIdx="1" presStyleCnt="3">
        <dgm:presLayoutVars>
          <dgm:chMax val="1"/>
          <dgm:chPref val="1"/>
        </dgm:presLayoutVars>
      </dgm:prSet>
      <dgm:spPr/>
    </dgm:pt>
    <dgm:pt modelId="{E17DE2E1-1A06-4EE0-9961-EC92AE7BC0A4}" type="pres">
      <dgm:prSet presAssocID="{1A539FE0-D936-4EAA-A4A1-603C3ECED368}" presName="sibTrans" presStyleCnt="0"/>
      <dgm:spPr/>
    </dgm:pt>
    <dgm:pt modelId="{3A387D7A-7AE6-459F-BA67-6E5335172D19}" type="pres">
      <dgm:prSet presAssocID="{1BEA4F93-E69D-4958-AF6E-AE77F6C52BE8}" presName="compNode" presStyleCnt="0"/>
      <dgm:spPr/>
    </dgm:pt>
    <dgm:pt modelId="{D94EC7E1-50DE-4228-A009-8F3EE0A03B0E}" type="pres">
      <dgm:prSet presAssocID="{1BEA4F93-E69D-4958-AF6E-AE77F6C52B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A1DE047F-2927-40AB-905E-D4C886EBEA53}" type="pres">
      <dgm:prSet presAssocID="{1BEA4F93-E69D-4958-AF6E-AE77F6C52BE8}" presName="spaceRect" presStyleCnt="0"/>
      <dgm:spPr/>
    </dgm:pt>
    <dgm:pt modelId="{51D5CD69-F7B7-4B75-8663-AC00217BFE50}" type="pres">
      <dgm:prSet presAssocID="{1BEA4F93-E69D-4958-AF6E-AE77F6C52BE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22AC424-AA34-43FE-A84C-F621BDBA8FEE}" type="presOf" srcId="{CCEA8EFF-1963-4A3C-A276-39A5EEBBDA01}" destId="{0BAF6086-E552-43D2-A01E-60F719E256BC}" srcOrd="0" destOrd="0" presId="urn:microsoft.com/office/officeart/2018/2/layout/IconLabelList"/>
    <dgm:cxn modelId="{21E57963-9DA7-4DCB-9FA5-7685B92DB51E}" type="presOf" srcId="{E5B13D14-1170-4310-BA3C-F3BB60CBD559}" destId="{37E1BF00-B4B2-4BCC-91FA-11C29C6D4D84}" srcOrd="0" destOrd="0" presId="urn:microsoft.com/office/officeart/2018/2/layout/IconLabelList"/>
    <dgm:cxn modelId="{C58BAE56-755B-4135-BFB3-E042F2E2D638}" srcId="{E5B13D14-1170-4310-BA3C-F3BB60CBD559}" destId="{7969AEE7-67CD-4BE0-BD65-EF56D78D43C2}" srcOrd="0" destOrd="0" parTransId="{70BAE1AE-3458-49A1-BFD6-A1FE56501DAB}" sibTransId="{288E5ACE-E668-4F94-96A8-29F5FDAD5C95}"/>
    <dgm:cxn modelId="{06226EAF-3CB0-4CE6-8F33-21520CD43DAB}" type="presOf" srcId="{7969AEE7-67CD-4BE0-BD65-EF56D78D43C2}" destId="{8E05F08B-A3AC-44B7-A074-3BA92321D1E3}" srcOrd="0" destOrd="0" presId="urn:microsoft.com/office/officeart/2018/2/layout/IconLabelList"/>
    <dgm:cxn modelId="{293FE9CD-0E5F-47AB-AF05-B7F71C6B80CB}" srcId="{E5B13D14-1170-4310-BA3C-F3BB60CBD559}" destId="{CCEA8EFF-1963-4A3C-A276-39A5EEBBDA01}" srcOrd="1" destOrd="0" parTransId="{08BD565E-967C-4BBA-87B1-76E0F2AC7E03}" sibTransId="{1A539FE0-D936-4EAA-A4A1-603C3ECED368}"/>
    <dgm:cxn modelId="{F6D11AE3-6575-423E-A15C-4F38104818F9}" type="presOf" srcId="{1BEA4F93-E69D-4958-AF6E-AE77F6C52BE8}" destId="{51D5CD69-F7B7-4B75-8663-AC00217BFE50}" srcOrd="0" destOrd="0" presId="urn:microsoft.com/office/officeart/2018/2/layout/IconLabelList"/>
    <dgm:cxn modelId="{C0DD8EEA-BAE6-4437-9818-DB65DCA89F1F}" srcId="{E5B13D14-1170-4310-BA3C-F3BB60CBD559}" destId="{1BEA4F93-E69D-4958-AF6E-AE77F6C52BE8}" srcOrd="2" destOrd="0" parTransId="{2B795EDB-E224-4A76-89C4-304A88C8D5FE}" sibTransId="{8CB0EA84-4EF1-45E1-A274-DF6E74DD40D6}"/>
    <dgm:cxn modelId="{5401443B-6887-4EA5-928D-634021875328}" type="presParOf" srcId="{37E1BF00-B4B2-4BCC-91FA-11C29C6D4D84}" destId="{A822F449-3CF3-4223-9599-79383F742A91}" srcOrd="0" destOrd="0" presId="urn:microsoft.com/office/officeart/2018/2/layout/IconLabelList"/>
    <dgm:cxn modelId="{20FB99BA-B0AF-4D13-B907-30AB7EA52960}" type="presParOf" srcId="{A822F449-3CF3-4223-9599-79383F742A91}" destId="{6F036FE2-2345-413F-9B2E-B7986BF12720}" srcOrd="0" destOrd="0" presId="urn:microsoft.com/office/officeart/2018/2/layout/IconLabelList"/>
    <dgm:cxn modelId="{964E8CA3-7F44-4EDB-A96A-8AA4DBAEFD48}" type="presParOf" srcId="{A822F449-3CF3-4223-9599-79383F742A91}" destId="{10D2BDBB-2BAA-4275-B6C9-FEF8F31FB391}" srcOrd="1" destOrd="0" presId="urn:microsoft.com/office/officeart/2018/2/layout/IconLabelList"/>
    <dgm:cxn modelId="{06CC40AA-B4AF-47E0-9F9D-7DDA9DC1CE87}" type="presParOf" srcId="{A822F449-3CF3-4223-9599-79383F742A91}" destId="{8E05F08B-A3AC-44B7-A074-3BA92321D1E3}" srcOrd="2" destOrd="0" presId="urn:microsoft.com/office/officeart/2018/2/layout/IconLabelList"/>
    <dgm:cxn modelId="{8F9A75E4-B78F-4F95-AB94-DC34FEA7C794}" type="presParOf" srcId="{37E1BF00-B4B2-4BCC-91FA-11C29C6D4D84}" destId="{2C274E15-74A1-4DC3-9D58-806AB1EB12B1}" srcOrd="1" destOrd="0" presId="urn:microsoft.com/office/officeart/2018/2/layout/IconLabelList"/>
    <dgm:cxn modelId="{C0C6CDB8-2B3C-49CF-AD9C-6101AAB86894}" type="presParOf" srcId="{37E1BF00-B4B2-4BCC-91FA-11C29C6D4D84}" destId="{F3093CA6-DE12-4E3D-960F-FF4BB5D2BF41}" srcOrd="2" destOrd="0" presId="urn:microsoft.com/office/officeart/2018/2/layout/IconLabelList"/>
    <dgm:cxn modelId="{60D2EB50-04FD-45D2-804F-69FB1BFA3C23}" type="presParOf" srcId="{F3093CA6-DE12-4E3D-960F-FF4BB5D2BF41}" destId="{7F34BB9B-9AC9-4F5A-8407-64B52055163C}" srcOrd="0" destOrd="0" presId="urn:microsoft.com/office/officeart/2018/2/layout/IconLabelList"/>
    <dgm:cxn modelId="{D193A67E-F0F8-4632-BB63-493B42C7D0CD}" type="presParOf" srcId="{F3093CA6-DE12-4E3D-960F-FF4BB5D2BF41}" destId="{4A2F7483-AD9F-4318-81C4-89D73023F935}" srcOrd="1" destOrd="0" presId="urn:microsoft.com/office/officeart/2018/2/layout/IconLabelList"/>
    <dgm:cxn modelId="{8FB2C405-1055-4251-99C5-5B4012A9E9F6}" type="presParOf" srcId="{F3093CA6-DE12-4E3D-960F-FF4BB5D2BF41}" destId="{0BAF6086-E552-43D2-A01E-60F719E256BC}" srcOrd="2" destOrd="0" presId="urn:microsoft.com/office/officeart/2018/2/layout/IconLabelList"/>
    <dgm:cxn modelId="{E7508339-D060-4161-800D-1B69622D183E}" type="presParOf" srcId="{37E1BF00-B4B2-4BCC-91FA-11C29C6D4D84}" destId="{E17DE2E1-1A06-4EE0-9961-EC92AE7BC0A4}" srcOrd="3" destOrd="0" presId="urn:microsoft.com/office/officeart/2018/2/layout/IconLabelList"/>
    <dgm:cxn modelId="{D3219636-631A-404D-A794-8AF3F3A523BA}" type="presParOf" srcId="{37E1BF00-B4B2-4BCC-91FA-11C29C6D4D84}" destId="{3A387D7A-7AE6-459F-BA67-6E5335172D19}" srcOrd="4" destOrd="0" presId="urn:microsoft.com/office/officeart/2018/2/layout/IconLabelList"/>
    <dgm:cxn modelId="{44C5F074-BA65-4087-A6E0-68CA0FFB25C8}" type="presParOf" srcId="{3A387D7A-7AE6-459F-BA67-6E5335172D19}" destId="{D94EC7E1-50DE-4228-A009-8F3EE0A03B0E}" srcOrd="0" destOrd="0" presId="urn:microsoft.com/office/officeart/2018/2/layout/IconLabelList"/>
    <dgm:cxn modelId="{5279901C-3BCD-4876-82AC-C9F122084BAF}" type="presParOf" srcId="{3A387D7A-7AE6-459F-BA67-6E5335172D19}" destId="{A1DE047F-2927-40AB-905E-D4C886EBEA53}" srcOrd="1" destOrd="0" presId="urn:microsoft.com/office/officeart/2018/2/layout/IconLabelList"/>
    <dgm:cxn modelId="{F91FA7DF-FF29-4577-88DB-94154F95A0F5}" type="presParOf" srcId="{3A387D7A-7AE6-459F-BA67-6E5335172D19}" destId="{51D5CD69-F7B7-4B75-8663-AC00217BFE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393A531-1CBB-4FF4-AE3E-F7E7311D806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629F634-D285-4724-8FCE-31E6EBB692AA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latin typeface="Century Gothic"/>
            </a:rPr>
            <a:t>Partitioning</a:t>
          </a:r>
          <a:r>
            <a:rPr lang="en-US">
              <a:latin typeface="Century Gothic"/>
            </a:rPr>
            <a:t>: O(n), where n is the number of elements in the dataset.</a:t>
          </a:r>
          <a:endParaRPr lang="en-US">
            <a:latin typeface="Posterama"/>
          </a:endParaRPr>
        </a:p>
      </dgm:t>
    </dgm:pt>
    <dgm:pt modelId="{6DA433DC-3563-4EB3-BB36-A487070C728C}" type="parTrans" cxnId="{181BC245-1F4D-4D43-9D1F-E10C364E9EEA}">
      <dgm:prSet/>
      <dgm:spPr/>
      <dgm:t>
        <a:bodyPr/>
        <a:lstStyle/>
        <a:p>
          <a:endParaRPr lang="en-US"/>
        </a:p>
      </dgm:t>
    </dgm:pt>
    <dgm:pt modelId="{A2630CD5-79CE-4E59-8FCE-856C8DE2001D}" type="sibTrans" cxnId="{181BC245-1F4D-4D43-9D1F-E10C364E9EEA}">
      <dgm:prSet/>
      <dgm:spPr/>
      <dgm:t>
        <a:bodyPr/>
        <a:lstStyle/>
        <a:p>
          <a:endParaRPr lang="en-US"/>
        </a:p>
      </dgm:t>
    </dgm:pt>
    <dgm:pt modelId="{E17DB1CE-A96C-4220-A23E-8462CA9C04DE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latin typeface="Century Gothic"/>
            </a:rPr>
            <a:t>Sorting</a:t>
          </a:r>
          <a:r>
            <a:rPr lang="en-US">
              <a:latin typeface="Century Gothic"/>
            </a:rPr>
            <a:t>: O(n log n) per partition, where n is the number of elements in each partition.</a:t>
          </a:r>
        </a:p>
      </dgm:t>
    </dgm:pt>
    <dgm:pt modelId="{FE2B8B1D-FFB1-40DC-ADB0-BBCF50BDF02B}" type="parTrans" cxnId="{DF403F71-8904-4279-9466-3B245DDBE380}">
      <dgm:prSet/>
      <dgm:spPr/>
      <dgm:t>
        <a:bodyPr/>
        <a:lstStyle/>
        <a:p>
          <a:endParaRPr lang="en-US"/>
        </a:p>
      </dgm:t>
    </dgm:pt>
    <dgm:pt modelId="{B5AAFA8A-D45D-44EA-8F33-E9BB7F0F0061}" type="sibTrans" cxnId="{DF403F71-8904-4279-9466-3B245DDBE380}">
      <dgm:prSet/>
      <dgm:spPr/>
      <dgm:t>
        <a:bodyPr/>
        <a:lstStyle/>
        <a:p>
          <a:endParaRPr lang="en-US"/>
        </a:p>
      </dgm:t>
    </dgm:pt>
    <dgm:pt modelId="{0B8A9748-D1D4-405D-9C9A-64789BC55FFC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>
              <a:latin typeface="Century Gothic"/>
            </a:rPr>
            <a:t>Merging</a:t>
          </a:r>
          <a:r>
            <a:rPr lang="en-US">
              <a:latin typeface="Century Gothic"/>
            </a:rPr>
            <a:t>: O(n log M), where n is the total number of elements and M is the available memory capacity.</a:t>
          </a:r>
        </a:p>
      </dgm:t>
    </dgm:pt>
    <dgm:pt modelId="{67A71F2C-EAE5-4669-BA5A-AE4C80171304}" type="parTrans" cxnId="{3C3B324B-DECD-4514-ADE3-4CE3E3C9667B}">
      <dgm:prSet/>
      <dgm:spPr/>
      <dgm:t>
        <a:bodyPr/>
        <a:lstStyle/>
        <a:p>
          <a:endParaRPr lang="en-US"/>
        </a:p>
      </dgm:t>
    </dgm:pt>
    <dgm:pt modelId="{B3AFD580-2692-4950-A886-654B9BA39685}" type="sibTrans" cxnId="{3C3B324B-DECD-4514-ADE3-4CE3E3C9667B}">
      <dgm:prSet/>
      <dgm:spPr/>
      <dgm:t>
        <a:bodyPr/>
        <a:lstStyle/>
        <a:p>
          <a:endParaRPr lang="en-US"/>
        </a:p>
      </dgm:t>
    </dgm:pt>
    <dgm:pt modelId="{C869689B-C8AA-4550-AD70-7C709B28D661}" type="pres">
      <dgm:prSet presAssocID="{1393A531-1CBB-4FF4-AE3E-F7E7311D8066}" presName="root" presStyleCnt="0">
        <dgm:presLayoutVars>
          <dgm:dir/>
          <dgm:resizeHandles val="exact"/>
        </dgm:presLayoutVars>
      </dgm:prSet>
      <dgm:spPr/>
    </dgm:pt>
    <dgm:pt modelId="{ADF34A45-ED72-4B51-97E8-A219AEA287B8}" type="pres">
      <dgm:prSet presAssocID="{A629F634-D285-4724-8FCE-31E6EBB692AA}" presName="compNode" presStyleCnt="0"/>
      <dgm:spPr/>
    </dgm:pt>
    <dgm:pt modelId="{8468F372-2FDC-4875-907A-0FC8F61E919D}" type="pres">
      <dgm:prSet presAssocID="{A629F634-D285-4724-8FCE-31E6EBB692A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5CE5C8C-780A-4262-809D-48050A4D18D0}" type="pres">
      <dgm:prSet presAssocID="{A629F634-D285-4724-8FCE-31E6EBB692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AFCCFD0-C4E3-4F22-8E3D-C81924358073}" type="pres">
      <dgm:prSet presAssocID="{A629F634-D285-4724-8FCE-31E6EBB692AA}" presName="spaceRect" presStyleCnt="0"/>
      <dgm:spPr/>
    </dgm:pt>
    <dgm:pt modelId="{4EBB4ABB-3E26-4E06-BE93-E2FD02057D76}" type="pres">
      <dgm:prSet presAssocID="{A629F634-D285-4724-8FCE-31E6EBB692AA}" presName="textRect" presStyleLbl="revTx" presStyleIdx="0" presStyleCnt="3">
        <dgm:presLayoutVars>
          <dgm:chMax val="1"/>
          <dgm:chPref val="1"/>
        </dgm:presLayoutVars>
      </dgm:prSet>
      <dgm:spPr/>
    </dgm:pt>
    <dgm:pt modelId="{EEC06157-AACD-44AC-9C5D-E73CC979A692}" type="pres">
      <dgm:prSet presAssocID="{A2630CD5-79CE-4E59-8FCE-856C8DE2001D}" presName="sibTrans" presStyleCnt="0"/>
      <dgm:spPr/>
    </dgm:pt>
    <dgm:pt modelId="{7CC702F3-D000-489E-82E6-A3AAD4532BC0}" type="pres">
      <dgm:prSet presAssocID="{E17DB1CE-A96C-4220-A23E-8462CA9C04DE}" presName="compNode" presStyleCnt="0"/>
      <dgm:spPr/>
    </dgm:pt>
    <dgm:pt modelId="{7B91DBDD-629B-4CD4-93D5-24F7934D5720}" type="pres">
      <dgm:prSet presAssocID="{E17DB1CE-A96C-4220-A23E-8462CA9C04D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0AE1467-B739-4764-AAF7-0523F2F2BAB9}" type="pres">
      <dgm:prSet presAssocID="{E17DB1CE-A96C-4220-A23E-8462CA9C04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DE326B3-0FEC-4EFE-A5BD-9E73B90E9AF6}" type="pres">
      <dgm:prSet presAssocID="{E17DB1CE-A96C-4220-A23E-8462CA9C04DE}" presName="spaceRect" presStyleCnt="0"/>
      <dgm:spPr/>
    </dgm:pt>
    <dgm:pt modelId="{8A18D07A-A738-433B-816A-D54D44B68175}" type="pres">
      <dgm:prSet presAssocID="{E17DB1CE-A96C-4220-A23E-8462CA9C04DE}" presName="textRect" presStyleLbl="revTx" presStyleIdx="1" presStyleCnt="3">
        <dgm:presLayoutVars>
          <dgm:chMax val="1"/>
          <dgm:chPref val="1"/>
        </dgm:presLayoutVars>
      </dgm:prSet>
      <dgm:spPr/>
    </dgm:pt>
    <dgm:pt modelId="{EFBDD6D9-6D46-4072-B963-CFC97712A60B}" type="pres">
      <dgm:prSet presAssocID="{B5AAFA8A-D45D-44EA-8F33-E9BB7F0F0061}" presName="sibTrans" presStyleCnt="0"/>
      <dgm:spPr/>
    </dgm:pt>
    <dgm:pt modelId="{288077C3-C4EB-4A39-ABFA-57E34CF7438C}" type="pres">
      <dgm:prSet presAssocID="{0B8A9748-D1D4-405D-9C9A-64789BC55FFC}" presName="compNode" presStyleCnt="0"/>
      <dgm:spPr/>
    </dgm:pt>
    <dgm:pt modelId="{9BDA24F0-DB96-4391-95C0-7FF2EB9BC68E}" type="pres">
      <dgm:prSet presAssocID="{0B8A9748-D1D4-405D-9C9A-64789BC55FF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A25F7B2-2BA0-463F-B745-F5159D694A98}" type="pres">
      <dgm:prSet presAssocID="{0B8A9748-D1D4-405D-9C9A-64789BC55F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99A46FA-1764-4531-8A5C-27156988ABA1}" type="pres">
      <dgm:prSet presAssocID="{0B8A9748-D1D4-405D-9C9A-64789BC55FFC}" presName="spaceRect" presStyleCnt="0"/>
      <dgm:spPr/>
    </dgm:pt>
    <dgm:pt modelId="{1B64E508-7F19-4B6B-B21F-4B3BB26CD133}" type="pres">
      <dgm:prSet presAssocID="{0B8A9748-D1D4-405D-9C9A-64789BC55FF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AECAF24-4CBB-4B79-A639-D9554D632E9F}" type="presOf" srcId="{1393A531-1CBB-4FF4-AE3E-F7E7311D8066}" destId="{C869689B-C8AA-4550-AD70-7C709B28D661}" srcOrd="0" destOrd="0" presId="urn:microsoft.com/office/officeart/2018/5/layout/IconLeafLabelList"/>
    <dgm:cxn modelId="{C5FC6F2D-A5A7-4AAD-BCEE-0E2C4E9ED323}" type="presOf" srcId="{0B8A9748-D1D4-405D-9C9A-64789BC55FFC}" destId="{1B64E508-7F19-4B6B-B21F-4B3BB26CD133}" srcOrd="0" destOrd="0" presId="urn:microsoft.com/office/officeart/2018/5/layout/IconLeafLabelList"/>
    <dgm:cxn modelId="{7A02F95F-E385-400C-A426-19681A17DBC0}" type="presOf" srcId="{A629F634-D285-4724-8FCE-31E6EBB692AA}" destId="{4EBB4ABB-3E26-4E06-BE93-E2FD02057D76}" srcOrd="0" destOrd="0" presId="urn:microsoft.com/office/officeart/2018/5/layout/IconLeafLabelList"/>
    <dgm:cxn modelId="{181BC245-1F4D-4D43-9D1F-E10C364E9EEA}" srcId="{1393A531-1CBB-4FF4-AE3E-F7E7311D8066}" destId="{A629F634-D285-4724-8FCE-31E6EBB692AA}" srcOrd="0" destOrd="0" parTransId="{6DA433DC-3563-4EB3-BB36-A487070C728C}" sibTransId="{A2630CD5-79CE-4E59-8FCE-856C8DE2001D}"/>
    <dgm:cxn modelId="{3C3B324B-DECD-4514-ADE3-4CE3E3C9667B}" srcId="{1393A531-1CBB-4FF4-AE3E-F7E7311D8066}" destId="{0B8A9748-D1D4-405D-9C9A-64789BC55FFC}" srcOrd="2" destOrd="0" parTransId="{67A71F2C-EAE5-4669-BA5A-AE4C80171304}" sibTransId="{B3AFD580-2692-4950-A886-654B9BA39685}"/>
    <dgm:cxn modelId="{DF403F71-8904-4279-9466-3B245DDBE380}" srcId="{1393A531-1CBB-4FF4-AE3E-F7E7311D8066}" destId="{E17DB1CE-A96C-4220-A23E-8462CA9C04DE}" srcOrd="1" destOrd="0" parTransId="{FE2B8B1D-FFB1-40DC-ADB0-BBCF50BDF02B}" sibTransId="{B5AAFA8A-D45D-44EA-8F33-E9BB7F0F0061}"/>
    <dgm:cxn modelId="{7562BB89-EC15-4231-BB00-595C66F60A10}" type="presOf" srcId="{E17DB1CE-A96C-4220-A23E-8462CA9C04DE}" destId="{8A18D07A-A738-433B-816A-D54D44B68175}" srcOrd="0" destOrd="0" presId="urn:microsoft.com/office/officeart/2018/5/layout/IconLeafLabelList"/>
    <dgm:cxn modelId="{CB73B7E9-93BF-47B4-84E6-010492D0DE1E}" type="presParOf" srcId="{C869689B-C8AA-4550-AD70-7C709B28D661}" destId="{ADF34A45-ED72-4B51-97E8-A219AEA287B8}" srcOrd="0" destOrd="0" presId="urn:microsoft.com/office/officeart/2018/5/layout/IconLeafLabelList"/>
    <dgm:cxn modelId="{9DCEF91B-D481-4999-8B9D-2EFAD104D099}" type="presParOf" srcId="{ADF34A45-ED72-4B51-97E8-A219AEA287B8}" destId="{8468F372-2FDC-4875-907A-0FC8F61E919D}" srcOrd="0" destOrd="0" presId="urn:microsoft.com/office/officeart/2018/5/layout/IconLeafLabelList"/>
    <dgm:cxn modelId="{9C38E776-799C-42F2-9B6F-030D521C7319}" type="presParOf" srcId="{ADF34A45-ED72-4B51-97E8-A219AEA287B8}" destId="{05CE5C8C-780A-4262-809D-48050A4D18D0}" srcOrd="1" destOrd="0" presId="urn:microsoft.com/office/officeart/2018/5/layout/IconLeafLabelList"/>
    <dgm:cxn modelId="{6FCC6611-428B-42B2-9310-21619E7D2117}" type="presParOf" srcId="{ADF34A45-ED72-4B51-97E8-A219AEA287B8}" destId="{EAFCCFD0-C4E3-4F22-8E3D-C81924358073}" srcOrd="2" destOrd="0" presId="urn:microsoft.com/office/officeart/2018/5/layout/IconLeafLabelList"/>
    <dgm:cxn modelId="{F55DC4F9-718D-486E-BBF8-CF36527CFBEF}" type="presParOf" srcId="{ADF34A45-ED72-4B51-97E8-A219AEA287B8}" destId="{4EBB4ABB-3E26-4E06-BE93-E2FD02057D76}" srcOrd="3" destOrd="0" presId="urn:microsoft.com/office/officeart/2018/5/layout/IconLeafLabelList"/>
    <dgm:cxn modelId="{4E3CB5B1-AEDE-404A-8177-46168DC7CEA9}" type="presParOf" srcId="{C869689B-C8AA-4550-AD70-7C709B28D661}" destId="{EEC06157-AACD-44AC-9C5D-E73CC979A692}" srcOrd="1" destOrd="0" presId="urn:microsoft.com/office/officeart/2018/5/layout/IconLeafLabelList"/>
    <dgm:cxn modelId="{8515A3B6-F1CE-44F2-A796-0DE44FC119FF}" type="presParOf" srcId="{C869689B-C8AA-4550-AD70-7C709B28D661}" destId="{7CC702F3-D000-489E-82E6-A3AAD4532BC0}" srcOrd="2" destOrd="0" presId="urn:microsoft.com/office/officeart/2018/5/layout/IconLeafLabelList"/>
    <dgm:cxn modelId="{AE5A98CD-6493-4FC1-8BE2-9F5AEB050A16}" type="presParOf" srcId="{7CC702F3-D000-489E-82E6-A3AAD4532BC0}" destId="{7B91DBDD-629B-4CD4-93D5-24F7934D5720}" srcOrd="0" destOrd="0" presId="urn:microsoft.com/office/officeart/2018/5/layout/IconLeafLabelList"/>
    <dgm:cxn modelId="{9C5DDFDB-6D47-457E-BDFF-9FE9297449C1}" type="presParOf" srcId="{7CC702F3-D000-489E-82E6-A3AAD4532BC0}" destId="{50AE1467-B739-4764-AAF7-0523F2F2BAB9}" srcOrd="1" destOrd="0" presId="urn:microsoft.com/office/officeart/2018/5/layout/IconLeafLabelList"/>
    <dgm:cxn modelId="{2EC17320-F3FE-4FD5-BA25-322FCF56ED41}" type="presParOf" srcId="{7CC702F3-D000-489E-82E6-A3AAD4532BC0}" destId="{2DE326B3-0FEC-4EFE-A5BD-9E73B90E9AF6}" srcOrd="2" destOrd="0" presId="urn:microsoft.com/office/officeart/2018/5/layout/IconLeafLabelList"/>
    <dgm:cxn modelId="{30AC9DCC-EF57-4393-B0D1-BDAE81F1A2AF}" type="presParOf" srcId="{7CC702F3-D000-489E-82E6-A3AAD4532BC0}" destId="{8A18D07A-A738-433B-816A-D54D44B68175}" srcOrd="3" destOrd="0" presId="urn:microsoft.com/office/officeart/2018/5/layout/IconLeafLabelList"/>
    <dgm:cxn modelId="{9A4457DA-A8C3-4B19-81D5-37D41E52A5AE}" type="presParOf" srcId="{C869689B-C8AA-4550-AD70-7C709B28D661}" destId="{EFBDD6D9-6D46-4072-B963-CFC97712A60B}" srcOrd="3" destOrd="0" presId="urn:microsoft.com/office/officeart/2018/5/layout/IconLeafLabelList"/>
    <dgm:cxn modelId="{82536AF4-B42C-45C1-BA0B-620C3E53238F}" type="presParOf" srcId="{C869689B-C8AA-4550-AD70-7C709B28D661}" destId="{288077C3-C4EB-4A39-ABFA-57E34CF7438C}" srcOrd="4" destOrd="0" presId="urn:microsoft.com/office/officeart/2018/5/layout/IconLeafLabelList"/>
    <dgm:cxn modelId="{625357A9-9BDD-4035-A5F5-C36B12C5E679}" type="presParOf" srcId="{288077C3-C4EB-4A39-ABFA-57E34CF7438C}" destId="{9BDA24F0-DB96-4391-95C0-7FF2EB9BC68E}" srcOrd="0" destOrd="0" presId="urn:microsoft.com/office/officeart/2018/5/layout/IconLeafLabelList"/>
    <dgm:cxn modelId="{EC7D8578-BE42-4302-B50F-358BF4EFFBF4}" type="presParOf" srcId="{288077C3-C4EB-4A39-ABFA-57E34CF7438C}" destId="{FA25F7B2-2BA0-463F-B745-F5159D694A98}" srcOrd="1" destOrd="0" presId="urn:microsoft.com/office/officeart/2018/5/layout/IconLeafLabelList"/>
    <dgm:cxn modelId="{3D63BB4E-7C43-4135-85B7-F4F61E230462}" type="presParOf" srcId="{288077C3-C4EB-4A39-ABFA-57E34CF7438C}" destId="{799A46FA-1764-4531-8A5C-27156988ABA1}" srcOrd="2" destOrd="0" presId="urn:microsoft.com/office/officeart/2018/5/layout/IconLeafLabelList"/>
    <dgm:cxn modelId="{32A43B2F-0655-4102-A19E-1B0A25FD9743}" type="presParOf" srcId="{288077C3-C4EB-4A39-ABFA-57E34CF7438C}" destId="{1B64E508-7F19-4B6B-B21F-4B3BB26CD13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6870CB-0C32-4CCD-933D-606BD08F84A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3F097A5-0850-410A-9E00-7D0279F8653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latin typeface="Posterama"/>
            </a:rPr>
            <a:t>Buffer</a:t>
          </a:r>
          <a:r>
            <a:rPr lang="en-US" sz="1600" b="1" dirty="0"/>
            <a:t> Size</a:t>
          </a:r>
          <a:r>
            <a:rPr lang="en-US" sz="1600" dirty="0"/>
            <a:t>: O(B) , where B is the size of the buffer or available memory</a:t>
          </a:r>
        </a:p>
      </dgm:t>
    </dgm:pt>
    <dgm:pt modelId="{17641A62-385A-42B8-8117-52C17099AA30}" type="parTrans" cxnId="{678753F9-C503-4C53-B084-B37D01E08D0C}">
      <dgm:prSet/>
      <dgm:spPr/>
      <dgm:t>
        <a:bodyPr/>
        <a:lstStyle/>
        <a:p>
          <a:endParaRPr lang="en-US"/>
        </a:p>
      </dgm:t>
    </dgm:pt>
    <dgm:pt modelId="{4347D7A6-8A5C-454F-9704-2258606064FB}" type="sibTrans" cxnId="{678753F9-C503-4C53-B084-B37D01E08D0C}">
      <dgm:prSet/>
      <dgm:spPr/>
      <dgm:t>
        <a:bodyPr/>
        <a:lstStyle/>
        <a:p>
          <a:endParaRPr lang="en-US"/>
        </a:p>
      </dgm:t>
    </dgm:pt>
    <dgm:pt modelId="{7F49F06F-A961-4989-A94D-B6808C95A6D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>
              <a:latin typeface="Posterama"/>
            </a:rPr>
            <a:t>Disk</a:t>
          </a:r>
          <a:r>
            <a:rPr lang="en-US" sz="1600" b="1" dirty="0"/>
            <a:t> Space</a:t>
          </a:r>
          <a:r>
            <a:rPr lang="en-US" sz="1600" dirty="0"/>
            <a:t>: O(n) , where n is the number of elements in the dataset</a:t>
          </a:r>
        </a:p>
      </dgm:t>
    </dgm:pt>
    <dgm:pt modelId="{2F8661D7-DE5B-4509-BA15-B3C49E80BB65}" type="parTrans" cxnId="{11E6A868-B2F4-4D9C-9A31-788260C5A3C8}">
      <dgm:prSet/>
      <dgm:spPr/>
      <dgm:t>
        <a:bodyPr/>
        <a:lstStyle/>
        <a:p>
          <a:endParaRPr lang="en-US"/>
        </a:p>
      </dgm:t>
    </dgm:pt>
    <dgm:pt modelId="{1A2322D2-E535-4D17-B047-C1E09350C857}" type="sibTrans" cxnId="{11E6A868-B2F4-4D9C-9A31-788260C5A3C8}">
      <dgm:prSet/>
      <dgm:spPr/>
      <dgm:t>
        <a:bodyPr/>
        <a:lstStyle/>
        <a:p>
          <a:endParaRPr lang="en-US"/>
        </a:p>
      </dgm:t>
    </dgm:pt>
    <dgm:pt modelId="{01075B9B-8FD5-4613-986E-90A0D2CE006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200" b="1" dirty="0">
              <a:latin typeface="Posterama"/>
            </a:rPr>
            <a:t>Note</a:t>
          </a:r>
          <a:r>
            <a:rPr lang="en-US" sz="1200" dirty="0"/>
            <a:t>: The actual time and space complexity may vary depending on the chosen external sorting algorithm, data distribution, buffer size, and hardware characteristics</a:t>
          </a:r>
        </a:p>
      </dgm:t>
    </dgm:pt>
    <dgm:pt modelId="{8ED932C4-C512-46F9-9AFB-CFA55FFE66B3}" type="parTrans" cxnId="{A5B27F3F-C03C-4DF1-8BD5-F5A94C021CFD}">
      <dgm:prSet/>
      <dgm:spPr/>
      <dgm:t>
        <a:bodyPr/>
        <a:lstStyle/>
        <a:p>
          <a:endParaRPr lang="en-US"/>
        </a:p>
      </dgm:t>
    </dgm:pt>
    <dgm:pt modelId="{F8C242B5-C52B-45C3-8BD1-4630F5E42B8C}" type="sibTrans" cxnId="{A5B27F3F-C03C-4DF1-8BD5-F5A94C021CFD}">
      <dgm:prSet/>
      <dgm:spPr/>
      <dgm:t>
        <a:bodyPr/>
        <a:lstStyle/>
        <a:p>
          <a:endParaRPr lang="en-US"/>
        </a:p>
      </dgm:t>
    </dgm:pt>
    <dgm:pt modelId="{3F20DCDE-DEEA-4665-BC47-8BC5DA770A45}" type="pres">
      <dgm:prSet presAssocID="{DC6870CB-0C32-4CCD-933D-606BD08F84A9}" presName="root" presStyleCnt="0">
        <dgm:presLayoutVars>
          <dgm:dir/>
          <dgm:resizeHandles val="exact"/>
        </dgm:presLayoutVars>
      </dgm:prSet>
      <dgm:spPr/>
    </dgm:pt>
    <dgm:pt modelId="{E840610C-1E4D-4052-AD37-06D183CB73F9}" type="pres">
      <dgm:prSet presAssocID="{83F097A5-0850-410A-9E00-7D0279F8653C}" presName="compNode" presStyleCnt="0"/>
      <dgm:spPr/>
    </dgm:pt>
    <dgm:pt modelId="{C6D220BD-D451-4A51-BB5A-2AC991C5B01C}" type="pres">
      <dgm:prSet presAssocID="{83F097A5-0850-410A-9E00-7D0279F8653C}" presName="iconBgRect" presStyleLbl="bgShp" presStyleIdx="0" presStyleCnt="3"/>
      <dgm:spPr/>
    </dgm:pt>
    <dgm:pt modelId="{518BE031-494F-46B0-BB47-A912C432E750}" type="pres">
      <dgm:prSet presAssocID="{83F097A5-0850-410A-9E00-7D0279F865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0FAB7B9-5BFC-49EB-B88D-DA5DEB8AF5BB}" type="pres">
      <dgm:prSet presAssocID="{83F097A5-0850-410A-9E00-7D0279F8653C}" presName="spaceRect" presStyleCnt="0"/>
      <dgm:spPr/>
    </dgm:pt>
    <dgm:pt modelId="{617989CA-6277-410F-9FC8-7C8D248524ED}" type="pres">
      <dgm:prSet presAssocID="{83F097A5-0850-410A-9E00-7D0279F8653C}" presName="textRect" presStyleLbl="revTx" presStyleIdx="0" presStyleCnt="3">
        <dgm:presLayoutVars>
          <dgm:chMax val="1"/>
          <dgm:chPref val="1"/>
        </dgm:presLayoutVars>
      </dgm:prSet>
      <dgm:spPr/>
    </dgm:pt>
    <dgm:pt modelId="{8BB2081E-EEC9-488D-9FAB-07A755996EB5}" type="pres">
      <dgm:prSet presAssocID="{4347D7A6-8A5C-454F-9704-2258606064FB}" presName="sibTrans" presStyleCnt="0"/>
      <dgm:spPr/>
    </dgm:pt>
    <dgm:pt modelId="{A5249C00-6CC4-42D5-AF17-0D66E77510FB}" type="pres">
      <dgm:prSet presAssocID="{7F49F06F-A961-4989-A94D-B6808C95A6D4}" presName="compNode" presStyleCnt="0"/>
      <dgm:spPr/>
    </dgm:pt>
    <dgm:pt modelId="{EAD4F41D-C955-4831-9298-39251C474459}" type="pres">
      <dgm:prSet presAssocID="{7F49F06F-A961-4989-A94D-B6808C95A6D4}" presName="iconBgRect" presStyleLbl="bgShp" presStyleIdx="1" presStyleCnt="3"/>
      <dgm:spPr/>
    </dgm:pt>
    <dgm:pt modelId="{1026C693-DFC8-4A67-8D8F-B8392FAA50F1}" type="pres">
      <dgm:prSet presAssocID="{7F49F06F-A961-4989-A94D-B6808C95A6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22F3D7D-9BED-4D99-BEEB-937B9EF6C13F}" type="pres">
      <dgm:prSet presAssocID="{7F49F06F-A961-4989-A94D-B6808C95A6D4}" presName="spaceRect" presStyleCnt="0"/>
      <dgm:spPr/>
    </dgm:pt>
    <dgm:pt modelId="{EFBD5C8F-672E-4CE0-B132-8C828F7E0404}" type="pres">
      <dgm:prSet presAssocID="{7F49F06F-A961-4989-A94D-B6808C95A6D4}" presName="textRect" presStyleLbl="revTx" presStyleIdx="1" presStyleCnt="3">
        <dgm:presLayoutVars>
          <dgm:chMax val="1"/>
          <dgm:chPref val="1"/>
        </dgm:presLayoutVars>
      </dgm:prSet>
      <dgm:spPr/>
    </dgm:pt>
    <dgm:pt modelId="{0BE03386-A90B-4F62-8A4A-1B148E2A8B20}" type="pres">
      <dgm:prSet presAssocID="{1A2322D2-E535-4D17-B047-C1E09350C857}" presName="sibTrans" presStyleCnt="0"/>
      <dgm:spPr/>
    </dgm:pt>
    <dgm:pt modelId="{65CC9B53-02C9-40E4-B53C-2003CFE4DBE9}" type="pres">
      <dgm:prSet presAssocID="{01075B9B-8FD5-4613-986E-90A0D2CE0060}" presName="compNode" presStyleCnt="0"/>
      <dgm:spPr/>
    </dgm:pt>
    <dgm:pt modelId="{6B8E5C2F-AE7E-402A-A947-09B2D566023F}" type="pres">
      <dgm:prSet presAssocID="{01075B9B-8FD5-4613-986E-90A0D2CE0060}" presName="iconBgRect" presStyleLbl="bgShp" presStyleIdx="2" presStyleCnt="3"/>
      <dgm:spPr/>
    </dgm:pt>
    <dgm:pt modelId="{CCFFF663-F3FC-42A5-AF77-216DB193D604}" type="pres">
      <dgm:prSet presAssocID="{01075B9B-8FD5-4613-986E-90A0D2CE00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AC60BE6-F50B-458D-AC52-E989473FEA64}" type="pres">
      <dgm:prSet presAssocID="{01075B9B-8FD5-4613-986E-90A0D2CE0060}" presName="spaceRect" presStyleCnt="0"/>
      <dgm:spPr/>
    </dgm:pt>
    <dgm:pt modelId="{EDD65645-2AC2-4EEB-BA2B-3A6FA5EED1F0}" type="pres">
      <dgm:prSet presAssocID="{01075B9B-8FD5-4613-986E-90A0D2CE006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83FE820-49C2-4281-BB71-CD773B0852AB}" type="presOf" srcId="{01075B9B-8FD5-4613-986E-90A0D2CE0060}" destId="{EDD65645-2AC2-4EEB-BA2B-3A6FA5EED1F0}" srcOrd="0" destOrd="0" presId="urn:microsoft.com/office/officeart/2018/5/layout/IconCircleLabelList"/>
    <dgm:cxn modelId="{A5B27F3F-C03C-4DF1-8BD5-F5A94C021CFD}" srcId="{DC6870CB-0C32-4CCD-933D-606BD08F84A9}" destId="{01075B9B-8FD5-4613-986E-90A0D2CE0060}" srcOrd="2" destOrd="0" parTransId="{8ED932C4-C512-46F9-9AFB-CFA55FFE66B3}" sibTransId="{F8C242B5-C52B-45C3-8BD1-4630F5E42B8C}"/>
    <dgm:cxn modelId="{90B6DB60-71AB-430D-AFFF-ACE954CD11B1}" type="presOf" srcId="{83F097A5-0850-410A-9E00-7D0279F8653C}" destId="{617989CA-6277-410F-9FC8-7C8D248524ED}" srcOrd="0" destOrd="0" presId="urn:microsoft.com/office/officeart/2018/5/layout/IconCircleLabelList"/>
    <dgm:cxn modelId="{11E6A868-B2F4-4D9C-9A31-788260C5A3C8}" srcId="{DC6870CB-0C32-4CCD-933D-606BD08F84A9}" destId="{7F49F06F-A961-4989-A94D-B6808C95A6D4}" srcOrd="1" destOrd="0" parTransId="{2F8661D7-DE5B-4509-BA15-B3C49E80BB65}" sibTransId="{1A2322D2-E535-4D17-B047-C1E09350C857}"/>
    <dgm:cxn modelId="{CBE7109A-ECAB-48C6-AEB2-C3135E6297B7}" type="presOf" srcId="{DC6870CB-0C32-4CCD-933D-606BD08F84A9}" destId="{3F20DCDE-DEEA-4665-BC47-8BC5DA770A45}" srcOrd="0" destOrd="0" presId="urn:microsoft.com/office/officeart/2018/5/layout/IconCircleLabelList"/>
    <dgm:cxn modelId="{F25480CB-73C9-402C-9D65-29EA87C77B18}" type="presOf" srcId="{7F49F06F-A961-4989-A94D-B6808C95A6D4}" destId="{EFBD5C8F-672E-4CE0-B132-8C828F7E0404}" srcOrd="0" destOrd="0" presId="urn:microsoft.com/office/officeart/2018/5/layout/IconCircleLabelList"/>
    <dgm:cxn modelId="{678753F9-C503-4C53-B084-B37D01E08D0C}" srcId="{DC6870CB-0C32-4CCD-933D-606BD08F84A9}" destId="{83F097A5-0850-410A-9E00-7D0279F8653C}" srcOrd="0" destOrd="0" parTransId="{17641A62-385A-42B8-8117-52C17099AA30}" sibTransId="{4347D7A6-8A5C-454F-9704-2258606064FB}"/>
    <dgm:cxn modelId="{27C93C16-FC45-4FDE-9834-15AAA3DBF3CE}" type="presParOf" srcId="{3F20DCDE-DEEA-4665-BC47-8BC5DA770A45}" destId="{E840610C-1E4D-4052-AD37-06D183CB73F9}" srcOrd="0" destOrd="0" presId="urn:microsoft.com/office/officeart/2018/5/layout/IconCircleLabelList"/>
    <dgm:cxn modelId="{12E11709-FB9F-4DE8-A43E-8A00ED4E3BDD}" type="presParOf" srcId="{E840610C-1E4D-4052-AD37-06D183CB73F9}" destId="{C6D220BD-D451-4A51-BB5A-2AC991C5B01C}" srcOrd="0" destOrd="0" presId="urn:microsoft.com/office/officeart/2018/5/layout/IconCircleLabelList"/>
    <dgm:cxn modelId="{6792EB84-CF47-463C-9195-0969A6EA5658}" type="presParOf" srcId="{E840610C-1E4D-4052-AD37-06D183CB73F9}" destId="{518BE031-494F-46B0-BB47-A912C432E750}" srcOrd="1" destOrd="0" presId="urn:microsoft.com/office/officeart/2018/5/layout/IconCircleLabelList"/>
    <dgm:cxn modelId="{F5E01B39-1BD3-4036-AF4B-DB3F9D8CB570}" type="presParOf" srcId="{E840610C-1E4D-4052-AD37-06D183CB73F9}" destId="{20FAB7B9-5BFC-49EB-B88D-DA5DEB8AF5BB}" srcOrd="2" destOrd="0" presId="urn:microsoft.com/office/officeart/2018/5/layout/IconCircleLabelList"/>
    <dgm:cxn modelId="{3430FD29-ED56-4F9E-ABC8-ADB60BDC1B2E}" type="presParOf" srcId="{E840610C-1E4D-4052-AD37-06D183CB73F9}" destId="{617989CA-6277-410F-9FC8-7C8D248524ED}" srcOrd="3" destOrd="0" presId="urn:microsoft.com/office/officeart/2018/5/layout/IconCircleLabelList"/>
    <dgm:cxn modelId="{D512C548-510B-4702-B852-75BB54918E7F}" type="presParOf" srcId="{3F20DCDE-DEEA-4665-BC47-8BC5DA770A45}" destId="{8BB2081E-EEC9-488D-9FAB-07A755996EB5}" srcOrd="1" destOrd="0" presId="urn:microsoft.com/office/officeart/2018/5/layout/IconCircleLabelList"/>
    <dgm:cxn modelId="{4CA83D8C-3467-4C06-8B01-17CB3C384433}" type="presParOf" srcId="{3F20DCDE-DEEA-4665-BC47-8BC5DA770A45}" destId="{A5249C00-6CC4-42D5-AF17-0D66E77510FB}" srcOrd="2" destOrd="0" presId="urn:microsoft.com/office/officeart/2018/5/layout/IconCircleLabelList"/>
    <dgm:cxn modelId="{8BFEFC93-E041-4773-B7DE-D7CE40D21A50}" type="presParOf" srcId="{A5249C00-6CC4-42D5-AF17-0D66E77510FB}" destId="{EAD4F41D-C955-4831-9298-39251C474459}" srcOrd="0" destOrd="0" presId="urn:microsoft.com/office/officeart/2018/5/layout/IconCircleLabelList"/>
    <dgm:cxn modelId="{BD1ABC10-3D79-426F-8438-E244C0D3AC2D}" type="presParOf" srcId="{A5249C00-6CC4-42D5-AF17-0D66E77510FB}" destId="{1026C693-DFC8-4A67-8D8F-B8392FAA50F1}" srcOrd="1" destOrd="0" presId="urn:microsoft.com/office/officeart/2018/5/layout/IconCircleLabelList"/>
    <dgm:cxn modelId="{259CF5BE-7B64-428C-A0E2-7167DF6DE7AF}" type="presParOf" srcId="{A5249C00-6CC4-42D5-AF17-0D66E77510FB}" destId="{522F3D7D-9BED-4D99-BEEB-937B9EF6C13F}" srcOrd="2" destOrd="0" presId="urn:microsoft.com/office/officeart/2018/5/layout/IconCircleLabelList"/>
    <dgm:cxn modelId="{50A352A4-E869-4F21-AB84-85F670876869}" type="presParOf" srcId="{A5249C00-6CC4-42D5-AF17-0D66E77510FB}" destId="{EFBD5C8F-672E-4CE0-B132-8C828F7E0404}" srcOrd="3" destOrd="0" presId="urn:microsoft.com/office/officeart/2018/5/layout/IconCircleLabelList"/>
    <dgm:cxn modelId="{1D8BF574-CC88-4193-8D57-FD75FBF70213}" type="presParOf" srcId="{3F20DCDE-DEEA-4665-BC47-8BC5DA770A45}" destId="{0BE03386-A90B-4F62-8A4A-1B148E2A8B20}" srcOrd="3" destOrd="0" presId="urn:microsoft.com/office/officeart/2018/5/layout/IconCircleLabelList"/>
    <dgm:cxn modelId="{567D71B0-735B-41B0-99AC-C2DC26A9814B}" type="presParOf" srcId="{3F20DCDE-DEEA-4665-BC47-8BC5DA770A45}" destId="{65CC9B53-02C9-40E4-B53C-2003CFE4DBE9}" srcOrd="4" destOrd="0" presId="urn:microsoft.com/office/officeart/2018/5/layout/IconCircleLabelList"/>
    <dgm:cxn modelId="{5FF1FC90-901C-4AB8-AFC9-E8B90E3A4982}" type="presParOf" srcId="{65CC9B53-02C9-40E4-B53C-2003CFE4DBE9}" destId="{6B8E5C2F-AE7E-402A-A947-09B2D566023F}" srcOrd="0" destOrd="0" presId="urn:microsoft.com/office/officeart/2018/5/layout/IconCircleLabelList"/>
    <dgm:cxn modelId="{432000BF-0A72-494B-A4AB-C1D20D918428}" type="presParOf" srcId="{65CC9B53-02C9-40E4-B53C-2003CFE4DBE9}" destId="{CCFFF663-F3FC-42A5-AF77-216DB193D604}" srcOrd="1" destOrd="0" presId="urn:microsoft.com/office/officeart/2018/5/layout/IconCircleLabelList"/>
    <dgm:cxn modelId="{BAF16902-FF00-4F70-9C4F-5320A6BC361A}" type="presParOf" srcId="{65CC9B53-02C9-40E4-B53C-2003CFE4DBE9}" destId="{CAC60BE6-F50B-458D-AC52-E989473FEA64}" srcOrd="2" destOrd="0" presId="urn:microsoft.com/office/officeart/2018/5/layout/IconCircleLabelList"/>
    <dgm:cxn modelId="{EC0D0E7A-77B6-49D8-91E2-17A206962122}" type="presParOf" srcId="{65CC9B53-02C9-40E4-B53C-2003CFE4DBE9}" destId="{EDD65645-2AC2-4EEB-BA2B-3A6FA5EED1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A03FF-2BFD-4439-B48C-A6520202B6FC}">
      <dsp:nvSpPr>
        <dsp:cNvPr id="0" name=""/>
        <dsp:cNvSpPr/>
      </dsp:nvSpPr>
      <dsp:spPr>
        <a:xfrm>
          <a:off x="0" y="0"/>
          <a:ext cx="3428999" cy="403542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338" tIns="330200" rIns="26733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 dirty="0">
              <a:latin typeface="Posterama"/>
            </a:rPr>
            <a:t>Sorting</a:t>
          </a:r>
          <a:r>
            <a:rPr lang="en-US" sz="2200" kern="1200" dirty="0"/>
            <a:t>: Applying an internal sorting algorithm to each partition</a:t>
          </a:r>
        </a:p>
      </dsp:txBody>
      <dsp:txXfrm>
        <a:off x="0" y="1533461"/>
        <a:ext cx="3428999" cy="2421255"/>
      </dsp:txXfrm>
    </dsp:sp>
    <dsp:sp modelId="{8A4B6F6C-9373-412E-A17E-B6F4A8B41C57}">
      <dsp:nvSpPr>
        <dsp:cNvPr id="0" name=""/>
        <dsp:cNvSpPr/>
      </dsp:nvSpPr>
      <dsp:spPr>
        <a:xfrm>
          <a:off x="1109186" y="403542"/>
          <a:ext cx="1210627" cy="12106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85" tIns="12700" rIns="9438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86478" y="580834"/>
        <a:ext cx="856043" cy="856043"/>
      </dsp:txXfrm>
    </dsp:sp>
    <dsp:sp modelId="{96081A86-FF2A-4E8C-ACEB-6DA6B4F5820F}">
      <dsp:nvSpPr>
        <dsp:cNvPr id="0" name=""/>
        <dsp:cNvSpPr/>
      </dsp:nvSpPr>
      <dsp:spPr>
        <a:xfrm>
          <a:off x="0" y="4035353"/>
          <a:ext cx="3428999" cy="72"/>
        </a:xfrm>
        <a:prstGeom prst="rect">
          <a:avLst/>
        </a:prstGeom>
        <a:solidFill>
          <a:schemeClr val="accent2">
            <a:hueOff val="-295630"/>
            <a:satOff val="-2061"/>
            <a:lumOff val="705"/>
            <a:alphaOff val="0"/>
          </a:schemeClr>
        </a:solidFill>
        <a:ln w="12700" cap="flat" cmpd="sng" algn="ctr">
          <a:solidFill>
            <a:schemeClr val="accent2">
              <a:hueOff val="-295630"/>
              <a:satOff val="-2061"/>
              <a:lumOff val="7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950B4-AB51-420A-B511-6810C1C40C5B}">
      <dsp:nvSpPr>
        <dsp:cNvPr id="0" name=""/>
        <dsp:cNvSpPr/>
      </dsp:nvSpPr>
      <dsp:spPr>
        <a:xfrm>
          <a:off x="3771899" y="0"/>
          <a:ext cx="3428999" cy="4035425"/>
        </a:xfrm>
        <a:prstGeom prst="rect">
          <a:avLst/>
        </a:prstGeom>
        <a:solidFill>
          <a:schemeClr val="accent2">
            <a:tint val="40000"/>
            <a:alpha val="90000"/>
            <a:hueOff val="-1070422"/>
            <a:satOff val="1062"/>
            <a:lumOff val="19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70422"/>
              <a:satOff val="1062"/>
              <a:lumOff val="1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338" tIns="330200" rIns="26733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 dirty="0">
              <a:latin typeface="Posterama"/>
            </a:rPr>
            <a:t>Partitioning</a:t>
          </a:r>
          <a:r>
            <a:rPr lang="en-US" sz="2200" kern="1200" dirty="0"/>
            <a:t>: Dividing the dataset into smaller chunks that fit in memory</a:t>
          </a:r>
        </a:p>
      </dsp:txBody>
      <dsp:txXfrm>
        <a:off x="3771899" y="1533461"/>
        <a:ext cx="3428999" cy="2421255"/>
      </dsp:txXfrm>
    </dsp:sp>
    <dsp:sp modelId="{5C270DAE-F9F0-45F1-8877-71F20C08AD9C}">
      <dsp:nvSpPr>
        <dsp:cNvPr id="0" name=""/>
        <dsp:cNvSpPr/>
      </dsp:nvSpPr>
      <dsp:spPr>
        <a:xfrm>
          <a:off x="4881086" y="403542"/>
          <a:ext cx="1210627" cy="1210627"/>
        </a:xfrm>
        <a:prstGeom prst="ellipse">
          <a:avLst/>
        </a:prstGeom>
        <a:solidFill>
          <a:schemeClr val="accent2">
            <a:hueOff val="-591259"/>
            <a:satOff val="-4123"/>
            <a:lumOff val="1411"/>
            <a:alphaOff val="0"/>
          </a:schemeClr>
        </a:solidFill>
        <a:ln w="12700" cap="flat" cmpd="sng" algn="ctr">
          <a:solidFill>
            <a:schemeClr val="accent2">
              <a:hueOff val="-591259"/>
              <a:satOff val="-4123"/>
              <a:lumOff val="14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85" tIns="12700" rIns="9438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58378" y="580834"/>
        <a:ext cx="856043" cy="856043"/>
      </dsp:txXfrm>
    </dsp:sp>
    <dsp:sp modelId="{F10A8194-2734-4C23-80B3-4C8FAE544139}">
      <dsp:nvSpPr>
        <dsp:cNvPr id="0" name=""/>
        <dsp:cNvSpPr/>
      </dsp:nvSpPr>
      <dsp:spPr>
        <a:xfrm>
          <a:off x="3771899" y="4035353"/>
          <a:ext cx="3428999" cy="72"/>
        </a:xfrm>
        <a:prstGeom prst="rect">
          <a:avLst/>
        </a:prstGeom>
        <a:solidFill>
          <a:schemeClr val="accent2">
            <a:hueOff val="-886889"/>
            <a:satOff val="-6184"/>
            <a:lumOff val="2116"/>
            <a:alphaOff val="0"/>
          </a:schemeClr>
        </a:solidFill>
        <a:ln w="12700" cap="flat" cmpd="sng" algn="ctr">
          <a:solidFill>
            <a:schemeClr val="accent2">
              <a:hueOff val="-886889"/>
              <a:satOff val="-6184"/>
              <a:lumOff val="21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B1D4D-85F3-4039-A593-F5B9B2093BB0}">
      <dsp:nvSpPr>
        <dsp:cNvPr id="0" name=""/>
        <dsp:cNvSpPr/>
      </dsp:nvSpPr>
      <dsp:spPr>
        <a:xfrm>
          <a:off x="7543800" y="0"/>
          <a:ext cx="3428999" cy="4035425"/>
        </a:xfrm>
        <a:prstGeom prst="rect">
          <a:avLst/>
        </a:prstGeom>
        <a:solidFill>
          <a:schemeClr val="accent2">
            <a:tint val="40000"/>
            <a:alpha val="90000"/>
            <a:hueOff val="-2140844"/>
            <a:satOff val="2123"/>
            <a:lumOff val="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40844"/>
              <a:satOff val="2123"/>
              <a:lumOff val="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7338" tIns="330200" rIns="26733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b="1" kern="1200" dirty="0">
              <a:latin typeface="Posterama"/>
            </a:rPr>
            <a:t>Merging</a:t>
          </a:r>
          <a:r>
            <a:rPr lang="en-US" sz="2200" kern="1200" dirty="0"/>
            <a:t>: Combining the sorted partitions into a single sorted output</a:t>
          </a:r>
        </a:p>
      </dsp:txBody>
      <dsp:txXfrm>
        <a:off x="7543800" y="1533461"/>
        <a:ext cx="3428999" cy="2421255"/>
      </dsp:txXfrm>
    </dsp:sp>
    <dsp:sp modelId="{2F9F62D3-8A4B-42A6-958D-B264AF6C4FF1}">
      <dsp:nvSpPr>
        <dsp:cNvPr id="0" name=""/>
        <dsp:cNvSpPr/>
      </dsp:nvSpPr>
      <dsp:spPr>
        <a:xfrm>
          <a:off x="8652986" y="403542"/>
          <a:ext cx="1210627" cy="1210627"/>
        </a:xfrm>
        <a:prstGeom prst="ellipse">
          <a:avLst/>
        </a:prstGeom>
        <a:solidFill>
          <a:schemeClr val="accent2">
            <a:hueOff val="-1182519"/>
            <a:satOff val="-8246"/>
            <a:lumOff val="2822"/>
            <a:alphaOff val="0"/>
          </a:schemeClr>
        </a:solidFill>
        <a:ln w="12700" cap="flat" cmpd="sng" algn="ctr">
          <a:solidFill>
            <a:schemeClr val="accent2">
              <a:hueOff val="-1182519"/>
              <a:satOff val="-8246"/>
              <a:lumOff val="28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85" tIns="12700" rIns="9438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30278" y="580834"/>
        <a:ext cx="856043" cy="856043"/>
      </dsp:txXfrm>
    </dsp:sp>
    <dsp:sp modelId="{0EE15265-E1C8-4068-9C6D-386A176B283B}">
      <dsp:nvSpPr>
        <dsp:cNvPr id="0" name=""/>
        <dsp:cNvSpPr/>
      </dsp:nvSpPr>
      <dsp:spPr>
        <a:xfrm>
          <a:off x="7543800" y="4035353"/>
          <a:ext cx="3428999" cy="72"/>
        </a:xfrm>
        <a:prstGeom prst="rect">
          <a:avLst/>
        </a:prstGeom>
        <a:solidFill>
          <a:schemeClr val="accent2">
            <a:hueOff val="-1478148"/>
            <a:satOff val="-10307"/>
            <a:lumOff val="3527"/>
            <a:alphaOff val="0"/>
          </a:schemeClr>
        </a:solidFill>
        <a:ln w="12700" cap="flat" cmpd="sng" algn="ctr">
          <a:solidFill>
            <a:schemeClr val="accent2">
              <a:hueOff val="-1478148"/>
              <a:satOff val="-10307"/>
              <a:lumOff val="35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EAA5D-F773-458D-9EA5-1B27A024B678}">
      <dsp:nvSpPr>
        <dsp:cNvPr id="0" name=""/>
        <dsp:cNvSpPr/>
      </dsp:nvSpPr>
      <dsp:spPr>
        <a:xfrm>
          <a:off x="13332" y="670036"/>
          <a:ext cx="2930865" cy="879259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64" tIns="108564" rIns="108564" bIns="108564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Optimize</a:t>
          </a:r>
        </a:p>
      </dsp:txBody>
      <dsp:txXfrm>
        <a:off x="277110" y="670036"/>
        <a:ext cx="2403309" cy="879259"/>
      </dsp:txXfrm>
    </dsp:sp>
    <dsp:sp modelId="{D366A904-E029-4C70-BA5A-68052C2B7459}">
      <dsp:nvSpPr>
        <dsp:cNvPr id="0" name=""/>
        <dsp:cNvSpPr/>
      </dsp:nvSpPr>
      <dsp:spPr>
        <a:xfrm>
          <a:off x="13332" y="1549295"/>
          <a:ext cx="2667087" cy="25062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759" tIns="210759" rIns="210759" bIns="421518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Minimize disk I/O by carefully managing buffer sizes and employing efficient I/O strategies, such as prefetching and write buffering</a:t>
          </a:r>
        </a:p>
      </dsp:txBody>
      <dsp:txXfrm>
        <a:off x="13332" y="1549295"/>
        <a:ext cx="2667087" cy="2506205"/>
      </dsp:txXfrm>
    </dsp:sp>
    <dsp:sp modelId="{404CBD11-5145-41D8-9981-4E102F301746}">
      <dsp:nvSpPr>
        <dsp:cNvPr id="0" name=""/>
        <dsp:cNvSpPr/>
      </dsp:nvSpPr>
      <dsp:spPr>
        <a:xfrm>
          <a:off x="2886371" y="670036"/>
          <a:ext cx="2930865" cy="879259"/>
        </a:xfrm>
        <a:prstGeom prst="chevron">
          <a:avLst>
            <a:gd name="adj" fmla="val 30000"/>
          </a:avLst>
        </a:prstGeom>
        <a:solidFill>
          <a:schemeClr val="accent2">
            <a:hueOff val="-492716"/>
            <a:satOff val="-3436"/>
            <a:lumOff val="1176"/>
            <a:alphaOff val="0"/>
          </a:schemeClr>
        </a:solidFill>
        <a:ln w="12700" cap="flat" cmpd="sng" algn="ctr">
          <a:solidFill>
            <a:schemeClr val="accent2">
              <a:hueOff val="-492716"/>
              <a:satOff val="-3436"/>
              <a:lumOff val="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64" tIns="108564" rIns="108564" bIns="108564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Utilize</a:t>
          </a:r>
        </a:p>
      </dsp:txBody>
      <dsp:txXfrm>
        <a:off x="3150149" y="670036"/>
        <a:ext cx="2403309" cy="879259"/>
      </dsp:txXfrm>
    </dsp:sp>
    <dsp:sp modelId="{AB445F19-CDEF-4A59-9A48-2B7620BA79DF}">
      <dsp:nvSpPr>
        <dsp:cNvPr id="0" name=""/>
        <dsp:cNvSpPr/>
      </dsp:nvSpPr>
      <dsp:spPr>
        <a:xfrm>
          <a:off x="2886371" y="1549295"/>
          <a:ext cx="2667087" cy="2506205"/>
        </a:xfrm>
        <a:prstGeom prst="rect">
          <a:avLst/>
        </a:prstGeom>
        <a:solidFill>
          <a:schemeClr val="accent2">
            <a:tint val="40000"/>
            <a:alpha val="90000"/>
            <a:hueOff val="-713615"/>
            <a:satOff val="708"/>
            <a:lumOff val="12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13615"/>
              <a:satOff val="708"/>
              <a:lumOff val="1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759" tIns="210759" rIns="210759" bIns="421518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Leverage parallel processing techniques to distribute sorting tasks across multiple processors or threads for improved performance</a:t>
          </a:r>
        </a:p>
      </dsp:txBody>
      <dsp:txXfrm>
        <a:off x="2886371" y="1549295"/>
        <a:ext cx="2667087" cy="2506205"/>
      </dsp:txXfrm>
    </dsp:sp>
    <dsp:sp modelId="{1001CFC1-5594-4027-BA55-401D8E8959D7}">
      <dsp:nvSpPr>
        <dsp:cNvPr id="0" name=""/>
        <dsp:cNvSpPr/>
      </dsp:nvSpPr>
      <dsp:spPr>
        <a:xfrm>
          <a:off x="5759410" y="670036"/>
          <a:ext cx="2930865" cy="879259"/>
        </a:xfrm>
        <a:prstGeom prst="chevron">
          <a:avLst>
            <a:gd name="adj" fmla="val 30000"/>
          </a:avLst>
        </a:prstGeom>
        <a:solidFill>
          <a:schemeClr val="accent2">
            <a:hueOff val="-985432"/>
            <a:satOff val="-6871"/>
            <a:lumOff val="2351"/>
            <a:alphaOff val="0"/>
          </a:schemeClr>
        </a:solidFill>
        <a:ln w="12700" cap="flat" cmpd="sng" algn="ctr">
          <a:solidFill>
            <a:schemeClr val="accent2">
              <a:hueOff val="-985432"/>
              <a:satOff val="-6871"/>
              <a:lumOff val="23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64" tIns="108564" rIns="108564" bIns="108564" numCol="1" spcCol="1270" anchor="ctr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</a:rPr>
            <a:t>Analyze</a:t>
          </a:r>
        </a:p>
      </dsp:txBody>
      <dsp:txXfrm>
        <a:off x="6023188" y="670036"/>
        <a:ext cx="2403309" cy="879259"/>
      </dsp:txXfrm>
    </dsp:sp>
    <dsp:sp modelId="{4B559CFD-0951-49AD-89C0-B7DFC4C67602}">
      <dsp:nvSpPr>
        <dsp:cNvPr id="0" name=""/>
        <dsp:cNvSpPr/>
      </dsp:nvSpPr>
      <dsp:spPr>
        <a:xfrm>
          <a:off x="5759410" y="1549295"/>
          <a:ext cx="2667087" cy="2506205"/>
        </a:xfrm>
        <a:prstGeom prst="rect">
          <a:avLst/>
        </a:prstGeom>
        <a:solidFill>
          <a:schemeClr val="accent2">
            <a:tint val="40000"/>
            <a:alpha val="90000"/>
            <a:hueOff val="-1427230"/>
            <a:satOff val="1415"/>
            <a:lumOff val="25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427230"/>
              <a:satOff val="1415"/>
              <a:lumOff val="2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759" tIns="210759" rIns="210759" bIns="421518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Analyze data distribution patterns to ensure balanced partitioning and reduce the impact of data skew during merging</a:t>
          </a:r>
        </a:p>
      </dsp:txBody>
      <dsp:txXfrm>
        <a:off x="5759410" y="1549295"/>
        <a:ext cx="2667087" cy="2506205"/>
      </dsp:txXfrm>
    </dsp:sp>
    <dsp:sp modelId="{4D5AA902-3D13-44BE-9408-6E42258D1D13}">
      <dsp:nvSpPr>
        <dsp:cNvPr id="0" name=""/>
        <dsp:cNvSpPr/>
      </dsp:nvSpPr>
      <dsp:spPr>
        <a:xfrm>
          <a:off x="8632449" y="670036"/>
          <a:ext cx="2930865" cy="879259"/>
        </a:xfrm>
        <a:prstGeom prst="chevron">
          <a:avLst>
            <a:gd name="adj" fmla="val 30000"/>
          </a:avLst>
        </a:prstGeom>
        <a:solidFill>
          <a:schemeClr val="accent2">
            <a:hueOff val="-1478148"/>
            <a:satOff val="-10307"/>
            <a:lumOff val="3527"/>
            <a:alphaOff val="0"/>
          </a:schemeClr>
        </a:solidFill>
        <a:ln w="12700" cap="flat" cmpd="sng" algn="ctr">
          <a:solidFill>
            <a:schemeClr val="accent2">
              <a:hueOff val="-1478148"/>
              <a:satOff val="-10307"/>
              <a:lumOff val="35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564" tIns="108564" rIns="108564" bIns="108564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chemeClr val="tx1"/>
              </a:solidFill>
              <a:latin typeface="Century Gothic"/>
            </a:rPr>
            <a:t>Memory Efficiency</a:t>
          </a:r>
          <a:endParaRPr lang="en-US" sz="2300" kern="1200" dirty="0">
            <a:solidFill>
              <a:schemeClr val="tx1"/>
            </a:solidFill>
            <a:latin typeface="Century Gothic"/>
            <a:cs typeface="Posterama"/>
          </a:endParaRPr>
        </a:p>
      </dsp:txBody>
      <dsp:txXfrm>
        <a:off x="8896227" y="670036"/>
        <a:ext cx="2403309" cy="879259"/>
      </dsp:txXfrm>
    </dsp:sp>
    <dsp:sp modelId="{B3D3332D-AFD1-4EDD-BF47-B0998E3763EC}">
      <dsp:nvSpPr>
        <dsp:cNvPr id="0" name=""/>
        <dsp:cNvSpPr/>
      </dsp:nvSpPr>
      <dsp:spPr>
        <a:xfrm>
          <a:off x="8632449" y="1549295"/>
          <a:ext cx="2667087" cy="2506205"/>
        </a:xfrm>
        <a:prstGeom prst="rect">
          <a:avLst/>
        </a:prstGeom>
        <a:solidFill>
          <a:schemeClr val="accent2">
            <a:tint val="40000"/>
            <a:alpha val="90000"/>
            <a:hueOff val="-2140844"/>
            <a:satOff val="2123"/>
            <a:lumOff val="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140844"/>
              <a:satOff val="2123"/>
              <a:lumOff val="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759" tIns="210759" rIns="210759" bIns="421518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tx1"/>
              </a:solidFill>
              <a:latin typeface="Century Gothic"/>
            </a:rPr>
            <a:t>Optimize memory usage by employing appropriate data structures, such as priority queues to manage data during sorting and merging.</a:t>
          </a:r>
          <a:endParaRPr lang="en-US" sz="1700" kern="1200" dirty="0">
            <a:solidFill>
              <a:schemeClr val="tx1"/>
            </a:solidFill>
          </a:endParaRPr>
        </a:p>
      </dsp:txBody>
      <dsp:txXfrm>
        <a:off x="8632449" y="1549295"/>
        <a:ext cx="2667087" cy="25062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31AAF-CEE3-46F0-8412-1AF124569F37}">
      <dsp:nvSpPr>
        <dsp:cNvPr id="0" name=""/>
        <dsp:cNvSpPr/>
      </dsp:nvSpPr>
      <dsp:spPr>
        <a:xfrm>
          <a:off x="0" y="711"/>
          <a:ext cx="5933621" cy="16642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1402C-82E2-44CC-888D-A6C7E622A2F5}">
      <dsp:nvSpPr>
        <dsp:cNvPr id="0" name=""/>
        <dsp:cNvSpPr/>
      </dsp:nvSpPr>
      <dsp:spPr>
        <a:xfrm>
          <a:off x="503437" y="375168"/>
          <a:ext cx="915341" cy="9153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DF8646-6E04-44EF-BB8F-8385896D2913}">
      <dsp:nvSpPr>
        <dsp:cNvPr id="0" name=""/>
        <dsp:cNvSpPr/>
      </dsp:nvSpPr>
      <dsp:spPr>
        <a:xfrm>
          <a:off x="1922216" y="711"/>
          <a:ext cx="4011404" cy="1664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34" tIns="176134" rIns="176134" bIns="176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Posterama"/>
            </a:rPr>
            <a:t>Technique</a:t>
          </a:r>
          <a:r>
            <a:rPr lang="en-US" sz="1800" kern="1200" dirty="0"/>
            <a:t>: Select a subset of the dataset that fits in memory, sort it using an internal sorting algorithm, and write it back to the disk</a:t>
          </a:r>
        </a:p>
      </dsp:txBody>
      <dsp:txXfrm>
        <a:off x="1922216" y="711"/>
        <a:ext cx="4011404" cy="1664256"/>
      </dsp:txXfrm>
    </dsp:sp>
    <dsp:sp modelId="{A1691D67-E493-4FA0-B57F-B62E54566CFD}">
      <dsp:nvSpPr>
        <dsp:cNvPr id="0" name=""/>
        <dsp:cNvSpPr/>
      </dsp:nvSpPr>
      <dsp:spPr>
        <a:xfrm>
          <a:off x="0" y="2081031"/>
          <a:ext cx="5933621" cy="16642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4B04E-45CC-403F-9278-7E1CD33DE297}">
      <dsp:nvSpPr>
        <dsp:cNvPr id="0" name=""/>
        <dsp:cNvSpPr/>
      </dsp:nvSpPr>
      <dsp:spPr>
        <a:xfrm>
          <a:off x="503437" y="2455489"/>
          <a:ext cx="915341" cy="9153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102B6-3418-4221-94E5-EB113119AE72}">
      <dsp:nvSpPr>
        <dsp:cNvPr id="0" name=""/>
        <dsp:cNvSpPr/>
      </dsp:nvSpPr>
      <dsp:spPr>
        <a:xfrm>
          <a:off x="1922216" y="2081031"/>
          <a:ext cx="4011404" cy="1664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34" tIns="176134" rIns="176134" bIns="176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Posterama"/>
            </a:rPr>
            <a:t>Advantages</a:t>
          </a:r>
          <a:r>
            <a:rPr lang="en-US" sz="1800" kern="1200" dirty="0"/>
            <a:t>: Reduces disk I/O by performing in-memory sorting</a:t>
          </a:r>
        </a:p>
      </dsp:txBody>
      <dsp:txXfrm>
        <a:off x="1922216" y="2081031"/>
        <a:ext cx="4011404" cy="1664256"/>
      </dsp:txXfrm>
    </dsp:sp>
    <dsp:sp modelId="{F3004A47-736E-4316-A268-7B236B44A907}">
      <dsp:nvSpPr>
        <dsp:cNvPr id="0" name=""/>
        <dsp:cNvSpPr/>
      </dsp:nvSpPr>
      <dsp:spPr>
        <a:xfrm>
          <a:off x="0" y="4161352"/>
          <a:ext cx="5933621" cy="16642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126D7-EAB9-4816-8944-F2F84D2F97B9}">
      <dsp:nvSpPr>
        <dsp:cNvPr id="0" name=""/>
        <dsp:cNvSpPr/>
      </dsp:nvSpPr>
      <dsp:spPr>
        <a:xfrm>
          <a:off x="503437" y="4535810"/>
          <a:ext cx="915341" cy="9153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85B9B-5918-4529-B0FE-BD320A3C029E}">
      <dsp:nvSpPr>
        <dsp:cNvPr id="0" name=""/>
        <dsp:cNvSpPr/>
      </dsp:nvSpPr>
      <dsp:spPr>
        <a:xfrm>
          <a:off x="1922216" y="4161352"/>
          <a:ext cx="4011404" cy="1664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34" tIns="176134" rIns="176134" bIns="1761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Posterama"/>
            </a:rPr>
            <a:t>Limitations</a:t>
          </a:r>
          <a:r>
            <a:rPr lang="en-US" sz="1800" kern="1200" dirty="0"/>
            <a:t>: Requires multiple passes over the dataset for sorting</a:t>
          </a:r>
        </a:p>
      </dsp:txBody>
      <dsp:txXfrm>
        <a:off x="1922216" y="4161352"/>
        <a:ext cx="4011404" cy="16642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4BA68-3CE2-414C-9C69-B346A6EB29C6}">
      <dsp:nvSpPr>
        <dsp:cNvPr id="0" name=""/>
        <dsp:cNvSpPr/>
      </dsp:nvSpPr>
      <dsp:spPr>
        <a:xfrm>
          <a:off x="0" y="711"/>
          <a:ext cx="5789847" cy="16642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8D29F-61A7-4DE9-9D86-D5763C761F33}">
      <dsp:nvSpPr>
        <dsp:cNvPr id="0" name=""/>
        <dsp:cNvSpPr/>
      </dsp:nvSpPr>
      <dsp:spPr>
        <a:xfrm>
          <a:off x="503437" y="375168"/>
          <a:ext cx="915341" cy="9153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C3D34E-5D11-498F-AF5E-B37D28237F71}">
      <dsp:nvSpPr>
        <dsp:cNvPr id="0" name=""/>
        <dsp:cNvSpPr/>
      </dsp:nvSpPr>
      <dsp:spPr>
        <a:xfrm>
          <a:off x="1922216" y="711"/>
          <a:ext cx="3867630" cy="1664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34" tIns="176134" rIns="176134" bIns="17613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Posterama"/>
            </a:rPr>
            <a:t>Technique</a:t>
          </a:r>
          <a:r>
            <a:rPr lang="en-US" sz="2000" kern="1200" dirty="0"/>
            <a:t>: Merge more than two partitions simultaneously to reduce the number of merge passes</a:t>
          </a:r>
        </a:p>
      </dsp:txBody>
      <dsp:txXfrm>
        <a:off x="1922216" y="711"/>
        <a:ext cx="3867630" cy="1664256"/>
      </dsp:txXfrm>
    </dsp:sp>
    <dsp:sp modelId="{A5BB1F9C-EC32-44F0-BAC9-5E8EF298AA6D}">
      <dsp:nvSpPr>
        <dsp:cNvPr id="0" name=""/>
        <dsp:cNvSpPr/>
      </dsp:nvSpPr>
      <dsp:spPr>
        <a:xfrm>
          <a:off x="0" y="2081031"/>
          <a:ext cx="5789847" cy="16642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74CF4-ACB9-4998-9D54-C4D623A92092}">
      <dsp:nvSpPr>
        <dsp:cNvPr id="0" name=""/>
        <dsp:cNvSpPr/>
      </dsp:nvSpPr>
      <dsp:spPr>
        <a:xfrm>
          <a:off x="503437" y="2455489"/>
          <a:ext cx="915341" cy="9153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F5584-111B-4222-BB1B-A80108AD4342}">
      <dsp:nvSpPr>
        <dsp:cNvPr id="0" name=""/>
        <dsp:cNvSpPr/>
      </dsp:nvSpPr>
      <dsp:spPr>
        <a:xfrm>
          <a:off x="1922216" y="2081031"/>
          <a:ext cx="3867630" cy="1664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34" tIns="176134" rIns="176134" bIns="17613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Posterama"/>
            </a:rPr>
            <a:t>Advantages</a:t>
          </a:r>
          <a:r>
            <a:rPr lang="en-US" sz="2000" kern="1200" dirty="0"/>
            <a:t>: Reduces disk I/O operations and improves sorting performance</a:t>
          </a:r>
        </a:p>
      </dsp:txBody>
      <dsp:txXfrm>
        <a:off x="1922216" y="2081031"/>
        <a:ext cx="3867630" cy="1664256"/>
      </dsp:txXfrm>
    </dsp:sp>
    <dsp:sp modelId="{7C60ED8F-2DBD-4601-8D95-C93CB1CF4CAC}">
      <dsp:nvSpPr>
        <dsp:cNvPr id="0" name=""/>
        <dsp:cNvSpPr/>
      </dsp:nvSpPr>
      <dsp:spPr>
        <a:xfrm>
          <a:off x="0" y="4161352"/>
          <a:ext cx="5789847" cy="16642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E67B7-61DA-464B-97AD-50C6A059DBBA}">
      <dsp:nvSpPr>
        <dsp:cNvPr id="0" name=""/>
        <dsp:cNvSpPr/>
      </dsp:nvSpPr>
      <dsp:spPr>
        <a:xfrm>
          <a:off x="503437" y="4535810"/>
          <a:ext cx="915341" cy="9153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09175-4DA2-46F6-81C7-C46C62799548}">
      <dsp:nvSpPr>
        <dsp:cNvPr id="0" name=""/>
        <dsp:cNvSpPr/>
      </dsp:nvSpPr>
      <dsp:spPr>
        <a:xfrm>
          <a:off x="1922216" y="4161352"/>
          <a:ext cx="3867630" cy="1664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134" tIns="176134" rIns="176134" bIns="17613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Posterama"/>
            </a:rPr>
            <a:t>Limitations</a:t>
          </a:r>
          <a:r>
            <a:rPr lang="en-US" sz="2000" kern="1200" dirty="0"/>
            <a:t>: May increase memory usage during the merge phase</a:t>
          </a:r>
        </a:p>
      </dsp:txBody>
      <dsp:txXfrm>
        <a:off x="1922216" y="4161352"/>
        <a:ext cx="3867630" cy="16642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36FE2-2345-413F-9B2E-B7986BF12720}">
      <dsp:nvSpPr>
        <dsp:cNvPr id="0" name=""/>
        <dsp:cNvSpPr/>
      </dsp:nvSpPr>
      <dsp:spPr>
        <a:xfrm>
          <a:off x="1170118" y="512535"/>
          <a:ext cx="1507529" cy="15075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5F08B-A3AC-44B7-A074-3BA92321D1E3}">
      <dsp:nvSpPr>
        <dsp:cNvPr id="0" name=""/>
        <dsp:cNvSpPr/>
      </dsp:nvSpPr>
      <dsp:spPr>
        <a:xfrm>
          <a:off x="248850" y="2421221"/>
          <a:ext cx="3350065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Posterama"/>
            </a:rPr>
            <a:t>Caching</a:t>
          </a:r>
          <a:r>
            <a:rPr lang="en-US" sz="1600" b="0" kern="1200" dirty="0"/>
            <a:t>:</a:t>
          </a:r>
          <a:r>
            <a:rPr lang="en-US" sz="1600" kern="1200" dirty="0"/>
            <a:t> Utilizing cache memory to store frequently accessed data and reduce disk access</a:t>
          </a:r>
        </a:p>
      </dsp:txBody>
      <dsp:txXfrm>
        <a:off x="248850" y="2421221"/>
        <a:ext cx="3350065" cy="765000"/>
      </dsp:txXfrm>
    </dsp:sp>
    <dsp:sp modelId="{7F34BB9B-9AC9-4F5A-8407-64B52055163C}">
      <dsp:nvSpPr>
        <dsp:cNvPr id="0" name=""/>
        <dsp:cNvSpPr/>
      </dsp:nvSpPr>
      <dsp:spPr>
        <a:xfrm>
          <a:off x="5106445" y="512535"/>
          <a:ext cx="1507529" cy="15075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F6086-E552-43D2-A01E-60F719E256BC}">
      <dsp:nvSpPr>
        <dsp:cNvPr id="0" name=""/>
        <dsp:cNvSpPr/>
      </dsp:nvSpPr>
      <dsp:spPr>
        <a:xfrm>
          <a:off x="4185177" y="2421221"/>
          <a:ext cx="3350065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Posterama"/>
            </a:rPr>
            <a:t>Parallel</a:t>
          </a:r>
          <a:r>
            <a:rPr lang="en-US" sz="1400" b="1" kern="1200" dirty="0"/>
            <a:t> Processing</a:t>
          </a:r>
          <a:r>
            <a:rPr lang="en-US" sz="1400" kern="1200" dirty="0"/>
            <a:t>: Employing parallelism to distribute sorting tasks among multiple processors or threads</a:t>
          </a:r>
        </a:p>
      </dsp:txBody>
      <dsp:txXfrm>
        <a:off x="4185177" y="2421221"/>
        <a:ext cx="3350065" cy="765000"/>
      </dsp:txXfrm>
    </dsp:sp>
    <dsp:sp modelId="{D94EC7E1-50DE-4228-A009-8F3EE0A03B0E}">
      <dsp:nvSpPr>
        <dsp:cNvPr id="0" name=""/>
        <dsp:cNvSpPr/>
      </dsp:nvSpPr>
      <dsp:spPr>
        <a:xfrm>
          <a:off x="9042772" y="512535"/>
          <a:ext cx="1507529" cy="15075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5CD69-F7B7-4B75-8663-AC00217BFE50}">
      <dsp:nvSpPr>
        <dsp:cNvPr id="0" name=""/>
        <dsp:cNvSpPr/>
      </dsp:nvSpPr>
      <dsp:spPr>
        <a:xfrm>
          <a:off x="8121504" y="2421221"/>
          <a:ext cx="3350065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Posterama"/>
            </a:rPr>
            <a:t>Compression</a:t>
          </a:r>
          <a:r>
            <a:rPr lang="en-US" sz="1400" kern="1200" dirty="0"/>
            <a:t>: Applying data compression techniques to reduce disk I/O and improve sorting performance</a:t>
          </a:r>
        </a:p>
      </dsp:txBody>
      <dsp:txXfrm>
        <a:off x="8121504" y="2421221"/>
        <a:ext cx="3350065" cy="76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8F372-2FDC-4875-907A-0FC8F61E919D}">
      <dsp:nvSpPr>
        <dsp:cNvPr id="0" name=""/>
        <dsp:cNvSpPr/>
      </dsp:nvSpPr>
      <dsp:spPr>
        <a:xfrm>
          <a:off x="728626" y="157935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E5C8C-780A-4262-809D-48050A4D18D0}">
      <dsp:nvSpPr>
        <dsp:cNvPr id="0" name=""/>
        <dsp:cNvSpPr/>
      </dsp:nvSpPr>
      <dsp:spPr>
        <a:xfrm>
          <a:off x="1167376" y="596685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B4ABB-3E26-4E06-BE93-E2FD02057D76}">
      <dsp:nvSpPr>
        <dsp:cNvPr id="0" name=""/>
        <dsp:cNvSpPr/>
      </dsp:nvSpPr>
      <dsp:spPr>
        <a:xfrm>
          <a:off x="70501" y="2857936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>
              <a:latin typeface="Century Gothic"/>
            </a:rPr>
            <a:t>Partitioning</a:t>
          </a:r>
          <a:r>
            <a:rPr lang="en-US" sz="1300" kern="1200">
              <a:latin typeface="Century Gothic"/>
            </a:rPr>
            <a:t>: O(n), where n is the number of elements in the dataset.</a:t>
          </a:r>
          <a:endParaRPr lang="en-US" sz="1300" kern="1200">
            <a:latin typeface="Posterama"/>
          </a:endParaRPr>
        </a:p>
      </dsp:txBody>
      <dsp:txXfrm>
        <a:off x="70501" y="2857936"/>
        <a:ext cx="3375000" cy="720000"/>
      </dsp:txXfrm>
    </dsp:sp>
    <dsp:sp modelId="{7B91DBDD-629B-4CD4-93D5-24F7934D5720}">
      <dsp:nvSpPr>
        <dsp:cNvPr id="0" name=""/>
        <dsp:cNvSpPr/>
      </dsp:nvSpPr>
      <dsp:spPr>
        <a:xfrm>
          <a:off x="4694251" y="157935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E1467-B739-4764-AAF7-0523F2F2BAB9}">
      <dsp:nvSpPr>
        <dsp:cNvPr id="0" name=""/>
        <dsp:cNvSpPr/>
      </dsp:nvSpPr>
      <dsp:spPr>
        <a:xfrm>
          <a:off x="5133001" y="596685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8D07A-A738-433B-816A-D54D44B68175}">
      <dsp:nvSpPr>
        <dsp:cNvPr id="0" name=""/>
        <dsp:cNvSpPr/>
      </dsp:nvSpPr>
      <dsp:spPr>
        <a:xfrm>
          <a:off x="4036126" y="2857936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>
              <a:latin typeface="Century Gothic"/>
            </a:rPr>
            <a:t>Sorting</a:t>
          </a:r>
          <a:r>
            <a:rPr lang="en-US" sz="1300" kern="1200">
              <a:latin typeface="Century Gothic"/>
            </a:rPr>
            <a:t>: O(n log n) per partition, where n is the number of elements in each partition.</a:t>
          </a:r>
        </a:p>
      </dsp:txBody>
      <dsp:txXfrm>
        <a:off x="4036126" y="2857936"/>
        <a:ext cx="3375000" cy="720000"/>
      </dsp:txXfrm>
    </dsp:sp>
    <dsp:sp modelId="{9BDA24F0-DB96-4391-95C0-7FF2EB9BC68E}">
      <dsp:nvSpPr>
        <dsp:cNvPr id="0" name=""/>
        <dsp:cNvSpPr/>
      </dsp:nvSpPr>
      <dsp:spPr>
        <a:xfrm>
          <a:off x="8659876" y="157935"/>
          <a:ext cx="2058750" cy="20587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5F7B2-2BA0-463F-B745-F5159D694A98}">
      <dsp:nvSpPr>
        <dsp:cNvPr id="0" name=""/>
        <dsp:cNvSpPr/>
      </dsp:nvSpPr>
      <dsp:spPr>
        <a:xfrm>
          <a:off x="9098626" y="596685"/>
          <a:ext cx="1181250" cy="118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4E508-7F19-4B6B-B21F-4B3BB26CD133}">
      <dsp:nvSpPr>
        <dsp:cNvPr id="0" name=""/>
        <dsp:cNvSpPr/>
      </dsp:nvSpPr>
      <dsp:spPr>
        <a:xfrm>
          <a:off x="8001751" y="2857936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>
              <a:latin typeface="Century Gothic"/>
            </a:rPr>
            <a:t>Merging</a:t>
          </a:r>
          <a:r>
            <a:rPr lang="en-US" sz="1300" kern="1200">
              <a:latin typeface="Century Gothic"/>
            </a:rPr>
            <a:t>: O(n log M), where n is the total number of elements and M is the available memory capacity.</a:t>
          </a:r>
        </a:p>
      </dsp:txBody>
      <dsp:txXfrm>
        <a:off x="8001751" y="2857936"/>
        <a:ext cx="3375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D220BD-D451-4A51-BB5A-2AC991C5B01C}">
      <dsp:nvSpPr>
        <dsp:cNvPr id="0" name=""/>
        <dsp:cNvSpPr/>
      </dsp:nvSpPr>
      <dsp:spPr>
        <a:xfrm>
          <a:off x="757380" y="17033"/>
          <a:ext cx="2058750" cy="2058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BE031-494F-46B0-BB47-A912C432E750}">
      <dsp:nvSpPr>
        <dsp:cNvPr id="0" name=""/>
        <dsp:cNvSpPr/>
      </dsp:nvSpPr>
      <dsp:spPr>
        <a:xfrm>
          <a:off x="1196130" y="455783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989CA-6277-410F-9FC8-7C8D248524ED}">
      <dsp:nvSpPr>
        <dsp:cNvPr id="0" name=""/>
        <dsp:cNvSpPr/>
      </dsp:nvSpPr>
      <dsp:spPr>
        <a:xfrm>
          <a:off x="99255" y="2717033"/>
          <a:ext cx="3375000" cy="94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Posterama"/>
            </a:rPr>
            <a:t>Buffer</a:t>
          </a:r>
          <a:r>
            <a:rPr lang="en-US" sz="1600" b="1" kern="1200" dirty="0"/>
            <a:t> Size</a:t>
          </a:r>
          <a:r>
            <a:rPr lang="en-US" sz="1600" kern="1200" dirty="0"/>
            <a:t>: O(B) , where B is the size of the buffer or available memory</a:t>
          </a:r>
        </a:p>
      </dsp:txBody>
      <dsp:txXfrm>
        <a:off x="99255" y="2717033"/>
        <a:ext cx="3375000" cy="944296"/>
      </dsp:txXfrm>
    </dsp:sp>
    <dsp:sp modelId="{EAD4F41D-C955-4831-9298-39251C474459}">
      <dsp:nvSpPr>
        <dsp:cNvPr id="0" name=""/>
        <dsp:cNvSpPr/>
      </dsp:nvSpPr>
      <dsp:spPr>
        <a:xfrm>
          <a:off x="4723006" y="17033"/>
          <a:ext cx="2058750" cy="2058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26C693-DFC8-4A67-8D8F-B8392FAA50F1}">
      <dsp:nvSpPr>
        <dsp:cNvPr id="0" name=""/>
        <dsp:cNvSpPr/>
      </dsp:nvSpPr>
      <dsp:spPr>
        <a:xfrm>
          <a:off x="5161756" y="455783"/>
          <a:ext cx="1181250" cy="118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D5C8F-672E-4CE0-B132-8C828F7E0404}">
      <dsp:nvSpPr>
        <dsp:cNvPr id="0" name=""/>
        <dsp:cNvSpPr/>
      </dsp:nvSpPr>
      <dsp:spPr>
        <a:xfrm>
          <a:off x="4064881" y="2717033"/>
          <a:ext cx="3375000" cy="94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>
              <a:latin typeface="Posterama"/>
            </a:rPr>
            <a:t>Disk</a:t>
          </a:r>
          <a:r>
            <a:rPr lang="en-US" sz="1600" b="1" kern="1200" dirty="0"/>
            <a:t> Space</a:t>
          </a:r>
          <a:r>
            <a:rPr lang="en-US" sz="1600" kern="1200" dirty="0"/>
            <a:t>: O(n) , where n is the number of elements in the dataset</a:t>
          </a:r>
        </a:p>
      </dsp:txBody>
      <dsp:txXfrm>
        <a:off x="4064881" y="2717033"/>
        <a:ext cx="3375000" cy="944296"/>
      </dsp:txXfrm>
    </dsp:sp>
    <dsp:sp modelId="{6B8E5C2F-AE7E-402A-A947-09B2D566023F}">
      <dsp:nvSpPr>
        <dsp:cNvPr id="0" name=""/>
        <dsp:cNvSpPr/>
      </dsp:nvSpPr>
      <dsp:spPr>
        <a:xfrm>
          <a:off x="8688631" y="17033"/>
          <a:ext cx="2058750" cy="2058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FF663-F3FC-42A5-AF77-216DB193D604}">
      <dsp:nvSpPr>
        <dsp:cNvPr id="0" name=""/>
        <dsp:cNvSpPr/>
      </dsp:nvSpPr>
      <dsp:spPr>
        <a:xfrm>
          <a:off x="9127381" y="455783"/>
          <a:ext cx="1181250" cy="118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65645-2AC2-4EEB-BA2B-3A6FA5EED1F0}">
      <dsp:nvSpPr>
        <dsp:cNvPr id="0" name=""/>
        <dsp:cNvSpPr/>
      </dsp:nvSpPr>
      <dsp:spPr>
        <a:xfrm>
          <a:off x="8030506" y="2717033"/>
          <a:ext cx="3375000" cy="944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>
              <a:latin typeface="Posterama"/>
            </a:rPr>
            <a:t>Note</a:t>
          </a:r>
          <a:r>
            <a:rPr lang="en-US" sz="1200" kern="1200" dirty="0"/>
            <a:t>: The actual time and space complexity may vary depending on the chosen external sorting algorithm, data distribution, buffer size, and hardware characteristics</a:t>
          </a:r>
        </a:p>
      </dsp:txBody>
      <dsp:txXfrm>
        <a:off x="8030506" y="2717033"/>
        <a:ext cx="3375000" cy="9442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4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2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6/27/2023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6/27/2023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4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6/27/2023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6/27/2023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8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7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6/27/2023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5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6/27/2023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4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52092" y="2335575"/>
            <a:ext cx="4606456" cy="115471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400" b="1" kern="1200" dirty="0">
                <a:latin typeface="+mj-lt"/>
                <a:ea typeface="+mj-ea"/>
                <a:cs typeface="+mj-cs"/>
              </a:rPr>
              <a:t>EXTERNAL SORT</a:t>
            </a:r>
            <a:endParaRPr lang="en-US" sz="4400" b="1" kern="1200" dirty="0">
              <a:latin typeface="+mj-lt"/>
              <a:cs typeface="Posteram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76EF2-6CF2-DD3C-E6BB-8FE167E7AD16}"/>
              </a:ext>
            </a:extLst>
          </p:cNvPr>
          <p:cNvSpPr txBox="1"/>
          <p:nvPr/>
        </p:nvSpPr>
        <p:spPr>
          <a:xfrm>
            <a:off x="236387" y="3671580"/>
            <a:ext cx="6866159" cy="318916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sz="2200" b="1" u="sng" cap="all" dirty="0"/>
              <a:t>GROUP 11 - Members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sz="2200" b="1" cap="all" dirty="0"/>
              <a:t>EVANS ACHEAMPONG – 10987644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sz="2200" b="1" cap="all" dirty="0"/>
              <a:t>Amoah Ofori Darkwah - 10949533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sz="2200" b="1" cap="all" dirty="0"/>
              <a:t>Edward </a:t>
            </a:r>
            <a:r>
              <a:rPr lang="en-US" sz="2200" b="1" cap="all" err="1"/>
              <a:t>Ayirebi</a:t>
            </a:r>
            <a:r>
              <a:rPr lang="en-US" sz="2200" b="1" cap="all" dirty="0"/>
              <a:t> Acquah - 10986982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sz="2200" b="1" cap="all" dirty="0"/>
              <a:t>Bani Beres </a:t>
            </a:r>
            <a:r>
              <a:rPr lang="en-US" sz="2200" b="1" cap="all" err="1"/>
              <a:t>Etornam</a:t>
            </a:r>
            <a:r>
              <a:rPr lang="en-US" sz="2200" b="1" cap="all" dirty="0"/>
              <a:t> - 10948391</a:t>
            </a:r>
          </a:p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sz="2200" b="1" cap="all" dirty="0"/>
              <a:t>Eyram </a:t>
            </a:r>
            <a:r>
              <a:rPr lang="en-US" sz="2200" b="1" cap="all" err="1"/>
              <a:t>Aheto</a:t>
            </a:r>
            <a:r>
              <a:rPr lang="en-US" sz="2200" b="1" cap="all" dirty="0"/>
              <a:t> - 10987509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65685-AB45-590E-C0ED-2DB24F195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90" r="-1" b="-1"/>
          <a:stretch/>
        </p:blipFill>
        <p:spPr>
          <a:xfrm>
            <a:off x="5879198" y="490264"/>
            <a:ext cx="6312802" cy="6367736"/>
          </a:xfrm>
          <a:custGeom>
            <a:avLst/>
            <a:gdLst/>
            <a:ahLst/>
            <a:cxnLst/>
            <a:rect l="l" t="t" r="r" b="b"/>
            <a:pathLst>
              <a:path w="6312802" h="6367736">
                <a:moveTo>
                  <a:pt x="789715" y="708127"/>
                </a:moveTo>
                <a:cubicBezTo>
                  <a:pt x="845978" y="711650"/>
                  <a:pt x="901296" y="724302"/>
                  <a:pt x="953475" y="745602"/>
                </a:cubicBezTo>
                <a:cubicBezTo>
                  <a:pt x="1173612" y="834890"/>
                  <a:pt x="1309905" y="1073925"/>
                  <a:pt x="1278834" y="1315681"/>
                </a:cubicBezTo>
                <a:cubicBezTo>
                  <a:pt x="1233750" y="1669869"/>
                  <a:pt x="880524" y="1881517"/>
                  <a:pt x="560369" y="1747304"/>
                </a:cubicBezTo>
                <a:cubicBezTo>
                  <a:pt x="338151" y="1654256"/>
                  <a:pt x="204742" y="1408974"/>
                  <a:pt x="242538" y="1164574"/>
                </a:cubicBezTo>
                <a:cubicBezTo>
                  <a:pt x="286421" y="880774"/>
                  <a:pt x="529219" y="692590"/>
                  <a:pt x="789715" y="708127"/>
                </a:cubicBezTo>
                <a:close/>
                <a:moveTo>
                  <a:pt x="2877121" y="364348"/>
                </a:moveTo>
                <a:cubicBezTo>
                  <a:pt x="2901561" y="365790"/>
                  <a:pt x="2925601" y="371235"/>
                  <a:pt x="2948310" y="380363"/>
                </a:cubicBezTo>
                <a:cubicBezTo>
                  <a:pt x="3044405" y="419202"/>
                  <a:pt x="3103503" y="523063"/>
                  <a:pt x="3089970" y="628607"/>
                </a:cubicBezTo>
                <a:cubicBezTo>
                  <a:pt x="3070190" y="782758"/>
                  <a:pt x="2916600" y="874848"/>
                  <a:pt x="2777343" y="816472"/>
                </a:cubicBezTo>
                <a:cubicBezTo>
                  <a:pt x="2680608" y="775952"/>
                  <a:pt x="2622552" y="669287"/>
                  <a:pt x="2639048" y="562863"/>
                </a:cubicBezTo>
                <a:cubicBezTo>
                  <a:pt x="2658106" y="439382"/>
                  <a:pt x="2763810" y="357542"/>
                  <a:pt x="2877121" y="364348"/>
                </a:cubicBezTo>
                <a:close/>
                <a:moveTo>
                  <a:pt x="5725514" y="29060"/>
                </a:moveTo>
                <a:lnTo>
                  <a:pt x="5748657" y="29701"/>
                </a:lnTo>
                <a:cubicBezTo>
                  <a:pt x="5935681" y="36387"/>
                  <a:pt x="6081789" y="65616"/>
                  <a:pt x="6194082" y="113315"/>
                </a:cubicBezTo>
                <a:lnTo>
                  <a:pt x="6312802" y="183322"/>
                </a:lnTo>
                <a:lnTo>
                  <a:pt x="6312802" y="6367736"/>
                </a:lnTo>
                <a:lnTo>
                  <a:pt x="3171877" y="6367736"/>
                </a:lnTo>
                <a:lnTo>
                  <a:pt x="3171635" y="6367591"/>
                </a:lnTo>
                <a:lnTo>
                  <a:pt x="2683232" y="6367591"/>
                </a:lnTo>
                <a:lnTo>
                  <a:pt x="2683031" y="6367736"/>
                </a:lnTo>
                <a:lnTo>
                  <a:pt x="1006759" y="6367736"/>
                </a:lnTo>
                <a:lnTo>
                  <a:pt x="1017798" y="6253705"/>
                </a:lnTo>
                <a:cubicBezTo>
                  <a:pt x="1043303" y="6019815"/>
                  <a:pt x="1065826" y="5776617"/>
                  <a:pt x="897420" y="5565130"/>
                </a:cubicBezTo>
                <a:cubicBezTo>
                  <a:pt x="700507" y="5318087"/>
                  <a:pt x="491822" y="5428997"/>
                  <a:pt x="271526" y="5130943"/>
                </a:cubicBezTo>
                <a:cubicBezTo>
                  <a:pt x="108646" y="4910648"/>
                  <a:pt x="-26366" y="4708290"/>
                  <a:pt x="39940" y="4415201"/>
                </a:cubicBezTo>
                <a:cubicBezTo>
                  <a:pt x="128666" y="4023216"/>
                  <a:pt x="467878" y="3870268"/>
                  <a:pt x="464356" y="3587268"/>
                </a:cubicBezTo>
                <a:cubicBezTo>
                  <a:pt x="460351" y="3247094"/>
                  <a:pt x="43943" y="3178950"/>
                  <a:pt x="3183" y="2791128"/>
                </a:cubicBezTo>
                <a:cubicBezTo>
                  <a:pt x="-23403" y="2538162"/>
                  <a:pt x="118896" y="2235225"/>
                  <a:pt x="343758" y="2095087"/>
                </a:cubicBezTo>
                <a:cubicBezTo>
                  <a:pt x="758163" y="1836512"/>
                  <a:pt x="1225342" y="2272862"/>
                  <a:pt x="1543093" y="2013487"/>
                </a:cubicBezTo>
                <a:cubicBezTo>
                  <a:pt x="1732879" y="1858534"/>
                  <a:pt x="1763790" y="1542064"/>
                  <a:pt x="1726873" y="1342749"/>
                </a:cubicBezTo>
                <a:cubicBezTo>
                  <a:pt x="1656484" y="963255"/>
                  <a:pt x="1345299" y="901114"/>
                  <a:pt x="1356831" y="612032"/>
                </a:cubicBezTo>
                <a:cubicBezTo>
                  <a:pt x="1365319" y="397180"/>
                  <a:pt x="1547578" y="171600"/>
                  <a:pt x="1773239" y="121551"/>
                </a:cubicBezTo>
                <a:cubicBezTo>
                  <a:pt x="1804789" y="114503"/>
                  <a:pt x="1837013" y="110980"/>
                  <a:pt x="1869333" y="110980"/>
                </a:cubicBezTo>
                <a:cubicBezTo>
                  <a:pt x="2087466" y="110980"/>
                  <a:pt x="2259155" y="271137"/>
                  <a:pt x="2312167" y="320866"/>
                </a:cubicBezTo>
                <a:cubicBezTo>
                  <a:pt x="2563133" y="555255"/>
                  <a:pt x="2364538" y="842498"/>
                  <a:pt x="2568899" y="1194363"/>
                </a:cubicBezTo>
                <a:cubicBezTo>
                  <a:pt x="2600650" y="1246494"/>
                  <a:pt x="2637078" y="1295662"/>
                  <a:pt x="2677726" y="1341226"/>
                </a:cubicBezTo>
                <a:cubicBezTo>
                  <a:pt x="2757804" y="1432276"/>
                  <a:pt x="2906990" y="1416261"/>
                  <a:pt x="2964327" y="1310316"/>
                </a:cubicBezTo>
                <a:cubicBezTo>
                  <a:pt x="3059059" y="1135183"/>
                  <a:pt x="3149628" y="938831"/>
                  <a:pt x="3333248" y="887741"/>
                </a:cubicBezTo>
                <a:cubicBezTo>
                  <a:pt x="3690239" y="788365"/>
                  <a:pt x="3902767" y="1378543"/>
                  <a:pt x="4272730" y="1307994"/>
                </a:cubicBezTo>
                <a:cubicBezTo>
                  <a:pt x="4426320" y="1278686"/>
                  <a:pt x="4515368" y="1152802"/>
                  <a:pt x="4596327" y="996810"/>
                </a:cubicBezTo>
                <a:cubicBezTo>
                  <a:pt x="4618829" y="953326"/>
                  <a:pt x="4640770" y="907521"/>
                  <a:pt x="4663272" y="860676"/>
                </a:cubicBezTo>
                <a:cubicBezTo>
                  <a:pt x="4732781" y="613153"/>
                  <a:pt x="4835282" y="115946"/>
                  <a:pt x="5572324" y="40189"/>
                </a:cubicBezTo>
                <a:cubicBezTo>
                  <a:pt x="5622910" y="31543"/>
                  <a:pt x="5674208" y="27859"/>
                  <a:pt x="5725514" y="29060"/>
                </a:cubicBezTo>
                <a:close/>
                <a:moveTo>
                  <a:pt x="4169348" y="793"/>
                </a:moveTo>
                <a:cubicBezTo>
                  <a:pt x="4219966" y="3995"/>
                  <a:pt x="4269734" y="15368"/>
                  <a:pt x="4316693" y="34505"/>
                </a:cubicBezTo>
                <a:cubicBezTo>
                  <a:pt x="4514808" y="114584"/>
                  <a:pt x="4637488" y="329676"/>
                  <a:pt x="4609540" y="547569"/>
                </a:cubicBezTo>
                <a:cubicBezTo>
                  <a:pt x="4568620" y="865801"/>
                  <a:pt x="4251108" y="1055907"/>
                  <a:pt x="3962986" y="935790"/>
                </a:cubicBezTo>
                <a:cubicBezTo>
                  <a:pt x="3762790" y="852028"/>
                  <a:pt x="3642672" y="631491"/>
                  <a:pt x="3676946" y="411355"/>
                </a:cubicBezTo>
                <a:cubicBezTo>
                  <a:pt x="3716424" y="155985"/>
                  <a:pt x="3934959" y="-13061"/>
                  <a:pt x="4169348" y="793"/>
                </a:cubicBez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1F2B85-0891-4EBD-A2C4-063F856E4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73" y="103394"/>
            <a:ext cx="3458283" cy="269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8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0204" y="423385"/>
            <a:ext cx="5369169" cy="14049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  <a:latin typeface="Posterama"/>
                <a:cs typeface="Posterama"/>
              </a:rPr>
              <a:t>External</a:t>
            </a:r>
            <a:r>
              <a:rPr lang="en-US" b="1" dirty="0"/>
              <a:t> Sort Algorithms</a:t>
            </a:r>
            <a:endParaRPr lang="en-US" b="1">
              <a:cs typeface="Posterama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36387" y="2837693"/>
            <a:ext cx="6002257" cy="3174788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sz="2400" b="1" dirty="0"/>
              <a:t>Algorithmic Steps</a:t>
            </a:r>
            <a:r>
              <a:rPr lang="en-US" sz="2400" dirty="0"/>
              <a:t>: Divide the dataset into smaller partitions, sort each partition in memory, and merge the partitions using a merge operation</a:t>
            </a:r>
          </a:p>
          <a:p>
            <a:pPr lvl="0"/>
            <a:r>
              <a:rPr lang="en-US" sz="2400" b="1" dirty="0"/>
              <a:t>Performance Characteristics</a:t>
            </a:r>
            <a:r>
              <a:rPr lang="en-US" sz="2400" dirty="0"/>
              <a:t>: Guarantees efficient external sorting and is often the preferred algorithm for large datasets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64EBEB-6133-3D73-BFB9-A61043DFF2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4" r="42237" b="-2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F5C22469-B307-9D5E-783C-9DE19E2F0BCC}"/>
              </a:ext>
            </a:extLst>
          </p:cNvPr>
          <p:cNvSpPr txBox="1">
            <a:spLocks/>
          </p:cNvSpPr>
          <p:nvPr/>
        </p:nvSpPr>
        <p:spPr>
          <a:xfrm>
            <a:off x="1035169" y="1912879"/>
            <a:ext cx="5340415" cy="75801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0000"/>
                </a:solidFill>
                <a:latin typeface="Posterama"/>
                <a:cs typeface="Posterama"/>
              </a:rPr>
              <a:t>Merge Sort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876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8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65C0744-9AC4-75EB-A37E-EF846830B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2929" y="3595"/>
            <a:ext cx="5115463" cy="6448244"/>
          </a:xfrm>
        </p:spPr>
      </p:pic>
    </p:spTree>
    <p:extLst>
      <p:ext uri="{BB962C8B-B14F-4D97-AF65-F5344CB8AC3E}">
        <p14:creationId xmlns:p14="http://schemas.microsoft.com/office/powerpoint/2010/main" val="150090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94581" y="222103"/>
            <a:ext cx="5354792" cy="101680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External Quick Sort</a:t>
            </a:r>
            <a:endParaRPr lang="en-US" b="1" dirty="0">
              <a:cs typeface="Posterama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3254" y="1716260"/>
            <a:ext cx="6160408" cy="4138071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sz="2400" b="1" dirty="0"/>
              <a:t>Algorithmic Steps</a:t>
            </a:r>
            <a:r>
              <a:rPr lang="en-US" sz="2400" dirty="0"/>
              <a:t>: Select a pivot element, partition the dataset into two partitions based on the pivot, recursively sort each partition, and combine the sorted partitions</a:t>
            </a:r>
          </a:p>
          <a:p>
            <a:endParaRPr lang="en-US" sz="2400" dirty="0"/>
          </a:p>
          <a:p>
            <a:pPr lvl="0"/>
            <a:r>
              <a:rPr lang="en-US" sz="2400" b="1" dirty="0"/>
              <a:t>Performance Characteristics</a:t>
            </a:r>
            <a:r>
              <a:rPr lang="en-US" sz="2400" dirty="0"/>
              <a:t>: Quick Sort can for external sorting by employing techniques pivot selection</a:t>
            </a:r>
          </a:p>
        </p:txBody>
      </p:sp>
      <p:pic>
        <p:nvPicPr>
          <p:cNvPr id="6" name="Picture 5" descr="Wooden block pieces">
            <a:extLst>
              <a:ext uri="{FF2B5EF4-FFF2-40B4-BE49-F238E27FC236}">
                <a16:creationId xmlns:a16="http://schemas.microsoft.com/office/drawing/2014/main" id="{A7B053E6-B815-284B-A362-DA92705FE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36" r="39164" b="-2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6907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8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96A784F8-460C-C52A-7B00-6CD2B9CDA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078" y="1270926"/>
            <a:ext cx="12194157" cy="5189506"/>
          </a:xfrm>
        </p:spPr>
      </p:pic>
    </p:spTree>
    <p:extLst>
      <p:ext uri="{BB962C8B-B14F-4D97-AF65-F5344CB8AC3E}">
        <p14:creationId xmlns:p14="http://schemas.microsoft.com/office/powerpoint/2010/main" val="494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978CD5-696C-47A1-9AEC-EEB8D7D44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868964"/>
            <a:ext cx="5598097" cy="2819626"/>
          </a:xfrm>
        </p:spPr>
        <p:txBody>
          <a:bodyPr>
            <a:normAutofit/>
          </a:bodyPr>
          <a:lstStyle/>
          <a:p>
            <a:r>
              <a:rPr lang="en-US" b="1" dirty="0"/>
              <a:t>External Sort Techniques</a:t>
            </a:r>
            <a:endParaRPr lang="en-US" b="1" dirty="0">
              <a:cs typeface="Postera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A1A3A-B7A7-CC5E-B38B-1FC65D310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39" r="6847" b="2"/>
          <a:stretch/>
        </p:blipFill>
        <p:spPr>
          <a:xfrm>
            <a:off x="6480316" y="1"/>
            <a:ext cx="5726654" cy="6857999"/>
          </a:xfrm>
          <a:custGeom>
            <a:avLst/>
            <a:gdLst/>
            <a:ahLst/>
            <a:cxn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7074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2270" y="810563"/>
            <a:ext cx="3963197" cy="5409262"/>
          </a:xfrm>
        </p:spPr>
        <p:txBody>
          <a:bodyPr anchor="t">
            <a:normAutofit/>
          </a:bodyPr>
          <a:lstStyle/>
          <a:p>
            <a:r>
              <a:rPr lang="en-US" b="1" dirty="0"/>
              <a:t>Replacement Selection</a:t>
            </a:r>
            <a:endParaRPr lang="en-US" b="1" dirty="0">
              <a:cs typeface="Posterama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E44E244-22E1-A697-9A5B-81293D908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5740026"/>
              </p:ext>
            </p:extLst>
          </p:nvPr>
        </p:nvGraphicFramePr>
        <p:xfrm>
          <a:off x="6156183" y="594069"/>
          <a:ext cx="5933621" cy="582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090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62271" y="810563"/>
            <a:ext cx="4266288" cy="1886810"/>
          </a:xfrm>
        </p:spPr>
        <p:txBody>
          <a:bodyPr anchor="t">
            <a:normAutofit/>
          </a:bodyPr>
          <a:lstStyle/>
          <a:p>
            <a:r>
              <a:rPr lang="en-US" b="1" dirty="0"/>
              <a:t>Multiway Merge</a:t>
            </a:r>
            <a:endParaRPr lang="en-US" b="1" dirty="0">
              <a:cs typeface="Posterama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EB4178BB-0E4F-E1F3-E2C3-589414DA8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338513"/>
              </p:ext>
            </p:extLst>
          </p:nvPr>
        </p:nvGraphicFramePr>
        <p:xfrm>
          <a:off x="6156183" y="594069"/>
          <a:ext cx="5789847" cy="5826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8245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65185" y="-166086"/>
            <a:ext cx="5369169" cy="1591902"/>
          </a:xfrm>
        </p:spPr>
        <p:txBody>
          <a:bodyPr>
            <a:normAutofit/>
          </a:bodyPr>
          <a:lstStyle/>
          <a:p>
            <a:r>
              <a:rPr lang="en-US" b="1" dirty="0"/>
              <a:t>Implementation Considerations</a:t>
            </a:r>
            <a:endParaRPr lang="en-US" b="1" dirty="0">
              <a:cs typeface="Posterama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50765" y="1716259"/>
            <a:ext cx="6160407" cy="31747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latin typeface="Century Gothic"/>
              </a:rPr>
              <a:t>Buffering Strategies</a:t>
            </a:r>
            <a:r>
              <a:rPr lang="en-US" sz="2400" dirty="0">
                <a:latin typeface="Century Gothic"/>
              </a:rPr>
              <a:t>: Optimize buffer size selection to minimize disk I/O operations.</a:t>
            </a:r>
            <a:endParaRPr lang="en-US" sz="2400" dirty="0"/>
          </a:p>
          <a:p>
            <a:endParaRPr lang="en-US" sz="2400" dirty="0">
              <a:latin typeface="Wingdings 3"/>
              <a:sym typeface="Wingdings 3"/>
            </a:endParaRPr>
          </a:p>
          <a:p>
            <a:r>
              <a:rPr lang="en-US" sz="2400" b="1" dirty="0">
                <a:latin typeface="Century Gothic"/>
              </a:rPr>
              <a:t>I/O Strategies</a:t>
            </a:r>
            <a:r>
              <a:rPr lang="en-US" sz="2400" dirty="0">
                <a:latin typeface="Century Gothic"/>
              </a:rPr>
              <a:t>: Efficient disk read and write operations, such as prefetching and write buffering.</a:t>
            </a:r>
            <a:endParaRPr lang="en-US" sz="2400" dirty="0"/>
          </a:p>
          <a:p>
            <a:pPr lvl="0"/>
            <a:endParaRPr lang="en-US" sz="2400" dirty="0">
              <a:latin typeface="Wingdings 3"/>
              <a:sym typeface="Wingdings 3"/>
            </a:endParaRPr>
          </a:p>
          <a:p>
            <a:r>
              <a:rPr lang="en-US" sz="2400" b="1">
                <a:latin typeface="Century Gothic"/>
              </a:rPr>
              <a:t>Memory</a:t>
            </a:r>
            <a:r>
              <a:rPr lang="en-US" sz="2400" b="1" dirty="0">
                <a:latin typeface="Century Gothic"/>
              </a:rPr>
              <a:t> Management: </a:t>
            </a:r>
            <a:r>
              <a:rPr lang="en-US" sz="2400" dirty="0">
                <a:latin typeface="Century Gothic"/>
              </a:rPr>
              <a:t>Proper utilization of available memory for partitioning, sorting, and merging operations.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Different coloured organisers">
            <a:extLst>
              <a:ext uri="{FF2B5EF4-FFF2-40B4-BE49-F238E27FC236}">
                <a16:creationId xmlns:a16="http://schemas.microsoft.com/office/drawing/2014/main" id="{B1A22A73-C175-8B3E-E237-BE27A4E1E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05" r="24086" b="-2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00132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35789" y="193347"/>
            <a:ext cx="6576867" cy="6861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External Sort Limitations</a:t>
            </a:r>
            <a:endParaRPr lang="en-US" b="1" dirty="0">
              <a:cs typeface="Posterama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50123" y="939882"/>
            <a:ext cx="6663614" cy="5805844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sz="2400" b="1" dirty="0"/>
              <a:t>Slower Performance</a:t>
            </a:r>
            <a:r>
              <a:rPr lang="en-US" sz="2400" dirty="0"/>
              <a:t>: External sorting involves additional disk I/O operations, which can impact overall sorting speed</a:t>
            </a:r>
          </a:p>
          <a:p>
            <a:pPr lvl="0"/>
            <a:r>
              <a:rPr lang="en-US" sz="2400" b="1" dirty="0"/>
              <a:t>Disk Space Requirements</a:t>
            </a:r>
            <a:r>
              <a:rPr lang="en-US" sz="2400" dirty="0"/>
              <a:t>: External sorting sufficient disk space to store intermediate the final sorted output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ea typeface="+mn-lt"/>
                <a:cs typeface="+mn-lt"/>
              </a:rPr>
              <a:t>Implementation Complexity</a:t>
            </a:r>
            <a:r>
              <a:rPr lang="en-US" sz="2400" dirty="0">
                <a:ea typeface="+mn-lt"/>
                <a:cs typeface="+mn-lt"/>
              </a:rPr>
              <a:t>: Designing and implementing efficient external sorting algorithms can be complex and require careful considerations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ea typeface="+mn-lt"/>
                <a:cs typeface="+mn-lt"/>
              </a:rPr>
              <a:t>Dependency on Hardware</a:t>
            </a:r>
            <a:r>
              <a:rPr lang="en-US" sz="2400" dirty="0">
                <a:ea typeface="+mn-lt"/>
                <a:cs typeface="+mn-lt"/>
              </a:rPr>
              <a:t>: External sorting performance is influenced by the speed and characteristics of the underlying hardware, such as disk access time and memory capacity</a:t>
            </a:r>
            <a:endParaRPr lang="en-US" sz="2400" dirty="0"/>
          </a:p>
        </p:txBody>
      </p:sp>
      <p:pic>
        <p:nvPicPr>
          <p:cNvPr id="6" name="Picture 5" descr="CNC lathe processing">
            <a:extLst>
              <a:ext uri="{FF2B5EF4-FFF2-40B4-BE49-F238E27FC236}">
                <a16:creationId xmlns:a16="http://schemas.microsoft.com/office/drawing/2014/main" id="{A0A35414-FEDD-F7B0-E3B6-12F6E9CB6A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47" r="1716" b="-3"/>
          <a:stretch/>
        </p:blipFill>
        <p:spPr>
          <a:xfrm>
            <a:off x="6824523" y="115029"/>
            <a:ext cx="5439365" cy="6627953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81492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58F429-1073-433F-9717-82F8E7302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BEA1BDE-165E-4C2F-9EC8-175132C00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3253060"/>
          </a:xfrm>
          <a:custGeom>
            <a:avLst/>
            <a:gdLst>
              <a:gd name="connsiteX0" fmla="*/ 8927594 w 12188952"/>
              <a:gd name="connsiteY0" fmla="*/ 2809493 h 3253060"/>
              <a:gd name="connsiteX1" fmla="*/ 9140086 w 12188952"/>
              <a:gd name="connsiteY1" fmla="*/ 2932121 h 3253060"/>
              <a:gd name="connsiteX2" fmla="*/ 9040501 w 12188952"/>
              <a:gd name="connsiteY2" fmla="*/ 3229737 h 3253060"/>
              <a:gd name="connsiteX3" fmla="*/ 8742936 w 12188952"/>
              <a:gd name="connsiteY3" fmla="*/ 3130008 h 3253060"/>
              <a:gd name="connsiteX4" fmla="*/ 8842520 w 12188952"/>
              <a:gd name="connsiteY4" fmla="*/ 2832393 h 3253060"/>
              <a:gd name="connsiteX5" fmla="*/ 8927594 w 12188952"/>
              <a:gd name="connsiteY5" fmla="*/ 2809493 h 3253060"/>
              <a:gd name="connsiteX6" fmla="*/ 9839594 w 12188952"/>
              <a:gd name="connsiteY6" fmla="*/ 2254502 h 3253060"/>
              <a:gd name="connsiteX7" fmla="*/ 10269162 w 12188952"/>
              <a:gd name="connsiteY7" fmla="*/ 2502404 h 3253060"/>
              <a:gd name="connsiteX8" fmla="*/ 10067848 w 12188952"/>
              <a:gd name="connsiteY8" fmla="*/ 3104051 h 3253060"/>
              <a:gd name="connsiteX9" fmla="*/ 9466298 w 12188952"/>
              <a:gd name="connsiteY9" fmla="*/ 2902445 h 3253060"/>
              <a:gd name="connsiteX10" fmla="*/ 9667612 w 12188952"/>
              <a:gd name="connsiteY10" fmla="*/ 2300797 h 3253060"/>
              <a:gd name="connsiteX11" fmla="*/ 9839594 w 12188952"/>
              <a:gd name="connsiteY11" fmla="*/ 2254502 h 3253060"/>
              <a:gd name="connsiteX12" fmla="*/ 0 w 12188952"/>
              <a:gd name="connsiteY12" fmla="*/ 0 h 3253060"/>
              <a:gd name="connsiteX13" fmla="*/ 12188952 w 12188952"/>
              <a:gd name="connsiteY13" fmla="*/ 0 h 3253060"/>
              <a:gd name="connsiteX14" fmla="*/ 12188952 w 12188952"/>
              <a:gd name="connsiteY14" fmla="*/ 1905650 h 3253060"/>
              <a:gd name="connsiteX15" fmla="*/ 12120967 w 12188952"/>
              <a:gd name="connsiteY15" fmla="*/ 1946472 h 3253060"/>
              <a:gd name="connsiteX16" fmla="*/ 11074409 w 12188952"/>
              <a:gd name="connsiteY16" fmla="*/ 2037484 h 3253060"/>
              <a:gd name="connsiteX17" fmla="*/ 9864198 w 12188952"/>
              <a:gd name="connsiteY17" fmla="*/ 1887351 h 3253060"/>
              <a:gd name="connsiteX18" fmla="*/ 8991754 w 12188952"/>
              <a:gd name="connsiteY18" fmla="*/ 2414137 h 3253060"/>
              <a:gd name="connsiteX19" fmla="*/ 6991607 w 12188952"/>
              <a:gd name="connsiteY19" fmla="*/ 2871396 h 3253060"/>
              <a:gd name="connsiteX20" fmla="*/ 6284486 w 12188952"/>
              <a:gd name="connsiteY20" fmla="*/ 2249958 h 3253060"/>
              <a:gd name="connsiteX21" fmla="*/ 4389548 w 12188952"/>
              <a:gd name="connsiteY21" fmla="*/ 1928103 h 3253060"/>
              <a:gd name="connsiteX22" fmla="*/ 3011452 w 12188952"/>
              <a:gd name="connsiteY22" fmla="*/ 2635981 h 3253060"/>
              <a:gd name="connsiteX23" fmla="*/ 83366 w 12188952"/>
              <a:gd name="connsiteY23" fmla="*/ 2439064 h 3253060"/>
              <a:gd name="connsiteX24" fmla="*/ 0 w 12188952"/>
              <a:gd name="connsiteY24" fmla="*/ 2378538 h 325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88952" h="3253060">
                <a:moveTo>
                  <a:pt x="8927594" y="2809493"/>
                </a:moveTo>
                <a:cubicBezTo>
                  <a:pt x="9013893" y="2804140"/>
                  <a:pt x="9099082" y="2849829"/>
                  <a:pt x="9140086" y="2932121"/>
                </a:cubicBezTo>
                <a:cubicBezTo>
                  <a:pt x="9194758" y="3041846"/>
                  <a:pt x="9150173" y="3175092"/>
                  <a:pt x="9040501" y="3229737"/>
                </a:cubicBezTo>
                <a:cubicBezTo>
                  <a:pt x="8930831" y="3284381"/>
                  <a:pt x="8797607" y="3239732"/>
                  <a:pt x="8742936" y="3130008"/>
                </a:cubicBezTo>
                <a:cubicBezTo>
                  <a:pt x="8688263" y="3020284"/>
                  <a:pt x="8732849" y="2887038"/>
                  <a:pt x="8842520" y="2832393"/>
                </a:cubicBezTo>
                <a:cubicBezTo>
                  <a:pt x="8869938" y="2818732"/>
                  <a:pt x="8898827" y="2811276"/>
                  <a:pt x="8927594" y="2809493"/>
                </a:cubicBezTo>
                <a:close/>
                <a:moveTo>
                  <a:pt x="9839594" y="2254502"/>
                </a:moveTo>
                <a:cubicBezTo>
                  <a:pt x="10014053" y="2243682"/>
                  <a:pt x="10186270" y="2336045"/>
                  <a:pt x="10269162" y="2502404"/>
                </a:cubicBezTo>
                <a:cubicBezTo>
                  <a:pt x="10379684" y="2724217"/>
                  <a:pt x="10289552" y="2993584"/>
                  <a:pt x="10067848" y="3104051"/>
                </a:cubicBezTo>
                <a:cubicBezTo>
                  <a:pt x="9846143" y="3214519"/>
                  <a:pt x="9576819" y="3124257"/>
                  <a:pt x="9466298" y="2902445"/>
                </a:cubicBezTo>
                <a:cubicBezTo>
                  <a:pt x="9355776" y="2680632"/>
                  <a:pt x="9445908" y="2411265"/>
                  <a:pt x="9667612" y="2300797"/>
                </a:cubicBezTo>
                <a:cubicBezTo>
                  <a:pt x="9723039" y="2273180"/>
                  <a:pt x="9781442" y="2258108"/>
                  <a:pt x="9839594" y="2254502"/>
                </a:cubicBez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1905650"/>
                </a:lnTo>
                <a:lnTo>
                  <a:pt x="12120967" y="1946472"/>
                </a:lnTo>
                <a:cubicBezTo>
                  <a:pt x="11788993" y="2117297"/>
                  <a:pt x="11440569" y="2113011"/>
                  <a:pt x="11074409" y="2037484"/>
                </a:cubicBezTo>
                <a:cubicBezTo>
                  <a:pt x="10676141" y="1955619"/>
                  <a:pt x="10268686" y="1894040"/>
                  <a:pt x="9864198" y="1887351"/>
                </a:cubicBezTo>
                <a:cubicBezTo>
                  <a:pt x="9489288" y="1881370"/>
                  <a:pt x="9236088" y="2162088"/>
                  <a:pt x="8991754" y="2414137"/>
                </a:cubicBezTo>
                <a:cubicBezTo>
                  <a:pt x="8382906" y="3042437"/>
                  <a:pt x="7692220" y="3226501"/>
                  <a:pt x="6991607" y="2871396"/>
                </a:cubicBezTo>
                <a:cubicBezTo>
                  <a:pt x="6719890" y="2733681"/>
                  <a:pt x="6491795" y="2484385"/>
                  <a:pt x="6284486" y="2249958"/>
                </a:cubicBezTo>
                <a:cubicBezTo>
                  <a:pt x="5728685" y="1621250"/>
                  <a:pt x="5040511" y="1603258"/>
                  <a:pt x="4389548" y="1928103"/>
                </a:cubicBezTo>
                <a:cubicBezTo>
                  <a:pt x="3927375" y="2159626"/>
                  <a:pt x="3488974" y="2444363"/>
                  <a:pt x="3011452" y="2635981"/>
                </a:cubicBezTo>
                <a:cubicBezTo>
                  <a:pt x="1974772" y="3054168"/>
                  <a:pt x="970194" y="3035245"/>
                  <a:pt x="83366" y="2439064"/>
                </a:cubicBezTo>
                <a:lnTo>
                  <a:pt x="0" y="23785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133600" y="212727"/>
            <a:ext cx="7205933" cy="1325563"/>
          </a:xfrm>
        </p:spPr>
        <p:txBody>
          <a:bodyPr>
            <a:normAutofit/>
          </a:bodyPr>
          <a:lstStyle/>
          <a:p>
            <a:r>
              <a:rPr lang="en-US" b="1" dirty="0"/>
              <a:t>Optimization Techniques</a:t>
            </a:r>
            <a:endParaRPr lang="en-US" b="1" dirty="0">
              <a:cs typeface="Posterama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0E85F9F-82CE-CC1A-1BD7-86CFB5E20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890672"/>
              </p:ext>
            </p:extLst>
          </p:nvPr>
        </p:nvGraphicFramePr>
        <p:xfrm>
          <a:off x="178279" y="2802714"/>
          <a:ext cx="11720421" cy="3698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85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65827" y="-626161"/>
            <a:ext cx="7338867" cy="1614069"/>
          </a:xfrm>
        </p:spPr>
        <p:txBody>
          <a:bodyPr>
            <a:normAutofit/>
          </a:bodyPr>
          <a:lstStyle/>
          <a:p>
            <a:r>
              <a:rPr lang="en-US" b="1" dirty="0">
                <a:latin typeface="Century Gothic"/>
                <a:cs typeface="Posterama"/>
              </a:rPr>
              <a:t>Presentation Overview</a:t>
            </a:r>
            <a:endParaRPr lang="en-US" dirty="0">
              <a:latin typeface="Posterama"/>
              <a:cs typeface="Posterama"/>
            </a:endParaRPr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47A84871-8C63-4D8A-8F03-54CF4AFC05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71" r="-2" b="-2"/>
          <a:stretch/>
        </p:blipFill>
        <p:spPr>
          <a:xfrm>
            <a:off x="6523764" y="456214"/>
            <a:ext cx="5668236" cy="5712821"/>
          </a:xfrm>
          <a:custGeom>
            <a:avLst/>
            <a:gdLst/>
            <a:ahLst/>
            <a:cxnLst/>
            <a:rect l="l" t="t" r="r" b="b"/>
            <a:pathLst>
              <a:path w="5783254" h="5827839">
                <a:moveTo>
                  <a:pt x="4737899" y="4735529"/>
                </a:moveTo>
                <a:cubicBezTo>
                  <a:pt x="5039532" y="4735529"/>
                  <a:pt x="5284054" y="4980051"/>
                  <a:pt x="5284054" y="5281684"/>
                </a:cubicBezTo>
                <a:cubicBezTo>
                  <a:pt x="5284054" y="5583317"/>
                  <a:pt x="5039532" y="5827839"/>
                  <a:pt x="4737899" y="5827839"/>
                </a:cubicBezTo>
                <a:cubicBezTo>
                  <a:pt x="4436266" y="5827839"/>
                  <a:pt x="4191744" y="5583317"/>
                  <a:pt x="4191744" y="5281684"/>
                </a:cubicBezTo>
                <a:cubicBezTo>
                  <a:pt x="4191744" y="4980051"/>
                  <a:pt x="4436266" y="4735529"/>
                  <a:pt x="4737899" y="4735529"/>
                </a:cubicBezTo>
                <a:close/>
                <a:moveTo>
                  <a:pt x="926278" y="4451445"/>
                </a:moveTo>
                <a:cubicBezTo>
                  <a:pt x="1155542" y="4451445"/>
                  <a:pt x="1341398" y="4637301"/>
                  <a:pt x="1341398" y="4866565"/>
                </a:cubicBezTo>
                <a:cubicBezTo>
                  <a:pt x="1341398" y="5095829"/>
                  <a:pt x="1155542" y="5281685"/>
                  <a:pt x="926278" y="5281685"/>
                </a:cubicBezTo>
                <a:cubicBezTo>
                  <a:pt x="697014" y="5281685"/>
                  <a:pt x="511158" y="5095829"/>
                  <a:pt x="511158" y="4866565"/>
                </a:cubicBezTo>
                <a:cubicBezTo>
                  <a:pt x="511158" y="4637301"/>
                  <a:pt x="697014" y="4451445"/>
                  <a:pt x="926278" y="4451445"/>
                </a:cubicBezTo>
                <a:close/>
                <a:moveTo>
                  <a:pt x="1681949" y="4088725"/>
                </a:moveTo>
                <a:cubicBezTo>
                  <a:pt x="1834038" y="4088725"/>
                  <a:pt x="1957331" y="4212018"/>
                  <a:pt x="1957331" y="4364107"/>
                </a:cubicBezTo>
                <a:cubicBezTo>
                  <a:pt x="1957331" y="4516196"/>
                  <a:pt x="1834038" y="4639489"/>
                  <a:pt x="1681949" y="4639489"/>
                </a:cubicBezTo>
                <a:cubicBezTo>
                  <a:pt x="1529860" y="4639489"/>
                  <a:pt x="1406567" y="4516196"/>
                  <a:pt x="1406567" y="4364107"/>
                </a:cubicBezTo>
                <a:cubicBezTo>
                  <a:pt x="1406567" y="4212018"/>
                  <a:pt x="1529860" y="4088725"/>
                  <a:pt x="1681949" y="4088725"/>
                </a:cubicBezTo>
                <a:close/>
                <a:moveTo>
                  <a:pt x="1693411" y="509182"/>
                </a:moveTo>
                <a:cubicBezTo>
                  <a:pt x="1845500" y="509182"/>
                  <a:pt x="1968793" y="632475"/>
                  <a:pt x="1968793" y="784564"/>
                </a:cubicBezTo>
                <a:cubicBezTo>
                  <a:pt x="1968793" y="936653"/>
                  <a:pt x="1845500" y="1059946"/>
                  <a:pt x="1693411" y="1059946"/>
                </a:cubicBezTo>
                <a:cubicBezTo>
                  <a:pt x="1541322" y="1059946"/>
                  <a:pt x="1418029" y="936653"/>
                  <a:pt x="1418029" y="784564"/>
                </a:cubicBezTo>
                <a:cubicBezTo>
                  <a:pt x="1418029" y="632475"/>
                  <a:pt x="1541322" y="509182"/>
                  <a:pt x="1693411" y="509182"/>
                </a:cubicBezTo>
                <a:close/>
                <a:moveTo>
                  <a:pt x="3016437" y="478512"/>
                </a:moveTo>
                <a:cubicBezTo>
                  <a:pt x="3052905" y="476034"/>
                  <a:pt x="3089701" y="476075"/>
                  <a:pt x="3126794" y="478680"/>
                </a:cubicBezTo>
                <a:cubicBezTo>
                  <a:pt x="3225709" y="485628"/>
                  <a:pt x="3326735" y="510816"/>
                  <a:pt x="3429286" y="555125"/>
                </a:cubicBezTo>
                <a:cubicBezTo>
                  <a:pt x="3588377" y="623860"/>
                  <a:pt x="3726579" y="757508"/>
                  <a:pt x="3852460" y="883435"/>
                </a:cubicBezTo>
                <a:cubicBezTo>
                  <a:pt x="4189958" y="1221166"/>
                  <a:pt x="4581366" y="1207328"/>
                  <a:pt x="4939713" y="1000031"/>
                </a:cubicBezTo>
                <a:cubicBezTo>
                  <a:pt x="5194103" y="852348"/>
                  <a:pt x="5433141" y="675268"/>
                  <a:pt x="5697634" y="549718"/>
                </a:cubicBezTo>
                <a:lnTo>
                  <a:pt x="5783254" y="513561"/>
                </a:lnTo>
                <a:lnTo>
                  <a:pt x="5783254" y="4871711"/>
                </a:lnTo>
                <a:lnTo>
                  <a:pt x="5743328" y="4864473"/>
                </a:lnTo>
                <a:cubicBezTo>
                  <a:pt x="5605918" y="4834320"/>
                  <a:pt x="5469797" y="4789559"/>
                  <a:pt x="5333250" y="4737862"/>
                </a:cubicBezTo>
                <a:cubicBezTo>
                  <a:pt x="5018374" y="4618749"/>
                  <a:pt x="4676802" y="4500296"/>
                  <a:pt x="4354677" y="4623045"/>
                </a:cubicBezTo>
                <a:cubicBezTo>
                  <a:pt x="4093969" y="4722577"/>
                  <a:pt x="3874992" y="4932580"/>
                  <a:pt x="3639124" y="5095915"/>
                </a:cubicBezTo>
                <a:cubicBezTo>
                  <a:pt x="3490411" y="5199039"/>
                  <a:pt x="3351637" y="5318395"/>
                  <a:pt x="3196098" y="5409413"/>
                </a:cubicBezTo>
                <a:cubicBezTo>
                  <a:pt x="2798576" y="5642084"/>
                  <a:pt x="2315054" y="5309217"/>
                  <a:pt x="2216541" y="5005202"/>
                </a:cubicBezTo>
                <a:cubicBezTo>
                  <a:pt x="2172959" y="4870183"/>
                  <a:pt x="2182102" y="4711777"/>
                  <a:pt x="2195718" y="4566594"/>
                </a:cubicBezTo>
                <a:cubicBezTo>
                  <a:pt x="2235161" y="4141667"/>
                  <a:pt x="1842961" y="3903370"/>
                  <a:pt x="1509426" y="3909896"/>
                </a:cubicBezTo>
                <a:cubicBezTo>
                  <a:pt x="539234" y="3931048"/>
                  <a:pt x="29168" y="3302144"/>
                  <a:pt x="354" y="2455296"/>
                </a:cubicBezTo>
                <a:cubicBezTo>
                  <a:pt x="-4549" y="2310187"/>
                  <a:pt x="42804" y="2163767"/>
                  <a:pt x="65932" y="2017226"/>
                </a:cubicBezTo>
                <a:cubicBezTo>
                  <a:pt x="138904" y="1706535"/>
                  <a:pt x="262471" y="1430265"/>
                  <a:pt x="548743" y="1259879"/>
                </a:cubicBezTo>
                <a:cubicBezTo>
                  <a:pt x="731311" y="1151231"/>
                  <a:pt x="929316" y="1141485"/>
                  <a:pt x="1139870" y="1171590"/>
                </a:cubicBezTo>
                <a:cubicBezTo>
                  <a:pt x="1368879" y="1204173"/>
                  <a:pt x="1602397" y="1224911"/>
                  <a:pt x="1832320" y="1214571"/>
                </a:cubicBezTo>
                <a:cubicBezTo>
                  <a:pt x="2045424" y="1204861"/>
                  <a:pt x="2179434" y="1036538"/>
                  <a:pt x="2309408" y="884812"/>
                </a:cubicBezTo>
                <a:cubicBezTo>
                  <a:pt x="2521947" y="636609"/>
                  <a:pt x="2761159" y="495859"/>
                  <a:pt x="3016437" y="478512"/>
                </a:cubicBezTo>
                <a:close/>
                <a:moveTo>
                  <a:pt x="4470143" y="0"/>
                </a:moveTo>
                <a:cubicBezTo>
                  <a:pt x="4685857" y="0"/>
                  <a:pt x="4860728" y="174871"/>
                  <a:pt x="4860728" y="390585"/>
                </a:cubicBezTo>
                <a:cubicBezTo>
                  <a:pt x="4860728" y="606299"/>
                  <a:pt x="4685857" y="781170"/>
                  <a:pt x="4470143" y="781170"/>
                </a:cubicBezTo>
                <a:cubicBezTo>
                  <a:pt x="4254429" y="781170"/>
                  <a:pt x="4079558" y="606299"/>
                  <a:pt x="4079558" y="390585"/>
                </a:cubicBezTo>
                <a:cubicBezTo>
                  <a:pt x="4079558" y="174871"/>
                  <a:pt x="4254429" y="0"/>
                  <a:pt x="4470143" y="0"/>
                </a:cubicBezTo>
                <a:close/>
              </a:path>
            </a:pathLst>
          </a:cu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65783" y="1227429"/>
            <a:ext cx="8302634" cy="3174788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2400" dirty="0"/>
              <a:t>This presentation provides an in-depth exploration of external sorting techniques, algorithms, implementation considerations, and real-world applications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 lvl="0">
              <a:lnSpc>
                <a:spcPct val="100000"/>
              </a:lnSpc>
            </a:pPr>
            <a:r>
              <a:rPr lang="en-US" sz="2400" b="1" dirty="0"/>
              <a:t>Definition of External Sort</a:t>
            </a:r>
            <a:r>
              <a:rPr lang="en-US" sz="2400" dirty="0"/>
              <a:t>: External sort is a technique used in computer science and data processing to efficiently sort large datasets that cannot fit entirely in primary memory , requiring the use of secondary memory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 lvl="0">
              <a:lnSpc>
                <a:spcPct val="100000"/>
              </a:lnSpc>
            </a:pPr>
            <a:r>
              <a:rPr lang="en-US" sz="2400" b="1" dirty="0"/>
              <a:t>Purpose of External Sorting</a:t>
            </a:r>
            <a:r>
              <a:rPr lang="en-US" sz="2400" dirty="0"/>
              <a:t>: External sorting is essential for managing and organizing vast amounts of data, enabling efficient retrieval, analysis, and storage</a:t>
            </a:r>
          </a:p>
        </p:txBody>
      </p:sp>
    </p:spTree>
    <p:extLst>
      <p:ext uri="{BB962C8B-B14F-4D97-AF65-F5344CB8AC3E}">
        <p14:creationId xmlns:p14="http://schemas.microsoft.com/office/powerpoint/2010/main" val="677149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6436FE-6431-4AA2-A47A-3613519F3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20771" y="323132"/>
            <a:ext cx="6365752" cy="1707310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Error Handling  and </a:t>
            </a:r>
            <a:br>
              <a:rPr lang="en-US" b="1" dirty="0"/>
            </a:br>
            <a:r>
              <a:rPr lang="en-US" b="1" dirty="0"/>
              <a:t>Fault Tolerance</a:t>
            </a:r>
            <a:endParaRPr lang="en-US" b="1" dirty="0">
              <a:cs typeface="Postera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FF865-E869-3D1A-292D-6C5033B12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49" r="29041" b="6250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  <p:sp>
        <p:nvSpPr>
          <p:cNvPr id="3" name="Title">
            <a:extLst>
              <a:ext uri="{FF2B5EF4-FFF2-40B4-BE49-F238E27FC236}">
                <a16:creationId xmlns:a16="http://schemas.microsoft.com/office/drawing/2014/main" id="{D01F152B-9D4B-384B-C031-2251B653FA75}"/>
              </a:ext>
            </a:extLst>
          </p:cNvPr>
          <p:cNvSpPr>
            <a:spLocks noGrp="1"/>
          </p:cNvSpPr>
          <p:nvPr/>
        </p:nvSpPr>
        <p:spPr>
          <a:xfrm>
            <a:off x="120771" y="2077349"/>
            <a:ext cx="5369169" cy="93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Checkpointing</a:t>
            </a:r>
            <a:endParaRPr lang="en-US" sz="3600" b="1" dirty="0">
              <a:cs typeface="Posterama"/>
            </a:endParaRPr>
          </a:p>
        </p:txBody>
      </p:sp>
      <p:sp>
        <p:nvSpPr>
          <p:cNvPr id="4" name="Content Placeholder">
            <a:extLst>
              <a:ext uri="{FF2B5EF4-FFF2-40B4-BE49-F238E27FC236}">
                <a16:creationId xmlns:a16="http://schemas.microsoft.com/office/drawing/2014/main" id="{F00C78ED-9D48-15D8-6D69-4545456DF8D6}"/>
              </a:ext>
            </a:extLst>
          </p:cNvPr>
          <p:cNvSpPr>
            <a:spLocks noGrp="1"/>
          </p:cNvSpPr>
          <p:nvPr/>
        </p:nvSpPr>
        <p:spPr>
          <a:xfrm>
            <a:off x="120771" y="3089410"/>
            <a:ext cx="5987878" cy="15213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/>
              <a:t>Periodically saving intermediate results to disk to enable resuming from the last checkpoint in case of failures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0"/>
            <a:endParaRPr lang="en-US" sz="2400" dirty="0"/>
          </a:p>
        </p:txBody>
      </p:sp>
      <p:sp>
        <p:nvSpPr>
          <p:cNvPr id="12" name="Title 15">
            <a:extLst>
              <a:ext uri="{FF2B5EF4-FFF2-40B4-BE49-F238E27FC236}">
                <a16:creationId xmlns:a16="http://schemas.microsoft.com/office/drawing/2014/main" id="{D7878AA5-45BB-4AAB-AA73-A6B852C6169F}"/>
              </a:ext>
            </a:extLst>
          </p:cNvPr>
          <p:cNvSpPr txBox="1">
            <a:spLocks/>
          </p:cNvSpPr>
          <p:nvPr/>
        </p:nvSpPr>
        <p:spPr>
          <a:xfrm>
            <a:off x="120771" y="4344209"/>
            <a:ext cx="661990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ea typeface="+mj-lt"/>
                <a:cs typeface="+mj-lt"/>
              </a:rPr>
              <a:t>Redundant Sorting</a:t>
            </a:r>
            <a:endParaRPr lang="en-US" sz="3600" dirty="0">
              <a:ea typeface="+mj-lt"/>
              <a:cs typeface="+mj-lt"/>
            </a:endParaRPr>
          </a:p>
          <a:p>
            <a:endParaRPr lang="en-US" sz="3600" dirty="0">
              <a:cs typeface="Posterama"/>
            </a:endParaRP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44B5E722-9987-4822-81E9-4C1ED9753C13}"/>
              </a:ext>
            </a:extLst>
          </p:cNvPr>
          <p:cNvSpPr txBox="1">
            <a:spLocks/>
          </p:cNvSpPr>
          <p:nvPr/>
        </p:nvSpPr>
        <p:spPr>
          <a:xfrm>
            <a:off x="117722" y="5216554"/>
            <a:ext cx="5681932" cy="18655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ea typeface="+mn-lt"/>
                <a:cs typeface="+mn-lt"/>
              </a:rPr>
              <a:t>Duplicating the sorting process on multiple machines or nodes to ensure fault tolerance and data integrity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74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37072" y="653423"/>
            <a:ext cx="5369169" cy="114620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dirty="0"/>
              <a:t>Error Handling and Fault Tolerance</a:t>
            </a:r>
            <a:endParaRPr lang="en-US" sz="3400" b="1" dirty="0">
              <a:cs typeface="Posterama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365784" y="2320108"/>
            <a:ext cx="5815351" cy="3174788"/>
          </a:xfrm>
        </p:spPr>
        <p:txBody>
          <a:bodyPr anchor="t">
            <a:normAutofit/>
          </a:bodyPr>
          <a:lstStyle/>
          <a:p>
            <a:r>
              <a:rPr lang="en-US" sz="3200" b="1" dirty="0">
                <a:latin typeface="Century Gothic"/>
              </a:rPr>
              <a:t>Data Validation</a:t>
            </a:r>
            <a:endParaRPr lang="en-US" dirty="0"/>
          </a:p>
          <a:p>
            <a:r>
              <a:rPr lang="en-US" dirty="0"/>
              <a:t>Verifying data integrity by performing checksums or using error detection and correction codes</a:t>
            </a:r>
          </a:p>
          <a:p>
            <a:endParaRPr lang="en-US" dirty="0"/>
          </a:p>
          <a:p>
            <a:endParaRPr lang="en-US" dirty="0">
              <a:latin typeface="Avenir Next LT Pro"/>
            </a:endParaRPr>
          </a:p>
        </p:txBody>
      </p:sp>
      <p:pic>
        <p:nvPicPr>
          <p:cNvPr id="6" name="Picture 5" descr="Padlock on computer motherboard">
            <a:extLst>
              <a:ext uri="{FF2B5EF4-FFF2-40B4-BE49-F238E27FC236}">
                <a16:creationId xmlns:a16="http://schemas.microsoft.com/office/drawing/2014/main" id="{52FE130D-0623-A7B3-867E-B28DFC599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86" r="35697" b="4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5366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b="1" dirty="0"/>
              <a:t>Time Complexity in External Sorting </a:t>
            </a:r>
            <a:endParaRPr lang="en-US" b="1" dirty="0">
              <a:cs typeface="Posterama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00DDC39C-094A-4D2F-EFCE-B91A71EBC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164429"/>
              </p:ext>
            </p:extLst>
          </p:nvPr>
        </p:nvGraphicFramePr>
        <p:xfrm>
          <a:off x="365185" y="2952505"/>
          <a:ext cx="11447252" cy="3735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168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b="1" dirty="0"/>
              <a:t>Space Complexity in External Sorting</a:t>
            </a:r>
            <a:endParaRPr lang="en-US" b="1" dirty="0">
              <a:cs typeface="Posterama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3C45417-4983-6074-6A73-39D1B53ABD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642090"/>
              </p:ext>
            </p:extLst>
          </p:nvPr>
        </p:nvGraphicFramePr>
        <p:xfrm>
          <a:off x="248146" y="2841061"/>
          <a:ext cx="11504762" cy="3678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0748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-123645" y="178970"/>
            <a:ext cx="8287772" cy="901789"/>
          </a:xfrm>
        </p:spPr>
        <p:txBody>
          <a:bodyPr>
            <a:normAutofit/>
          </a:bodyPr>
          <a:lstStyle/>
          <a:p>
            <a:r>
              <a:rPr lang="en-US" b="1" dirty="0"/>
              <a:t>Real-World Applications</a:t>
            </a:r>
            <a:endParaRPr lang="en-US" b="1" dirty="0">
              <a:cs typeface="Posterama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8235" y="1083655"/>
            <a:ext cx="6390445" cy="5604562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b="1" dirty="0"/>
              <a:t>Large Datasets</a:t>
            </a:r>
            <a:r>
              <a:rPr lang="en-US" dirty="0"/>
              <a:t>: Sorting large volumes of data in various domains such as scientific research, financial analysis, and customer analytics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 lvl="0">
              <a:lnSpc>
                <a:spcPct val="100000"/>
              </a:lnSpc>
            </a:pPr>
            <a:r>
              <a:rPr lang="en-US" b="1" dirty="0"/>
              <a:t>Database Operations</a:t>
            </a:r>
            <a:r>
              <a:rPr lang="en-US" dirty="0"/>
              <a:t>: Sorting query results, indexing, and data export operations in databases</a:t>
            </a:r>
          </a:p>
          <a:p>
            <a:pPr>
              <a:lnSpc>
                <a:spcPct val="100000"/>
              </a:lnSpc>
            </a:pPr>
            <a:endParaRPr lang="en-US" dirty="0">
              <a:latin typeface="Avenir Next LT Pro"/>
            </a:endParaRPr>
          </a:p>
          <a:p>
            <a:r>
              <a:rPr lang="en-US" b="1" dirty="0">
                <a:latin typeface="Century Gothic"/>
              </a:rPr>
              <a:t>Big Data Processing</a:t>
            </a:r>
            <a:r>
              <a:rPr lang="en-US" dirty="0">
                <a:latin typeface="Century Gothic"/>
              </a:rPr>
              <a:t>: Sorting data in distributed computing environments.</a:t>
            </a:r>
          </a:p>
          <a:p>
            <a:endParaRPr lang="en-US" dirty="0"/>
          </a:p>
          <a:p>
            <a:pPr lvl="0">
              <a:lnSpc>
                <a:spcPct val="100000"/>
              </a:lnSpc>
            </a:pPr>
            <a:r>
              <a:rPr lang="en-US" b="1" dirty="0"/>
              <a:t>Importance of External Sorting in These Applications</a:t>
            </a:r>
            <a:r>
              <a:rPr lang="en-US" dirty="0"/>
              <a:t>: External sorting enables efficient processing of large-scale data, improves query performance, and enhances overall system scalability</a:t>
            </a:r>
          </a:p>
        </p:txBody>
      </p:sp>
      <p:pic>
        <p:nvPicPr>
          <p:cNvPr id="6" name="Picture 5" descr="Different coloured organisers">
            <a:extLst>
              <a:ext uri="{FF2B5EF4-FFF2-40B4-BE49-F238E27FC236}">
                <a16:creationId xmlns:a16="http://schemas.microsoft.com/office/drawing/2014/main" id="{7A273E1F-E4D5-0A04-B9BE-B3BB57AD2D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05" r="24086" b="-2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0240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92657" y="236480"/>
            <a:ext cx="5369169" cy="1591902"/>
          </a:xfrm>
        </p:spPr>
        <p:txBody>
          <a:bodyPr>
            <a:normAutofit/>
          </a:bodyPr>
          <a:lstStyle/>
          <a:p>
            <a:r>
              <a:rPr lang="en-US" b="1" dirty="0"/>
              <a:t>Challenges in External Sorting</a:t>
            </a:r>
            <a:endParaRPr lang="en-US" b="1" dirty="0">
              <a:cs typeface="Posterama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6991" y="2061316"/>
            <a:ext cx="6347312" cy="4238712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sz="2400" b="1" dirty="0"/>
              <a:t>Memory Management</a:t>
            </a:r>
            <a:r>
              <a:rPr lang="en-US" sz="2400" dirty="0"/>
              <a:t>: Balancing memory usage between partitioning, sorting, and merging operations to maximize efficiency</a:t>
            </a:r>
          </a:p>
          <a:p>
            <a:pPr lvl="0"/>
            <a:r>
              <a:rPr lang="en-US" sz="2400" b="1" dirty="0"/>
              <a:t>Data Skew:</a:t>
            </a:r>
            <a:r>
              <a:rPr lang="en-US" sz="2400" dirty="0"/>
              <a:t> Uneven distribution of partitions, leading to imbalanced merge phase</a:t>
            </a:r>
          </a:p>
          <a:p>
            <a:pPr lvl="0"/>
            <a:r>
              <a:rPr lang="en-US" sz="2400" b="1" dirty="0"/>
              <a:t>Scalability:</a:t>
            </a:r>
            <a:r>
              <a:rPr lang="en-US" sz="2400" dirty="0"/>
              <a:t> Ensuring efficient sorting for extremely large datasets that exceed the capacity of a single machine or storage device</a:t>
            </a:r>
          </a:p>
        </p:txBody>
      </p:sp>
      <p:pic>
        <p:nvPicPr>
          <p:cNvPr id="6" name="Picture 5" descr="Vaccine storage and manufacturing">
            <a:extLst>
              <a:ext uri="{FF2B5EF4-FFF2-40B4-BE49-F238E27FC236}">
                <a16:creationId xmlns:a16="http://schemas.microsoft.com/office/drawing/2014/main" id="{9CCEDE7B-CD1F-1178-814D-D67CCE784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21" r="17441" b="-3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07008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2015" y="236479"/>
            <a:ext cx="7209471" cy="5711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dirty="0"/>
              <a:t>Addressing the Challenges</a:t>
            </a:r>
            <a:endParaRPr lang="en-US" sz="3400" b="1">
              <a:cs typeface="Posterama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07631" y="968636"/>
            <a:ext cx="5800974" cy="3174788"/>
          </a:xfrm>
        </p:spPr>
        <p:txBody>
          <a:bodyPr anchor="t">
            <a:normAutofit/>
          </a:bodyPr>
          <a:lstStyle/>
          <a:p>
            <a:r>
              <a:rPr lang="en-US" sz="1800" b="1" dirty="0"/>
              <a:t>Memory Management</a:t>
            </a:r>
            <a:r>
              <a:rPr lang="en-US" sz="1800" dirty="0"/>
              <a:t>: </a:t>
            </a:r>
          </a:p>
          <a:p>
            <a:r>
              <a:rPr lang="en-US" sz="1800" dirty="0">
                <a:ea typeface="+mn-lt"/>
                <a:cs typeface="+mn-lt"/>
              </a:rPr>
              <a:t>Optimizing buffer size to minimize disk I/O operations and maximize memory utilization</a:t>
            </a:r>
          </a:p>
          <a:p>
            <a:r>
              <a:rPr lang="en-US" sz="1800" dirty="0">
                <a:ea typeface="+mn-lt"/>
                <a:cs typeface="+mn-lt"/>
              </a:rPr>
              <a:t>Implementing efficient memory allocation strategies for partitioning, sorting, and merging operations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F3F409-E1D8-0297-69F7-BB385B69C5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98" r="40491" b="6250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2AA11F95-E8B2-52D1-D455-DB67A847A341}"/>
              </a:ext>
            </a:extLst>
          </p:cNvPr>
          <p:cNvSpPr txBox="1">
            <a:spLocks/>
          </p:cNvSpPr>
          <p:nvPr/>
        </p:nvSpPr>
        <p:spPr>
          <a:xfrm>
            <a:off x="201782" y="3098831"/>
            <a:ext cx="6086700" cy="29339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Data Skew</a:t>
            </a:r>
            <a:r>
              <a:rPr lang="en-US" sz="1800" dirty="0"/>
              <a:t>:</a:t>
            </a:r>
          </a:p>
          <a:p>
            <a:r>
              <a:rPr lang="en-US" sz="1800" dirty="0"/>
              <a:t>Performing dynamic load balancing to evenly distribute the workload during the merge phase</a:t>
            </a:r>
          </a:p>
          <a:p>
            <a:endParaRPr lang="en-US" sz="1800" dirty="0">
              <a:ea typeface="+mn-lt"/>
              <a:cs typeface="+mn-lt"/>
            </a:endParaRPr>
          </a:p>
          <a:p>
            <a:r>
              <a:rPr lang="en-US" sz="1800" b="1" dirty="0">
                <a:ea typeface="+mn-lt"/>
                <a:cs typeface="+mn-lt"/>
              </a:rPr>
              <a:t>Scalability</a:t>
            </a:r>
            <a:r>
              <a:rPr lang="en-US" sz="1800" dirty="0">
                <a:ea typeface="+mn-lt"/>
                <a:cs typeface="+mn-lt"/>
              </a:rPr>
              <a:t>:</a:t>
            </a:r>
          </a:p>
          <a:p>
            <a:r>
              <a:rPr lang="en-US" sz="1800" dirty="0">
                <a:ea typeface="+mn-lt"/>
                <a:cs typeface="+mn-lt"/>
              </a:rPr>
              <a:t>Implementing parallel external sorting algorithms that leverage multiple processors or nodes for faster sorting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Utilizing distributed computing frameworks to process and sort data in a distributed manner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29448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37072" y="409008"/>
            <a:ext cx="3068792" cy="6861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  <a:endParaRPr lang="en-US" b="1" dirty="0">
              <a:cs typeface="Posterama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07631" y="1500599"/>
            <a:ext cx="5800974" cy="51157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100" dirty="0">
                <a:latin typeface="Avenir Next LT Pro"/>
              </a:rPr>
              <a:t>External sorting is essential for handling large datasets that exceed available memory capacity.</a:t>
            </a:r>
          </a:p>
          <a:p>
            <a:r>
              <a:rPr lang="en-US" sz="2100" dirty="0">
                <a:latin typeface="Avenir Next LT Pro"/>
              </a:rPr>
              <a:t>It enables efficient sorting by utilizing disk-based storage and partitioning, sorting, and merging techniques.</a:t>
            </a:r>
          </a:p>
          <a:p>
            <a:r>
              <a:rPr lang="en-US" sz="2100" dirty="0">
                <a:latin typeface="Avenir Next LT Pro"/>
              </a:rPr>
              <a:t>External sorting algorithms and techniques optimize performance and scalability while mitigating disk I/O challenges.</a:t>
            </a:r>
          </a:p>
          <a:p>
            <a:pPr lvl="0"/>
            <a:r>
              <a:rPr lang="en-US" sz="2100" dirty="0"/>
              <a:t>Industry applications span various domains, including finance, e-commerce, scientific research, and healthcare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2E0A2B1D-168F-797F-E93F-577B72929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51" r="19711" b="-3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94797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983374-3839-4F06-972D-B4C3CF238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DA68D1F1-CED4-233A-5044-BA3C568F45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08" r="16584" b="-5"/>
          <a:stretch/>
        </p:blipFill>
        <p:spPr>
          <a:xfrm>
            <a:off x="4285860" y="10"/>
            <a:ext cx="7906139" cy="6857989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F1D5403D-09EC-41DB-B916-A09C0E5AE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592970" cy="6858000"/>
          </a:xfrm>
          <a:custGeom>
            <a:avLst/>
            <a:gdLst>
              <a:gd name="connsiteX0" fmla="*/ 4912746 w 5592970"/>
              <a:gd name="connsiteY0" fmla="*/ 2355321 h 6897159"/>
              <a:gd name="connsiteX1" fmla="*/ 4714738 w 5592970"/>
              <a:gd name="connsiteY1" fmla="*/ 2553329 h 6897159"/>
              <a:gd name="connsiteX2" fmla="*/ 4912746 w 5592970"/>
              <a:gd name="connsiteY2" fmla="*/ 2751337 h 6897159"/>
              <a:gd name="connsiteX3" fmla="*/ 5110754 w 5592970"/>
              <a:gd name="connsiteY3" fmla="*/ 2553329 h 6897159"/>
              <a:gd name="connsiteX4" fmla="*/ 4912746 w 5592970"/>
              <a:gd name="connsiteY4" fmla="*/ 2355321 h 6897159"/>
              <a:gd name="connsiteX5" fmla="*/ 4769785 w 5592970"/>
              <a:gd name="connsiteY5" fmla="*/ 1301525 h 6897159"/>
              <a:gd name="connsiteX6" fmla="*/ 4358192 w 5592970"/>
              <a:gd name="connsiteY6" fmla="*/ 1713118 h 6897159"/>
              <a:gd name="connsiteX7" fmla="*/ 4769785 w 5592970"/>
              <a:gd name="connsiteY7" fmla="*/ 2124711 h 6897159"/>
              <a:gd name="connsiteX8" fmla="*/ 5181378 w 5592970"/>
              <a:gd name="connsiteY8" fmla="*/ 1713118 h 6897159"/>
              <a:gd name="connsiteX9" fmla="*/ 4769785 w 5592970"/>
              <a:gd name="connsiteY9" fmla="*/ 1301525 h 6897159"/>
              <a:gd name="connsiteX10" fmla="*/ 1485712 w 5592970"/>
              <a:gd name="connsiteY10" fmla="*/ 0 h 6897159"/>
              <a:gd name="connsiteX11" fmla="*/ 1911850 w 5592970"/>
              <a:gd name="connsiteY11" fmla="*/ 0 h 6897159"/>
              <a:gd name="connsiteX12" fmla="*/ 4693359 w 5592970"/>
              <a:gd name="connsiteY12" fmla="*/ 0 h 6897159"/>
              <a:gd name="connsiteX13" fmla="*/ 4687196 w 5592970"/>
              <a:gd name="connsiteY13" fmla="*/ 186052 h 6897159"/>
              <a:gd name="connsiteX14" fmla="*/ 4689492 w 5592970"/>
              <a:gd name="connsiteY14" fmla="*/ 422393 h 6897159"/>
              <a:gd name="connsiteX15" fmla="*/ 5029277 w 5592970"/>
              <a:gd name="connsiteY15" fmla="*/ 1074198 h 6897159"/>
              <a:gd name="connsiteX16" fmla="*/ 5368989 w 5592970"/>
              <a:gd name="connsiteY16" fmla="*/ 2604190 h 6897159"/>
              <a:gd name="connsiteX17" fmla="*/ 5030698 w 5592970"/>
              <a:gd name="connsiteY17" fmla="*/ 3182337 h 6897159"/>
              <a:gd name="connsiteX18" fmla="*/ 4910556 w 5592970"/>
              <a:gd name="connsiteY18" fmla="*/ 4667756 h 6897159"/>
              <a:gd name="connsiteX19" fmla="*/ 5374561 w 5592970"/>
              <a:gd name="connsiteY19" fmla="*/ 5703238 h 6897159"/>
              <a:gd name="connsiteX20" fmla="*/ 5591170 w 5592970"/>
              <a:gd name="connsiteY20" fmla="*/ 6745970 h 6897159"/>
              <a:gd name="connsiteX21" fmla="*/ 5592970 w 5592970"/>
              <a:gd name="connsiteY21" fmla="*/ 6897158 h 6897159"/>
              <a:gd name="connsiteX22" fmla="*/ 2734191 w 5592970"/>
              <a:gd name="connsiteY22" fmla="*/ 6897158 h 6897159"/>
              <a:gd name="connsiteX23" fmla="*/ 2734191 w 5592970"/>
              <a:gd name="connsiteY23" fmla="*/ 6897159 h 6897159"/>
              <a:gd name="connsiteX24" fmla="*/ 0 w 5592970"/>
              <a:gd name="connsiteY24" fmla="*/ 6897159 h 6897159"/>
              <a:gd name="connsiteX25" fmla="*/ 0 w 5592970"/>
              <a:gd name="connsiteY25" fmla="*/ 1 h 6897159"/>
              <a:gd name="connsiteX26" fmla="*/ 1485712 w 5592970"/>
              <a:gd name="connsiteY26" fmla="*/ 1 h 6897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92970" h="6897159">
                <a:moveTo>
                  <a:pt x="4912746" y="2355321"/>
                </a:moveTo>
                <a:cubicBezTo>
                  <a:pt x="4803389" y="2355321"/>
                  <a:pt x="4714738" y="2443972"/>
                  <a:pt x="4714738" y="2553329"/>
                </a:cubicBezTo>
                <a:cubicBezTo>
                  <a:pt x="4714738" y="2662686"/>
                  <a:pt x="4803389" y="2751337"/>
                  <a:pt x="4912746" y="2751337"/>
                </a:cubicBezTo>
                <a:cubicBezTo>
                  <a:pt x="5022103" y="2751337"/>
                  <a:pt x="5110754" y="2662686"/>
                  <a:pt x="5110754" y="2553329"/>
                </a:cubicBezTo>
                <a:cubicBezTo>
                  <a:pt x="5110754" y="2443972"/>
                  <a:pt x="5022103" y="2355321"/>
                  <a:pt x="4912746" y="2355321"/>
                </a:cubicBezTo>
                <a:close/>
                <a:moveTo>
                  <a:pt x="4769785" y="1301525"/>
                </a:moveTo>
                <a:cubicBezTo>
                  <a:pt x="4542468" y="1301525"/>
                  <a:pt x="4358192" y="1485801"/>
                  <a:pt x="4358192" y="1713118"/>
                </a:cubicBezTo>
                <a:cubicBezTo>
                  <a:pt x="4358192" y="1940435"/>
                  <a:pt x="4542468" y="2124711"/>
                  <a:pt x="4769785" y="2124711"/>
                </a:cubicBezTo>
                <a:cubicBezTo>
                  <a:pt x="4997102" y="2124711"/>
                  <a:pt x="5181378" y="1940435"/>
                  <a:pt x="5181378" y="1713118"/>
                </a:cubicBezTo>
                <a:cubicBezTo>
                  <a:pt x="5181378" y="1485801"/>
                  <a:pt x="4997102" y="1301525"/>
                  <a:pt x="4769785" y="1301525"/>
                </a:cubicBezTo>
                <a:close/>
                <a:moveTo>
                  <a:pt x="1485712" y="0"/>
                </a:moveTo>
                <a:lnTo>
                  <a:pt x="1911850" y="0"/>
                </a:lnTo>
                <a:lnTo>
                  <a:pt x="4693359" y="0"/>
                </a:lnTo>
                <a:lnTo>
                  <a:pt x="4687196" y="186052"/>
                </a:lnTo>
                <a:cubicBezTo>
                  <a:pt x="4686166" y="265025"/>
                  <a:pt x="4686829" y="343862"/>
                  <a:pt x="4689492" y="422393"/>
                </a:cubicBezTo>
                <a:cubicBezTo>
                  <a:pt x="4699496" y="713539"/>
                  <a:pt x="4872938" y="896626"/>
                  <a:pt x="5029277" y="1074198"/>
                </a:cubicBezTo>
                <a:cubicBezTo>
                  <a:pt x="5418992" y="1516672"/>
                  <a:pt x="5551614" y="2043761"/>
                  <a:pt x="5368989" y="2604190"/>
                </a:cubicBezTo>
                <a:cubicBezTo>
                  <a:pt x="5298163" y="2821542"/>
                  <a:pt x="5160452" y="3010355"/>
                  <a:pt x="5030698" y="3182337"/>
                </a:cubicBezTo>
                <a:cubicBezTo>
                  <a:pt x="4682698" y="3643429"/>
                  <a:pt x="4696957" y="4178177"/>
                  <a:pt x="4910556" y="4667756"/>
                </a:cubicBezTo>
                <a:cubicBezTo>
                  <a:pt x="5062728" y="5015306"/>
                  <a:pt x="5245193" y="5341884"/>
                  <a:pt x="5374561" y="5703238"/>
                </a:cubicBezTo>
                <a:cubicBezTo>
                  <a:pt x="5500512" y="6053410"/>
                  <a:pt x="5575240" y="6402760"/>
                  <a:pt x="5591170" y="6745970"/>
                </a:cubicBezTo>
                <a:lnTo>
                  <a:pt x="5592970" y="6897158"/>
                </a:lnTo>
                <a:lnTo>
                  <a:pt x="2734191" y="6897158"/>
                </a:lnTo>
                <a:lnTo>
                  <a:pt x="2734191" y="6897159"/>
                </a:lnTo>
                <a:lnTo>
                  <a:pt x="0" y="6897159"/>
                </a:lnTo>
                <a:lnTo>
                  <a:pt x="0" y="1"/>
                </a:lnTo>
                <a:lnTo>
                  <a:pt x="1485712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31180" y="1122363"/>
            <a:ext cx="4045116" cy="2387600"/>
          </a:xfrm>
        </p:spPr>
        <p:txBody>
          <a:bodyPr>
            <a:normAutofit/>
          </a:bodyPr>
          <a:lstStyle/>
          <a:p>
            <a:r>
              <a:rPr lang="en-US" sz="5000" b="1" dirty="0"/>
              <a:t>QUESTION TIME</a:t>
            </a:r>
            <a:endParaRPr lang="en-US" sz="5000" b="1" dirty="0">
              <a:cs typeface="Posterama"/>
            </a:endParaRPr>
          </a:p>
        </p:txBody>
      </p:sp>
    </p:spTree>
    <p:extLst>
      <p:ext uri="{BB962C8B-B14F-4D97-AF65-F5344CB8AC3E}">
        <p14:creationId xmlns:p14="http://schemas.microsoft.com/office/powerpoint/2010/main" val="722928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663960"/>
            <a:ext cx="4298417" cy="2539390"/>
          </a:xfrm>
        </p:spPr>
        <p:txBody>
          <a:bodyPr anchor="b">
            <a:normAutofit/>
          </a:bodyPr>
          <a:lstStyle/>
          <a:p>
            <a:r>
              <a:rPr lang="en-US" sz="4400" b="1" dirty="0"/>
              <a:t>THANK YOU</a:t>
            </a:r>
            <a:endParaRPr lang="en-US" sz="4400" b="1" dirty="0">
              <a:cs typeface="Posterama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28856F3-1634-312D-4C7B-746AEDF38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60082" y="865204"/>
            <a:ext cx="5022318" cy="502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7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25739" y="49574"/>
            <a:ext cx="9829066" cy="81897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Internal Sorting vs. External Sorting</a:t>
            </a:r>
            <a:endParaRPr lang="en-US" b="1" dirty="0">
              <a:cs typeface="Posterama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6948" y="1284938"/>
            <a:ext cx="7531028" cy="3174788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2400" b="1" dirty="0"/>
              <a:t>Explanation of Internal Sorting</a:t>
            </a:r>
            <a:r>
              <a:rPr lang="en-US" sz="2400" dirty="0"/>
              <a:t>: Internal sorting pertains to sorting algorithms that operate entirely within the main memory, making it suitable for smaller datasets</a:t>
            </a:r>
          </a:p>
          <a:p>
            <a:pPr lvl="0">
              <a:lnSpc>
                <a:spcPct val="100000"/>
              </a:lnSpc>
            </a:pPr>
            <a:r>
              <a:rPr lang="en-US" sz="2400" b="1" dirty="0"/>
              <a:t>Comparison between Internal and External Sorting</a:t>
            </a:r>
            <a:r>
              <a:rPr lang="en-US" sz="2400" dirty="0"/>
              <a:t>: Memory Requirements: Internal sorting necessitates enough memory to accommodate the entire dataset, while external sorting handles datasets larger than the available memory</a:t>
            </a:r>
          </a:p>
          <a:p>
            <a:pPr lvl="0">
              <a:lnSpc>
                <a:spcPct val="100000"/>
              </a:lnSpc>
            </a:pPr>
            <a:r>
              <a:rPr lang="en-US" sz="2400" b="1" dirty="0"/>
              <a:t>Scalability</a:t>
            </a:r>
            <a:r>
              <a:rPr lang="en-US" sz="2400" dirty="0"/>
              <a:t>: External sorting exhibits high scalability as it can handle datasets of any size, whereas internal sorting is limited by available memory</a:t>
            </a:r>
          </a:p>
        </p:txBody>
      </p:sp>
      <p:pic>
        <p:nvPicPr>
          <p:cNvPr id="6" name="Picture 5" descr="Scan of a human brain in a neurology clinic">
            <a:extLst>
              <a:ext uri="{FF2B5EF4-FFF2-40B4-BE49-F238E27FC236}">
                <a16:creationId xmlns:a16="http://schemas.microsoft.com/office/drawing/2014/main" id="{ACFD200F-A057-1C6E-97F3-56FB35AA79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707" r="1" b="1"/>
          <a:stretch/>
        </p:blipFill>
        <p:spPr>
          <a:xfrm>
            <a:off x="7505916" y="10"/>
            <a:ext cx="4686083" cy="6356340"/>
          </a:xfrm>
          <a:custGeom>
            <a:avLst/>
            <a:gdLst/>
            <a:ahLst/>
            <a:cxnLst/>
            <a:rect l="l" t="t" r="r" b="b"/>
            <a:pathLst>
              <a:path w="5055914" h="6858000">
                <a:moveTo>
                  <a:pt x="3831617" y="6216451"/>
                </a:moveTo>
                <a:cubicBezTo>
                  <a:pt x="3953208" y="6209320"/>
                  <a:pt x="4067130" y="6288226"/>
                  <a:pt x="4099715" y="6410505"/>
                </a:cubicBezTo>
                <a:cubicBezTo>
                  <a:pt x="4136955" y="6550252"/>
                  <a:pt x="4053856" y="6693729"/>
                  <a:pt x="3914110" y="6730968"/>
                </a:cubicBezTo>
                <a:cubicBezTo>
                  <a:pt x="3774363" y="6768208"/>
                  <a:pt x="3630886" y="6685110"/>
                  <a:pt x="3593646" y="6545362"/>
                </a:cubicBezTo>
                <a:cubicBezTo>
                  <a:pt x="3556406" y="6405615"/>
                  <a:pt x="3639505" y="6262140"/>
                  <a:pt x="3779252" y="6224900"/>
                </a:cubicBezTo>
                <a:cubicBezTo>
                  <a:pt x="3796720" y="6220245"/>
                  <a:pt x="3814247" y="6217470"/>
                  <a:pt x="3831617" y="6216451"/>
                </a:cubicBezTo>
                <a:close/>
                <a:moveTo>
                  <a:pt x="689474" y="4100903"/>
                </a:moveTo>
                <a:cubicBezTo>
                  <a:pt x="893747" y="4088922"/>
                  <a:pt x="1085135" y="4221486"/>
                  <a:pt x="1139878" y="4426914"/>
                </a:cubicBezTo>
                <a:cubicBezTo>
                  <a:pt x="1202441" y="4661689"/>
                  <a:pt x="1062836" y="4902728"/>
                  <a:pt x="828061" y="4965291"/>
                </a:cubicBezTo>
                <a:cubicBezTo>
                  <a:pt x="593286" y="5027854"/>
                  <a:pt x="352246" y="4888249"/>
                  <a:pt x="289683" y="4653474"/>
                </a:cubicBezTo>
                <a:cubicBezTo>
                  <a:pt x="227120" y="4418699"/>
                  <a:pt x="366725" y="4177659"/>
                  <a:pt x="601500" y="4115096"/>
                </a:cubicBezTo>
                <a:cubicBezTo>
                  <a:pt x="630847" y="4107276"/>
                  <a:pt x="660292" y="4102615"/>
                  <a:pt x="689474" y="4100903"/>
                </a:cubicBezTo>
                <a:close/>
                <a:moveTo>
                  <a:pt x="1171015" y="2068580"/>
                </a:moveTo>
                <a:cubicBezTo>
                  <a:pt x="1292606" y="2061448"/>
                  <a:pt x="1406528" y="2140355"/>
                  <a:pt x="1439114" y="2262633"/>
                </a:cubicBezTo>
                <a:cubicBezTo>
                  <a:pt x="1476353" y="2402380"/>
                  <a:pt x="1393254" y="2545856"/>
                  <a:pt x="1253507" y="2583096"/>
                </a:cubicBezTo>
                <a:cubicBezTo>
                  <a:pt x="1113761" y="2620335"/>
                  <a:pt x="970285" y="2537237"/>
                  <a:pt x="933045" y="2397490"/>
                </a:cubicBezTo>
                <a:cubicBezTo>
                  <a:pt x="895805" y="2257743"/>
                  <a:pt x="978904" y="2114267"/>
                  <a:pt x="1118650" y="2077027"/>
                </a:cubicBezTo>
                <a:cubicBezTo>
                  <a:pt x="1136119" y="2072372"/>
                  <a:pt x="1153645" y="2069598"/>
                  <a:pt x="1171015" y="2068580"/>
                </a:cubicBezTo>
                <a:close/>
                <a:moveTo>
                  <a:pt x="4312647" y="0"/>
                </a:moveTo>
                <a:lnTo>
                  <a:pt x="5055914" y="0"/>
                </a:lnTo>
                <a:lnTo>
                  <a:pt x="5055914" y="6858000"/>
                </a:lnTo>
                <a:lnTo>
                  <a:pt x="4943745" y="6858000"/>
                </a:lnTo>
                <a:lnTo>
                  <a:pt x="4927040" y="6855333"/>
                </a:lnTo>
                <a:cubicBezTo>
                  <a:pt x="4887898" y="6846537"/>
                  <a:pt x="4850098" y="6835404"/>
                  <a:pt x="4814299" y="6822025"/>
                </a:cubicBezTo>
                <a:cubicBezTo>
                  <a:pt x="4259053" y="6614528"/>
                  <a:pt x="4299526" y="5909667"/>
                  <a:pt x="3874184" y="5836074"/>
                </a:cubicBezTo>
                <a:cubicBezTo>
                  <a:pt x="3480850" y="5768012"/>
                  <a:pt x="3254878" y="6337209"/>
                  <a:pt x="2875328" y="6241390"/>
                </a:cubicBezTo>
                <a:cubicBezTo>
                  <a:pt x="2511344" y="6149488"/>
                  <a:pt x="2491296" y="5570423"/>
                  <a:pt x="2145161" y="5545578"/>
                </a:cubicBezTo>
                <a:cubicBezTo>
                  <a:pt x="1991460" y="5534539"/>
                  <a:pt x="1867087" y="5638130"/>
                  <a:pt x="1707793" y="5771343"/>
                </a:cubicBezTo>
                <a:cubicBezTo>
                  <a:pt x="1359667" y="6062468"/>
                  <a:pt x="1341379" y="6349988"/>
                  <a:pt x="1110462" y="6502495"/>
                </a:cubicBezTo>
                <a:cubicBezTo>
                  <a:pt x="789862" y="6714223"/>
                  <a:pt x="214317" y="6570976"/>
                  <a:pt x="57999" y="6216901"/>
                </a:cubicBezTo>
                <a:cubicBezTo>
                  <a:pt x="-77331" y="5910359"/>
                  <a:pt x="30639" y="5511830"/>
                  <a:pt x="314411" y="5329367"/>
                </a:cubicBezTo>
                <a:cubicBezTo>
                  <a:pt x="516231" y="5199611"/>
                  <a:pt x="756450" y="5251060"/>
                  <a:pt x="1101747" y="5121744"/>
                </a:cubicBezTo>
                <a:cubicBezTo>
                  <a:pt x="1146011" y="5105174"/>
                  <a:pt x="1871235" y="4827142"/>
                  <a:pt x="1856005" y="4519364"/>
                </a:cubicBezTo>
                <a:cubicBezTo>
                  <a:pt x="1846851" y="4334324"/>
                  <a:pt x="1587506" y="4198827"/>
                  <a:pt x="1409379" y="4105773"/>
                </a:cubicBezTo>
                <a:cubicBezTo>
                  <a:pt x="933111" y="3856944"/>
                  <a:pt x="798808" y="3785719"/>
                  <a:pt x="745557" y="3611321"/>
                </a:cubicBezTo>
                <a:cubicBezTo>
                  <a:pt x="692012" y="3435938"/>
                  <a:pt x="780729" y="3194546"/>
                  <a:pt x="941950" y="3083874"/>
                </a:cubicBezTo>
                <a:cubicBezTo>
                  <a:pt x="1195325" y="2909936"/>
                  <a:pt x="1447296" y="3182836"/>
                  <a:pt x="1844756" y="3031397"/>
                </a:cubicBezTo>
                <a:cubicBezTo>
                  <a:pt x="1897400" y="3011350"/>
                  <a:pt x="2228789" y="2883730"/>
                  <a:pt x="2277829" y="2627401"/>
                </a:cubicBezTo>
                <a:cubicBezTo>
                  <a:pt x="2340675" y="2299009"/>
                  <a:pt x="1929703" y="2153961"/>
                  <a:pt x="1930897" y="1756333"/>
                </a:cubicBezTo>
                <a:cubicBezTo>
                  <a:pt x="1931735" y="1474531"/>
                  <a:pt x="2141809" y="1165537"/>
                  <a:pt x="2405888" y="1049984"/>
                </a:cubicBezTo>
                <a:cubicBezTo>
                  <a:pt x="2823752" y="867144"/>
                  <a:pt x="3112090" y="1284611"/>
                  <a:pt x="3618945" y="1112998"/>
                </a:cubicBezTo>
                <a:cubicBezTo>
                  <a:pt x="3973272" y="993067"/>
                  <a:pt x="4164492" y="676699"/>
                  <a:pt x="4179762" y="650576"/>
                </a:cubicBezTo>
                <a:cubicBezTo>
                  <a:pt x="4315589" y="418228"/>
                  <a:pt x="4284054" y="212550"/>
                  <a:pt x="4306435" y="3050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7269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752" y="-237973"/>
            <a:ext cx="6864413" cy="15919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dirty="0"/>
              <a:t>Advantages and Disadvantages of External Sorting</a:t>
            </a:r>
            <a:endParaRPr lang="en-US" sz="3400" b="1" dirty="0">
              <a:cs typeface="Posterama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21367" y="1946297"/>
            <a:ext cx="5973502" cy="4555014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sz="2400" b="1" dirty="0"/>
              <a:t>Advantages</a:t>
            </a:r>
            <a:r>
              <a:rPr lang="en-US" sz="2400" dirty="0"/>
              <a:t>: Facilitates sorting of large datasets, enables scalability, supports efficient disk-based operations, and permits external merge operations</a:t>
            </a:r>
          </a:p>
          <a:p>
            <a:pPr lvl="0"/>
            <a:r>
              <a:rPr lang="en-US" sz="2400" b="1" dirty="0"/>
              <a:t>Disadvantages</a:t>
            </a:r>
            <a:r>
              <a:rPr lang="en-US" sz="2400" dirty="0"/>
              <a:t>: Slower performance due to disk I/O operations, requires meticulous implementation to optimize efficiency</a:t>
            </a:r>
          </a:p>
        </p:txBody>
      </p:sp>
      <p:pic>
        <p:nvPicPr>
          <p:cNvPr id="6" name="Picture 5" descr="A person reaching for a paper on a table full of paper and sticky notes">
            <a:extLst>
              <a:ext uri="{FF2B5EF4-FFF2-40B4-BE49-F238E27FC236}">
                <a16:creationId xmlns:a16="http://schemas.microsoft.com/office/drawing/2014/main" id="{85BADD10-2989-FBDC-32EC-9591CB4FC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55" r="23028" b="4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9535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93298" y="279612"/>
            <a:ext cx="5800489" cy="1591902"/>
          </a:xfrm>
        </p:spPr>
        <p:txBody>
          <a:bodyPr>
            <a:normAutofit/>
          </a:bodyPr>
          <a:lstStyle/>
          <a:p>
            <a:r>
              <a:rPr lang="en-US" b="1" dirty="0"/>
              <a:t>Basic Concepts of External Sorting</a:t>
            </a:r>
            <a:endParaRPr lang="en-US" b="1" dirty="0">
              <a:cs typeface="Posterama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36387" y="2521391"/>
            <a:ext cx="5858483" cy="3174788"/>
          </a:xfrm>
        </p:spPr>
        <p:txBody>
          <a:bodyPr anchor="t">
            <a:normAutofit fontScale="92500" lnSpcReduction="10000"/>
          </a:bodyPr>
          <a:lstStyle/>
          <a:p>
            <a:pPr lvl="0"/>
            <a:r>
              <a:rPr lang="en-US" sz="2400" b="1" dirty="0"/>
              <a:t>Primary Memory</a:t>
            </a:r>
            <a:r>
              <a:rPr lang="en-US" sz="2400" dirty="0"/>
              <a:t>: Refers to the computer's RAM, which provides limited capacity but offers fast access</a:t>
            </a:r>
          </a:p>
          <a:p>
            <a:endParaRPr lang="en-US" sz="2400" dirty="0"/>
          </a:p>
          <a:p>
            <a:pPr lvl="0"/>
            <a:r>
              <a:rPr lang="en-US" sz="2400" b="1" dirty="0"/>
              <a:t>Secondary Memory</a:t>
            </a:r>
            <a:r>
              <a:rPr lang="en-US" sz="2400" dirty="0"/>
              <a:t>: Refers to external storage devices, such as hard disks, which offer larger capacity, but slower access compared to RAM</a:t>
            </a:r>
          </a:p>
        </p:txBody>
      </p:sp>
      <p:pic>
        <p:nvPicPr>
          <p:cNvPr id="6" name="Picture 5" descr="Circuit board">
            <a:extLst>
              <a:ext uri="{FF2B5EF4-FFF2-40B4-BE49-F238E27FC236}">
                <a16:creationId xmlns:a16="http://schemas.microsoft.com/office/drawing/2014/main" id="{F8544A0B-284A-F35F-A7EF-C79E71CC7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22" r="9462" b="4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4826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6A13B2A7-A44E-4940-9367-4788F2807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1">
            <a:extLst>
              <a:ext uri="{FF2B5EF4-FFF2-40B4-BE49-F238E27FC236}">
                <a16:creationId xmlns:a16="http://schemas.microsoft.com/office/drawing/2014/main" id="{ADBF9A7D-DF04-4422-981B-76DFC7208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759370" y="0"/>
            <a:ext cx="2432630" cy="2848482"/>
          </a:xfrm>
          <a:custGeom>
            <a:avLst/>
            <a:gdLst>
              <a:gd name="connsiteX0" fmla="*/ 1193013 w 2432630"/>
              <a:gd name="connsiteY0" fmla="*/ 1609830 h 2848482"/>
              <a:gd name="connsiteX1" fmla="*/ 1452520 w 2432630"/>
              <a:gd name="connsiteY1" fmla="*/ 1771993 h 2848482"/>
              <a:gd name="connsiteX2" fmla="*/ 1333256 w 2432630"/>
              <a:gd name="connsiteY2" fmla="*/ 2217094 h 2848482"/>
              <a:gd name="connsiteX3" fmla="*/ 888154 w 2432630"/>
              <a:gd name="connsiteY3" fmla="*/ 2097829 h 2848482"/>
              <a:gd name="connsiteX4" fmla="*/ 1007419 w 2432630"/>
              <a:gd name="connsiteY4" fmla="*/ 1652728 h 2848482"/>
              <a:gd name="connsiteX5" fmla="*/ 1193013 w 2432630"/>
              <a:gd name="connsiteY5" fmla="*/ 1609830 h 2848482"/>
              <a:gd name="connsiteX6" fmla="*/ 1721013 w 2432630"/>
              <a:gd name="connsiteY6" fmla="*/ 1345937 h 2848482"/>
              <a:gd name="connsiteX7" fmla="*/ 1880524 w 2432630"/>
              <a:gd name="connsiteY7" fmla="*/ 1425334 h 2848482"/>
              <a:gd name="connsiteX8" fmla="*/ 1821528 w 2432630"/>
              <a:gd name="connsiteY8" fmla="*/ 1645511 h 2848482"/>
              <a:gd name="connsiteX9" fmla="*/ 1601350 w 2432630"/>
              <a:gd name="connsiteY9" fmla="*/ 1586514 h 2848482"/>
              <a:gd name="connsiteX10" fmla="*/ 1660347 w 2432630"/>
              <a:gd name="connsiteY10" fmla="*/ 1366337 h 2848482"/>
              <a:gd name="connsiteX11" fmla="*/ 1721013 w 2432630"/>
              <a:gd name="connsiteY11" fmla="*/ 1345937 h 2848482"/>
              <a:gd name="connsiteX12" fmla="*/ 0 w 2432630"/>
              <a:gd name="connsiteY12" fmla="*/ 0 h 2848482"/>
              <a:gd name="connsiteX13" fmla="*/ 2420476 w 2432630"/>
              <a:gd name="connsiteY13" fmla="*/ 0 h 2848482"/>
              <a:gd name="connsiteX14" fmla="*/ 2431096 w 2432630"/>
              <a:gd name="connsiteY14" fmla="*/ 94052 h 2848482"/>
              <a:gd name="connsiteX15" fmla="*/ 2426545 w 2432630"/>
              <a:gd name="connsiteY15" fmla="*/ 261706 h 2848482"/>
              <a:gd name="connsiteX16" fmla="*/ 1347411 w 2432630"/>
              <a:gd name="connsiteY16" fmla="*/ 1289202 h 2848482"/>
              <a:gd name="connsiteX17" fmla="*/ 678423 w 2432630"/>
              <a:gd name="connsiteY17" fmla="*/ 1606118 h 2848482"/>
              <a:gd name="connsiteX18" fmla="*/ 284014 w 2432630"/>
              <a:gd name="connsiteY18" fmla="*/ 2398976 h 2848482"/>
              <a:gd name="connsiteX19" fmla="*/ 97407 w 2432630"/>
              <a:gd name="connsiteY19" fmla="*/ 2742323 h 2848482"/>
              <a:gd name="connsiteX20" fmla="*/ 0 w 2432630"/>
              <a:gd name="connsiteY20" fmla="*/ 2848482 h 28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2630" h="2848482">
                <a:moveTo>
                  <a:pt x="1193013" y="1609830"/>
                </a:moveTo>
                <a:cubicBezTo>
                  <a:pt x="1297352" y="1617205"/>
                  <a:pt x="1396284" y="1674588"/>
                  <a:pt x="1452520" y="1771993"/>
                </a:cubicBezTo>
                <a:cubicBezTo>
                  <a:pt x="1542498" y="1927838"/>
                  <a:pt x="1489101" y="2127117"/>
                  <a:pt x="1333256" y="2217094"/>
                </a:cubicBezTo>
                <a:cubicBezTo>
                  <a:pt x="1177410" y="2307071"/>
                  <a:pt x="978131" y="2253675"/>
                  <a:pt x="888154" y="2097829"/>
                </a:cubicBezTo>
                <a:cubicBezTo>
                  <a:pt x="798176" y="1941984"/>
                  <a:pt x="851572" y="1742705"/>
                  <a:pt x="1007419" y="1652728"/>
                </a:cubicBezTo>
                <a:cubicBezTo>
                  <a:pt x="1065861" y="1618986"/>
                  <a:pt x="1130410" y="1605406"/>
                  <a:pt x="1193013" y="1609830"/>
                </a:cubicBezTo>
                <a:close/>
                <a:moveTo>
                  <a:pt x="1721013" y="1345937"/>
                </a:moveTo>
                <a:cubicBezTo>
                  <a:pt x="1783347" y="1338202"/>
                  <a:pt x="1847142" y="1367515"/>
                  <a:pt x="1880524" y="1425334"/>
                </a:cubicBezTo>
                <a:cubicBezTo>
                  <a:pt x="1925033" y="1502425"/>
                  <a:pt x="1898619" y="1601002"/>
                  <a:pt x="1821528" y="1645511"/>
                </a:cubicBezTo>
                <a:cubicBezTo>
                  <a:pt x="1744436" y="1690020"/>
                  <a:pt x="1645859" y="1663606"/>
                  <a:pt x="1601350" y="1586514"/>
                </a:cubicBezTo>
                <a:cubicBezTo>
                  <a:pt x="1556841" y="1509423"/>
                  <a:pt x="1583254" y="1410846"/>
                  <a:pt x="1660347" y="1366337"/>
                </a:cubicBezTo>
                <a:cubicBezTo>
                  <a:pt x="1679620" y="1355210"/>
                  <a:pt x="1700235" y="1348515"/>
                  <a:pt x="1721013" y="1345937"/>
                </a:cubicBezTo>
                <a:close/>
                <a:moveTo>
                  <a:pt x="0" y="0"/>
                </a:moveTo>
                <a:lnTo>
                  <a:pt x="2420476" y="0"/>
                </a:lnTo>
                <a:lnTo>
                  <a:pt x="2431096" y="94052"/>
                </a:lnTo>
                <a:cubicBezTo>
                  <a:pt x="2434004" y="150699"/>
                  <a:pt x="2432933" y="206775"/>
                  <a:pt x="2426545" y="261706"/>
                </a:cubicBezTo>
                <a:cubicBezTo>
                  <a:pt x="2360669" y="828256"/>
                  <a:pt x="1972176" y="1172577"/>
                  <a:pt x="1347411" y="1289202"/>
                </a:cubicBezTo>
                <a:cubicBezTo>
                  <a:pt x="1096744" y="1336043"/>
                  <a:pt x="825156" y="1376752"/>
                  <a:pt x="678423" y="1606118"/>
                </a:cubicBezTo>
                <a:cubicBezTo>
                  <a:pt x="520257" y="1853673"/>
                  <a:pt x="394149" y="2125038"/>
                  <a:pt x="284014" y="2398976"/>
                </a:cubicBezTo>
                <a:cubicBezTo>
                  <a:pt x="233465" y="2524954"/>
                  <a:pt x="173906" y="2641107"/>
                  <a:pt x="97407" y="2742323"/>
                </a:cubicBezTo>
                <a:lnTo>
                  <a:pt x="0" y="284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en-US" b="1" dirty="0"/>
              <a:t>External Sorting Process</a:t>
            </a:r>
            <a:endParaRPr lang="en-US" b="1" dirty="0">
              <a:cs typeface="Posterama"/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446D6EE8-6F9D-7A80-8FC9-66FDC132A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435324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740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6A13B2A7-A44E-4940-9367-4788F2807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ADBF9A7D-DF04-4422-981B-76DFC7208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759370" y="0"/>
            <a:ext cx="2432630" cy="2848482"/>
          </a:xfrm>
          <a:custGeom>
            <a:avLst/>
            <a:gdLst>
              <a:gd name="connsiteX0" fmla="*/ 1193013 w 2432630"/>
              <a:gd name="connsiteY0" fmla="*/ 1609830 h 2848482"/>
              <a:gd name="connsiteX1" fmla="*/ 1452520 w 2432630"/>
              <a:gd name="connsiteY1" fmla="*/ 1771993 h 2848482"/>
              <a:gd name="connsiteX2" fmla="*/ 1333256 w 2432630"/>
              <a:gd name="connsiteY2" fmla="*/ 2217094 h 2848482"/>
              <a:gd name="connsiteX3" fmla="*/ 888154 w 2432630"/>
              <a:gd name="connsiteY3" fmla="*/ 2097829 h 2848482"/>
              <a:gd name="connsiteX4" fmla="*/ 1007419 w 2432630"/>
              <a:gd name="connsiteY4" fmla="*/ 1652728 h 2848482"/>
              <a:gd name="connsiteX5" fmla="*/ 1193013 w 2432630"/>
              <a:gd name="connsiteY5" fmla="*/ 1609830 h 2848482"/>
              <a:gd name="connsiteX6" fmla="*/ 1721013 w 2432630"/>
              <a:gd name="connsiteY6" fmla="*/ 1345937 h 2848482"/>
              <a:gd name="connsiteX7" fmla="*/ 1880524 w 2432630"/>
              <a:gd name="connsiteY7" fmla="*/ 1425334 h 2848482"/>
              <a:gd name="connsiteX8" fmla="*/ 1821528 w 2432630"/>
              <a:gd name="connsiteY8" fmla="*/ 1645511 h 2848482"/>
              <a:gd name="connsiteX9" fmla="*/ 1601350 w 2432630"/>
              <a:gd name="connsiteY9" fmla="*/ 1586514 h 2848482"/>
              <a:gd name="connsiteX10" fmla="*/ 1660347 w 2432630"/>
              <a:gd name="connsiteY10" fmla="*/ 1366337 h 2848482"/>
              <a:gd name="connsiteX11" fmla="*/ 1721013 w 2432630"/>
              <a:gd name="connsiteY11" fmla="*/ 1345937 h 2848482"/>
              <a:gd name="connsiteX12" fmla="*/ 0 w 2432630"/>
              <a:gd name="connsiteY12" fmla="*/ 0 h 2848482"/>
              <a:gd name="connsiteX13" fmla="*/ 2420476 w 2432630"/>
              <a:gd name="connsiteY13" fmla="*/ 0 h 2848482"/>
              <a:gd name="connsiteX14" fmla="*/ 2431096 w 2432630"/>
              <a:gd name="connsiteY14" fmla="*/ 94052 h 2848482"/>
              <a:gd name="connsiteX15" fmla="*/ 2426545 w 2432630"/>
              <a:gd name="connsiteY15" fmla="*/ 261706 h 2848482"/>
              <a:gd name="connsiteX16" fmla="*/ 1347411 w 2432630"/>
              <a:gd name="connsiteY16" fmla="*/ 1289202 h 2848482"/>
              <a:gd name="connsiteX17" fmla="*/ 678423 w 2432630"/>
              <a:gd name="connsiteY17" fmla="*/ 1606118 h 2848482"/>
              <a:gd name="connsiteX18" fmla="*/ 284014 w 2432630"/>
              <a:gd name="connsiteY18" fmla="*/ 2398976 h 2848482"/>
              <a:gd name="connsiteX19" fmla="*/ 97407 w 2432630"/>
              <a:gd name="connsiteY19" fmla="*/ 2742323 h 2848482"/>
              <a:gd name="connsiteX20" fmla="*/ 0 w 2432630"/>
              <a:gd name="connsiteY20" fmla="*/ 2848482 h 28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2630" h="2848482">
                <a:moveTo>
                  <a:pt x="1193013" y="1609830"/>
                </a:moveTo>
                <a:cubicBezTo>
                  <a:pt x="1297352" y="1617205"/>
                  <a:pt x="1396284" y="1674588"/>
                  <a:pt x="1452520" y="1771993"/>
                </a:cubicBezTo>
                <a:cubicBezTo>
                  <a:pt x="1542498" y="1927838"/>
                  <a:pt x="1489101" y="2127117"/>
                  <a:pt x="1333256" y="2217094"/>
                </a:cubicBezTo>
                <a:cubicBezTo>
                  <a:pt x="1177410" y="2307071"/>
                  <a:pt x="978131" y="2253675"/>
                  <a:pt x="888154" y="2097829"/>
                </a:cubicBezTo>
                <a:cubicBezTo>
                  <a:pt x="798176" y="1941984"/>
                  <a:pt x="851572" y="1742705"/>
                  <a:pt x="1007419" y="1652728"/>
                </a:cubicBezTo>
                <a:cubicBezTo>
                  <a:pt x="1065861" y="1618986"/>
                  <a:pt x="1130410" y="1605406"/>
                  <a:pt x="1193013" y="1609830"/>
                </a:cubicBezTo>
                <a:close/>
                <a:moveTo>
                  <a:pt x="1721013" y="1345937"/>
                </a:moveTo>
                <a:cubicBezTo>
                  <a:pt x="1783347" y="1338202"/>
                  <a:pt x="1847142" y="1367515"/>
                  <a:pt x="1880524" y="1425334"/>
                </a:cubicBezTo>
                <a:cubicBezTo>
                  <a:pt x="1925033" y="1502425"/>
                  <a:pt x="1898619" y="1601002"/>
                  <a:pt x="1821528" y="1645511"/>
                </a:cubicBezTo>
                <a:cubicBezTo>
                  <a:pt x="1744436" y="1690020"/>
                  <a:pt x="1645859" y="1663606"/>
                  <a:pt x="1601350" y="1586514"/>
                </a:cubicBezTo>
                <a:cubicBezTo>
                  <a:pt x="1556841" y="1509423"/>
                  <a:pt x="1583254" y="1410846"/>
                  <a:pt x="1660347" y="1366337"/>
                </a:cubicBezTo>
                <a:cubicBezTo>
                  <a:pt x="1679620" y="1355210"/>
                  <a:pt x="1700235" y="1348515"/>
                  <a:pt x="1721013" y="1345937"/>
                </a:cubicBezTo>
                <a:close/>
                <a:moveTo>
                  <a:pt x="0" y="0"/>
                </a:moveTo>
                <a:lnTo>
                  <a:pt x="2420476" y="0"/>
                </a:lnTo>
                <a:lnTo>
                  <a:pt x="2431096" y="94052"/>
                </a:lnTo>
                <a:cubicBezTo>
                  <a:pt x="2434004" y="150699"/>
                  <a:pt x="2432933" y="206775"/>
                  <a:pt x="2426545" y="261706"/>
                </a:cubicBezTo>
                <a:cubicBezTo>
                  <a:pt x="2360669" y="828256"/>
                  <a:pt x="1972176" y="1172577"/>
                  <a:pt x="1347411" y="1289202"/>
                </a:cubicBezTo>
                <a:cubicBezTo>
                  <a:pt x="1096744" y="1336043"/>
                  <a:pt x="825156" y="1376752"/>
                  <a:pt x="678423" y="1606118"/>
                </a:cubicBezTo>
                <a:cubicBezTo>
                  <a:pt x="520257" y="1853673"/>
                  <a:pt x="394149" y="2125038"/>
                  <a:pt x="284014" y="2398976"/>
                </a:cubicBezTo>
                <a:cubicBezTo>
                  <a:pt x="233465" y="2524954"/>
                  <a:pt x="173906" y="2641107"/>
                  <a:pt x="97407" y="2742323"/>
                </a:cubicBezTo>
                <a:lnTo>
                  <a:pt x="0" y="284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51449" y="227104"/>
            <a:ext cx="10972800" cy="851111"/>
          </a:xfrm>
        </p:spPr>
        <p:txBody>
          <a:bodyPr>
            <a:normAutofit/>
          </a:bodyPr>
          <a:lstStyle/>
          <a:p>
            <a:r>
              <a:rPr lang="en-US" b="1" dirty="0"/>
              <a:t> Best Practices</a:t>
            </a:r>
            <a:endParaRPr lang="en-US" b="1" dirty="0">
              <a:cs typeface="Posterama"/>
            </a:endParaRPr>
          </a:p>
        </p:txBody>
      </p:sp>
      <p:graphicFrame>
        <p:nvGraphicFramePr>
          <p:cNvPr id="31" name="Content Placeholder">
            <a:extLst>
              <a:ext uri="{FF2B5EF4-FFF2-40B4-BE49-F238E27FC236}">
                <a16:creationId xmlns:a16="http://schemas.microsoft.com/office/drawing/2014/main" id="{79671E74-3C32-0CD8-EE32-6845FD791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6212134"/>
              </p:ext>
            </p:extLst>
          </p:nvPr>
        </p:nvGraphicFramePr>
        <p:xfrm>
          <a:off x="451449" y="1718424"/>
          <a:ext cx="11576648" cy="472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025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8883" y="-482388"/>
            <a:ext cx="6433093" cy="15919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Real-World Challenges</a:t>
            </a:r>
            <a:endParaRPr lang="en-US" b="1" dirty="0">
              <a:cs typeface="Posterama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64500" y="1371203"/>
            <a:ext cx="6433577" cy="478505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Century Gothic"/>
              </a:rPr>
              <a:t>Fault Tolerance </a:t>
            </a:r>
            <a:r>
              <a:rPr lang="en-US" sz="2400" dirty="0">
                <a:latin typeface="Century Gothic"/>
              </a:rPr>
              <a:t>: 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>
                <a:latin typeface="Century Gothic"/>
              </a:rPr>
              <a:t>In distributed systems, failures such as machine crashes or network disruptions can occur. </a:t>
            </a:r>
          </a:p>
          <a:p>
            <a:pPr lvl="0">
              <a:lnSpc>
                <a:spcPct val="100000"/>
              </a:lnSpc>
            </a:pPr>
            <a:endParaRPr lang="en-US" sz="2400" dirty="0"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Century Gothic"/>
              </a:rPr>
              <a:t>Heterogeneous Hardware</a:t>
            </a:r>
            <a:r>
              <a:rPr lang="en-US" sz="2400" dirty="0">
                <a:latin typeface="Century Gothic"/>
              </a:rPr>
              <a:t>: 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>
                <a:latin typeface="Century Gothic"/>
              </a:rPr>
              <a:t> Different machines or nodes may have varying hardware capabilities. This can lead to variations in disk access speed, memory capacity, computational power.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Century Gothic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9" name="Picture 8" descr="Electronics protoboard">
            <a:extLst>
              <a:ext uri="{FF2B5EF4-FFF2-40B4-BE49-F238E27FC236}">
                <a16:creationId xmlns:a16="http://schemas.microsoft.com/office/drawing/2014/main" id="{B2AEA267-B569-0A0D-D12E-57BBB1C305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4" r="42045" b="-1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5675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92657" y="265235"/>
            <a:ext cx="6835658" cy="1031186"/>
          </a:xfrm>
        </p:spPr>
        <p:txBody>
          <a:bodyPr>
            <a:normAutofit/>
          </a:bodyPr>
          <a:lstStyle/>
          <a:p>
            <a:r>
              <a:rPr lang="en-US" b="1" dirty="0"/>
              <a:t>Real-World Challenges</a:t>
            </a:r>
            <a:endParaRPr lang="en-US" b="1" dirty="0">
              <a:cs typeface="Posterama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50764" y="1845655"/>
            <a:ext cx="6002257" cy="47562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latin typeface="Century Gothic"/>
              </a:rPr>
              <a:t>Data Integrity and Recovery</a:t>
            </a:r>
            <a:r>
              <a:rPr lang="en-US" sz="2400" dirty="0">
                <a:latin typeface="Century Gothic"/>
              </a:rPr>
              <a:t>:</a:t>
            </a:r>
            <a:endParaRPr lang="en-US" sz="2400" dirty="0"/>
          </a:p>
          <a:p>
            <a:r>
              <a:rPr lang="en-US" sz="2400" dirty="0">
                <a:latin typeface="Century Gothic"/>
              </a:rPr>
              <a:t> External sorting involves reading and writing data to disk, which introduces the risk of data corruption or loss.</a:t>
            </a:r>
            <a:endParaRPr lang="en-US" sz="2400" dirty="0"/>
          </a:p>
          <a:p>
            <a:endParaRPr lang="en-US" sz="2400" dirty="0">
              <a:latin typeface="Wingdings 3"/>
              <a:sym typeface="Wingdings 3"/>
            </a:endParaRPr>
          </a:p>
          <a:p>
            <a:r>
              <a:rPr lang="en-US" sz="2400" b="1" dirty="0">
                <a:latin typeface="Century Gothic"/>
              </a:rPr>
              <a:t>Security and Privacy</a:t>
            </a:r>
            <a:r>
              <a:rPr lang="en-US" sz="2400" dirty="0">
                <a:latin typeface="Century Gothic"/>
              </a:rPr>
              <a:t>:</a:t>
            </a:r>
            <a:endParaRPr lang="en-US" sz="2400" dirty="0"/>
          </a:p>
          <a:p>
            <a:r>
              <a:rPr lang="en-US" sz="2400" dirty="0">
                <a:latin typeface="Century Gothic"/>
              </a:rPr>
              <a:t>Sorting large datasets often involves sensitive or confidential information. Ensuring data security during external sorting is a significant challenge.</a:t>
            </a:r>
            <a:endParaRPr lang="en-US" sz="2400" dirty="0"/>
          </a:p>
          <a:p>
            <a:pPr lvl="0"/>
            <a:endParaRPr lang="en-US" sz="2400" dirty="0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2470A17E-27CD-523C-9DB1-D59E4CEA6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07" r="14655" b="-3"/>
          <a:stretch/>
        </p:blipFill>
        <p:spPr>
          <a:xfrm>
            <a:off x="6364448" y="10"/>
            <a:ext cx="5827552" cy="6857990"/>
          </a:xfrm>
          <a:custGeom>
            <a:avLst/>
            <a:gdLst/>
            <a:ahLst/>
            <a:cxnLst/>
            <a:rect l="l" t="t" r="r" b="b"/>
            <a:pathLst>
              <a:path w="5827552" h="6858000">
                <a:moveTo>
                  <a:pt x="391440" y="4232571"/>
                </a:moveTo>
                <a:cubicBezTo>
                  <a:pt x="581049" y="4232571"/>
                  <a:pt x="734757" y="4386279"/>
                  <a:pt x="734757" y="4575888"/>
                </a:cubicBezTo>
                <a:cubicBezTo>
                  <a:pt x="734757" y="4765497"/>
                  <a:pt x="581049" y="4919205"/>
                  <a:pt x="391440" y="4919205"/>
                </a:cubicBezTo>
                <a:cubicBezTo>
                  <a:pt x="201831" y="4919205"/>
                  <a:pt x="48123" y="4765497"/>
                  <a:pt x="48123" y="4575888"/>
                </a:cubicBezTo>
                <a:cubicBezTo>
                  <a:pt x="48123" y="4386279"/>
                  <a:pt x="201831" y="4232571"/>
                  <a:pt x="391440" y="4232571"/>
                </a:cubicBezTo>
                <a:close/>
                <a:moveTo>
                  <a:pt x="247368" y="1806694"/>
                </a:moveTo>
                <a:cubicBezTo>
                  <a:pt x="383986" y="1806694"/>
                  <a:pt x="494736" y="1917444"/>
                  <a:pt x="494736" y="2054062"/>
                </a:cubicBezTo>
                <a:cubicBezTo>
                  <a:pt x="494736" y="2190680"/>
                  <a:pt x="383986" y="2301430"/>
                  <a:pt x="247368" y="2301430"/>
                </a:cubicBezTo>
                <a:cubicBezTo>
                  <a:pt x="110750" y="2301430"/>
                  <a:pt x="0" y="2190680"/>
                  <a:pt x="0" y="2054062"/>
                </a:cubicBezTo>
                <a:cubicBezTo>
                  <a:pt x="0" y="1917444"/>
                  <a:pt x="110750" y="1806694"/>
                  <a:pt x="247368" y="1806694"/>
                </a:cubicBezTo>
                <a:close/>
                <a:moveTo>
                  <a:pt x="247369" y="1294715"/>
                </a:moveTo>
                <a:cubicBezTo>
                  <a:pt x="326938" y="1294715"/>
                  <a:pt x="391441" y="1359218"/>
                  <a:pt x="391441" y="1438787"/>
                </a:cubicBezTo>
                <a:cubicBezTo>
                  <a:pt x="391441" y="1518356"/>
                  <a:pt x="326938" y="1582859"/>
                  <a:pt x="247369" y="1582859"/>
                </a:cubicBezTo>
                <a:cubicBezTo>
                  <a:pt x="167800" y="1582859"/>
                  <a:pt x="103297" y="1518356"/>
                  <a:pt x="103297" y="1438787"/>
                </a:cubicBezTo>
                <a:cubicBezTo>
                  <a:pt x="103297" y="1359218"/>
                  <a:pt x="167800" y="1294715"/>
                  <a:pt x="247369" y="1294715"/>
                </a:cubicBezTo>
                <a:close/>
                <a:moveTo>
                  <a:pt x="480671" y="0"/>
                </a:moveTo>
                <a:lnTo>
                  <a:pt x="5827552" y="0"/>
                </a:lnTo>
                <a:lnTo>
                  <a:pt x="5827552" y="6858000"/>
                </a:lnTo>
                <a:lnTo>
                  <a:pt x="5825818" y="6858000"/>
                </a:lnTo>
                <a:lnTo>
                  <a:pt x="236731" y="6858000"/>
                </a:lnTo>
                <a:lnTo>
                  <a:pt x="225831" y="6841105"/>
                </a:lnTo>
                <a:cubicBezTo>
                  <a:pt x="35993" y="6490332"/>
                  <a:pt x="58970" y="6027176"/>
                  <a:pt x="314550" y="5720066"/>
                </a:cubicBezTo>
                <a:cubicBezTo>
                  <a:pt x="1530043" y="4259025"/>
                  <a:pt x="615593" y="4079388"/>
                  <a:pt x="503588" y="3464278"/>
                </a:cubicBezTo>
                <a:cubicBezTo>
                  <a:pt x="330606" y="2514465"/>
                  <a:pt x="722867" y="2276432"/>
                  <a:pt x="675681" y="1809180"/>
                </a:cubicBezTo>
                <a:cubicBezTo>
                  <a:pt x="624359" y="1301070"/>
                  <a:pt x="219491" y="1102027"/>
                  <a:pt x="245003" y="646882"/>
                </a:cubicBezTo>
                <a:cubicBezTo>
                  <a:pt x="249830" y="424885"/>
                  <a:pt x="318025" y="228632"/>
                  <a:pt x="431196" y="6414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9955393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RegularSeedLeftStep">
      <a:dk1>
        <a:srgbClr val="000000"/>
      </a:dk1>
      <a:lt1>
        <a:srgbClr val="FFFFFF"/>
      </a:lt1>
      <a:dk2>
        <a:srgbClr val="243541"/>
      </a:dk2>
      <a:lt2>
        <a:srgbClr val="E8E5E2"/>
      </a:lt2>
      <a:accent1>
        <a:srgbClr val="2997E7"/>
      </a:accent1>
      <a:accent2>
        <a:srgbClr val="14B3B3"/>
      </a:accent2>
      <a:accent3>
        <a:srgbClr val="21B87A"/>
      </a:accent3>
      <a:accent4>
        <a:srgbClr val="15BC31"/>
      </a:accent4>
      <a:accent5>
        <a:srgbClr val="47B921"/>
      </a:accent5>
      <a:accent6>
        <a:srgbClr val="7DB213"/>
      </a:accent6>
      <a:hlink>
        <a:srgbClr val="B9713D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1368</Words>
  <Application>Microsoft Office PowerPoint</Application>
  <PresentationFormat>Widescreen</PresentationFormat>
  <Paragraphs>132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Avenir Next LT Pro</vt:lpstr>
      <vt:lpstr>Century Gothic</vt:lpstr>
      <vt:lpstr>Posterama</vt:lpstr>
      <vt:lpstr>Segoe UI Semilight</vt:lpstr>
      <vt:lpstr>Wingdings 3</vt:lpstr>
      <vt:lpstr>SplashVTI</vt:lpstr>
      <vt:lpstr>EXTERNAL SORT</vt:lpstr>
      <vt:lpstr>Presentation Overview</vt:lpstr>
      <vt:lpstr>Internal Sorting vs. External Sorting</vt:lpstr>
      <vt:lpstr>Advantages and Disadvantages of External Sorting</vt:lpstr>
      <vt:lpstr>Basic Concepts of External Sorting</vt:lpstr>
      <vt:lpstr>External Sorting Process</vt:lpstr>
      <vt:lpstr> Best Practices</vt:lpstr>
      <vt:lpstr>Real-World Challenges</vt:lpstr>
      <vt:lpstr>Real-World Challenges</vt:lpstr>
      <vt:lpstr>External Sort Algorithms</vt:lpstr>
      <vt:lpstr>PowerPoint Presentation</vt:lpstr>
      <vt:lpstr>External Quick Sort</vt:lpstr>
      <vt:lpstr>PowerPoint Presentation</vt:lpstr>
      <vt:lpstr>External Sort Techniques</vt:lpstr>
      <vt:lpstr>Replacement Selection</vt:lpstr>
      <vt:lpstr>Multiway Merge</vt:lpstr>
      <vt:lpstr>Implementation Considerations</vt:lpstr>
      <vt:lpstr>External Sort Limitations</vt:lpstr>
      <vt:lpstr>Optimization Techniques</vt:lpstr>
      <vt:lpstr>Error Handling  and  Fault Tolerance</vt:lpstr>
      <vt:lpstr>Error Handling and Fault Tolerance</vt:lpstr>
      <vt:lpstr>Time Complexity in External Sorting </vt:lpstr>
      <vt:lpstr>Space Complexity in External Sorting</vt:lpstr>
      <vt:lpstr>Real-World Applications</vt:lpstr>
      <vt:lpstr>Challenges in External Sorting</vt:lpstr>
      <vt:lpstr>Addressing the Challenges</vt:lpstr>
      <vt:lpstr>Conclusion</vt:lpstr>
      <vt:lpstr>QUESTION TIME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HP</cp:lastModifiedBy>
  <cp:revision>541</cp:revision>
  <dcterms:created xsi:type="dcterms:W3CDTF">2023-06-20T14:17:44Z</dcterms:created>
  <dcterms:modified xsi:type="dcterms:W3CDTF">2023-06-27T12:24:53Z</dcterms:modified>
</cp:coreProperties>
</file>