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940E7A-EEE2-4A4D-9EEB-0FBBE135E84A}"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187741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940E7A-EEE2-4A4D-9EEB-0FBBE135E84A}"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205767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2940E7A-EEE2-4A4D-9EEB-0FBBE135E84A}"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955710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2940E7A-EEE2-4A4D-9EEB-0FBBE135E84A}"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189A2-9A3B-41CF-A4A6-B1F0CC626BA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6945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940E7A-EEE2-4A4D-9EEB-0FBBE135E84A}"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3555898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940E7A-EEE2-4A4D-9EEB-0FBBE135E84A}" type="datetimeFigureOut">
              <a:rPr lang="en-US" smtClean="0"/>
              <a:t>3/7/2023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2714137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940E7A-EEE2-4A4D-9EEB-0FBBE135E84A}" type="datetimeFigureOut">
              <a:rPr lang="en-US" smtClean="0"/>
              <a:t>3/7/2023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357848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40E7A-EEE2-4A4D-9EEB-0FBBE135E84A}"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412656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40E7A-EEE2-4A4D-9EEB-0FBBE135E84A}"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82140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2940E7A-EEE2-4A4D-9EEB-0FBBE135E84A}"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369058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940E7A-EEE2-4A4D-9EEB-0FBBE135E84A}"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186208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940E7A-EEE2-4A4D-9EEB-0FBBE135E84A}"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106757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940E7A-EEE2-4A4D-9EEB-0FBBE135E84A}"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245459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2940E7A-EEE2-4A4D-9EEB-0FBBE135E84A}" type="datetimeFigureOut">
              <a:rPr lang="en-US" smtClean="0"/>
              <a:t>3/7/2023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323265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940E7A-EEE2-4A4D-9EEB-0FBBE135E84A}" type="datetimeFigureOut">
              <a:rPr lang="en-US" smtClean="0"/>
              <a:t>3/7/2023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357374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2940E7A-EEE2-4A4D-9EEB-0FBBE135E84A}" type="datetimeFigureOut">
              <a:rPr lang="en-US" smtClean="0"/>
              <a:t>3/7/2023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44237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940E7A-EEE2-4A4D-9EEB-0FBBE135E84A}"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189A2-9A3B-41CF-A4A6-B1F0CC626BAF}" type="slidenum">
              <a:rPr lang="en-US" smtClean="0"/>
              <a:t>‹#›</a:t>
            </a:fld>
            <a:endParaRPr lang="en-US"/>
          </a:p>
        </p:txBody>
      </p:sp>
    </p:spTree>
    <p:extLst>
      <p:ext uri="{BB962C8B-B14F-4D97-AF65-F5344CB8AC3E}">
        <p14:creationId xmlns:p14="http://schemas.microsoft.com/office/powerpoint/2010/main" val="398955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940E7A-EEE2-4A4D-9EEB-0FBBE135E84A}" type="datetimeFigureOut">
              <a:rPr lang="en-US" smtClean="0"/>
              <a:t>3/7/2023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D189A2-9A3B-41CF-A4A6-B1F0CC626BAF}" type="slidenum">
              <a:rPr lang="en-US" smtClean="0"/>
              <a:t>‹#›</a:t>
            </a:fld>
            <a:endParaRPr lang="en-US"/>
          </a:p>
        </p:txBody>
      </p:sp>
    </p:spTree>
    <p:extLst>
      <p:ext uri="{BB962C8B-B14F-4D97-AF65-F5344CB8AC3E}">
        <p14:creationId xmlns:p14="http://schemas.microsoft.com/office/powerpoint/2010/main" val="1620691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625D-0F81-4376-89CC-CAE23CD3EE3B}"/>
              </a:ext>
            </a:extLst>
          </p:cNvPr>
          <p:cNvSpPr>
            <a:spLocks noGrp="1"/>
          </p:cNvSpPr>
          <p:nvPr>
            <p:ph type="ctrTitle"/>
          </p:nvPr>
        </p:nvSpPr>
        <p:spPr>
          <a:xfrm>
            <a:off x="3636136" y="1301034"/>
            <a:ext cx="9144000" cy="2387600"/>
          </a:xfrm>
        </p:spPr>
        <p:txBody>
          <a:bodyPr>
            <a:normAutofit/>
          </a:bodyPr>
          <a:lstStyle/>
          <a:p>
            <a:r>
              <a:rPr lang="en-GB" sz="2700" b="1" dirty="0"/>
              <a:t>UNIVERSITY OF GHANA, LEGON</a:t>
            </a:r>
            <a:br>
              <a:rPr lang="en-US" sz="2700" dirty="0"/>
            </a:br>
            <a:r>
              <a:rPr lang="en-US" sz="2700" dirty="0"/>
              <a:t>          </a:t>
            </a:r>
            <a:r>
              <a:rPr lang="en-US" sz="2700" i="1" dirty="0"/>
              <a:t>(All rights reserved)</a:t>
            </a:r>
            <a:br>
              <a:rPr lang="en-US" b="1" dirty="0"/>
            </a:br>
            <a:endParaRPr lang="en-US" dirty="0"/>
          </a:p>
        </p:txBody>
      </p:sp>
      <p:sp>
        <p:nvSpPr>
          <p:cNvPr id="3" name="Subtitle 2">
            <a:extLst>
              <a:ext uri="{FF2B5EF4-FFF2-40B4-BE49-F238E27FC236}">
                <a16:creationId xmlns:a16="http://schemas.microsoft.com/office/drawing/2014/main" id="{C68D4120-F8BB-4414-BE8F-5204E9170C5B}"/>
              </a:ext>
            </a:extLst>
          </p:cNvPr>
          <p:cNvSpPr>
            <a:spLocks noGrp="1"/>
          </p:cNvSpPr>
          <p:nvPr>
            <p:ph type="subTitle" idx="1"/>
          </p:nvPr>
        </p:nvSpPr>
        <p:spPr>
          <a:xfrm>
            <a:off x="507552" y="2494834"/>
            <a:ext cx="11658600" cy="3723796"/>
          </a:xfrm>
        </p:spPr>
        <p:txBody>
          <a:bodyPr>
            <a:normAutofit fontScale="77500" lnSpcReduction="20000"/>
          </a:bodyPr>
          <a:lstStyle/>
          <a:p>
            <a:r>
              <a:rPr lang="en-US" sz="3000" b="1" u="sng" dirty="0"/>
              <a:t>GROUP 2  </a:t>
            </a:r>
            <a:endParaRPr lang="en-US" sz="3000" dirty="0"/>
          </a:p>
          <a:p>
            <a:r>
              <a:rPr lang="en-US" sz="3000" b="1" u="sng" dirty="0"/>
              <a:t>Members</a:t>
            </a:r>
            <a:endParaRPr lang="en-US" sz="3000" u="sng" dirty="0"/>
          </a:p>
          <a:p>
            <a:pPr algn="l"/>
            <a:r>
              <a:rPr lang="en-US" sz="3000" b="1" dirty="0"/>
              <a:t>MICHELLE OWUSU – 10957340</a:t>
            </a:r>
          </a:p>
          <a:p>
            <a:pPr algn="l"/>
            <a:r>
              <a:rPr lang="en-US" sz="3000" b="1" dirty="0"/>
              <a:t>MENSAH NYANYO HUBERT - 10976127 </a:t>
            </a:r>
          </a:p>
          <a:p>
            <a:pPr algn="l"/>
            <a:r>
              <a:rPr lang="en-US" sz="3000" b="1" dirty="0"/>
              <a:t>ANANE GEORGE NYARKO - 10947340 </a:t>
            </a:r>
          </a:p>
          <a:p>
            <a:pPr algn="l"/>
            <a:r>
              <a:rPr lang="en-US" sz="3000" b="1" dirty="0"/>
              <a:t>DERY-KUUZUME SANDRA - 10986424 </a:t>
            </a:r>
            <a:endParaRPr lang="en-US" sz="3000" dirty="0"/>
          </a:p>
          <a:p>
            <a:pPr algn="l"/>
            <a:r>
              <a:rPr lang="en-US" sz="3000" b="1" dirty="0"/>
              <a:t>APPIAH YAW FRIMPONG - 10987818</a:t>
            </a:r>
          </a:p>
          <a:p>
            <a:pPr algn="l"/>
            <a:r>
              <a:rPr lang="en-US" sz="3000" b="1" dirty="0"/>
              <a:t>BENTIL B. REXFORD – 10946257</a:t>
            </a:r>
          </a:p>
          <a:p>
            <a:pPr algn="l"/>
            <a:r>
              <a:rPr lang="en-US" sz="3000" b="1" dirty="0"/>
              <a:t>EVANS ACHEAMPONG - 10987644</a:t>
            </a:r>
          </a:p>
          <a:p>
            <a:pPr algn="l"/>
            <a:endParaRPr lang="en-US" dirty="0"/>
          </a:p>
        </p:txBody>
      </p:sp>
      <p:pic>
        <p:nvPicPr>
          <p:cNvPr id="7" name="Picture 6">
            <a:extLst>
              <a:ext uri="{FF2B5EF4-FFF2-40B4-BE49-F238E27FC236}">
                <a16:creationId xmlns:a16="http://schemas.microsoft.com/office/drawing/2014/main" id="{0DADC07C-A873-4F4E-9119-AF606331C7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04491" y="248270"/>
            <a:ext cx="1337221" cy="1335831"/>
          </a:xfrm>
          <a:prstGeom prst="rect">
            <a:avLst/>
          </a:prstGeom>
          <a:noFill/>
          <a:ln>
            <a:noFill/>
          </a:ln>
        </p:spPr>
      </p:pic>
    </p:spTree>
    <p:extLst>
      <p:ext uri="{BB962C8B-B14F-4D97-AF65-F5344CB8AC3E}">
        <p14:creationId xmlns:p14="http://schemas.microsoft.com/office/powerpoint/2010/main" val="3037877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693F-F87C-4DAF-B625-8257D8F7C2AA}"/>
              </a:ext>
            </a:extLst>
          </p:cNvPr>
          <p:cNvSpPr>
            <a:spLocks noGrp="1"/>
          </p:cNvSpPr>
          <p:nvPr>
            <p:ph type="title"/>
          </p:nvPr>
        </p:nvSpPr>
        <p:spPr>
          <a:xfrm>
            <a:off x="543080" y="117867"/>
            <a:ext cx="9404723" cy="1400530"/>
          </a:xfrm>
        </p:spPr>
        <p:txBody>
          <a:bodyPr/>
          <a:lstStyle/>
          <a:p>
            <a:r>
              <a:rPr lang="en-US" sz="3200" b="1" u="sng" dirty="0"/>
              <a:t>Best Practices for Transaction Management</a:t>
            </a:r>
            <a:br>
              <a:rPr lang="en-US" dirty="0"/>
            </a:br>
            <a:endParaRPr lang="en-US" dirty="0"/>
          </a:p>
        </p:txBody>
      </p:sp>
      <p:sp>
        <p:nvSpPr>
          <p:cNvPr id="3" name="Content Placeholder 2">
            <a:extLst>
              <a:ext uri="{FF2B5EF4-FFF2-40B4-BE49-F238E27FC236}">
                <a16:creationId xmlns:a16="http://schemas.microsoft.com/office/drawing/2014/main" id="{24136C06-50EB-4897-AE5C-FDCD46BBC6F8}"/>
              </a:ext>
            </a:extLst>
          </p:cNvPr>
          <p:cNvSpPr>
            <a:spLocks noGrp="1"/>
          </p:cNvSpPr>
          <p:nvPr>
            <p:ph idx="1"/>
          </p:nvPr>
        </p:nvSpPr>
        <p:spPr>
          <a:xfrm>
            <a:off x="167425" y="759855"/>
            <a:ext cx="11732653" cy="5872766"/>
          </a:xfrm>
        </p:spPr>
        <p:txBody>
          <a:bodyPr>
            <a:noAutofit/>
          </a:bodyPr>
          <a:lstStyle/>
          <a:p>
            <a:pPr lvl="0"/>
            <a:r>
              <a:rPr lang="en-US" sz="2500" dirty="0"/>
              <a:t>Minimize the length of transactions: Shorter transactions reduce the risk of deadlocks, and make it easier to roll back changes in the event of a failure.</a:t>
            </a:r>
          </a:p>
          <a:p>
            <a:pPr lvl="0"/>
            <a:r>
              <a:rPr lang="en-US" sz="2500" dirty="0"/>
              <a:t>Use optimistic concurrency control: Optimistic concurrency control allows multiple transactions to access the same data concurrently, by allowing each transaction to proceed without acquiring locks, and checking for conflicts before committing the changes.</a:t>
            </a:r>
          </a:p>
          <a:p>
            <a:pPr lvl="0"/>
            <a:r>
              <a:rPr lang="en-US" sz="2500" dirty="0"/>
              <a:t>Use commit and rollback protocols: Commit protocols ensure that all the changes made by a transaction are committed together, while rollback protocols ensure that all the changes made by a transaction are rolled back together.</a:t>
            </a:r>
          </a:p>
          <a:p>
            <a:pPr lvl="0"/>
            <a:r>
              <a:rPr lang="en-US" sz="2500" dirty="0"/>
              <a:t>Monitor and tune transaction performance: Monitoring and tuning transaction performance can help improve the scalability and reliability of the database system, by identifying and resolving performance bottlenecks.</a:t>
            </a:r>
          </a:p>
        </p:txBody>
      </p:sp>
    </p:spTree>
    <p:extLst>
      <p:ext uri="{BB962C8B-B14F-4D97-AF65-F5344CB8AC3E}">
        <p14:creationId xmlns:p14="http://schemas.microsoft.com/office/powerpoint/2010/main" val="358076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6FD1-2112-4F13-B780-35DDD4217CBC}"/>
              </a:ext>
            </a:extLst>
          </p:cNvPr>
          <p:cNvSpPr>
            <a:spLocks noGrp="1"/>
          </p:cNvSpPr>
          <p:nvPr>
            <p:ph type="title"/>
          </p:nvPr>
        </p:nvSpPr>
        <p:spPr>
          <a:xfrm>
            <a:off x="633232" y="199623"/>
            <a:ext cx="9404723" cy="1400530"/>
          </a:xfrm>
        </p:spPr>
        <p:txBody>
          <a:bodyPr/>
          <a:lstStyle/>
          <a:p>
            <a:r>
              <a:rPr lang="en-US" b="1" dirty="0"/>
              <a:t>Conclusion</a:t>
            </a:r>
          </a:p>
        </p:txBody>
      </p:sp>
      <p:sp>
        <p:nvSpPr>
          <p:cNvPr id="3" name="Content Placeholder 2">
            <a:extLst>
              <a:ext uri="{FF2B5EF4-FFF2-40B4-BE49-F238E27FC236}">
                <a16:creationId xmlns:a16="http://schemas.microsoft.com/office/drawing/2014/main" id="{91AE6AC2-9D7C-4543-A6E9-4BFA14498C64}"/>
              </a:ext>
            </a:extLst>
          </p:cNvPr>
          <p:cNvSpPr>
            <a:spLocks noGrp="1"/>
          </p:cNvSpPr>
          <p:nvPr>
            <p:ph idx="1"/>
          </p:nvPr>
        </p:nvSpPr>
        <p:spPr>
          <a:xfrm>
            <a:off x="115910" y="862886"/>
            <a:ext cx="11848563" cy="5795492"/>
          </a:xfrm>
        </p:spPr>
        <p:txBody>
          <a:bodyPr>
            <a:normAutofit lnSpcReduction="10000"/>
          </a:bodyPr>
          <a:lstStyle/>
          <a:p>
            <a:pPr lvl="0"/>
            <a:r>
              <a:rPr lang="en-US" sz="4000" dirty="0"/>
              <a:t>Transaction management is a critical component of database design.</a:t>
            </a:r>
          </a:p>
          <a:p>
            <a:pPr lvl="0"/>
            <a:r>
              <a:rPr lang="en-US" sz="4000" dirty="0"/>
              <a:t>ACID principles ensure that transactions are reliable, consistent, and recoverable.</a:t>
            </a:r>
          </a:p>
          <a:p>
            <a:r>
              <a:rPr lang="en-US" sz="4000" dirty="0"/>
              <a:t>By understanding and implementing transaction management effectively, database designers can create robust, reliable, and high-performance database systems that meet the needs of their users.</a:t>
            </a:r>
          </a:p>
          <a:p>
            <a:endParaRPr lang="en-US" dirty="0"/>
          </a:p>
        </p:txBody>
      </p:sp>
    </p:spTree>
    <p:extLst>
      <p:ext uri="{BB962C8B-B14F-4D97-AF65-F5344CB8AC3E}">
        <p14:creationId xmlns:p14="http://schemas.microsoft.com/office/powerpoint/2010/main" val="345123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B24B-A19F-435F-BB62-FFEB2FC542A3}"/>
              </a:ext>
            </a:extLst>
          </p:cNvPr>
          <p:cNvSpPr>
            <a:spLocks noGrp="1"/>
          </p:cNvSpPr>
          <p:nvPr>
            <p:ph type="title"/>
          </p:nvPr>
        </p:nvSpPr>
        <p:spPr/>
        <p:txBody>
          <a:bodyPr>
            <a:normAutofit fontScale="90000"/>
          </a:bodyPr>
          <a:lstStyle/>
          <a:p>
            <a:r>
              <a:rPr lang="en-US" sz="4000" b="1" u="sng" dirty="0"/>
              <a:t>TRANSACTION MANAGEMENT IN DATABASE DESIGN</a:t>
            </a:r>
            <a:br>
              <a:rPr lang="en-US" dirty="0"/>
            </a:br>
            <a:endParaRPr lang="en-US" dirty="0"/>
          </a:p>
        </p:txBody>
      </p:sp>
      <p:sp>
        <p:nvSpPr>
          <p:cNvPr id="3" name="Content Placeholder 2">
            <a:extLst>
              <a:ext uri="{FF2B5EF4-FFF2-40B4-BE49-F238E27FC236}">
                <a16:creationId xmlns:a16="http://schemas.microsoft.com/office/drawing/2014/main" id="{0DFF708F-412F-4659-817C-EE3098CE5584}"/>
              </a:ext>
            </a:extLst>
          </p:cNvPr>
          <p:cNvSpPr>
            <a:spLocks noGrp="1"/>
          </p:cNvSpPr>
          <p:nvPr>
            <p:ph idx="1"/>
          </p:nvPr>
        </p:nvSpPr>
        <p:spPr>
          <a:xfrm>
            <a:off x="489398" y="1853248"/>
            <a:ext cx="11526592" cy="4689220"/>
          </a:xfrm>
        </p:spPr>
        <p:txBody>
          <a:bodyPr>
            <a:normAutofit fontScale="25000" lnSpcReduction="20000"/>
          </a:bodyPr>
          <a:lstStyle/>
          <a:p>
            <a:pPr lvl="0"/>
            <a:r>
              <a:rPr lang="en-US" sz="16000" dirty="0"/>
              <a:t>Transaction Management is a crucial aspect of database design and management.</a:t>
            </a:r>
          </a:p>
          <a:p>
            <a:pPr lvl="0"/>
            <a:r>
              <a:rPr lang="en-US" sz="16000" dirty="0"/>
              <a:t>It involves ensuring that database transactions are reliable, consistent, and recoverable.</a:t>
            </a:r>
          </a:p>
          <a:p>
            <a:pPr lvl="0"/>
            <a:r>
              <a:rPr lang="en-US" sz="16000" dirty="0"/>
              <a:t>In this presentation, we will explore the key concepts of transaction management and how they relate to database design.</a:t>
            </a:r>
          </a:p>
          <a:p>
            <a:endParaRPr lang="en-US" dirty="0"/>
          </a:p>
        </p:txBody>
      </p:sp>
    </p:spTree>
    <p:extLst>
      <p:ext uri="{BB962C8B-B14F-4D97-AF65-F5344CB8AC3E}">
        <p14:creationId xmlns:p14="http://schemas.microsoft.com/office/powerpoint/2010/main" val="413989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AD40-B1F9-4F0E-A27C-376D96C7D846}"/>
              </a:ext>
            </a:extLst>
          </p:cNvPr>
          <p:cNvSpPr>
            <a:spLocks noGrp="1"/>
          </p:cNvSpPr>
          <p:nvPr>
            <p:ph type="title"/>
          </p:nvPr>
        </p:nvSpPr>
        <p:spPr/>
        <p:txBody>
          <a:bodyPr/>
          <a:lstStyle/>
          <a:p>
            <a:r>
              <a:rPr lang="en-US" b="1" dirty="0"/>
              <a:t>What is a Transaction?</a:t>
            </a:r>
          </a:p>
        </p:txBody>
      </p:sp>
      <p:sp>
        <p:nvSpPr>
          <p:cNvPr id="3" name="Content Placeholder 2">
            <a:extLst>
              <a:ext uri="{FF2B5EF4-FFF2-40B4-BE49-F238E27FC236}">
                <a16:creationId xmlns:a16="http://schemas.microsoft.com/office/drawing/2014/main" id="{9F43A640-4DE1-4EC7-9439-DB5F820927CF}"/>
              </a:ext>
            </a:extLst>
          </p:cNvPr>
          <p:cNvSpPr>
            <a:spLocks noGrp="1"/>
          </p:cNvSpPr>
          <p:nvPr>
            <p:ph idx="1"/>
          </p:nvPr>
        </p:nvSpPr>
        <p:spPr>
          <a:xfrm>
            <a:off x="218941" y="1313645"/>
            <a:ext cx="11784169" cy="5331854"/>
          </a:xfrm>
        </p:spPr>
        <p:txBody>
          <a:bodyPr>
            <a:normAutofit fontScale="92500" lnSpcReduction="10000"/>
          </a:bodyPr>
          <a:lstStyle/>
          <a:p>
            <a:pPr lvl="0"/>
            <a:r>
              <a:rPr lang="en-US" sz="4300" dirty="0"/>
              <a:t>A transaction is a set of database operations that must be executed as a single unit of work.</a:t>
            </a:r>
          </a:p>
          <a:p>
            <a:pPr lvl="0"/>
            <a:r>
              <a:rPr lang="en-US" sz="4300" dirty="0"/>
              <a:t>Transactions can include inserts, updates, and deletions of data from one or more tables.</a:t>
            </a:r>
          </a:p>
          <a:p>
            <a:pPr lvl="0"/>
            <a:r>
              <a:rPr lang="en-US" sz="4300" dirty="0"/>
              <a:t>Transactions must follow the principles of </a:t>
            </a:r>
            <a:r>
              <a:rPr lang="en-US" sz="4300" b="1" dirty="0"/>
              <a:t>ACID</a:t>
            </a:r>
            <a:r>
              <a:rPr lang="en-US" sz="4300" dirty="0"/>
              <a:t> (</a:t>
            </a:r>
            <a:r>
              <a:rPr lang="en-US" sz="4300" b="1" dirty="0"/>
              <a:t>A</a:t>
            </a:r>
            <a:r>
              <a:rPr lang="en-US" sz="4300" dirty="0"/>
              <a:t>tomicity, </a:t>
            </a:r>
            <a:r>
              <a:rPr lang="en-US" sz="4300" b="1" dirty="0"/>
              <a:t>C</a:t>
            </a:r>
            <a:r>
              <a:rPr lang="en-US" sz="4300" dirty="0"/>
              <a:t>onsistency, </a:t>
            </a:r>
            <a:r>
              <a:rPr lang="en-US" sz="4300" b="1" dirty="0"/>
              <a:t>I</a:t>
            </a:r>
            <a:r>
              <a:rPr lang="en-US" sz="4300" dirty="0"/>
              <a:t>solation, and </a:t>
            </a:r>
            <a:r>
              <a:rPr lang="en-US" sz="4300" b="1" dirty="0"/>
              <a:t>D</a:t>
            </a:r>
            <a:r>
              <a:rPr lang="en-US" sz="4300" dirty="0"/>
              <a:t>urability) to ensure database integrity.</a:t>
            </a:r>
          </a:p>
          <a:p>
            <a:endParaRPr lang="en-US" dirty="0"/>
          </a:p>
        </p:txBody>
      </p:sp>
    </p:spTree>
    <p:extLst>
      <p:ext uri="{BB962C8B-B14F-4D97-AF65-F5344CB8AC3E}">
        <p14:creationId xmlns:p14="http://schemas.microsoft.com/office/powerpoint/2010/main" val="362090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B48F-D057-4795-A3D3-DC5D2356469C}"/>
              </a:ext>
            </a:extLst>
          </p:cNvPr>
          <p:cNvSpPr>
            <a:spLocks noGrp="1"/>
          </p:cNvSpPr>
          <p:nvPr>
            <p:ph type="title"/>
          </p:nvPr>
        </p:nvSpPr>
        <p:spPr/>
        <p:txBody>
          <a:bodyPr/>
          <a:lstStyle/>
          <a:p>
            <a:r>
              <a:rPr lang="en-US" b="1" dirty="0"/>
              <a:t>Atomicity</a:t>
            </a:r>
            <a:br>
              <a:rPr lang="en-US" dirty="0"/>
            </a:br>
            <a:endParaRPr lang="en-US" dirty="0"/>
          </a:p>
        </p:txBody>
      </p:sp>
      <p:sp>
        <p:nvSpPr>
          <p:cNvPr id="3" name="Content Placeholder 2">
            <a:extLst>
              <a:ext uri="{FF2B5EF4-FFF2-40B4-BE49-F238E27FC236}">
                <a16:creationId xmlns:a16="http://schemas.microsoft.com/office/drawing/2014/main" id="{6136C24A-DDBA-47D3-8DBC-75982B00DBC9}"/>
              </a:ext>
            </a:extLst>
          </p:cNvPr>
          <p:cNvSpPr>
            <a:spLocks noGrp="1"/>
          </p:cNvSpPr>
          <p:nvPr>
            <p:ph idx="1"/>
          </p:nvPr>
        </p:nvSpPr>
        <p:spPr>
          <a:xfrm>
            <a:off x="646111" y="1249250"/>
            <a:ext cx="11305483" cy="5156031"/>
          </a:xfrm>
        </p:spPr>
        <p:txBody>
          <a:bodyPr>
            <a:normAutofit fontScale="92500" lnSpcReduction="20000"/>
          </a:bodyPr>
          <a:lstStyle/>
          <a:p>
            <a:pPr lvl="0"/>
            <a:r>
              <a:rPr lang="en-US" sz="4300" dirty="0"/>
              <a:t>Atomicity requires that a transaction be treated as a single, indivisible operation.</a:t>
            </a:r>
          </a:p>
          <a:p>
            <a:pPr lvl="0"/>
            <a:r>
              <a:rPr lang="en-US" sz="4300" dirty="0"/>
              <a:t>If any part of the transaction fails, the entire transaction must be rolled back to its initial state.</a:t>
            </a:r>
          </a:p>
          <a:p>
            <a:pPr lvl="0"/>
            <a:r>
              <a:rPr lang="en-US" sz="4300" dirty="0"/>
              <a:t>This ensures that the database remains in a consistent state and prevents partial updates that could lead to data corruption.</a:t>
            </a:r>
          </a:p>
          <a:p>
            <a:endParaRPr lang="en-US" dirty="0"/>
          </a:p>
        </p:txBody>
      </p:sp>
    </p:spTree>
    <p:extLst>
      <p:ext uri="{BB962C8B-B14F-4D97-AF65-F5344CB8AC3E}">
        <p14:creationId xmlns:p14="http://schemas.microsoft.com/office/powerpoint/2010/main" val="2362143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AFD8-558A-44ED-B8E4-2784CEAE9E4D}"/>
              </a:ext>
            </a:extLst>
          </p:cNvPr>
          <p:cNvSpPr>
            <a:spLocks noGrp="1"/>
          </p:cNvSpPr>
          <p:nvPr>
            <p:ph type="title"/>
          </p:nvPr>
        </p:nvSpPr>
        <p:spPr/>
        <p:txBody>
          <a:bodyPr/>
          <a:lstStyle/>
          <a:p>
            <a:r>
              <a:rPr lang="en-US" dirty="0"/>
              <a:t> </a:t>
            </a:r>
            <a:r>
              <a:rPr lang="en-US" b="1" dirty="0"/>
              <a:t>Consistency</a:t>
            </a:r>
          </a:p>
        </p:txBody>
      </p:sp>
      <p:sp>
        <p:nvSpPr>
          <p:cNvPr id="3" name="Content Placeholder 2">
            <a:extLst>
              <a:ext uri="{FF2B5EF4-FFF2-40B4-BE49-F238E27FC236}">
                <a16:creationId xmlns:a16="http://schemas.microsoft.com/office/drawing/2014/main" id="{28DBE650-8AF5-4033-A376-0FC39DD1B874}"/>
              </a:ext>
            </a:extLst>
          </p:cNvPr>
          <p:cNvSpPr>
            <a:spLocks noGrp="1"/>
          </p:cNvSpPr>
          <p:nvPr>
            <p:ph idx="1"/>
          </p:nvPr>
        </p:nvSpPr>
        <p:spPr>
          <a:xfrm>
            <a:off x="553792" y="1275008"/>
            <a:ext cx="11487954" cy="5306096"/>
          </a:xfrm>
        </p:spPr>
        <p:txBody>
          <a:bodyPr>
            <a:normAutofit/>
          </a:bodyPr>
          <a:lstStyle/>
          <a:p>
            <a:pPr lvl="0"/>
            <a:r>
              <a:rPr lang="en-US" sz="4000" dirty="0"/>
              <a:t>Consistency requires that a transaction maintains the consistency of the database.</a:t>
            </a:r>
          </a:p>
          <a:p>
            <a:pPr lvl="0"/>
            <a:r>
              <a:rPr lang="en-US" sz="4000" dirty="0"/>
              <a:t>The database must be in a valid state before and after the transaction.</a:t>
            </a:r>
          </a:p>
          <a:p>
            <a:pPr lvl="0"/>
            <a:r>
              <a:rPr lang="en-US" sz="4000" dirty="0"/>
              <a:t>The transaction must ensure that all data modifications follow the rules and constraints of the database schema.</a:t>
            </a:r>
          </a:p>
          <a:p>
            <a:endParaRPr lang="en-US" dirty="0"/>
          </a:p>
        </p:txBody>
      </p:sp>
    </p:spTree>
    <p:extLst>
      <p:ext uri="{BB962C8B-B14F-4D97-AF65-F5344CB8AC3E}">
        <p14:creationId xmlns:p14="http://schemas.microsoft.com/office/powerpoint/2010/main" val="236650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797B-E2DC-4E47-82FA-C66D661A317B}"/>
              </a:ext>
            </a:extLst>
          </p:cNvPr>
          <p:cNvSpPr>
            <a:spLocks noGrp="1"/>
          </p:cNvSpPr>
          <p:nvPr>
            <p:ph type="title"/>
          </p:nvPr>
        </p:nvSpPr>
        <p:spPr/>
        <p:txBody>
          <a:bodyPr/>
          <a:lstStyle/>
          <a:p>
            <a:r>
              <a:rPr lang="en-US" b="1" dirty="0"/>
              <a:t>Isolation</a:t>
            </a:r>
          </a:p>
        </p:txBody>
      </p:sp>
      <p:sp>
        <p:nvSpPr>
          <p:cNvPr id="3" name="Content Placeholder 2">
            <a:extLst>
              <a:ext uri="{FF2B5EF4-FFF2-40B4-BE49-F238E27FC236}">
                <a16:creationId xmlns:a16="http://schemas.microsoft.com/office/drawing/2014/main" id="{BE6019D0-1AD2-40D9-AE65-2EA29417EB29}"/>
              </a:ext>
            </a:extLst>
          </p:cNvPr>
          <p:cNvSpPr>
            <a:spLocks noGrp="1"/>
          </p:cNvSpPr>
          <p:nvPr>
            <p:ph idx="1"/>
          </p:nvPr>
        </p:nvSpPr>
        <p:spPr>
          <a:xfrm>
            <a:off x="425004" y="1275008"/>
            <a:ext cx="11578106" cy="5422006"/>
          </a:xfrm>
        </p:spPr>
        <p:txBody>
          <a:bodyPr>
            <a:normAutofit/>
          </a:bodyPr>
          <a:lstStyle/>
          <a:p>
            <a:pPr lvl="0"/>
            <a:r>
              <a:rPr lang="en-US" sz="4000" dirty="0"/>
              <a:t>Isolation requires that a transaction be executed as if it were the only transaction in the database.</a:t>
            </a:r>
          </a:p>
          <a:p>
            <a:pPr lvl="0"/>
            <a:r>
              <a:rPr lang="en-US" sz="4000" dirty="0"/>
              <a:t>Concurrent transactions must not interfere with each other.</a:t>
            </a:r>
          </a:p>
          <a:p>
            <a:pPr lvl="0"/>
            <a:r>
              <a:rPr lang="en-US" sz="4000" dirty="0"/>
              <a:t>Transactions must be executed in a serializable order to ensure that the database remains consistent.</a:t>
            </a:r>
          </a:p>
          <a:p>
            <a:endParaRPr lang="en-US" dirty="0"/>
          </a:p>
        </p:txBody>
      </p:sp>
    </p:spTree>
    <p:extLst>
      <p:ext uri="{BB962C8B-B14F-4D97-AF65-F5344CB8AC3E}">
        <p14:creationId xmlns:p14="http://schemas.microsoft.com/office/powerpoint/2010/main" val="368244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8B46-1F6B-4DB8-8B93-DE63BB3C3112}"/>
              </a:ext>
            </a:extLst>
          </p:cNvPr>
          <p:cNvSpPr>
            <a:spLocks noGrp="1"/>
          </p:cNvSpPr>
          <p:nvPr>
            <p:ph type="title"/>
          </p:nvPr>
        </p:nvSpPr>
        <p:spPr/>
        <p:txBody>
          <a:bodyPr/>
          <a:lstStyle/>
          <a:p>
            <a:r>
              <a:rPr lang="en-US" b="1" dirty="0"/>
              <a:t>Durability</a:t>
            </a:r>
          </a:p>
        </p:txBody>
      </p:sp>
      <p:sp>
        <p:nvSpPr>
          <p:cNvPr id="3" name="Content Placeholder 2">
            <a:extLst>
              <a:ext uri="{FF2B5EF4-FFF2-40B4-BE49-F238E27FC236}">
                <a16:creationId xmlns:a16="http://schemas.microsoft.com/office/drawing/2014/main" id="{F57A20FE-1F47-4A98-A75D-8601A02B00C4}"/>
              </a:ext>
            </a:extLst>
          </p:cNvPr>
          <p:cNvSpPr>
            <a:spLocks noGrp="1"/>
          </p:cNvSpPr>
          <p:nvPr>
            <p:ph idx="1"/>
          </p:nvPr>
        </p:nvSpPr>
        <p:spPr>
          <a:xfrm>
            <a:off x="399246" y="1339404"/>
            <a:ext cx="11146644" cy="4908996"/>
          </a:xfrm>
        </p:spPr>
        <p:txBody>
          <a:bodyPr>
            <a:normAutofit lnSpcReduction="10000"/>
          </a:bodyPr>
          <a:lstStyle/>
          <a:p>
            <a:pPr lvl="0"/>
            <a:r>
              <a:rPr lang="en-US" sz="4000" dirty="0"/>
              <a:t>Durability requires that once a transaction is committed, its changes must be permanent.</a:t>
            </a:r>
          </a:p>
          <a:p>
            <a:pPr lvl="0"/>
            <a:r>
              <a:rPr lang="en-US" sz="4000" dirty="0"/>
              <a:t>If the system fails after a transaction is committed, the changes must be recoverable.</a:t>
            </a:r>
          </a:p>
          <a:p>
            <a:pPr lvl="0"/>
            <a:r>
              <a:rPr lang="en-US" sz="4000" dirty="0"/>
              <a:t>This is achieved through the use of database logging and backup strategies.</a:t>
            </a:r>
          </a:p>
          <a:p>
            <a:endParaRPr lang="en-US" dirty="0"/>
          </a:p>
        </p:txBody>
      </p:sp>
    </p:spTree>
    <p:extLst>
      <p:ext uri="{BB962C8B-B14F-4D97-AF65-F5344CB8AC3E}">
        <p14:creationId xmlns:p14="http://schemas.microsoft.com/office/powerpoint/2010/main" val="29535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49F6-F1EF-4EC5-AEC2-3DF0E20992E6}"/>
              </a:ext>
            </a:extLst>
          </p:cNvPr>
          <p:cNvSpPr>
            <a:spLocks noGrp="1"/>
          </p:cNvSpPr>
          <p:nvPr>
            <p:ph type="title"/>
          </p:nvPr>
        </p:nvSpPr>
        <p:spPr>
          <a:xfrm>
            <a:off x="530201" y="109470"/>
            <a:ext cx="9404723" cy="1400530"/>
          </a:xfrm>
        </p:spPr>
        <p:txBody>
          <a:bodyPr/>
          <a:lstStyle/>
          <a:p>
            <a:r>
              <a:rPr lang="en-US" sz="3600" b="1" u="sng" dirty="0"/>
              <a:t>Transaction Management Techniques</a:t>
            </a:r>
          </a:p>
        </p:txBody>
      </p:sp>
      <p:sp>
        <p:nvSpPr>
          <p:cNvPr id="3" name="Content Placeholder 2">
            <a:extLst>
              <a:ext uri="{FF2B5EF4-FFF2-40B4-BE49-F238E27FC236}">
                <a16:creationId xmlns:a16="http://schemas.microsoft.com/office/drawing/2014/main" id="{8C0683F3-023C-41B1-91BA-E80BACB418EF}"/>
              </a:ext>
            </a:extLst>
          </p:cNvPr>
          <p:cNvSpPr>
            <a:spLocks noGrp="1"/>
          </p:cNvSpPr>
          <p:nvPr>
            <p:ph idx="1"/>
          </p:nvPr>
        </p:nvSpPr>
        <p:spPr>
          <a:xfrm>
            <a:off x="128790" y="759855"/>
            <a:ext cx="11938714" cy="5988676"/>
          </a:xfrm>
        </p:spPr>
        <p:txBody>
          <a:bodyPr>
            <a:normAutofit fontScale="92500" lnSpcReduction="20000"/>
          </a:bodyPr>
          <a:lstStyle/>
          <a:p>
            <a:pPr lvl="0"/>
            <a:r>
              <a:rPr lang="en-US" sz="3200" dirty="0"/>
              <a:t>Transaction Logs: A transaction log records all the changes made to the database during the execution of a transaction. In the event of a failure or crash, the transaction log can be used to restore the database to a consistent state.</a:t>
            </a:r>
          </a:p>
          <a:p>
            <a:pPr lvl="0"/>
            <a:r>
              <a:rPr lang="en-US" sz="3200" dirty="0"/>
              <a:t>Lock-Based Concurrency Control: In a multi-user environment, transactions can access the same data concurrently, resulting in conflicts and inconsistencies. Lock-based concurrency control ensures that only one transaction can modify a piece of data at a time, by acquiring and releasing locks on the data.</a:t>
            </a:r>
          </a:p>
          <a:p>
            <a:pPr lvl="0"/>
            <a:r>
              <a:rPr lang="en-US" sz="3200" dirty="0"/>
              <a:t>Deadlock Detection and Resolution: Deadlocks occur when two or more transactions are blocked, waiting for locks held by each other. Deadlock detection and resolution techniques ensure that deadlocks are detected and resolved, so that the transactions can proceed.</a:t>
            </a:r>
          </a:p>
          <a:p>
            <a:endParaRPr lang="en-US" dirty="0"/>
          </a:p>
        </p:txBody>
      </p:sp>
    </p:spTree>
    <p:extLst>
      <p:ext uri="{BB962C8B-B14F-4D97-AF65-F5344CB8AC3E}">
        <p14:creationId xmlns:p14="http://schemas.microsoft.com/office/powerpoint/2010/main" val="277874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7023-3D17-4FF7-8592-9311356FBB62}"/>
              </a:ext>
            </a:extLst>
          </p:cNvPr>
          <p:cNvSpPr>
            <a:spLocks noGrp="1"/>
          </p:cNvSpPr>
          <p:nvPr>
            <p:ph type="title"/>
          </p:nvPr>
        </p:nvSpPr>
        <p:spPr/>
        <p:txBody>
          <a:bodyPr/>
          <a:lstStyle/>
          <a:p>
            <a:r>
              <a:rPr lang="en-US" sz="3600" b="1" u="sng" dirty="0"/>
              <a:t>Facts about Database Transactions</a:t>
            </a:r>
            <a:br>
              <a:rPr lang="en-US" b="1" dirty="0"/>
            </a:br>
            <a:endParaRPr lang="en-US" dirty="0"/>
          </a:p>
        </p:txBody>
      </p:sp>
      <p:sp>
        <p:nvSpPr>
          <p:cNvPr id="3" name="Content Placeholder 2">
            <a:extLst>
              <a:ext uri="{FF2B5EF4-FFF2-40B4-BE49-F238E27FC236}">
                <a16:creationId xmlns:a16="http://schemas.microsoft.com/office/drawing/2014/main" id="{2D10C790-AFDC-4FCF-86B3-9AE932172760}"/>
              </a:ext>
            </a:extLst>
          </p:cNvPr>
          <p:cNvSpPr>
            <a:spLocks noGrp="1"/>
          </p:cNvSpPr>
          <p:nvPr>
            <p:ph idx="1"/>
          </p:nvPr>
        </p:nvSpPr>
        <p:spPr>
          <a:xfrm>
            <a:off x="326264" y="1086309"/>
            <a:ext cx="11539471" cy="5318973"/>
          </a:xfrm>
        </p:spPr>
        <p:txBody>
          <a:bodyPr>
            <a:normAutofit fontScale="92500"/>
          </a:bodyPr>
          <a:lstStyle/>
          <a:p>
            <a:pPr lvl="0"/>
            <a:r>
              <a:rPr lang="en-US" sz="2800" dirty="0"/>
              <a:t>A transaction is a program unit whose execution may or may not change the contents of a database.</a:t>
            </a:r>
          </a:p>
          <a:p>
            <a:pPr lvl="0"/>
            <a:r>
              <a:rPr lang="en-US" sz="2800" dirty="0"/>
              <a:t>The transaction concept in DBMS is executed as a single unit.</a:t>
            </a:r>
          </a:p>
          <a:p>
            <a:pPr lvl="0"/>
            <a:r>
              <a:rPr lang="en-US" sz="2800" dirty="0"/>
              <a:t>If the database operations do not update the database but only retrieve data, this type of transaction is called a read-only transaction.</a:t>
            </a:r>
          </a:p>
          <a:p>
            <a:pPr lvl="0"/>
            <a:r>
              <a:rPr lang="en-US" sz="2800" dirty="0"/>
              <a:t>A successful transaction can change the database from one CONSISTENT STATE to another</a:t>
            </a:r>
          </a:p>
          <a:p>
            <a:pPr lvl="0"/>
            <a:r>
              <a:rPr lang="en-US" sz="2800" dirty="0"/>
              <a:t>DBMS transactions must be atomic, consistent, isolated and durable</a:t>
            </a:r>
          </a:p>
          <a:p>
            <a:pPr lvl="0"/>
            <a:r>
              <a:rPr lang="en-US" sz="2800" dirty="0"/>
              <a:t>If the database were in an inconsistent state before a transaction, it would remain in the inconsistent state after the transaction.</a:t>
            </a:r>
          </a:p>
          <a:p>
            <a:endParaRPr lang="en-US" dirty="0"/>
          </a:p>
        </p:txBody>
      </p:sp>
    </p:spTree>
    <p:extLst>
      <p:ext uri="{BB962C8B-B14F-4D97-AF65-F5344CB8AC3E}">
        <p14:creationId xmlns:p14="http://schemas.microsoft.com/office/powerpoint/2010/main" val="3670748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671</TotalTime>
  <Words>797</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UNIVERSITY OF GHANA, LEGON           (All rights reserved) </vt:lpstr>
      <vt:lpstr>TRANSACTION MANAGEMENT IN DATABASE DESIGN </vt:lpstr>
      <vt:lpstr>What is a Transaction?</vt:lpstr>
      <vt:lpstr>Atomicity </vt:lpstr>
      <vt:lpstr> Consistency</vt:lpstr>
      <vt:lpstr>Isolation</vt:lpstr>
      <vt:lpstr>Durability</vt:lpstr>
      <vt:lpstr>Transaction Management Techniques</vt:lpstr>
      <vt:lpstr>Facts about Database Transactions </vt:lpstr>
      <vt:lpstr>Best Practices for Transaction Management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37</cp:revision>
  <dcterms:created xsi:type="dcterms:W3CDTF">2023-03-07T13:05:58Z</dcterms:created>
  <dcterms:modified xsi:type="dcterms:W3CDTF">2023-03-08T00:37:50Z</dcterms:modified>
</cp:coreProperties>
</file>