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339" r:id="rId3"/>
    <p:sldId id="356" r:id="rId4"/>
    <p:sldId id="357" r:id="rId5"/>
    <p:sldId id="358" r:id="rId6"/>
    <p:sldId id="361" r:id="rId7"/>
  </p:sldIdLst>
  <p:sldSz cx="9144000" cy="6858000" type="screen4x3"/>
  <p:notesSz cx="6669088" cy="9926638"/>
  <p:embeddedFontLst>
    <p:embeddedFont>
      <p:font typeface="HY헤드라인M" panose="02030600000101010101" pitchFamily="18" charset="-127"/>
      <p:regular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FF9933"/>
    <a:srgbClr val="0033CC"/>
    <a:srgbClr val="6699FF"/>
    <a:srgbClr val="CC3300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0" autoAdjust="0"/>
    <p:restoredTop sz="94660" autoAdjust="0"/>
  </p:normalViewPr>
  <p:slideViewPr>
    <p:cSldViewPr>
      <p:cViewPr varScale="1">
        <p:scale>
          <a:sx n="73" d="100"/>
          <a:sy n="73" d="100"/>
        </p:scale>
        <p:origin x="3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1BE312-97FA-4219-8490-39E06A926F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870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D6DEBA-3016-4610-B279-621E9964BD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68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1463" y="115888"/>
            <a:ext cx="2054225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1863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2613" y="1052513"/>
            <a:ext cx="3970337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052513"/>
            <a:ext cx="397033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52388" y="6561138"/>
            <a:ext cx="9636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1">
                <a:latin typeface="Times New Roman" pitchFamily="18" charset="0"/>
                <a:ea typeface="휴먼모음T" pitchFamily="18" charset="-127"/>
              </a:rPr>
              <a:t>한빛미디어㈜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0" y="609600"/>
            <a:ext cx="9144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3116263" y="6629400"/>
            <a:ext cx="28019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ctr"/>
          <a:lstStyle/>
          <a:p>
            <a:pPr algn="ctr" defTabSz="908050">
              <a:defRPr/>
            </a:pPr>
            <a:r>
              <a:rPr lang="en-US" altLang="ko-KR" sz="1000">
                <a:latin typeface="Times New Roman" pitchFamily="18" charset="0"/>
                <a:ea typeface="궁서" pitchFamily="18" charset="-127"/>
              </a:rPr>
              <a:t>- </a:t>
            </a:r>
            <a:fld id="{517B775C-0B08-41DA-8E48-785A8AB64D14}" type="slidenum">
              <a:rPr lang="en-US" altLang="ko-KR" sz="1000">
                <a:latin typeface="Times New Roman" pitchFamily="18" charset="0"/>
                <a:ea typeface="궁서" pitchFamily="18" charset="-127"/>
              </a:rPr>
              <a:pPr algn="ctr" defTabSz="908050">
                <a:defRPr/>
              </a:pPr>
              <a:t>‹#›</a:t>
            </a:fld>
            <a:r>
              <a:rPr lang="en-US" altLang="ko-KR" sz="1000">
                <a:latin typeface="Times New Roman" pitchFamily="18" charset="0"/>
                <a:ea typeface="궁서" pitchFamily="18" charset="-127"/>
              </a:rPr>
              <a:t> -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7092950" y="223838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i="1">
                <a:solidFill>
                  <a:schemeClr val="folHlink"/>
                </a:solidFill>
                <a:latin typeface="Times New Roman" pitchFamily="18" charset="0"/>
              </a:rPr>
              <a:t>IT COOKBOOK</a:t>
            </a:r>
          </a:p>
        </p:txBody>
      </p:sp>
      <p:sp>
        <p:nvSpPr>
          <p:cNvPr id="1047" name="Text Box 23"/>
          <p:cNvSpPr txBox="1">
            <a:spLocks noChangeArrowheads="1"/>
          </p:cNvSpPr>
          <p:nvPr userDrawn="1"/>
        </p:nvSpPr>
        <p:spPr bwMode="auto">
          <a:xfrm>
            <a:off x="8101013" y="6532563"/>
            <a:ext cx="1022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FF9900"/>
                </a:solidFill>
                <a:latin typeface="Trebuchet MS" pitchFamily="34" charset="0"/>
              </a:rPr>
              <a:t>ehanbit.net</a:t>
            </a:r>
          </a:p>
        </p:txBody>
      </p:sp>
      <p:sp>
        <p:nvSpPr>
          <p:cNvPr id="1033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052513"/>
            <a:ext cx="80930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64912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Font typeface="Wingdings" pitchFamily="2" charset="2"/>
        <a:buChar char="q"/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5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1400"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2051" name="Rectangle 1060"/>
          <p:cNvSpPr>
            <a:spLocks noChangeArrowheads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1400"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2052" name="AutoShape 1061"/>
          <p:cNvSpPr>
            <a:spLocks noChangeArrowheads="1"/>
          </p:cNvSpPr>
          <p:nvPr/>
        </p:nvSpPr>
        <p:spPr bwMode="auto">
          <a:xfrm>
            <a:off x="703263" y="1784350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AutoShape 1062"/>
          <p:cNvSpPr>
            <a:spLocks noChangeArrowheads="1"/>
          </p:cNvSpPr>
          <p:nvPr/>
        </p:nvSpPr>
        <p:spPr bwMode="auto">
          <a:xfrm>
            <a:off x="3265488" y="1860550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" name="AutoShape 1063"/>
          <p:cNvSpPr>
            <a:spLocks noChangeArrowheads="1"/>
          </p:cNvSpPr>
          <p:nvPr/>
        </p:nvSpPr>
        <p:spPr bwMode="auto">
          <a:xfrm>
            <a:off x="3265488" y="1258888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" name="AutoShape 1064"/>
          <p:cNvSpPr>
            <a:spLocks noChangeArrowheads="1"/>
          </p:cNvSpPr>
          <p:nvPr/>
        </p:nvSpPr>
        <p:spPr bwMode="auto">
          <a:xfrm>
            <a:off x="3265488" y="657225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AutoShape 1065"/>
          <p:cNvSpPr>
            <a:spLocks noChangeArrowheads="1"/>
          </p:cNvSpPr>
          <p:nvPr/>
        </p:nvSpPr>
        <p:spPr bwMode="auto">
          <a:xfrm>
            <a:off x="4560888" y="1860550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7" name="AutoShape 1066"/>
          <p:cNvSpPr>
            <a:spLocks noChangeArrowheads="1"/>
          </p:cNvSpPr>
          <p:nvPr/>
        </p:nvSpPr>
        <p:spPr bwMode="auto">
          <a:xfrm>
            <a:off x="3897313" y="1860550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" name="AutoShape 1067"/>
          <p:cNvSpPr>
            <a:spLocks noChangeArrowheads="1"/>
          </p:cNvSpPr>
          <p:nvPr/>
        </p:nvSpPr>
        <p:spPr bwMode="auto">
          <a:xfrm>
            <a:off x="4560888" y="1258888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9" name="AutoShape 1068"/>
          <p:cNvSpPr>
            <a:spLocks noChangeArrowheads="1"/>
          </p:cNvSpPr>
          <p:nvPr/>
        </p:nvSpPr>
        <p:spPr bwMode="auto">
          <a:xfrm>
            <a:off x="3897313" y="1258888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0" name="AutoShape 1069"/>
          <p:cNvSpPr>
            <a:spLocks noChangeArrowheads="1"/>
          </p:cNvSpPr>
          <p:nvPr/>
        </p:nvSpPr>
        <p:spPr bwMode="auto">
          <a:xfrm>
            <a:off x="4560888" y="657225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1" name="AutoShape 1070"/>
          <p:cNvSpPr>
            <a:spLocks noChangeArrowheads="1"/>
          </p:cNvSpPr>
          <p:nvPr/>
        </p:nvSpPr>
        <p:spPr bwMode="auto">
          <a:xfrm>
            <a:off x="3897313" y="657225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2" name="AutoShape 1071"/>
          <p:cNvSpPr>
            <a:spLocks noChangeArrowheads="1"/>
          </p:cNvSpPr>
          <p:nvPr/>
        </p:nvSpPr>
        <p:spPr bwMode="auto">
          <a:xfrm>
            <a:off x="4560888" y="63500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3" name="AutoShape 1072"/>
          <p:cNvSpPr>
            <a:spLocks noChangeArrowheads="1"/>
          </p:cNvSpPr>
          <p:nvPr/>
        </p:nvSpPr>
        <p:spPr bwMode="auto">
          <a:xfrm>
            <a:off x="5246688" y="2193925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4" name="AutoShape 1073"/>
          <p:cNvSpPr>
            <a:spLocks noChangeArrowheads="1"/>
          </p:cNvSpPr>
          <p:nvPr/>
        </p:nvSpPr>
        <p:spPr bwMode="auto">
          <a:xfrm>
            <a:off x="5246688" y="1592263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5" name="AutoShape 1074"/>
          <p:cNvSpPr>
            <a:spLocks noChangeArrowheads="1"/>
          </p:cNvSpPr>
          <p:nvPr/>
        </p:nvSpPr>
        <p:spPr bwMode="auto">
          <a:xfrm>
            <a:off x="5246688" y="990600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6" name="AutoShape 1075"/>
          <p:cNvSpPr>
            <a:spLocks noChangeArrowheads="1"/>
          </p:cNvSpPr>
          <p:nvPr/>
        </p:nvSpPr>
        <p:spPr bwMode="auto">
          <a:xfrm>
            <a:off x="5246688" y="396875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7" name="Rectangle 1076"/>
          <p:cNvSpPr>
            <a:spLocks noChangeArrowheads="1"/>
          </p:cNvSpPr>
          <p:nvPr/>
        </p:nvSpPr>
        <p:spPr bwMode="auto">
          <a:xfrm>
            <a:off x="2909888" y="3589338"/>
            <a:ext cx="3190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endParaRPr kumimoji="0" lang="ko-KR" altLang="ko-KR" sz="1800" b="1"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2068" name="Oval 1078"/>
          <p:cNvSpPr>
            <a:spLocks noChangeArrowheads="1"/>
          </p:cNvSpPr>
          <p:nvPr/>
        </p:nvSpPr>
        <p:spPr bwMode="auto">
          <a:xfrm>
            <a:off x="6611938" y="3276600"/>
            <a:ext cx="141287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9" name="Oval 1079"/>
          <p:cNvSpPr>
            <a:spLocks noChangeArrowheads="1"/>
          </p:cNvSpPr>
          <p:nvPr/>
        </p:nvSpPr>
        <p:spPr bwMode="auto">
          <a:xfrm>
            <a:off x="6805613" y="3276600"/>
            <a:ext cx="139700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0" name="Oval 1080"/>
          <p:cNvSpPr>
            <a:spLocks noChangeArrowheads="1"/>
          </p:cNvSpPr>
          <p:nvPr/>
        </p:nvSpPr>
        <p:spPr bwMode="auto">
          <a:xfrm>
            <a:off x="6999288" y="3276600"/>
            <a:ext cx="139700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1" name="Oval 1081"/>
          <p:cNvSpPr>
            <a:spLocks noChangeArrowheads="1"/>
          </p:cNvSpPr>
          <p:nvPr/>
        </p:nvSpPr>
        <p:spPr bwMode="auto">
          <a:xfrm>
            <a:off x="7191375" y="3276600"/>
            <a:ext cx="141288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2" name="Oval 1082"/>
          <p:cNvSpPr>
            <a:spLocks noChangeArrowheads="1"/>
          </p:cNvSpPr>
          <p:nvPr/>
        </p:nvSpPr>
        <p:spPr bwMode="auto">
          <a:xfrm>
            <a:off x="7385050" y="3276600"/>
            <a:ext cx="141288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3" name="Oval 1083"/>
          <p:cNvSpPr>
            <a:spLocks noChangeArrowheads="1"/>
          </p:cNvSpPr>
          <p:nvPr/>
        </p:nvSpPr>
        <p:spPr bwMode="auto">
          <a:xfrm>
            <a:off x="7578725" y="3276600"/>
            <a:ext cx="141288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4" name="Oval 1084"/>
          <p:cNvSpPr>
            <a:spLocks noChangeArrowheads="1"/>
          </p:cNvSpPr>
          <p:nvPr/>
        </p:nvSpPr>
        <p:spPr bwMode="auto">
          <a:xfrm>
            <a:off x="7772400" y="3276600"/>
            <a:ext cx="141288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5" name="Oval 1085"/>
          <p:cNvSpPr>
            <a:spLocks noChangeArrowheads="1"/>
          </p:cNvSpPr>
          <p:nvPr/>
        </p:nvSpPr>
        <p:spPr bwMode="auto">
          <a:xfrm>
            <a:off x="7966075" y="3276600"/>
            <a:ext cx="139700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6" name="Oval 1086"/>
          <p:cNvSpPr>
            <a:spLocks noChangeArrowheads="1"/>
          </p:cNvSpPr>
          <p:nvPr/>
        </p:nvSpPr>
        <p:spPr bwMode="auto">
          <a:xfrm>
            <a:off x="8159750" y="3276600"/>
            <a:ext cx="139700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7" name="Oval 1087"/>
          <p:cNvSpPr>
            <a:spLocks noChangeArrowheads="1"/>
          </p:cNvSpPr>
          <p:nvPr/>
        </p:nvSpPr>
        <p:spPr bwMode="auto">
          <a:xfrm>
            <a:off x="8353425" y="3276600"/>
            <a:ext cx="139700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8" name="Oval 1088"/>
          <p:cNvSpPr>
            <a:spLocks noChangeArrowheads="1"/>
          </p:cNvSpPr>
          <p:nvPr/>
        </p:nvSpPr>
        <p:spPr bwMode="auto">
          <a:xfrm>
            <a:off x="8545513" y="3276600"/>
            <a:ext cx="141287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9" name="Oval 1089"/>
          <p:cNvSpPr>
            <a:spLocks noChangeArrowheads="1"/>
          </p:cNvSpPr>
          <p:nvPr/>
        </p:nvSpPr>
        <p:spPr bwMode="auto">
          <a:xfrm>
            <a:off x="8739188" y="3276600"/>
            <a:ext cx="141287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0" name="Oval 1090"/>
          <p:cNvSpPr>
            <a:spLocks noChangeArrowheads="1"/>
          </p:cNvSpPr>
          <p:nvPr/>
        </p:nvSpPr>
        <p:spPr bwMode="auto">
          <a:xfrm>
            <a:off x="8932863" y="3276600"/>
            <a:ext cx="141287" cy="152400"/>
          </a:xfrm>
          <a:prstGeom prst="ellipse">
            <a:avLst/>
          </a:prstGeom>
          <a:solidFill>
            <a:srgbClr val="FFAC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81" name="Group 1091"/>
          <p:cNvGrpSpPr>
            <a:grpSpLocks/>
          </p:cNvGrpSpPr>
          <p:nvPr/>
        </p:nvGrpSpPr>
        <p:grpSpPr bwMode="auto">
          <a:xfrm>
            <a:off x="0" y="3505200"/>
            <a:ext cx="9144000" cy="228600"/>
            <a:chOff x="0" y="2064"/>
            <a:chExt cx="6240" cy="144"/>
          </a:xfrm>
        </p:grpSpPr>
        <p:sp>
          <p:nvSpPr>
            <p:cNvPr id="2114" name="Line 1092"/>
            <p:cNvSpPr>
              <a:spLocks noChangeShapeType="1"/>
            </p:cNvSpPr>
            <p:nvPr/>
          </p:nvSpPr>
          <p:spPr bwMode="auto">
            <a:xfrm>
              <a:off x="0" y="2064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5" name="Line 1093"/>
            <p:cNvSpPr>
              <a:spLocks noChangeShapeType="1"/>
            </p:cNvSpPr>
            <p:nvPr/>
          </p:nvSpPr>
          <p:spPr bwMode="auto">
            <a:xfrm>
              <a:off x="0" y="2082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6" name="Line 1094"/>
            <p:cNvSpPr>
              <a:spLocks noChangeShapeType="1"/>
            </p:cNvSpPr>
            <p:nvPr/>
          </p:nvSpPr>
          <p:spPr bwMode="auto">
            <a:xfrm>
              <a:off x="0" y="2100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7" name="Line 1095"/>
            <p:cNvSpPr>
              <a:spLocks noChangeShapeType="1"/>
            </p:cNvSpPr>
            <p:nvPr/>
          </p:nvSpPr>
          <p:spPr bwMode="auto">
            <a:xfrm>
              <a:off x="0" y="2118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8" name="Line 1096"/>
            <p:cNvSpPr>
              <a:spLocks noChangeShapeType="1"/>
            </p:cNvSpPr>
            <p:nvPr/>
          </p:nvSpPr>
          <p:spPr bwMode="auto">
            <a:xfrm>
              <a:off x="0" y="2136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9" name="Line 1097"/>
            <p:cNvSpPr>
              <a:spLocks noChangeShapeType="1"/>
            </p:cNvSpPr>
            <p:nvPr/>
          </p:nvSpPr>
          <p:spPr bwMode="auto">
            <a:xfrm>
              <a:off x="0" y="2154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0" name="Line 1098"/>
            <p:cNvSpPr>
              <a:spLocks noChangeShapeType="1"/>
            </p:cNvSpPr>
            <p:nvPr/>
          </p:nvSpPr>
          <p:spPr bwMode="auto">
            <a:xfrm>
              <a:off x="0" y="2172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1" name="Line 1099"/>
            <p:cNvSpPr>
              <a:spLocks noChangeShapeType="1"/>
            </p:cNvSpPr>
            <p:nvPr/>
          </p:nvSpPr>
          <p:spPr bwMode="auto">
            <a:xfrm>
              <a:off x="0" y="2190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2" name="Line 1100"/>
            <p:cNvSpPr>
              <a:spLocks noChangeShapeType="1"/>
            </p:cNvSpPr>
            <p:nvPr/>
          </p:nvSpPr>
          <p:spPr bwMode="auto">
            <a:xfrm>
              <a:off x="0" y="2208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82" name="AutoShape 1102"/>
          <p:cNvSpPr>
            <a:spLocks noChangeArrowheads="1"/>
          </p:cNvSpPr>
          <p:nvPr/>
        </p:nvSpPr>
        <p:spPr bwMode="auto">
          <a:xfrm>
            <a:off x="8469313" y="2041525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3" name="AutoShape 1103"/>
          <p:cNvSpPr>
            <a:spLocks noChangeArrowheads="1"/>
          </p:cNvSpPr>
          <p:nvPr/>
        </p:nvSpPr>
        <p:spPr bwMode="auto">
          <a:xfrm>
            <a:off x="7807325" y="2041525"/>
            <a:ext cx="674688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4" name="AutoShape 1104"/>
          <p:cNvSpPr>
            <a:spLocks noChangeArrowheads="1"/>
          </p:cNvSpPr>
          <p:nvPr/>
        </p:nvSpPr>
        <p:spPr bwMode="auto">
          <a:xfrm>
            <a:off x="7173913" y="2041525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5" name="AutoShape 1105"/>
          <p:cNvSpPr>
            <a:spLocks noChangeArrowheads="1"/>
          </p:cNvSpPr>
          <p:nvPr/>
        </p:nvSpPr>
        <p:spPr bwMode="auto">
          <a:xfrm>
            <a:off x="8469313" y="1439863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6" name="AutoShape 1106"/>
          <p:cNvSpPr>
            <a:spLocks noChangeArrowheads="1"/>
          </p:cNvSpPr>
          <p:nvPr/>
        </p:nvSpPr>
        <p:spPr bwMode="auto">
          <a:xfrm>
            <a:off x="7807325" y="1439863"/>
            <a:ext cx="674688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7" name="AutoShape 1107"/>
          <p:cNvSpPr>
            <a:spLocks noChangeArrowheads="1"/>
          </p:cNvSpPr>
          <p:nvPr/>
        </p:nvSpPr>
        <p:spPr bwMode="auto">
          <a:xfrm>
            <a:off x="7173913" y="1439863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8" name="AutoShape 1108"/>
          <p:cNvSpPr>
            <a:spLocks noChangeArrowheads="1"/>
          </p:cNvSpPr>
          <p:nvPr/>
        </p:nvSpPr>
        <p:spPr bwMode="auto">
          <a:xfrm>
            <a:off x="6542088" y="2193925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" name="AutoShape 1109"/>
          <p:cNvSpPr>
            <a:spLocks noChangeArrowheads="1"/>
          </p:cNvSpPr>
          <p:nvPr/>
        </p:nvSpPr>
        <p:spPr bwMode="auto">
          <a:xfrm>
            <a:off x="5878513" y="2193925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0" name="AutoShape 1110"/>
          <p:cNvSpPr>
            <a:spLocks noChangeArrowheads="1"/>
          </p:cNvSpPr>
          <p:nvPr/>
        </p:nvSpPr>
        <p:spPr bwMode="auto">
          <a:xfrm>
            <a:off x="6542088" y="1592263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1" name="AutoShape 1111"/>
          <p:cNvSpPr>
            <a:spLocks noChangeArrowheads="1"/>
          </p:cNvSpPr>
          <p:nvPr/>
        </p:nvSpPr>
        <p:spPr bwMode="auto">
          <a:xfrm>
            <a:off x="5878513" y="1592263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2" name="AutoShape 1112"/>
          <p:cNvSpPr>
            <a:spLocks noChangeArrowheads="1"/>
          </p:cNvSpPr>
          <p:nvPr/>
        </p:nvSpPr>
        <p:spPr bwMode="auto">
          <a:xfrm>
            <a:off x="6542088" y="990600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3" name="AutoShape 1113"/>
          <p:cNvSpPr>
            <a:spLocks noChangeArrowheads="1"/>
          </p:cNvSpPr>
          <p:nvPr/>
        </p:nvSpPr>
        <p:spPr bwMode="auto">
          <a:xfrm>
            <a:off x="5878513" y="990600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4" name="AutoShape 1114"/>
          <p:cNvSpPr>
            <a:spLocks noChangeArrowheads="1"/>
          </p:cNvSpPr>
          <p:nvPr/>
        </p:nvSpPr>
        <p:spPr bwMode="auto">
          <a:xfrm>
            <a:off x="5878513" y="396875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5" name="Rectangle 1115"/>
          <p:cNvSpPr>
            <a:spLocks noChangeArrowheads="1"/>
          </p:cNvSpPr>
          <p:nvPr/>
        </p:nvSpPr>
        <p:spPr bwMode="auto">
          <a:xfrm>
            <a:off x="0" y="2362200"/>
            <a:ext cx="9144000" cy="866775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6" name="Text Box 1117"/>
          <p:cNvSpPr txBox="1">
            <a:spLocks noChangeArrowheads="1"/>
          </p:cNvSpPr>
          <p:nvPr/>
        </p:nvSpPr>
        <p:spPr bwMode="auto">
          <a:xfrm>
            <a:off x="3350328" y="2668588"/>
            <a:ext cx="2448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32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kumimoji="0" lang="ko-KR" altLang="en-US" sz="32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kumimoji="0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097" name="AutoShape 1118"/>
          <p:cNvSpPr>
            <a:spLocks noChangeArrowheads="1"/>
          </p:cNvSpPr>
          <p:nvPr/>
        </p:nvSpPr>
        <p:spPr bwMode="auto">
          <a:xfrm>
            <a:off x="1377950" y="1608138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8" name="AutoShape 1119"/>
          <p:cNvSpPr>
            <a:spLocks noChangeArrowheads="1"/>
          </p:cNvSpPr>
          <p:nvPr/>
        </p:nvSpPr>
        <p:spPr bwMode="auto">
          <a:xfrm>
            <a:off x="2673350" y="1423988"/>
            <a:ext cx="673100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" name="AutoShape 1120"/>
          <p:cNvSpPr>
            <a:spLocks noChangeArrowheads="1"/>
          </p:cNvSpPr>
          <p:nvPr/>
        </p:nvSpPr>
        <p:spPr bwMode="auto">
          <a:xfrm>
            <a:off x="2009775" y="1423988"/>
            <a:ext cx="674688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0" name="AutoShape 1121"/>
          <p:cNvSpPr>
            <a:spLocks noChangeArrowheads="1"/>
          </p:cNvSpPr>
          <p:nvPr/>
        </p:nvSpPr>
        <p:spPr bwMode="auto">
          <a:xfrm>
            <a:off x="2009775" y="822325"/>
            <a:ext cx="674688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1" name="AutoShape 1122"/>
          <p:cNvSpPr>
            <a:spLocks noChangeArrowheads="1"/>
          </p:cNvSpPr>
          <p:nvPr/>
        </p:nvSpPr>
        <p:spPr bwMode="auto">
          <a:xfrm>
            <a:off x="2665413" y="809625"/>
            <a:ext cx="674687" cy="73025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3" name="Rectangle 1124"/>
          <p:cNvSpPr>
            <a:spLocks noChangeArrowheads="1"/>
          </p:cNvSpPr>
          <p:nvPr/>
        </p:nvSpPr>
        <p:spPr bwMode="auto">
          <a:xfrm>
            <a:off x="2884488" y="1576388"/>
            <a:ext cx="3287712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04" name="Group 1125"/>
          <p:cNvGrpSpPr>
            <a:grpSpLocks/>
          </p:cNvGrpSpPr>
          <p:nvPr/>
        </p:nvGrpSpPr>
        <p:grpSpPr bwMode="auto">
          <a:xfrm>
            <a:off x="0" y="2125663"/>
            <a:ext cx="9144000" cy="228600"/>
            <a:chOff x="0" y="2064"/>
            <a:chExt cx="6240" cy="144"/>
          </a:xfrm>
        </p:grpSpPr>
        <p:sp>
          <p:nvSpPr>
            <p:cNvPr id="2105" name="Line 1126"/>
            <p:cNvSpPr>
              <a:spLocks noChangeShapeType="1"/>
            </p:cNvSpPr>
            <p:nvPr/>
          </p:nvSpPr>
          <p:spPr bwMode="auto">
            <a:xfrm>
              <a:off x="0" y="2064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6" name="Line 1127"/>
            <p:cNvSpPr>
              <a:spLocks noChangeShapeType="1"/>
            </p:cNvSpPr>
            <p:nvPr/>
          </p:nvSpPr>
          <p:spPr bwMode="auto">
            <a:xfrm>
              <a:off x="0" y="2082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7" name="Line 1128"/>
            <p:cNvSpPr>
              <a:spLocks noChangeShapeType="1"/>
            </p:cNvSpPr>
            <p:nvPr/>
          </p:nvSpPr>
          <p:spPr bwMode="auto">
            <a:xfrm>
              <a:off x="0" y="2100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8" name="Line 1129"/>
            <p:cNvSpPr>
              <a:spLocks noChangeShapeType="1"/>
            </p:cNvSpPr>
            <p:nvPr/>
          </p:nvSpPr>
          <p:spPr bwMode="auto">
            <a:xfrm>
              <a:off x="0" y="2118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" name="Line 1130"/>
            <p:cNvSpPr>
              <a:spLocks noChangeShapeType="1"/>
            </p:cNvSpPr>
            <p:nvPr/>
          </p:nvSpPr>
          <p:spPr bwMode="auto">
            <a:xfrm>
              <a:off x="0" y="2136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0" name="Line 1131"/>
            <p:cNvSpPr>
              <a:spLocks noChangeShapeType="1"/>
            </p:cNvSpPr>
            <p:nvPr/>
          </p:nvSpPr>
          <p:spPr bwMode="auto">
            <a:xfrm>
              <a:off x="0" y="2154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1" name="Line 1132"/>
            <p:cNvSpPr>
              <a:spLocks noChangeShapeType="1"/>
            </p:cNvSpPr>
            <p:nvPr/>
          </p:nvSpPr>
          <p:spPr bwMode="auto">
            <a:xfrm>
              <a:off x="0" y="2172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2" name="Line 1133"/>
            <p:cNvSpPr>
              <a:spLocks noChangeShapeType="1"/>
            </p:cNvSpPr>
            <p:nvPr/>
          </p:nvSpPr>
          <p:spPr bwMode="auto">
            <a:xfrm>
              <a:off x="0" y="2190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3" name="Line 1134"/>
            <p:cNvSpPr>
              <a:spLocks noChangeShapeType="1"/>
            </p:cNvSpPr>
            <p:nvPr/>
          </p:nvSpPr>
          <p:spPr bwMode="auto">
            <a:xfrm>
              <a:off x="0" y="2208"/>
              <a:ext cx="6240" cy="0"/>
            </a:xfrm>
            <a:prstGeom prst="line">
              <a:avLst/>
            </a:prstGeom>
            <a:noFill/>
            <a:ln w="9525">
              <a:solidFill>
                <a:srgbClr val="FFAC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82613" y="1052513"/>
            <a:ext cx="8093075" cy="3312591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ko-KR" altLang="en-US" sz="2800" dirty="0"/>
              <a:t>소프트웨어융합학부 </a:t>
            </a:r>
            <a:r>
              <a:rPr lang="en-US" altLang="ko-KR" sz="2800" dirty="0"/>
              <a:t>1</a:t>
            </a:r>
            <a:r>
              <a:rPr lang="ko-KR" altLang="en-US" sz="2800" dirty="0"/>
              <a:t>학년</a:t>
            </a:r>
          </a:p>
          <a:p>
            <a:pPr eaLnBrk="1" hangingPunct="1">
              <a:lnSpc>
                <a:spcPct val="250000"/>
              </a:lnSpc>
            </a:pPr>
            <a:r>
              <a:rPr lang="ko-KR" altLang="en-US" sz="2800" dirty="0"/>
              <a:t>전공탐색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ko-KR" sz="2800" dirty="0"/>
              <a:t>3</a:t>
            </a:r>
            <a:r>
              <a:rPr lang="ko-KR" altLang="en-US" sz="2800" dirty="0"/>
              <a:t>학점</a:t>
            </a:r>
            <a:r>
              <a:rPr lang="en-US" altLang="ko-KR" sz="2800" dirty="0"/>
              <a:t>, 3</a:t>
            </a:r>
            <a:r>
              <a:rPr lang="ko-KR" altLang="en-US" sz="2800" dirty="0"/>
              <a:t>시간</a:t>
            </a:r>
          </a:p>
        </p:txBody>
      </p:sp>
      <p:sp>
        <p:nvSpPr>
          <p:cNvPr id="3075" name="Rectangle 1030"/>
          <p:cNvSpPr>
            <a:spLocks noChangeArrowheads="1"/>
          </p:cNvSpPr>
          <p:nvPr/>
        </p:nvSpPr>
        <p:spPr bwMode="auto">
          <a:xfrm>
            <a:off x="0" y="-26988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" name="Rectangle 1031"/>
          <p:cNvSpPr>
            <a:spLocks noChangeArrowheads="1"/>
          </p:cNvSpPr>
          <p:nvPr/>
        </p:nvSpPr>
        <p:spPr bwMode="auto">
          <a:xfrm>
            <a:off x="457200" y="115888"/>
            <a:ext cx="64912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ko-KR" altLang="en-US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과목명</a:t>
            </a:r>
            <a:r>
              <a:rPr lang="en-US" altLang="ko-KR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2000" b="1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000" b="1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lang="en-US" altLang="ko-KR" sz="20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77" name="Rectangle 1033"/>
          <p:cNvSpPr>
            <a:spLocks noChangeArrowheads="1"/>
          </p:cNvSpPr>
          <p:nvPr/>
        </p:nvSpPr>
        <p:spPr bwMode="auto">
          <a:xfrm>
            <a:off x="0" y="6596063"/>
            <a:ext cx="1116013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Rectangle 1034"/>
          <p:cNvSpPr>
            <a:spLocks noChangeArrowheads="1"/>
          </p:cNvSpPr>
          <p:nvPr/>
        </p:nvSpPr>
        <p:spPr bwMode="auto">
          <a:xfrm>
            <a:off x="7956550" y="6597650"/>
            <a:ext cx="11874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613" y="1052513"/>
            <a:ext cx="8093075" cy="3240583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ko-KR" altLang="en-US" sz="2800" dirty="0"/>
              <a:t>연구실</a:t>
            </a:r>
            <a:r>
              <a:rPr lang="en-US" altLang="ko-KR" sz="2800" dirty="0"/>
              <a:t>: </a:t>
            </a:r>
            <a:r>
              <a:rPr lang="ko-KR" altLang="en-US" sz="2800" dirty="0"/>
              <a:t>정보과학관 </a:t>
            </a:r>
            <a:r>
              <a:rPr lang="en-US" altLang="ko-KR" sz="2800" dirty="0"/>
              <a:t>6316</a:t>
            </a:r>
            <a:r>
              <a:rPr lang="ko-KR" altLang="en-US" sz="2800" dirty="0"/>
              <a:t>호</a:t>
            </a:r>
          </a:p>
          <a:p>
            <a:pPr eaLnBrk="1" hangingPunct="1">
              <a:lnSpc>
                <a:spcPct val="250000"/>
              </a:lnSpc>
            </a:pPr>
            <a:r>
              <a:rPr lang="ko-KR" altLang="en-US" sz="2800" dirty="0"/>
              <a:t>전화</a:t>
            </a:r>
            <a:r>
              <a:rPr lang="en-US" altLang="ko-KR" sz="2800" dirty="0"/>
              <a:t>: 2610-4348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ko-KR" sz="2800" dirty="0"/>
              <a:t>Email: </a:t>
            </a:r>
            <a:r>
              <a:rPr lang="en-US" altLang="ko-KR" sz="2800" u="sng" dirty="0">
                <a:solidFill>
                  <a:srgbClr val="0000CC"/>
                </a:solidFill>
              </a:rPr>
              <a:t>hglee@skhu.ac.kr</a:t>
            </a:r>
            <a:endParaRPr lang="en-US" altLang="ko-KR" sz="2800" dirty="0">
              <a:solidFill>
                <a:srgbClr val="0000CC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-26988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115888"/>
            <a:ext cx="64912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ko-KR" altLang="en-US" sz="20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교수</a:t>
            </a:r>
            <a:r>
              <a:rPr lang="en-US" altLang="ko-KR" sz="20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000" b="1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이하규</a:t>
            </a:r>
            <a:endParaRPr lang="ko-KR" altLang="en-US" sz="20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596063"/>
            <a:ext cx="1116013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956550" y="6597650"/>
            <a:ext cx="11874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613" y="1052513"/>
            <a:ext cx="8093075" cy="2592387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천인국 </a:t>
            </a:r>
          </a:p>
          <a:p>
            <a:pPr eaLnBrk="1" hangingPunct="1">
              <a:lnSpc>
                <a:spcPct val="250000"/>
              </a:lnSpc>
            </a:pPr>
            <a:r>
              <a:rPr lang="ko-KR" altLang="en-US" dirty="0"/>
              <a:t>출판사</a:t>
            </a:r>
            <a:r>
              <a:rPr lang="en-US" altLang="ko-KR" dirty="0"/>
              <a:t>: </a:t>
            </a:r>
            <a:r>
              <a:rPr lang="ko-KR" altLang="en-US" dirty="0" err="1"/>
              <a:t>생능출판사</a:t>
            </a:r>
            <a:r>
              <a:rPr lang="en-US" altLang="ko-KR" dirty="0"/>
              <a:t>(2023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sz="1600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-26988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115888"/>
            <a:ext cx="7571184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ko-KR" altLang="en-US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교재</a:t>
            </a:r>
            <a:r>
              <a:rPr lang="en-US" altLang="ko-KR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000" b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쉽게 </a:t>
            </a:r>
            <a:r>
              <a:rPr lang="ko-KR" altLang="en-US" sz="2000" b="1" dirty="0" err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풀어쓴</a:t>
            </a:r>
            <a:r>
              <a:rPr lang="ko-KR" altLang="en-US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000" b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000" b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Express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개정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판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596063"/>
            <a:ext cx="1116013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956550" y="6597650"/>
            <a:ext cx="11874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EC4489-3712-091A-C9A6-AB0565C7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6" y="1352054"/>
            <a:ext cx="3576840" cy="45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4031679" cy="53292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1</a:t>
            </a:r>
            <a:r>
              <a:rPr lang="ko-KR" altLang="en-US" sz="2000" dirty="0"/>
              <a:t>장   프로그래밍의 개념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2</a:t>
            </a:r>
            <a:r>
              <a:rPr lang="ko-KR" altLang="en-US" sz="2000" dirty="0"/>
              <a:t>장   프로그램 작성 과정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3</a:t>
            </a:r>
            <a:r>
              <a:rPr lang="ko-KR" altLang="en-US" sz="2000" dirty="0"/>
              <a:t>장   </a:t>
            </a:r>
            <a:r>
              <a:rPr lang="en-US" altLang="ko-KR" sz="2000" dirty="0"/>
              <a:t>C </a:t>
            </a:r>
            <a:r>
              <a:rPr lang="ko-KR" altLang="en-US" sz="2000" dirty="0"/>
              <a:t>프로그램 구성요소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4</a:t>
            </a:r>
            <a:r>
              <a:rPr lang="ko-KR" altLang="en-US" sz="2000" dirty="0"/>
              <a:t>장   변수와 </a:t>
            </a:r>
            <a:r>
              <a:rPr lang="ko-KR" altLang="en-US" sz="2000" dirty="0" err="1"/>
              <a:t>자료형</a:t>
            </a:r>
            <a:endParaRPr lang="ko-KR" altLang="en-US" sz="2000" dirty="0"/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5</a:t>
            </a:r>
            <a:r>
              <a:rPr lang="ko-KR" altLang="en-US" sz="2000" dirty="0"/>
              <a:t>장   수식과 연산자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6</a:t>
            </a:r>
            <a:r>
              <a:rPr lang="ko-KR" altLang="en-US" sz="2000" dirty="0"/>
              <a:t>장   </a:t>
            </a:r>
            <a:r>
              <a:rPr lang="ko-KR" altLang="en-US" sz="2000" dirty="0" err="1"/>
              <a:t>조건문</a:t>
            </a:r>
            <a:endParaRPr lang="ko-KR" altLang="en-US" sz="2000" dirty="0"/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7</a:t>
            </a:r>
            <a:r>
              <a:rPr lang="ko-KR" altLang="en-US" sz="2000" dirty="0"/>
              <a:t>장   </a:t>
            </a:r>
            <a:r>
              <a:rPr lang="ko-KR" altLang="en-US" sz="2000" dirty="0" err="1"/>
              <a:t>반복문</a:t>
            </a:r>
            <a:endParaRPr lang="ko-KR" altLang="en-US" sz="2000" dirty="0"/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8</a:t>
            </a:r>
            <a:r>
              <a:rPr lang="ko-KR" altLang="en-US" sz="2000" dirty="0"/>
              <a:t>장   함수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제</a:t>
            </a:r>
            <a:r>
              <a:rPr lang="en-US" altLang="ko-KR" sz="2000" dirty="0"/>
              <a:t>9</a:t>
            </a:r>
            <a:r>
              <a:rPr lang="ko-KR" altLang="en-US" sz="2000" dirty="0"/>
              <a:t>장   변수 범위와 순환 호출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-26988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115888"/>
            <a:ext cx="64912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ko-KR" altLang="en-US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강의내용</a:t>
            </a:r>
            <a:endParaRPr lang="en-US" altLang="ko-KR" sz="2000" dirty="0">
              <a:solidFill>
                <a:srgbClr val="0000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596063"/>
            <a:ext cx="1116013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956550" y="6597650"/>
            <a:ext cx="11874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355977" y="1052612"/>
            <a:ext cx="4464496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kern="0" dirty="0"/>
              <a:t>제</a:t>
            </a:r>
            <a:r>
              <a:rPr lang="en-US" altLang="ko-KR" sz="2000" kern="0" dirty="0"/>
              <a:t>10</a:t>
            </a:r>
            <a:r>
              <a:rPr lang="ko-KR" altLang="en-US" sz="2000" kern="0" dirty="0"/>
              <a:t>장 배열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kern="0" dirty="0"/>
              <a:t>제</a:t>
            </a:r>
            <a:r>
              <a:rPr lang="en-US" altLang="ko-KR" sz="2000" kern="0" dirty="0"/>
              <a:t>11</a:t>
            </a:r>
            <a:r>
              <a:rPr lang="ko-KR" altLang="en-US" sz="2000" kern="0" dirty="0"/>
              <a:t>장 포인터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kern="0" dirty="0"/>
              <a:t>제</a:t>
            </a:r>
            <a:r>
              <a:rPr lang="en-US" altLang="ko-KR" sz="2000" kern="0" dirty="0"/>
              <a:t>12</a:t>
            </a:r>
            <a:r>
              <a:rPr lang="ko-KR" altLang="en-US" sz="2000" kern="0" dirty="0"/>
              <a:t>장 문자와 문자열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kern="0" dirty="0"/>
              <a:t>제</a:t>
            </a:r>
            <a:r>
              <a:rPr lang="en-US" altLang="ko-KR" sz="2000" kern="0" dirty="0"/>
              <a:t>13</a:t>
            </a:r>
            <a:r>
              <a:rPr lang="ko-KR" altLang="en-US" sz="2000" kern="0" dirty="0"/>
              <a:t>장 구조체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i="1" kern="0" dirty="0">
                <a:solidFill>
                  <a:schemeClr val="bg2"/>
                </a:solidFill>
              </a:rPr>
              <a:t>제</a:t>
            </a:r>
            <a:r>
              <a:rPr lang="en-US" altLang="ko-KR" sz="2000" i="1" kern="0" dirty="0">
                <a:solidFill>
                  <a:schemeClr val="bg2"/>
                </a:solidFill>
              </a:rPr>
              <a:t>14</a:t>
            </a:r>
            <a:r>
              <a:rPr lang="ko-KR" altLang="en-US" sz="2000" i="1" kern="0" dirty="0">
                <a:solidFill>
                  <a:schemeClr val="bg2"/>
                </a:solidFill>
              </a:rPr>
              <a:t>장 포인터 활용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i="1" kern="0" dirty="0">
                <a:solidFill>
                  <a:schemeClr val="bg2"/>
                </a:solidFill>
              </a:rPr>
              <a:t>제</a:t>
            </a:r>
            <a:r>
              <a:rPr lang="en-US" altLang="ko-KR" sz="2000" i="1" kern="0" dirty="0">
                <a:solidFill>
                  <a:schemeClr val="bg2"/>
                </a:solidFill>
              </a:rPr>
              <a:t>15</a:t>
            </a:r>
            <a:r>
              <a:rPr lang="ko-KR" altLang="en-US" sz="2000" i="1" kern="0" dirty="0">
                <a:solidFill>
                  <a:schemeClr val="bg2"/>
                </a:solidFill>
              </a:rPr>
              <a:t>장 스트림과 파일 입출력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i="1" kern="0" dirty="0">
                <a:solidFill>
                  <a:schemeClr val="bg2"/>
                </a:solidFill>
              </a:rPr>
              <a:t>제</a:t>
            </a:r>
            <a:r>
              <a:rPr lang="en-US" altLang="ko-KR" sz="2000" i="1" kern="0" dirty="0">
                <a:solidFill>
                  <a:schemeClr val="bg2"/>
                </a:solidFill>
              </a:rPr>
              <a:t>16</a:t>
            </a:r>
            <a:r>
              <a:rPr lang="ko-KR" altLang="en-US" sz="2000" i="1" kern="0" dirty="0">
                <a:solidFill>
                  <a:schemeClr val="bg2"/>
                </a:solidFill>
              </a:rPr>
              <a:t>장 </a:t>
            </a:r>
            <a:r>
              <a:rPr lang="ko-KR" altLang="en-US" sz="2000" i="1" kern="0" dirty="0" err="1">
                <a:solidFill>
                  <a:schemeClr val="bg2"/>
                </a:solidFill>
              </a:rPr>
              <a:t>전처리</a:t>
            </a:r>
            <a:r>
              <a:rPr lang="ko-KR" altLang="en-US" sz="2000" i="1" kern="0" dirty="0">
                <a:solidFill>
                  <a:schemeClr val="bg2"/>
                </a:solidFill>
              </a:rPr>
              <a:t> 및 다중 소스 파일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 i="1" kern="0" dirty="0">
                <a:solidFill>
                  <a:schemeClr val="bg2"/>
                </a:solidFill>
              </a:rPr>
              <a:t>제</a:t>
            </a:r>
            <a:r>
              <a:rPr lang="en-US" altLang="ko-KR" sz="2000" i="1" kern="0" dirty="0">
                <a:solidFill>
                  <a:schemeClr val="bg2"/>
                </a:solidFill>
              </a:rPr>
              <a:t>17</a:t>
            </a:r>
            <a:r>
              <a:rPr lang="ko-KR" altLang="en-US" sz="2000" i="1" kern="0" dirty="0">
                <a:solidFill>
                  <a:schemeClr val="bg2"/>
                </a:solidFill>
              </a:rPr>
              <a:t>장 동적 메모리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613" y="1052513"/>
            <a:ext cx="8093075" cy="3384599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ko-KR" altLang="en-US" dirty="0"/>
              <a:t>중간고사</a:t>
            </a:r>
            <a:r>
              <a:rPr lang="en-US" altLang="ko-KR" dirty="0"/>
              <a:t>: 40%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dirty="0"/>
              <a:t>기말고사</a:t>
            </a:r>
            <a:r>
              <a:rPr lang="en-US" altLang="ko-KR" dirty="0"/>
              <a:t>: 40%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dirty="0"/>
              <a:t>과제</a:t>
            </a:r>
            <a:r>
              <a:rPr lang="en-US" altLang="ko-KR" dirty="0"/>
              <a:t>: 15%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dirty="0"/>
              <a:t>출결</a:t>
            </a:r>
            <a:r>
              <a:rPr lang="en-US" altLang="ko-KR" dirty="0"/>
              <a:t>: 5%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-26988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115888"/>
            <a:ext cx="64912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ko-KR" altLang="en-US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평가 </a:t>
            </a:r>
            <a:r>
              <a:rPr lang="en-US" altLang="ko-KR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변동 가능</a:t>
            </a:r>
            <a:r>
              <a:rPr lang="en-US" altLang="ko-KR" sz="20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0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596063"/>
            <a:ext cx="1116013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956550" y="6597650"/>
            <a:ext cx="11874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167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Times New Roman</vt:lpstr>
      <vt:lpstr>굴림</vt:lpstr>
      <vt:lpstr>Wingdings</vt:lpstr>
      <vt:lpstr>HY헤드라인M</vt:lpstr>
      <vt:lpstr>Trebuchet MS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웹서비스팀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LHG</cp:lastModifiedBy>
  <cp:revision>399</cp:revision>
  <dcterms:created xsi:type="dcterms:W3CDTF">2002-06-08T00:31:27Z</dcterms:created>
  <dcterms:modified xsi:type="dcterms:W3CDTF">2024-03-04T00:25:51Z</dcterms:modified>
</cp:coreProperties>
</file>