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413" r:id="rId2"/>
    <p:sldId id="257" r:id="rId3"/>
    <p:sldId id="258" r:id="rId4"/>
    <p:sldId id="259" r:id="rId5"/>
    <p:sldId id="295" r:id="rId6"/>
    <p:sldId id="260" r:id="rId7"/>
    <p:sldId id="304" r:id="rId8"/>
    <p:sldId id="263" r:id="rId9"/>
    <p:sldId id="306" r:id="rId10"/>
    <p:sldId id="307" r:id="rId11"/>
    <p:sldId id="296" r:id="rId12"/>
    <p:sldId id="270" r:id="rId13"/>
    <p:sldId id="331" r:id="rId14"/>
    <p:sldId id="330" r:id="rId15"/>
    <p:sldId id="274" r:id="rId16"/>
    <p:sldId id="310" r:id="rId17"/>
    <p:sldId id="340" r:id="rId18"/>
    <p:sldId id="344" r:id="rId19"/>
    <p:sldId id="345" r:id="rId20"/>
    <p:sldId id="418" r:id="rId21"/>
    <p:sldId id="425" r:id="rId22"/>
    <p:sldId id="350" r:id="rId23"/>
    <p:sldId id="313" r:id="rId24"/>
    <p:sldId id="357" r:id="rId25"/>
    <p:sldId id="362" r:id="rId26"/>
    <p:sldId id="365" r:id="rId27"/>
    <p:sldId id="427" r:id="rId28"/>
    <p:sldId id="428" r:id="rId29"/>
    <p:sldId id="429" r:id="rId30"/>
    <p:sldId id="363" r:id="rId31"/>
    <p:sldId id="430" r:id="rId32"/>
  </p:sldIdLst>
  <p:sldSz cx="9906000" cy="6858000" type="A4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Lucida Calligraphy" panose="03010101010101010101" pitchFamily="66" charset="0"/>
      <p:regular r:id="rId37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  <p:embeddedFont>
      <p:font typeface="Tw Cen MT" panose="020B0602020104020603" pitchFamily="34" charset="0"/>
      <p:regular r:id="rId42"/>
      <p:bold r:id="rId43"/>
      <p:italic r:id="rId44"/>
      <p:boldItalic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BBB"/>
    <a:srgbClr val="0000FF"/>
    <a:srgbClr val="FFEF66"/>
    <a:srgbClr val="FFFFCC"/>
    <a:srgbClr val="CCFF33"/>
    <a:srgbClr val="99FF33"/>
    <a:srgbClr val="E1FFE1"/>
    <a:srgbClr val="9FE6FF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3637" autoAdjust="0"/>
  </p:normalViewPr>
  <p:slideViewPr>
    <p:cSldViewPr>
      <p:cViewPr>
        <p:scale>
          <a:sx n="100" d="100"/>
          <a:sy n="100" d="100"/>
        </p:scale>
        <p:origin x="124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27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259176" y="236540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7D07D-27AE-43E0-936C-66ED99367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291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769100" y="6248402"/>
            <a:ext cx="288925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FEEC15-2795-4D4F-8B8B-60AE2FC1409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733550" y="6248208"/>
            <a:ext cx="4953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788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5656-0B4B-4D6A-A6EE-AA6128C3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37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099300" y="6248404"/>
            <a:ext cx="239395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5302" y="6248209"/>
            <a:ext cx="603794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6"/>
            <a:ext cx="533400" cy="264849"/>
          </a:xfrm>
        </p:spPr>
        <p:txBody>
          <a:bodyPr/>
          <a:lstStyle/>
          <a:p>
            <a:fld id="{26C5EE14-879D-4E59-9628-3AC44B60F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74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5515" y="381000"/>
            <a:ext cx="8292836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742950" y="1333500"/>
            <a:ext cx="8896483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1147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0E792F-A479-4EE8-BED3-C37A9DF29A6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>
            <a:normAutofit/>
          </a:bodyPr>
          <a:lstStyle>
            <a:lvl1pPr marL="320040" indent="-320040">
              <a:buSzPct val="8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5603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E4DDD-2C01-461A-8AC0-08EA3BA5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B58A59-F530-4F5E-985C-E2B00BCF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ECF43C-C21A-469E-B3F4-8FBB12B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D35B6-0DC0-431C-9DA8-8617EDC6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9B349FF7-DA61-4429-A6D9-A63CC73BF9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Clr>
                <a:schemeClr val="accent2"/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Clr>
                <a:schemeClr val="accent2"/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Clr>
                <a:schemeClr val="accent2"/>
              </a:buClr>
              <a:buSzPct val="12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Clr>
                <a:schemeClr val="accent2"/>
              </a:buClr>
              <a:buSzPct val="12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60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5901" y="2743200"/>
            <a:ext cx="7716706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FF8271-2F25-4322-A85B-00C3DF0746E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06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DD00C9-05AF-4300-A93D-70E3FD40C9E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89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AD8747-5B23-404F-9883-008AEAFD724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55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07A6D-130F-4847-92E1-F6AE0AC23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8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49C7-2ED0-4588-A394-4D0E45B99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2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6653B8-3313-4901-9BBC-9ACFE9FA960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60400" y="1752600"/>
            <a:ext cx="173355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976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604000" y="6248402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60401" y="6248208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" y="339962"/>
            <a:ext cx="461685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7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5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11</a:t>
            </a:r>
            <a:r>
              <a:rPr lang="ko-KR" altLang="en-US" dirty="0"/>
              <a:t>장  포인터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4F333-F7F3-4D37-A588-44F5853268D2}"/>
              </a:ext>
            </a:extLst>
          </p:cNvPr>
          <p:cNvSpPr txBox="1">
            <a:spLocks/>
          </p:cNvSpPr>
          <p:nvPr/>
        </p:nvSpPr>
        <p:spPr>
          <a:xfrm>
            <a:off x="2234455" y="813588"/>
            <a:ext cx="4932829" cy="685801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ko-KR" altLang="en-US" dirty="0">
                <a:solidFill>
                  <a:srgbClr val="FFFF00"/>
                </a:solidFill>
              </a:rPr>
              <a:t> 언어 </a:t>
            </a:r>
            <a:r>
              <a:rPr lang="en-US" altLang="ko-KR" dirty="0">
                <a:solidFill>
                  <a:srgbClr val="FFFF00"/>
                </a:solidFill>
              </a:rPr>
              <a:t>Express(</a:t>
            </a:r>
            <a:r>
              <a:rPr lang="ko-KR" altLang="en-US" dirty="0">
                <a:solidFill>
                  <a:srgbClr val="FFFF00"/>
                </a:solidFill>
              </a:rPr>
              <a:t>개정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판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2310B-AF01-FF8A-5882-216D869B0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2" t="23733" r="2362" b="-155"/>
          <a:stretch/>
        </p:blipFill>
        <p:spPr>
          <a:xfrm>
            <a:off x="1784648" y="1916834"/>
            <a:ext cx="3600400" cy="275148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9A96F49-C010-201A-E93A-F9A647D7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17096" y="1794195"/>
            <a:ext cx="2448272" cy="29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포인터 대상의 값 변경 </a:t>
            </a:r>
            <a:endParaRPr lang="en-US" altLang="ko-KR" dirty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280592" y="1600719"/>
            <a:ext cx="7777162" cy="450457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{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= 10;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* 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p =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*p = 20;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0;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81001" y="28411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381001" y="2942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643609" y="4572056"/>
            <a:ext cx="1005137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99663" y="1988840"/>
            <a:ext cx="2242788" cy="1124248"/>
            <a:chOff x="5091439" y="2262184"/>
            <a:chExt cx="3099296" cy="1374400"/>
          </a:xfrm>
        </p:grpSpPr>
        <p:grpSp>
          <p:nvGrpSpPr>
            <p:cNvPr id="43" name="그룹 42"/>
            <p:cNvGrpSpPr/>
            <p:nvPr/>
          </p:nvGrpSpPr>
          <p:grpSpPr>
            <a:xfrm>
              <a:off x="5091439" y="2618165"/>
              <a:ext cx="1057927" cy="1018419"/>
              <a:chOff x="4662796" y="1213791"/>
              <a:chExt cx="1057927" cy="1018419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endParaRPr lang="en-US" altLang="ko-KR" sz="1600" dirty="0">
                  <a:latin typeface="Lucida Calligraphy" pitchFamily="66" charset="0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35506" y="1537671"/>
                <a:ext cx="467846" cy="451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kern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p</a:t>
                </a:r>
                <a:endParaRPr kumimoji="0" lang="ko-KR" altLang="en-US" kern="0">
                  <a:solidFill>
                    <a:sysClr val="windowText" lastClr="000000"/>
                  </a:solidFill>
                  <a:latin typeface="Lucida Calligraphy" pitchFamily="66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132808" y="2262184"/>
              <a:ext cx="1057927" cy="997966"/>
              <a:chOff x="6704165" y="857810"/>
              <a:chExt cx="1057927" cy="997966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400" dirty="0">
                    <a:latin typeface="Lucida Calligraphy" pitchFamily="66" charset="0"/>
                  </a:rPr>
                  <a:t>10</a:t>
                </a:r>
              </a:p>
            </p:txBody>
          </p:sp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830264" y="1155688"/>
                <a:ext cx="388099" cy="489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i</a:t>
                </a:r>
                <a:endParaRPr kumimoji="0" lang="ko-KR" altLang="en-US" sz="2000" kern="0" dirty="0">
                  <a:solidFill>
                    <a:sysClr val="windowText" lastClr="000000"/>
                  </a:solidFill>
                  <a:latin typeface="Lucida Calligraphy" pitchFamily="66" charset="0"/>
                </a:endParaRPr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 bwMode="auto">
            <a:xfrm flipV="1">
              <a:off x="5834724" y="2644424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3702498" y="4196384"/>
            <a:ext cx="2933350" cy="523220"/>
          </a:xfrm>
          <a:prstGeom prst="rect">
            <a:avLst/>
          </a:prstGeom>
          <a:solidFill>
            <a:srgbClr val="99FF33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포인터를 이용한 간접 참조를 통해 변수의 값 변경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A2CEA2-E660-4F19-8A98-5CE501919FC7}"/>
              </a:ext>
            </a:extLst>
          </p:cNvPr>
          <p:cNvGrpSpPr/>
          <p:nvPr/>
        </p:nvGrpSpPr>
        <p:grpSpPr>
          <a:xfrm>
            <a:off x="6430427" y="4906458"/>
            <a:ext cx="1728192" cy="821734"/>
            <a:chOff x="5038165" y="815788"/>
            <a:chExt cx="3663880" cy="131623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F79455A-837A-4941-969E-85A71883D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49D253-32FA-4E7A-B08F-0D009214CEE3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err="1">
                  <a:latin typeface="Trebuchet MS" pitchFamily="34" charset="0"/>
                </a:rPr>
                <a:t>i</a:t>
              </a:r>
              <a:r>
                <a:rPr lang="en-US" altLang="ko-KR" sz="1600" dirty="0">
                  <a:latin typeface="Trebuchet MS" pitchFamily="34" charset="0"/>
                </a:rPr>
                <a:t> = 10</a:t>
              </a:r>
            </a:p>
            <a:p>
              <a:r>
                <a:rPr lang="en-US" altLang="ko-KR" sz="1600" dirty="0" err="1">
                  <a:latin typeface="Trebuchet MS" pitchFamily="34" charset="0"/>
                </a:rPr>
                <a:t>i</a:t>
              </a:r>
              <a:r>
                <a:rPr lang="en-US" altLang="ko-KR" sz="1600" dirty="0">
                  <a:latin typeface="Trebuchet MS" pitchFamily="34" charset="0"/>
                </a:rPr>
                <a:t> = 20</a:t>
              </a: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B1C80D-D5DC-04C1-DE4A-ADA5018B1917}"/>
              </a:ext>
            </a:extLst>
          </p:cNvPr>
          <p:cNvCxnSpPr/>
          <p:nvPr/>
        </p:nvCxnSpPr>
        <p:spPr>
          <a:xfrm flipH="1">
            <a:off x="2648744" y="4457994"/>
            <a:ext cx="1008112" cy="1925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4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주의점 </a:t>
            </a:r>
            <a:endParaRPr lang="en-US" altLang="ko-K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30E6C7-000B-895A-F2B0-6ED8AB913861}"/>
              </a:ext>
            </a:extLst>
          </p:cNvPr>
          <p:cNvSpPr txBox="1">
            <a:spLocks noChangeArrowheads="1"/>
          </p:cNvSpPr>
          <p:nvPr/>
        </p:nvSpPr>
        <p:spPr>
          <a:xfrm>
            <a:off x="884548" y="1556794"/>
            <a:ext cx="8212138" cy="5111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초기화되지 않은 포인터를 사용하면 안 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Aft>
                <a:spcPts val="0"/>
              </a:spcAft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7D565A-0B21-C645-F03A-5B1F3738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596" y="2060850"/>
            <a:ext cx="7704856" cy="7202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* p; 	</a:t>
            </a:r>
            <a:r>
              <a:rPr lang="en-US" altLang="en-US" dirty="0">
                <a:solidFill>
                  <a:srgbClr val="008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en-US" altLang="en-US" dirty="0" err="1">
                <a:solidFill>
                  <a:srgbClr val="008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p는</a:t>
            </a:r>
            <a:r>
              <a:rPr lang="en-US" altLang="en-US" dirty="0">
                <a:solidFill>
                  <a:srgbClr val="008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초기화</a:t>
            </a:r>
            <a:r>
              <a:rPr lang="ko-KR" altLang="en-US" dirty="0">
                <a:solidFill>
                  <a:srgbClr val="008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되어 있지 </a:t>
            </a:r>
            <a:r>
              <a:rPr lang="ko-KR" altLang="en-US" dirty="0" err="1">
                <a:solidFill>
                  <a:srgbClr val="008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않</a:t>
            </a:r>
            <a:r>
              <a:rPr lang="en-US" altLang="en-US" dirty="0">
                <a:solidFill>
                  <a:srgbClr val="008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음</a:t>
            </a:r>
            <a:endParaRPr lang="en-US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*p = 100; 	// </a:t>
            </a:r>
            <a:r>
              <a:rPr lang="en-US" altLang="en-US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위험</a:t>
            </a:r>
            <a:r>
              <a:rPr lang="en-US" altLang="en-US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40298C-073C-5CB6-74F5-189FB0D0C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48" y="2924944"/>
            <a:ext cx="813690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  <a:defRPr/>
            </a:pPr>
            <a:r>
              <a:rPr lang="en-US" altLang="ko-KR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NULL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포인터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: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아무것도 가리키고 있지 않는 포인터</a:t>
            </a:r>
            <a:endParaRPr lang="en-US" altLang="ko-KR" kern="0" dirty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#define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 NULL </a:t>
            </a:r>
            <a:r>
              <a:rPr lang="en-US" altLang="ko-KR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0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아무것도 가리키고 있지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않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는 경우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,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포인터를 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NULL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로 설정</a:t>
            </a:r>
            <a:endParaRPr lang="en-US" altLang="ko-KR" kern="0" dirty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p = NULL;</a:t>
            </a:r>
            <a:b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</a:b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p = 0;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if (p == NULL) …	 </a:t>
            </a:r>
            <a:r>
              <a:rPr lang="en-US" altLang="ko-KR" kern="0" dirty="0">
                <a:solidFill>
                  <a:srgbClr val="00863D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// p</a:t>
            </a:r>
            <a:r>
              <a:rPr lang="ko-KR" altLang="en-US" kern="0" dirty="0">
                <a:solidFill>
                  <a:srgbClr val="00863D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가</a:t>
            </a:r>
            <a:r>
              <a:rPr lang="en-US" altLang="ko-KR" kern="0" dirty="0">
                <a:solidFill>
                  <a:srgbClr val="00863D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 </a:t>
            </a:r>
            <a:r>
              <a:rPr lang="ko-KR" altLang="en-US" kern="0" dirty="0">
                <a:solidFill>
                  <a:srgbClr val="00863D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아무것도 가리키지 않으면</a:t>
            </a:r>
            <a:b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</a:b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if (p == 0) …</a:t>
            </a:r>
            <a:b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</a:b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if (!p) …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if (p != NULL) …	 </a:t>
            </a:r>
            <a:r>
              <a:rPr lang="en-US" altLang="ko-KR" kern="0" dirty="0">
                <a:solidFill>
                  <a:srgbClr val="00863D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// p</a:t>
            </a:r>
            <a:r>
              <a:rPr lang="ko-KR" altLang="en-US" kern="0" dirty="0">
                <a:solidFill>
                  <a:srgbClr val="00863D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가</a:t>
            </a:r>
            <a:r>
              <a:rPr lang="en-US" altLang="ko-KR" kern="0" dirty="0">
                <a:solidFill>
                  <a:srgbClr val="00863D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 </a:t>
            </a:r>
            <a:r>
              <a:rPr lang="ko-KR" altLang="en-US" kern="0" dirty="0">
                <a:solidFill>
                  <a:srgbClr val="00863D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무엇이든 가리키고 있으면</a:t>
            </a:r>
            <a:b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</a:b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if (p != 0) …</a:t>
            </a:r>
            <a:b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</a:br>
            <a:r>
              <a:rPr lang="en-US" altLang="ko-KR" kern="0" dirty="0"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if (p) …</a:t>
            </a:r>
            <a:endParaRPr lang="ko-KR" altLang="en-US" kern="0" dirty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</a:t>
            </a:r>
          </a:p>
        </p:txBody>
      </p:sp>
      <p:graphicFrame>
        <p:nvGraphicFramePr>
          <p:cNvPr id="5" name="Group 106">
            <a:extLst>
              <a:ext uri="{FF2B5EF4-FFF2-40B4-BE49-F238E27FC236}">
                <a16:creationId xmlns:a16="http://schemas.microsoft.com/office/drawing/2014/main" id="{9AF3988D-CB1F-E0A1-E92E-D5E122A90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70202"/>
              </p:ext>
            </p:extLst>
          </p:nvPr>
        </p:nvGraphicFramePr>
        <p:xfrm>
          <a:off x="1280592" y="2276872"/>
          <a:ext cx="3816424" cy="2011680"/>
        </p:xfrm>
        <a:graphic>
          <a:graphicData uri="http://schemas.openxmlformats.org/drawingml/2006/table">
            <a:tbl>
              <a:tblPr/>
              <a:tblGrid>
                <a:gridCol w="143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4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포인터 타입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 후 증가되는 값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E7A9E1CB-A5D9-1985-4856-13740E05F98C}"/>
              </a:ext>
            </a:extLst>
          </p:cNvPr>
          <p:cNvGrpSpPr/>
          <p:nvPr/>
        </p:nvGrpSpPr>
        <p:grpSpPr>
          <a:xfrm>
            <a:off x="5385049" y="2348880"/>
            <a:ext cx="3528392" cy="858592"/>
            <a:chOff x="803611" y="4531980"/>
            <a:chExt cx="3718235" cy="1010923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4C638F85-9124-59B4-A10A-37EC8C81B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77451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4A0AF1-1024-90D3-2B65-E748BB86E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1" y="460255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79E11B-C505-4324-3D92-DEBF836C4030}"/>
                </a:ext>
              </a:extLst>
            </p:cNvPr>
            <p:cNvSpPr txBox="1"/>
            <p:nvPr/>
          </p:nvSpPr>
          <p:spPr>
            <a:xfrm>
              <a:off x="2315779" y="4531980"/>
              <a:ext cx="586509" cy="362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p++</a:t>
              </a:r>
              <a:endParaRPr kumimoji="0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오른쪽 화살표 74">
              <a:extLst>
                <a:ext uri="{FF2B5EF4-FFF2-40B4-BE49-F238E27FC236}">
                  <a16:creationId xmlns:a16="http://schemas.microsoft.com/office/drawing/2014/main" id="{AD0BF693-2EC3-7699-8788-CE4722D54923}"/>
                </a:ext>
              </a:extLst>
            </p:cNvPr>
            <p:cNvSpPr/>
            <p:nvPr/>
          </p:nvSpPr>
          <p:spPr bwMode="auto">
            <a:xfrm>
              <a:off x="2241232" y="4673855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CCFF33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latinLnBrk="0" hangingPunct="0">
                <a:defRPr/>
              </a:pPr>
              <a:endParaRPr kumimoji="0" lang="ko-KR" altLang="en-US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550E01F8-1492-4931-3E32-7ADC2F278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4" y="456953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102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16EB9007-1A00-A358-FE3A-1B4BCB09E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69610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104</a:t>
              </a: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10B9AC8B-4976-2A5E-166E-B16A3264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217" y="458951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68DC29-03C9-4E81-57B6-C067BA6A590F}"/>
                </a:ext>
              </a:extLst>
            </p:cNvPr>
            <p:cNvSpPr txBox="1"/>
            <p:nvPr/>
          </p:nvSpPr>
          <p:spPr>
            <a:xfrm>
              <a:off x="1091643" y="5108044"/>
              <a:ext cx="917601" cy="43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p: </a:t>
              </a:r>
              <a:r>
                <a:rPr kumimoji="0" lang="en-US" altLang="ko-KR" b="1" kern="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int</a:t>
              </a:r>
              <a:r>
                <a:rPr kumimoji="0" lang="en-US" altLang="ko-KR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*</a:t>
              </a:r>
              <a:endParaRPr kumimoji="0" lang="ko-KR" alt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0CF62D-4DE1-DAD0-4209-DB146ECBC7DB}"/>
              </a:ext>
            </a:extLst>
          </p:cNvPr>
          <p:cNvGrpSpPr/>
          <p:nvPr/>
        </p:nvGrpSpPr>
        <p:grpSpPr>
          <a:xfrm>
            <a:off x="5411230" y="3347702"/>
            <a:ext cx="3528392" cy="919749"/>
            <a:chOff x="803611" y="4531980"/>
            <a:chExt cx="3718235" cy="1082931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F51DE1D6-2671-0B24-14F0-7EF6A5707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77451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101</a:t>
              </a: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03163A57-4854-E168-5C3D-3950A7FE7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1" y="460255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D814E9-0C30-6F58-2B79-A1F7E38E19EF}"/>
                </a:ext>
              </a:extLst>
            </p:cNvPr>
            <p:cNvSpPr txBox="1"/>
            <p:nvPr/>
          </p:nvSpPr>
          <p:spPr>
            <a:xfrm>
              <a:off x="2315779" y="4531980"/>
              <a:ext cx="652389" cy="362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p++</a:t>
              </a:r>
              <a:r>
                <a:rPr kumimoji="0" lang="ko-KR" altLang="en-US" sz="14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19" name="오른쪽 화살표 63">
              <a:extLst>
                <a:ext uri="{FF2B5EF4-FFF2-40B4-BE49-F238E27FC236}">
                  <a16:creationId xmlns:a16="http://schemas.microsoft.com/office/drawing/2014/main" id="{A082B54E-5E50-9911-FAF1-28D1D855CA23}"/>
                </a:ext>
              </a:extLst>
            </p:cNvPr>
            <p:cNvSpPr/>
            <p:nvPr/>
          </p:nvSpPr>
          <p:spPr bwMode="auto">
            <a:xfrm>
              <a:off x="2241232" y="4673855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CCFF33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latinLnBrk="0" hangingPunct="0">
                <a:defRPr/>
              </a:pPr>
              <a:endParaRPr kumimoji="0" lang="ko-KR" altLang="en-US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23B3B823-700E-A933-FD8B-869E0F51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4" y="456953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102</a:t>
              </a: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7B9B8018-4F40-8928-87FB-54CAA448F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69610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104</a:t>
              </a:r>
            </a:p>
          </p:txBody>
        </p:sp>
        <p:sp>
          <p:nvSpPr>
            <p:cNvPr id="22" name="Oval 7">
              <a:extLst>
                <a:ext uri="{FF2B5EF4-FFF2-40B4-BE49-F238E27FC236}">
                  <a16:creationId xmlns:a16="http://schemas.microsoft.com/office/drawing/2014/main" id="{0EA8866D-B54F-C8B3-6053-422C2965C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217" y="458951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F8F34F-6EFA-8F7E-D8F4-F7C97185A506}"/>
                </a:ext>
              </a:extLst>
            </p:cNvPr>
            <p:cNvSpPr txBox="1"/>
            <p:nvPr/>
          </p:nvSpPr>
          <p:spPr>
            <a:xfrm>
              <a:off x="803611" y="5180052"/>
              <a:ext cx="1498704" cy="43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p: double *</a:t>
              </a:r>
              <a:endParaRPr kumimoji="0" lang="ko-KR" alt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487B29-35EC-A6FC-40EC-705F94F3B0FF}"/>
              </a:ext>
            </a:extLst>
          </p:cNvPr>
          <p:cNvGrpSpPr/>
          <p:nvPr/>
        </p:nvGrpSpPr>
        <p:grpSpPr>
          <a:xfrm>
            <a:off x="5385048" y="4509120"/>
            <a:ext cx="3528392" cy="858592"/>
            <a:chOff x="803611" y="4531980"/>
            <a:chExt cx="3718235" cy="1010923"/>
          </a:xfrm>
        </p:grpSpPr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ED36601A-7E47-1A4C-7C15-7F250901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77451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101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8B33873E-0FF3-E231-421F-B08BE77AE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1" y="460255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69996D-BEEF-2AC7-ABD5-C43BDB74629D}"/>
                </a:ext>
              </a:extLst>
            </p:cNvPr>
            <p:cNvSpPr txBox="1"/>
            <p:nvPr/>
          </p:nvSpPr>
          <p:spPr>
            <a:xfrm>
              <a:off x="2315779" y="4531980"/>
              <a:ext cx="691242" cy="362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 + 2</a:t>
              </a:r>
              <a:endParaRPr kumimoji="0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오른쪽 화살표 77">
              <a:extLst>
                <a:ext uri="{FF2B5EF4-FFF2-40B4-BE49-F238E27FC236}">
                  <a16:creationId xmlns:a16="http://schemas.microsoft.com/office/drawing/2014/main" id="{9C47F7BB-F77D-9259-D3E2-D75C3A790CFA}"/>
                </a:ext>
              </a:extLst>
            </p:cNvPr>
            <p:cNvSpPr/>
            <p:nvPr/>
          </p:nvSpPr>
          <p:spPr bwMode="auto">
            <a:xfrm>
              <a:off x="2241232" y="4673855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CCFF33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latinLnBrk="0" hangingPunct="0">
                <a:defRPr/>
              </a:pPr>
              <a:endParaRPr kumimoji="0" lang="ko-KR" altLang="en-US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C130482C-6B46-E2F9-4612-26AB5ECD0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4" y="456953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102</a:t>
              </a:r>
            </a:p>
          </p:txBody>
        </p:sp>
        <p:sp>
          <p:nvSpPr>
            <p:cNvPr id="30" name="Oval 7">
              <a:extLst>
                <a:ext uri="{FF2B5EF4-FFF2-40B4-BE49-F238E27FC236}">
                  <a16:creationId xmlns:a16="http://schemas.microsoft.com/office/drawing/2014/main" id="{2A29E913-63A2-9AE7-8E78-124E8C2A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69610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104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77DE9EF7-6DAA-0CE9-D846-E2C16E97F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217" y="458951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5DEFEE-5447-97AD-2769-1EE29CF3783D}"/>
                </a:ext>
              </a:extLst>
            </p:cNvPr>
            <p:cNvSpPr txBox="1"/>
            <p:nvPr/>
          </p:nvSpPr>
          <p:spPr>
            <a:xfrm>
              <a:off x="1091643" y="5108044"/>
              <a:ext cx="917601" cy="43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p: </a:t>
              </a:r>
              <a:r>
                <a:rPr kumimoji="0" lang="en-US" altLang="ko-KR" b="1" kern="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int</a:t>
              </a:r>
              <a:r>
                <a:rPr kumimoji="0" lang="en-US" altLang="ko-KR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*</a:t>
              </a:r>
              <a:endParaRPr kumimoji="0" lang="ko-KR" alt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A8B1D6-9719-6DA6-F6AD-C419DEFD32D2}"/>
              </a:ext>
            </a:extLst>
          </p:cNvPr>
          <p:cNvGrpSpPr/>
          <p:nvPr/>
        </p:nvGrpSpPr>
        <p:grpSpPr>
          <a:xfrm>
            <a:off x="5385048" y="5517234"/>
            <a:ext cx="3528392" cy="919749"/>
            <a:chOff x="803611" y="4531980"/>
            <a:chExt cx="3718235" cy="1082931"/>
          </a:xfrm>
        </p:grpSpPr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D07A4761-054D-3165-77A4-AF6D46429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77451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101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73E8B88A-0068-5895-7546-6EF2A6FA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1" y="460255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5D13FC-F96A-0179-D155-5EDF094F3A4E}"/>
                </a:ext>
              </a:extLst>
            </p:cNvPr>
            <p:cNvSpPr txBox="1"/>
            <p:nvPr/>
          </p:nvSpPr>
          <p:spPr>
            <a:xfrm>
              <a:off x="2315779" y="4531980"/>
              <a:ext cx="757123" cy="362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 + 2</a:t>
              </a:r>
              <a:r>
                <a:rPr kumimoji="0" lang="ko-KR" altLang="en-US" sz="14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37" name="오른쪽 화살표 88">
              <a:extLst>
                <a:ext uri="{FF2B5EF4-FFF2-40B4-BE49-F238E27FC236}">
                  <a16:creationId xmlns:a16="http://schemas.microsoft.com/office/drawing/2014/main" id="{3A5575E1-B53F-5452-866C-FD7F8F1EF310}"/>
                </a:ext>
              </a:extLst>
            </p:cNvPr>
            <p:cNvSpPr/>
            <p:nvPr/>
          </p:nvSpPr>
          <p:spPr bwMode="auto">
            <a:xfrm>
              <a:off x="2241232" y="4673855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CCFF33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latinLnBrk="0" hangingPunct="0">
                <a:defRPr/>
              </a:pPr>
              <a:endParaRPr kumimoji="0" lang="ko-KR" altLang="en-US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F8743EAF-B4FB-94CE-E065-7FF2F513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4" y="456953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102</a:t>
              </a: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EC80C2D0-3587-18F5-B0E5-3D6DD9D54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69610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104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BEC24086-7D29-477F-E3E1-64C57F4A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217" y="458951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116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2FD262-7997-F4B5-218E-82822A557B03}"/>
                </a:ext>
              </a:extLst>
            </p:cNvPr>
            <p:cNvSpPr txBox="1"/>
            <p:nvPr/>
          </p:nvSpPr>
          <p:spPr>
            <a:xfrm>
              <a:off x="803611" y="5180052"/>
              <a:ext cx="1498704" cy="43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p: double *</a:t>
              </a:r>
              <a:endParaRPr kumimoji="0" lang="ko-KR" alt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911A2B7-197A-D987-2198-A875B887D9E1}"/>
              </a:ext>
            </a:extLst>
          </p:cNvPr>
          <p:cNvGrpSpPr/>
          <p:nvPr/>
        </p:nvGrpSpPr>
        <p:grpSpPr>
          <a:xfrm>
            <a:off x="1398427" y="4518412"/>
            <a:ext cx="3528392" cy="858592"/>
            <a:chOff x="803611" y="4531980"/>
            <a:chExt cx="3718235" cy="1010923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AA8F0B4C-B779-7208-3490-7708B9452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77451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101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8D0A4FE3-918F-EACA-34F4-7A2BF1C83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1" y="460255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B23127-41DF-228D-2B2C-7CCA4DB84A1D}"/>
                </a:ext>
              </a:extLst>
            </p:cNvPr>
            <p:cNvSpPr txBox="1"/>
            <p:nvPr/>
          </p:nvSpPr>
          <p:spPr>
            <a:xfrm>
              <a:off x="2315779" y="4531980"/>
              <a:ext cx="468260" cy="362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p--</a:t>
              </a:r>
              <a:endParaRPr kumimoji="0" lang="ko-KR" altLang="en-US" sz="1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오른쪽 화살표 100">
              <a:extLst>
                <a:ext uri="{FF2B5EF4-FFF2-40B4-BE49-F238E27FC236}">
                  <a16:creationId xmlns:a16="http://schemas.microsoft.com/office/drawing/2014/main" id="{01777A23-380D-21CA-ED5A-57C010F81FE5}"/>
                </a:ext>
              </a:extLst>
            </p:cNvPr>
            <p:cNvSpPr/>
            <p:nvPr/>
          </p:nvSpPr>
          <p:spPr bwMode="auto">
            <a:xfrm>
              <a:off x="2241232" y="4673855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CCFF33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latinLnBrk="0" hangingPunct="0">
                <a:defRPr/>
              </a:pPr>
              <a:endParaRPr kumimoji="0" lang="ko-KR" altLang="en-US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48B06E70-B7AD-610F-DB5E-7B33B015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4" y="456953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102</a:t>
              </a:r>
            </a:p>
          </p:txBody>
        </p:sp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AD68DBE0-D86A-489F-1FAE-112850814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69610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104</a:t>
              </a:r>
            </a:p>
          </p:txBody>
        </p:sp>
        <p:sp>
          <p:nvSpPr>
            <p:cNvPr id="49" name="Oval 7">
              <a:extLst>
                <a:ext uri="{FF2B5EF4-FFF2-40B4-BE49-F238E27FC236}">
                  <a16:creationId xmlns:a16="http://schemas.microsoft.com/office/drawing/2014/main" id="{FC17F7AF-746E-61C2-0E1D-F31C1D2A5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217" y="458951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96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B0C3050-B89D-388F-A274-A0C4DA25FFC0}"/>
                </a:ext>
              </a:extLst>
            </p:cNvPr>
            <p:cNvSpPr txBox="1"/>
            <p:nvPr/>
          </p:nvSpPr>
          <p:spPr>
            <a:xfrm>
              <a:off x="1091643" y="5108044"/>
              <a:ext cx="917601" cy="43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p: </a:t>
              </a:r>
              <a:r>
                <a:rPr kumimoji="0" lang="en-US" altLang="ko-KR" b="1" kern="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int</a:t>
              </a:r>
              <a:r>
                <a:rPr kumimoji="0" lang="en-US" altLang="ko-KR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*</a:t>
              </a:r>
              <a:endParaRPr kumimoji="0" lang="ko-KR" alt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6BFE18-58B7-2570-3286-C5831CCC5DA9}"/>
              </a:ext>
            </a:extLst>
          </p:cNvPr>
          <p:cNvGrpSpPr/>
          <p:nvPr/>
        </p:nvGrpSpPr>
        <p:grpSpPr>
          <a:xfrm>
            <a:off x="1424608" y="5517234"/>
            <a:ext cx="3528392" cy="919749"/>
            <a:chOff x="803611" y="4531980"/>
            <a:chExt cx="3718235" cy="1082931"/>
          </a:xfrm>
        </p:grpSpPr>
        <p:sp>
          <p:nvSpPr>
            <p:cNvPr id="52" name="Oval 7">
              <a:extLst>
                <a:ext uri="{FF2B5EF4-FFF2-40B4-BE49-F238E27FC236}">
                  <a16:creationId xmlns:a16="http://schemas.microsoft.com/office/drawing/2014/main" id="{2C06BF69-210F-C1CE-A7CB-65FE2803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77451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101</a:t>
              </a:r>
            </a:p>
          </p:txBody>
        </p:sp>
        <p:sp>
          <p:nvSpPr>
            <p:cNvPr id="53" name="Oval 7">
              <a:extLst>
                <a:ext uri="{FF2B5EF4-FFF2-40B4-BE49-F238E27FC236}">
                  <a16:creationId xmlns:a16="http://schemas.microsoft.com/office/drawing/2014/main" id="{5EF8CF48-8993-ED55-4984-C3833DE43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1" y="460255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0525C9-D5A2-110A-8284-A1571BBC4977}"/>
                </a:ext>
              </a:extLst>
            </p:cNvPr>
            <p:cNvSpPr txBox="1"/>
            <p:nvPr/>
          </p:nvSpPr>
          <p:spPr>
            <a:xfrm>
              <a:off x="2315779" y="4531980"/>
              <a:ext cx="534142" cy="362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p--</a:t>
              </a:r>
              <a:r>
                <a:rPr kumimoji="0" lang="ko-KR" altLang="en-US" sz="14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55" name="오른쪽 화살표 117">
              <a:extLst>
                <a:ext uri="{FF2B5EF4-FFF2-40B4-BE49-F238E27FC236}">
                  <a16:creationId xmlns:a16="http://schemas.microsoft.com/office/drawing/2014/main" id="{97C8F4E1-C932-A5A3-AC6A-ECF42939B40E}"/>
                </a:ext>
              </a:extLst>
            </p:cNvPr>
            <p:cNvSpPr/>
            <p:nvPr/>
          </p:nvSpPr>
          <p:spPr bwMode="auto">
            <a:xfrm>
              <a:off x="2241232" y="4673855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CCFF33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latinLnBrk="0" hangingPunct="0">
                <a:defRPr/>
              </a:pPr>
              <a:endParaRPr kumimoji="0" lang="ko-KR" altLang="en-US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6CEE5CB1-B960-1F33-7476-2D0143127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4" y="456953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102</a:t>
              </a:r>
            </a:p>
          </p:txBody>
        </p: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1C456BDA-C726-BFE2-F0FF-DC1E333E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15" y="4569610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104</a:t>
              </a:r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C45E909C-4FFC-DD1E-F03E-FADD4BB1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217" y="4589515"/>
              <a:ext cx="1169031" cy="59564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dirty="0">
                  <a:solidFill>
                    <a:sysClr val="windowText" lastClr="000000"/>
                  </a:solidFill>
                  <a:latin typeface="Lucida Calligraphy" pitchFamily="66" charset="0"/>
                </a:rPr>
                <a:t>92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FB8960-48A1-021E-098C-03FA0B083214}"/>
                </a:ext>
              </a:extLst>
            </p:cNvPr>
            <p:cNvSpPr txBox="1"/>
            <p:nvPr/>
          </p:nvSpPr>
          <p:spPr>
            <a:xfrm>
              <a:off x="803611" y="5180052"/>
              <a:ext cx="1498704" cy="43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p: double *</a:t>
              </a:r>
              <a:endParaRPr kumimoji="0" lang="ko-KR" alt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" name="Rectangle 3">
            <a:extLst>
              <a:ext uri="{FF2B5EF4-FFF2-40B4-BE49-F238E27FC236}">
                <a16:creationId xmlns:a16="http://schemas.microsoft.com/office/drawing/2014/main" id="{698922AD-BE32-ED9F-371D-BF4E76418A39}"/>
              </a:ext>
            </a:extLst>
          </p:cNvPr>
          <p:cNvSpPr txBox="1">
            <a:spLocks noChangeArrowheads="1"/>
          </p:cNvSpPr>
          <p:nvPr/>
        </p:nvSpPr>
        <p:spPr>
          <a:xfrm>
            <a:off x="1136576" y="1538208"/>
            <a:ext cx="8212138" cy="8133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±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정수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가리키는 대상의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타입의 크기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증감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덧셈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뺄셈 수행</a:t>
            </a:r>
          </a:p>
          <a:p>
            <a:pPr fontAlgn="auto">
              <a:spcAft>
                <a:spcPts val="0"/>
              </a:spcAft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Aft>
                <a:spcPts val="0"/>
              </a:spcAft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포인터 연산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8263E3-9D95-2F30-E4CF-53EE0385F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7180"/>
              </p:ext>
            </p:extLst>
          </p:nvPr>
        </p:nvGraphicFramePr>
        <p:xfrm>
          <a:off x="3008783" y="1556792"/>
          <a:ext cx="396044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96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lang="en-US" altLang="ko-KR" sz="1500" b="1" dirty="0">
                          <a:latin typeface="Consolas" panose="020B0609020204030204" pitchFamily="49" charset="0"/>
                        </a:rPr>
                        <a:t>pi</a:t>
                      </a:r>
                      <a:r>
                        <a:rPr lang="ko-KR" altLang="en-US" sz="1500" b="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0" baseline="0" dirty="0">
                          <a:latin typeface="Consolas" panose="020B0609020204030204" pitchFamily="49" charset="0"/>
                        </a:rPr>
                        <a:t>- 1</a:t>
                      </a:r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97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>
                          <a:latin typeface="Consolas" panose="020B0609020204030204" pitchFamily="49" charset="0"/>
                        </a:rPr>
                        <a:t>pc</a:t>
                      </a:r>
                      <a:r>
                        <a:rPr lang="en-US" altLang="ko-KR" sz="1500" b="1" baseline="0" dirty="0">
                          <a:latin typeface="Consolas" panose="020B0609020204030204" pitchFamily="49" charset="0"/>
                        </a:rPr>
                        <a:t> - 2 </a:t>
                      </a:r>
                      <a:r>
                        <a:rPr lang="en-US" altLang="ko-KR" sz="1500" b="1" baseline="0" dirty="0">
                          <a:latin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98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>
                          <a:latin typeface="Consolas" panose="020B0609020204030204" pitchFamily="49" charset="0"/>
                        </a:rPr>
                        <a:t>pc</a:t>
                      </a:r>
                      <a:r>
                        <a:rPr lang="en-US" altLang="ko-KR" sz="1500" b="1" baseline="0" dirty="0">
                          <a:latin typeface="Consolas" panose="020B0609020204030204" pitchFamily="49" charset="0"/>
                        </a:rPr>
                        <a:t> - 1 </a:t>
                      </a:r>
                      <a:r>
                        <a:rPr lang="en-US" altLang="ko-KR" sz="1500" b="1" baseline="0" dirty="0">
                          <a:latin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99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>
                          <a:latin typeface="Consolas" panose="020B0609020204030204" pitchFamily="49" charset="0"/>
                        </a:rPr>
                        <a:t>pc</a:t>
                      </a:r>
                      <a:r>
                        <a:rPr lang="en-US" altLang="ko-KR" sz="1500" b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baseline="0" dirty="0">
                          <a:latin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ko-KR" altLang="en-US" sz="1400" b="1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lang="en-US" altLang="ko-KR" sz="1500" b="1" dirty="0">
                          <a:latin typeface="Consolas" panose="020B0609020204030204" pitchFamily="49" charset="0"/>
                        </a:rPr>
                        <a:t>pi</a:t>
                      </a:r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5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Consolas" panose="020B0609020204030204" pitchFamily="49" charset="0"/>
                        </a:rPr>
                        <a:t>pc</a:t>
                      </a:r>
                      <a:r>
                        <a:rPr lang="en-US" altLang="ko-KR" sz="1500" b="1" baseline="0" dirty="0">
                          <a:latin typeface="Consolas" panose="020B0609020204030204" pitchFamily="49" charset="0"/>
                        </a:rPr>
                        <a:t> + 1 </a:t>
                      </a:r>
                      <a:r>
                        <a:rPr lang="en-US" altLang="ko-KR" sz="1500" b="1" baseline="0" dirty="0">
                          <a:latin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>
                          <a:latin typeface="Consolas" panose="020B0609020204030204" pitchFamily="49" charset="0"/>
                        </a:rPr>
                        <a:t>pc + 2</a:t>
                      </a:r>
                      <a:r>
                        <a:rPr lang="en-US" altLang="ko-KR" sz="1500" b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baseline="0" dirty="0">
                          <a:latin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lang="en-US" altLang="ko-KR" sz="1500" b="1" dirty="0">
                          <a:latin typeface="Consolas" panose="020B0609020204030204" pitchFamily="49" charset="0"/>
                        </a:rPr>
                        <a:t>pi</a:t>
                      </a:r>
                      <a:r>
                        <a:rPr lang="ko-KR" altLang="en-US" sz="1500" b="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0" baseline="0" dirty="0">
                          <a:latin typeface="Consolas" panose="020B0609020204030204" pitchFamily="49" charset="0"/>
                        </a:rPr>
                        <a:t>+ 1</a:t>
                      </a:r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5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lang="en-US" altLang="ko-KR" sz="1500" b="1" dirty="0">
                          <a:latin typeface="Consolas" panose="020B0609020204030204" pitchFamily="49" charset="0"/>
                        </a:rPr>
                        <a:t>pi</a:t>
                      </a:r>
                      <a:r>
                        <a:rPr lang="ko-KR" altLang="en-US" sz="1500" b="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0" baseline="0" dirty="0">
                          <a:latin typeface="Consolas" panose="020B0609020204030204" pitchFamily="49" charset="0"/>
                        </a:rPr>
                        <a:t>+ 2</a:t>
                      </a:r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110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endParaRPr lang="ko-KR" altLang="en-US" sz="15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FE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111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628D3A-3606-156D-2272-F87982F7BAC0}"/>
              </a:ext>
            </a:extLst>
          </p:cNvPr>
          <p:cNvSpPr txBox="1"/>
          <p:nvPr/>
        </p:nvSpPr>
        <p:spPr>
          <a:xfrm>
            <a:off x="1928664" y="2852936"/>
            <a:ext cx="1224136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char* pc</a:t>
            </a:r>
            <a:endParaRPr lang="ko-KR" alt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4015-41C0-6139-9E26-A41422F4BFFE}"/>
              </a:ext>
            </a:extLst>
          </p:cNvPr>
          <p:cNvSpPr txBox="1"/>
          <p:nvPr/>
        </p:nvSpPr>
        <p:spPr>
          <a:xfrm>
            <a:off x="6393160" y="2852936"/>
            <a:ext cx="1224136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int* pi</a:t>
            </a:r>
            <a:endParaRPr lang="ko-KR" alt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9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포인터 연산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993182" y="1660626"/>
            <a:ext cx="7777162" cy="48647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tabLst>
                <a:tab pos="360363" algn="l"/>
              </a:tabLst>
            </a:pP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* pc;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* pi;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* pd;</a:t>
            </a:r>
          </a:p>
          <a:p>
            <a:pPr>
              <a:tabLst>
                <a:tab pos="360363" algn="l"/>
              </a:tabLst>
            </a:pP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pc = 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*)10000;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pi = 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*)10000;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pd = 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*)10000;</a:t>
            </a:r>
          </a:p>
          <a:p>
            <a:pPr>
              <a:tabLst>
                <a:tab pos="360363" algn="l"/>
              </a:tabLst>
            </a:pP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l-PL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"pc=%u,  pc+1=%u,  pc+2=%u\n"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pc,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pc+1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pc+2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</a:tabLst>
            </a:pP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l-PL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"pi=%u,  pi+1=%u,  pi+2=%u\n"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</a:tabLst>
            </a:pP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l-PL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"pd=%u,  pd+1=%u,  pd+2=%u\n"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l-PL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</a:tabLst>
            </a:pP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B70BDA-96FC-4C8F-B737-A5DF590188E3}"/>
              </a:ext>
            </a:extLst>
          </p:cNvPr>
          <p:cNvGrpSpPr/>
          <p:nvPr/>
        </p:nvGrpSpPr>
        <p:grpSpPr>
          <a:xfrm>
            <a:off x="4160912" y="2276874"/>
            <a:ext cx="4392488" cy="1345673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C8E79C-F755-4FDF-B137-5FD9C5982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F45EA6-A9CE-4180-AC1E-155BBD869B6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  <a:ea typeface="+mj-ea"/>
                </a:rPr>
                <a:t> pc=10000,  pc+1=10001,  pc+2=10002</a:t>
              </a:r>
            </a:p>
            <a:p>
              <a:pPr algn="just"/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  <a:ea typeface="+mj-ea"/>
                </a:rPr>
                <a:t> pi=10000,  pi+1=10004,  pi+2=10008</a:t>
              </a:r>
            </a:p>
            <a:p>
              <a:pPr algn="just"/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  <a:ea typeface="+mj-ea"/>
                </a:rPr>
                <a:t> pd=10000,  pd+1=10008,  pd+2=10016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94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간접 참조 연산자와 증감 연산자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81001" y="23331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381001" y="28411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CC4EFD88-FCFE-BA43-B3EC-197A32FB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30" y="1755775"/>
            <a:ext cx="8212138" cy="4152900"/>
          </a:xfrm>
        </p:spPr>
        <p:txBody>
          <a:bodyPr/>
          <a:lstStyle/>
          <a:p>
            <a:pPr latinLnBrk="0"/>
            <a:r>
              <a:rPr lang="ko-KR" altLang="en-US" dirty="0">
                <a:latin typeface="Consolas" panose="020B0609020204030204" pitchFamily="49" charset="0"/>
                <a:ea typeface="맑은 고딕" panose="020B0503020000020004" pitchFamily="50" charset="-127"/>
              </a:rPr>
              <a:t>*</a:t>
            </a:r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  <a:t>p++ </a:t>
            </a:r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 *(p++) : p</a:t>
            </a:r>
            <a:r>
              <a:rPr lang="ko-KR" altLang="en-US" dirty="0"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를 나중에 증가</a:t>
            </a:r>
            <a:endParaRPr lang="ko-KR" altLang="en-US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  <a:t>(*p)++ : *p</a:t>
            </a:r>
            <a:r>
              <a:rPr lang="ko-KR" altLang="en-US" dirty="0">
                <a:latin typeface="Consolas" panose="020B0609020204030204" pitchFamily="49" charset="0"/>
                <a:ea typeface="맑은 고딕" panose="020B0503020000020004" pitchFamily="50" charset="-127"/>
              </a:rPr>
              <a:t>를 나중에 증가</a:t>
            </a:r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  <a:t>, p</a:t>
            </a:r>
            <a:r>
              <a:rPr lang="ko-KR" altLang="en-US" dirty="0">
                <a:latin typeface="Consolas" panose="020B0609020204030204" pitchFamily="49" charset="0"/>
                <a:ea typeface="맑은 고딕" panose="020B0503020000020004" pitchFamily="50" charset="-127"/>
              </a:rPr>
              <a:t>가 가리키는 값</a:t>
            </a:r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Consolas" panose="020B0609020204030204" pitchFamily="49" charset="0"/>
                <a:ea typeface="맑은 고딕" panose="020B0503020000020004" pitchFamily="50" charset="-127"/>
              </a:rPr>
              <a:t>증가</a:t>
            </a:r>
            <a:endParaRPr lang="en-US" altLang="ko-KR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atinLnBrk="0"/>
            <a:endParaRPr lang="en-US" altLang="ko-KR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  <a:t>v = *p++;	</a:t>
            </a:r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  v = *p;  p++;	</a:t>
            </a:r>
            <a:r>
              <a:rPr lang="en-US" altLang="ko-KR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// p</a:t>
            </a:r>
            <a:r>
              <a:rPr lang="ko-KR" altLang="en-US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를 나중에 증가</a:t>
            </a:r>
            <a:endParaRPr lang="ko-KR" altLang="en-US" dirty="0">
              <a:solidFill>
                <a:srgbClr val="00863D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  <a:t>v = (*p)++;	</a:t>
            </a:r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  v = *p;  (*p)++; 	</a:t>
            </a:r>
            <a:r>
              <a:rPr lang="en-US" altLang="ko-KR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// *p</a:t>
            </a:r>
            <a:r>
              <a:rPr lang="ko-KR" altLang="en-US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를 나중에 증가</a:t>
            </a:r>
            <a:endParaRPr lang="ko-KR" altLang="en-US" dirty="0">
              <a:solidFill>
                <a:srgbClr val="00863D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  <a:t>v = *++p;	</a:t>
            </a:r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  ++p;     v = *p; 	</a:t>
            </a:r>
            <a:r>
              <a:rPr lang="en-US" altLang="ko-KR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// p</a:t>
            </a:r>
            <a:r>
              <a:rPr lang="ko-KR" altLang="en-US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를 먼저 증가</a:t>
            </a:r>
            <a:endParaRPr lang="ko-KR" altLang="en-US" dirty="0">
              <a:solidFill>
                <a:srgbClr val="00863D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  <a:t>v = ++*p;	</a:t>
            </a:r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  ++(*p);  v = *p; 	</a:t>
            </a:r>
            <a:r>
              <a:rPr lang="en-US" altLang="ko-KR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// *p</a:t>
            </a:r>
            <a:r>
              <a:rPr lang="ko-KR" altLang="en-US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  <a:sym typeface="Wingdings" pitchFamily="2" charset="2"/>
              </a:rPr>
              <a:t>를 먼저 증가</a:t>
            </a:r>
            <a:endParaRPr lang="ko-KR" altLang="en-US" dirty="0">
              <a:solidFill>
                <a:srgbClr val="00863D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간접 참조 연산자와 증감 연산자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81001" y="23331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112713" name="Rectangle 73"/>
          <p:cNvSpPr>
            <a:spLocks noChangeArrowheads="1"/>
          </p:cNvSpPr>
          <p:nvPr/>
        </p:nvSpPr>
        <p:spPr bwMode="auto">
          <a:xfrm>
            <a:off x="962683" y="1680971"/>
            <a:ext cx="7777162" cy="412429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tabLst>
                <a:tab pos="360363" algn="l"/>
              </a:tabLst>
            </a:pPr>
            <a:endParaRPr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10;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pi =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tabLst>
                <a:tab pos="360363" algn="l"/>
              </a:tabLst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 panose="02030600000101010101" pitchFamily="18" charset="-127"/>
            </a:endParaRP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"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 = %d,  pi = %p\n"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, pi);</a:t>
            </a:r>
          </a:p>
          <a:p>
            <a:pPr>
              <a:tabLst>
                <a:tab pos="360363" algn="l"/>
              </a:tabLst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(*pi)++;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"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 = %d,  pi = %p\n"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, pi);</a:t>
            </a:r>
          </a:p>
          <a:p>
            <a:pPr>
              <a:tabLst>
                <a:tab pos="360363" algn="l"/>
              </a:tabLst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 panose="02030600000101010101" pitchFamily="18" charset="-127"/>
            </a:endParaRP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*pi++;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	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"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 = %d,  pi = %p\n"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 panose="02030600000101010101" pitchFamily="18" charset="-127"/>
              </a:rPr>
              <a:t>, pi);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>
              <a:tabLst>
                <a:tab pos="36036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381001" y="28411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AA879A-20A6-4331-895C-F75650A24C06}"/>
              </a:ext>
            </a:extLst>
          </p:cNvPr>
          <p:cNvGrpSpPr/>
          <p:nvPr/>
        </p:nvGrpSpPr>
        <p:grpSpPr>
          <a:xfrm>
            <a:off x="5162186" y="2352940"/>
            <a:ext cx="3158791" cy="1345673"/>
            <a:chOff x="5038165" y="815788"/>
            <a:chExt cx="3663880" cy="13162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F1E4FD3-800B-43EE-8E3B-3E0E3E529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751969-EA6F-4DCE-B6F4-9F8BAB37D879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i</a:t>
              </a:r>
              <a:r>
                <a:rPr lang="en-US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 = 10,  pi = 000000FFEBCFF974</a:t>
              </a:r>
            </a:p>
            <a:p>
              <a:pPr algn="just"/>
              <a:r>
                <a:rPr lang="en-US" altLang="ko-KR" sz="16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i</a:t>
              </a:r>
              <a:r>
                <a:rPr lang="en-US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 = 11,  pi = 000000FFEBCFF974</a:t>
              </a:r>
            </a:p>
            <a:p>
              <a:pPr algn="just"/>
              <a:r>
                <a:rPr lang="en-US" altLang="ko-KR" sz="16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i</a:t>
              </a:r>
              <a:r>
                <a:rPr lang="en-US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 = 11,  pi = 000000FFEBCFF978</a:t>
              </a:r>
              <a:endPara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07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인자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381001" y="1848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381001" y="18997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40E65-8F14-8E01-38EF-960D3190855A}"/>
              </a:ext>
            </a:extLst>
          </p:cNvPr>
          <p:cNvSpPr txBox="1">
            <a:spLocks noChangeArrowheads="1"/>
          </p:cNvSpPr>
          <p:nvPr/>
        </p:nvSpPr>
        <p:spPr>
          <a:xfrm>
            <a:off x="1210816" y="1621170"/>
            <a:ext cx="8212138" cy="21315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인자를 사용하면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call-by-value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방식에서도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call-by-reference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효과 유발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side effect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유발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실인자가 배열인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포인터를 형식인자로 전달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a[5];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f(a)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f(&amp;a[0])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0A4A35-9B96-727E-B1D5-7051AED50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2" y="3818309"/>
            <a:ext cx="2273382" cy="13388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x =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  f(</a:t>
            </a:r>
            <a:r>
              <a:rPr kumimoji="1"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&amp;</a:t>
            </a: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x);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  </a:t>
            </a:r>
            <a:r>
              <a:rPr kumimoji="1"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// x =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1F402-1B79-1209-74A8-FDFBFFBA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994" y="3818308"/>
            <a:ext cx="2602497" cy="13388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void</a:t>
            </a: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f(</a:t>
            </a:r>
            <a:r>
              <a:rPr kumimoji="1"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int</a:t>
            </a:r>
            <a:r>
              <a:rPr kumimoji="1"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* </a:t>
            </a: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p)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	 (*p)++;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1F64E13-EDAA-E32A-8995-DF86CB43E4B7}"/>
              </a:ext>
            </a:extLst>
          </p:cNvPr>
          <p:cNvGrpSpPr/>
          <p:nvPr/>
        </p:nvGrpSpPr>
        <p:grpSpPr>
          <a:xfrm>
            <a:off x="1712640" y="5157194"/>
            <a:ext cx="4408512" cy="1146827"/>
            <a:chOff x="4139952" y="4533005"/>
            <a:chExt cx="4408512" cy="11468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9CCA66-6674-0C19-9507-BC04691D7F41}"/>
                </a:ext>
              </a:extLst>
            </p:cNvPr>
            <p:cNvSpPr txBox="1"/>
            <p:nvPr/>
          </p:nvSpPr>
          <p:spPr>
            <a:xfrm>
              <a:off x="4990569" y="4970157"/>
              <a:ext cx="1309623" cy="46166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itchFamily="2" charset="2"/>
                </a:rPr>
                <a:t> 2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FA68E-28E3-F331-F154-293A69745DD2}"/>
                </a:ext>
              </a:extLst>
            </p:cNvPr>
            <p:cNvSpPr txBox="1"/>
            <p:nvPr/>
          </p:nvSpPr>
          <p:spPr>
            <a:xfrm>
              <a:off x="5508104" y="4581128"/>
              <a:ext cx="360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DF21DE-97DA-1457-D4FB-3E9FE8109740}"/>
                </a:ext>
              </a:extLst>
            </p:cNvPr>
            <p:cNvSpPr txBox="1"/>
            <p:nvPr/>
          </p:nvSpPr>
          <p:spPr>
            <a:xfrm>
              <a:off x="7465064" y="4978176"/>
              <a:ext cx="1083400" cy="46166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2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519F86-9BC4-D85B-B3AE-D143BF894045}"/>
                </a:ext>
              </a:extLst>
            </p:cNvPr>
            <p:cNvSpPr txBox="1"/>
            <p:nvPr/>
          </p:nvSpPr>
          <p:spPr>
            <a:xfrm>
              <a:off x="7777887" y="4533005"/>
              <a:ext cx="360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 13">
              <a:extLst>
                <a:ext uri="{FF2B5EF4-FFF2-40B4-BE49-F238E27FC236}">
                  <a16:creationId xmlns:a16="http://schemas.microsoft.com/office/drawing/2014/main" id="{BFE6E168-32E8-906A-7F3D-1949EDF31E8A}"/>
                </a:ext>
              </a:extLst>
            </p:cNvPr>
            <p:cNvSpPr/>
            <p:nvPr/>
          </p:nvSpPr>
          <p:spPr bwMode="auto">
            <a:xfrm>
              <a:off x="4788024" y="4581128"/>
              <a:ext cx="2693077" cy="432048"/>
            </a:xfrm>
            <a:custGeom>
              <a:avLst/>
              <a:gdLst>
                <a:gd name="connsiteX0" fmla="*/ 0 w 1900989"/>
                <a:gd name="connsiteY0" fmla="*/ 389021 h 413084"/>
                <a:gd name="connsiteX1" fmla="*/ 878305 w 1900989"/>
                <a:gd name="connsiteY1" fmla="*/ 4010 h 413084"/>
                <a:gd name="connsiteX2" fmla="*/ 1900989 w 1900989"/>
                <a:gd name="connsiteY2" fmla="*/ 413084 h 41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0989" h="413084">
                  <a:moveTo>
                    <a:pt x="0" y="389021"/>
                  </a:moveTo>
                  <a:cubicBezTo>
                    <a:pt x="280737" y="194510"/>
                    <a:pt x="561474" y="0"/>
                    <a:pt x="878305" y="4010"/>
                  </a:cubicBezTo>
                  <a:cubicBezTo>
                    <a:pt x="1195136" y="8020"/>
                    <a:pt x="1900989" y="413084"/>
                    <a:pt x="1900989" y="413084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latinLnBrk="0" hangingPunct="0"/>
              <a:endParaRPr kumimoji="0"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5E0232-2E01-2B56-3B15-B8F6F8945E5A}"/>
                </a:ext>
              </a:extLst>
            </p:cNvPr>
            <p:cNvSpPr txBox="1"/>
            <p:nvPr/>
          </p:nvSpPr>
          <p:spPr>
            <a:xfrm>
              <a:off x="4139952" y="4941168"/>
              <a:ext cx="10870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(&amp;x)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55D7806-3B86-80B9-7C3B-AD67B70A58AE}"/>
                </a:ext>
              </a:extLst>
            </p:cNvPr>
            <p:cNvCxnSpPr/>
            <p:nvPr/>
          </p:nvCxnSpPr>
          <p:spPr>
            <a:xfrm flipH="1">
              <a:off x="6372200" y="5229200"/>
              <a:ext cx="1092864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91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swap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B1AD43-8A53-4D03-A782-92F5C397DBF6}"/>
              </a:ext>
            </a:extLst>
          </p:cNvPr>
          <p:cNvGrpSpPr/>
          <p:nvPr/>
        </p:nvGrpSpPr>
        <p:grpSpPr>
          <a:xfrm>
            <a:off x="1347131" y="4662451"/>
            <a:ext cx="3188352" cy="1345673"/>
            <a:chOff x="5038165" y="815788"/>
            <a:chExt cx="3663880" cy="1316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A022D1-E8FA-47CB-AAB6-4C154885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CDA558-1DD8-477D-B19E-1F551D25C0C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ES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a=100 b=200</a:t>
              </a:r>
            </a:p>
            <a:p>
              <a:pPr algn="just"/>
              <a:r>
                <a:rPr lang="es-ES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a=200 b=100</a:t>
              </a:r>
              <a:endParaRPr lang="en-US" altLang="ko-KR" sz="1600" dirty="0">
                <a:solidFill>
                  <a:schemeClr val="bg1"/>
                </a:solidFill>
                <a:latin typeface="Trebuchet MS" pitchFamily="34" charset="0"/>
                <a:ea typeface="+mj-ea"/>
              </a:endParaRPr>
            </a:p>
          </p:txBody>
        </p:sp>
      </p:grpSp>
      <p:sp>
        <p:nvSpPr>
          <p:cNvPr id="2" name="Rectangle 4">
            <a:extLst>
              <a:ext uri="{FF2B5EF4-FFF2-40B4-BE49-F238E27FC236}">
                <a16:creationId xmlns:a16="http://schemas.microsoft.com/office/drawing/2014/main" id="{AD02BBD8-A1CD-51EF-38F2-0A57080A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50" y="1628800"/>
            <a:ext cx="3816350" cy="27363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 swap(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* </a:t>
            </a:r>
            <a:r>
              <a:rPr lang="en-US" altLang="en-US" sz="1600" dirty="0" err="1">
                <a:latin typeface="Trebuchet MS" panose="020B0603020202020204" pitchFamily="34" charset="0"/>
              </a:rPr>
              <a:t>px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* </a:t>
            </a:r>
            <a:r>
              <a:rPr lang="en-US" altLang="en-US" sz="1600" dirty="0" err="1">
                <a:latin typeface="Trebuchet MS" panose="020B0603020202020204" pitchFamily="34" charset="0"/>
              </a:rPr>
              <a:t>py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 = 100, b = 200;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"a=%d b=%d\n"</a:t>
            </a:r>
            <a:r>
              <a:rPr lang="en-US" altLang="en-US" sz="1600" dirty="0">
                <a:latin typeface="Trebuchet MS" panose="020B0603020202020204" pitchFamily="34" charset="0"/>
              </a:rPr>
              <a:t>, a, b);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swap(</a:t>
            </a:r>
            <a:r>
              <a:rPr lang="en-US" altLang="ko-KR" sz="1600" dirty="0">
                <a:latin typeface="Trebuchet MS" panose="020B0603020202020204" pitchFamily="34" charset="0"/>
              </a:rPr>
              <a:t>&amp;</a:t>
            </a:r>
            <a:r>
              <a:rPr lang="en-US" altLang="en-US" sz="1600" dirty="0">
                <a:latin typeface="Trebuchet MS" panose="020B0603020202020204" pitchFamily="34" charset="0"/>
              </a:rPr>
              <a:t>a, </a:t>
            </a:r>
            <a:r>
              <a:rPr lang="en-US" altLang="ko-KR" sz="1600" dirty="0">
                <a:latin typeface="Trebuchet MS" panose="020B0603020202020204" pitchFamily="34" charset="0"/>
              </a:rPr>
              <a:t>&amp;</a:t>
            </a:r>
            <a:r>
              <a:rPr lang="en-US" altLang="en-US" sz="1600" dirty="0">
                <a:latin typeface="Trebuchet MS" panose="020B0603020202020204" pitchFamily="34" charset="0"/>
              </a:rPr>
              <a:t>b);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"a=%d b=%d\n"</a:t>
            </a:r>
            <a:r>
              <a:rPr lang="en-US" altLang="en-US" sz="1600" dirty="0">
                <a:latin typeface="Trebuchet MS" panose="020B0603020202020204" pitchFamily="34" charset="0"/>
              </a:rPr>
              <a:t>, a, b);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0D01D6-6E02-CF42-BACE-1F43719AC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324" y="1628803"/>
            <a:ext cx="3959225" cy="122413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 swap(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* </a:t>
            </a:r>
            <a:r>
              <a:rPr lang="en-US" altLang="en-US" sz="1600" dirty="0" err="1">
                <a:latin typeface="Trebuchet MS" panose="020B0603020202020204" pitchFamily="34" charset="0"/>
              </a:rPr>
              <a:t>px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* </a:t>
            </a:r>
            <a:r>
              <a:rPr lang="en-US" altLang="en-US" sz="1600" dirty="0" err="1">
                <a:latin typeface="Trebuchet MS" panose="020B0603020202020204" pitchFamily="34" charset="0"/>
              </a:rPr>
              <a:t>py</a:t>
            </a:r>
            <a:r>
              <a:rPr lang="en-US" altLang="en-US" sz="1600" dirty="0">
                <a:latin typeface="Trebuchet MS" panose="020B0603020202020204" pitchFamily="34" charset="0"/>
              </a:rPr>
              <a:t>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tmp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tmp</a:t>
            </a:r>
            <a:r>
              <a:rPr lang="en-US" altLang="en-US" sz="1600" dirty="0">
                <a:latin typeface="Trebuchet MS" panose="020B0603020202020204" pitchFamily="34" charset="0"/>
              </a:rPr>
              <a:t> = *</a:t>
            </a:r>
            <a:r>
              <a:rPr lang="en-US" altLang="en-US" sz="1600" dirty="0" err="1">
                <a:latin typeface="Trebuchet MS" panose="020B0603020202020204" pitchFamily="34" charset="0"/>
              </a:rPr>
              <a:t>px</a:t>
            </a:r>
            <a:r>
              <a:rPr lang="en-US" altLang="en-US" sz="1600" dirty="0">
                <a:latin typeface="Trebuchet MS" panose="020B0603020202020204" pitchFamily="34" charset="0"/>
              </a:rPr>
              <a:t>; *</a:t>
            </a:r>
            <a:r>
              <a:rPr lang="en-US" altLang="en-US" sz="1600" dirty="0" err="1">
                <a:latin typeface="Trebuchet MS" panose="020B0603020202020204" pitchFamily="34" charset="0"/>
              </a:rPr>
              <a:t>px</a:t>
            </a:r>
            <a:r>
              <a:rPr lang="en-US" altLang="en-US" sz="1600" dirty="0">
                <a:latin typeface="Trebuchet MS" panose="020B0603020202020204" pitchFamily="34" charset="0"/>
              </a:rPr>
              <a:t> = *</a:t>
            </a:r>
            <a:r>
              <a:rPr lang="en-US" altLang="en-US" sz="1600" dirty="0" err="1">
                <a:latin typeface="Trebuchet MS" panose="020B0603020202020204" pitchFamily="34" charset="0"/>
              </a:rPr>
              <a:t>py</a:t>
            </a:r>
            <a:r>
              <a:rPr lang="en-US" altLang="en-US" sz="1600" dirty="0">
                <a:latin typeface="Trebuchet MS" panose="020B0603020202020204" pitchFamily="34" charset="0"/>
              </a:rPr>
              <a:t>; *</a:t>
            </a:r>
            <a:r>
              <a:rPr lang="en-US" altLang="en-US" sz="1600" dirty="0" err="1">
                <a:latin typeface="Trebuchet MS" panose="020B0603020202020204" pitchFamily="34" charset="0"/>
              </a:rPr>
              <a:t>py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tmp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6FAD5E-B662-D534-2E28-D1FE48200F53}"/>
              </a:ext>
            </a:extLst>
          </p:cNvPr>
          <p:cNvGrpSpPr/>
          <p:nvPr/>
        </p:nvGrpSpPr>
        <p:grpSpPr>
          <a:xfrm>
            <a:off x="4953002" y="3066124"/>
            <a:ext cx="4391347" cy="2023812"/>
            <a:chOff x="553175" y="3933056"/>
            <a:chExt cx="5098945" cy="2361058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6A04108-EAAB-3D89-D9B1-B4249BEA899B}"/>
                </a:ext>
              </a:extLst>
            </p:cNvPr>
            <p:cNvSpPr/>
            <p:nvPr/>
          </p:nvSpPr>
          <p:spPr>
            <a:xfrm>
              <a:off x="553175" y="3995193"/>
              <a:ext cx="2391342" cy="2207473"/>
            </a:xfrm>
            <a:prstGeom prst="parallelogram">
              <a:avLst>
                <a:gd name="adj" fmla="val 15955"/>
              </a:avLst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DB8824-EC3F-62AE-FF11-C2F30C645FD9}"/>
                </a:ext>
              </a:extLst>
            </p:cNvPr>
            <p:cNvSpPr txBox="1"/>
            <p:nvPr/>
          </p:nvSpPr>
          <p:spPr>
            <a:xfrm>
              <a:off x="712269" y="5827330"/>
              <a:ext cx="1892611" cy="46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ea typeface="맑은 고딕" pitchFamily="50" charset="-127"/>
                </a:rPr>
                <a:t>&lt;main&gt;</a:t>
              </a:r>
              <a:endParaRPr kumimoji="0" lang="ko-KR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itchFamily="50" charset="-127"/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05E3543-C50C-F0B4-6B78-79335DF2EA7E}"/>
                </a:ext>
              </a:extLst>
            </p:cNvPr>
            <p:cNvSpPr/>
            <p:nvPr/>
          </p:nvSpPr>
          <p:spPr>
            <a:xfrm>
              <a:off x="3260778" y="3995193"/>
              <a:ext cx="2391342" cy="2207473"/>
            </a:xfrm>
            <a:prstGeom prst="parallelogram">
              <a:avLst>
                <a:gd name="adj" fmla="val 15955"/>
              </a:avLst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A552C-A0D7-4DC5-C2B3-76B15191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36" y="4302379"/>
              <a:ext cx="469276" cy="46655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/>
                </a:gs>
                <a:gs pos="100000">
                  <a:srgbClr val="CCFF99"/>
                </a:gs>
              </a:gsLst>
              <a:lin ang="5400000" scaled="1"/>
            </a:gradFill>
            <a:ln w="1270" cmpd="sng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5FB8821-D74F-3BAA-C82C-1EA8D892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785" y="4302379"/>
              <a:ext cx="319651" cy="46655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/>
                </a:gs>
                <a:gs pos="100000">
                  <a:srgbClr val="CCFF99"/>
                </a:gs>
              </a:gsLst>
              <a:lin ang="5400000" scaled="1"/>
            </a:gradFill>
            <a:ln w="1270" cmpd="sng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8A24C81-5686-A523-8A2D-AE5D05E96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36" y="5218449"/>
              <a:ext cx="469276" cy="46655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FFF00">
                    <a:alpha val="50000"/>
                  </a:srgbClr>
                </a:gs>
              </a:gsLst>
              <a:lin ang="5400000" scaled="1"/>
            </a:gradFill>
            <a:ln w="1270" cmpd="sng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3F08C6B-9CB5-65BA-BA1D-9907B2D9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785" y="5218449"/>
              <a:ext cx="319651" cy="46655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FFF00">
                    <a:alpha val="50000"/>
                  </a:srgbClr>
                </a:gs>
              </a:gsLst>
              <a:lin ang="5400000" scaled="1"/>
            </a:gradFill>
            <a:ln w="1270" cmpd="sng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28F5E0-C3CA-50F4-7CA4-9E0313334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650" y="5214032"/>
              <a:ext cx="469276" cy="46655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8064A2">
                    <a:lumMod val="40000"/>
                    <a:lumOff val="60000"/>
                    <a:alpha val="50000"/>
                  </a:srgbClr>
                </a:gs>
              </a:gsLst>
              <a:lin ang="5400000" scaled="1"/>
            </a:gradFill>
            <a:ln w="1270" cmpd="sng">
              <a:solidFill>
                <a:srgbClr val="8064A2">
                  <a:lumMod val="60000"/>
                  <a:lumOff val="4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417414EF-440E-ED16-6E3F-75E13EAF7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999" y="5214032"/>
              <a:ext cx="319651" cy="46655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8064A2">
                    <a:lumMod val="40000"/>
                    <a:lumOff val="60000"/>
                    <a:alpha val="50000"/>
                  </a:srgbClr>
                </a:gs>
              </a:gsLst>
              <a:lin ang="5400000" scaled="1"/>
            </a:gradFill>
            <a:ln w="1270" cmpd="sng">
              <a:solidFill>
                <a:srgbClr val="8064A2">
                  <a:lumMod val="60000"/>
                  <a:lumOff val="4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B73856A-CA47-FFED-A5EB-AE3C10B8F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437" y="4301672"/>
              <a:ext cx="468962" cy="46704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B800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483BEBE-63FF-1BE9-5765-EAC7FFDB8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999" y="4301672"/>
              <a:ext cx="319438" cy="467048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B800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2C433421-F4A5-D7DE-99C7-97C05F1C3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474" y="4173781"/>
              <a:ext cx="646126" cy="5414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2400">
                  <a:latin typeface="Trebuchet MS" panose="020B0603020202020204" pitchFamily="34" charset="0"/>
                </a:rPr>
                <a:t>100</a:t>
              </a:r>
              <a:endParaRPr lang="en-US" altLang="ko-KR" sz="2400" dirty="0">
                <a:latin typeface="Trebuchet MS" panose="020B0603020202020204" pitchFamily="34" charset="0"/>
              </a:endParaRPr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51873921-61D6-AAC1-0FC4-5E20706F5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890" y="4139209"/>
              <a:ext cx="646126" cy="5414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2400" dirty="0">
                  <a:latin typeface="Trebuchet MS" panose="020B0603020202020204" pitchFamily="34" charset="0"/>
                </a:rPr>
                <a:t>&amp;a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7A9AF2AA-DF46-ACD2-A2B2-866A14696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474" y="5109885"/>
              <a:ext cx="646126" cy="5414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2400">
                  <a:latin typeface="Trebuchet MS" panose="020B0603020202020204" pitchFamily="34" charset="0"/>
                </a:rPr>
                <a:t>200</a:t>
              </a:r>
              <a:endParaRPr lang="en-US" altLang="ko-KR" sz="2400" dirty="0">
                <a:latin typeface="Trebuchet MS" panose="020B0603020202020204" pitchFamily="34" charset="0"/>
              </a:endParaRP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DA64FB88-E84F-2D0D-9B29-5AB6C1201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053" y="5037877"/>
              <a:ext cx="646126" cy="5414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2400">
                  <a:latin typeface="Trebuchet MS" panose="020B0603020202020204" pitchFamily="34" charset="0"/>
                </a:rPr>
                <a:t>&amp;b</a:t>
              </a:r>
              <a:endParaRPr lang="en-US" altLang="ko-KR" sz="2400" dirty="0">
                <a:latin typeface="Trebuchet MS" panose="020B0603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A5DE30-B9BC-6D5A-A533-B3C406D66242}"/>
                </a:ext>
              </a:extLst>
            </p:cNvPr>
            <p:cNvSpPr txBox="1"/>
            <p:nvPr/>
          </p:nvSpPr>
          <p:spPr>
            <a:xfrm>
              <a:off x="3419872" y="5795393"/>
              <a:ext cx="1892611" cy="46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ker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ea typeface="맑은 고딕" pitchFamily="50" charset="-127"/>
                </a:rPr>
                <a:t>&lt;swap&gt;</a:t>
              </a:r>
              <a:endParaRPr kumimoji="0" lang="ko-KR" altLang="en-US" sz="2000" b="1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itchFamily="50" charset="-127"/>
              </a:endParaRPr>
            </a:p>
          </p:txBody>
        </p:sp>
        <p:sp>
          <p:nvSpPr>
            <p:cNvPr id="29" name="자유형 73">
              <a:extLst>
                <a:ext uri="{FF2B5EF4-FFF2-40B4-BE49-F238E27FC236}">
                  <a16:creationId xmlns:a16="http://schemas.microsoft.com/office/drawing/2014/main" id="{D4B21EFD-1C1D-FF58-F715-827E54E5C18D}"/>
                </a:ext>
              </a:extLst>
            </p:cNvPr>
            <p:cNvSpPr/>
            <p:nvPr/>
          </p:nvSpPr>
          <p:spPr>
            <a:xfrm flipH="1">
              <a:off x="2167992" y="4792361"/>
              <a:ext cx="2268282" cy="368616"/>
            </a:xfrm>
            <a:custGeom>
              <a:avLst/>
              <a:gdLst>
                <a:gd name="connsiteX0" fmla="*/ 0 w 1625600"/>
                <a:gd name="connsiteY0" fmla="*/ 317816 h 368616"/>
                <a:gd name="connsiteX1" fmla="*/ 914400 w 1625600"/>
                <a:gd name="connsiteY1" fmla="*/ 316 h 368616"/>
                <a:gd name="connsiteX2" fmla="*/ 1625600 w 1625600"/>
                <a:gd name="connsiteY2" fmla="*/ 368616 h 36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5600" h="368616">
                  <a:moveTo>
                    <a:pt x="0" y="317816"/>
                  </a:moveTo>
                  <a:cubicBezTo>
                    <a:pt x="321733" y="154832"/>
                    <a:pt x="643467" y="-8151"/>
                    <a:pt x="914400" y="316"/>
                  </a:cubicBezTo>
                  <a:cubicBezTo>
                    <a:pt x="1185333" y="8783"/>
                    <a:pt x="1515533" y="307233"/>
                    <a:pt x="1625600" y="368616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203B6FC-C7F1-E05D-E768-6E648D1A3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999" y="4418434"/>
              <a:ext cx="468962" cy="54563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B800">
                    <a:alpha val="50000"/>
                  </a:srgbClr>
                </a:gs>
              </a:gsLst>
              <a:lin ang="5400000" scaled="1"/>
            </a:gradFill>
            <a:ln w="1270" cap="flat" cmpd="sng">
              <a:solidFill>
                <a:srgbClr val="BF8A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kern="0">
                  <a:solidFill>
                    <a:sysClr val="windowText" lastClr="000000"/>
                  </a:solidFill>
                  <a:latin typeface="Trebuchet MS" panose="020B0603020202020204" pitchFamily="34" charset="0"/>
                </a:rPr>
                <a:t>px</a:t>
              </a:r>
              <a:endParaRPr kumimoji="0" lang="ko-KR" altLang="en-US" sz="1600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07ACE25D-8A6A-C0D2-DF81-16E5888F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961" y="4418434"/>
              <a:ext cx="319438" cy="545638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B800">
                    <a:alpha val="50000"/>
                  </a:srgbClr>
                </a:gs>
              </a:gsLst>
              <a:lin ang="5400000" scaled="1"/>
            </a:gradFill>
            <a:ln w="6350" cap="flat" cmpd="sng">
              <a:solidFill>
                <a:srgbClr val="BF8A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8E393853-FC36-0F92-102C-C65AEBFA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999" y="5330670"/>
              <a:ext cx="469276" cy="54505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/>
                </a:gs>
                <a:gs pos="100000">
                  <a:srgbClr val="8064A2">
                    <a:lumMod val="40000"/>
                    <a:lumOff val="60000"/>
                    <a:alpha val="50000"/>
                  </a:srgbClr>
                </a:gs>
              </a:gsLst>
              <a:lin ang="5400000" scaled="1"/>
            </a:gradFill>
            <a:ln w="1270" cap="flat" cmpd="sng">
              <a:solidFill>
                <a:srgbClr val="8064A2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kern="0">
                  <a:solidFill>
                    <a:sysClr val="windowText" lastClr="000000"/>
                  </a:solidFill>
                  <a:latin typeface="Trebuchet MS" panose="020B0603020202020204" pitchFamily="34" charset="0"/>
                </a:rPr>
                <a:t>py</a:t>
              </a:r>
              <a:endParaRPr kumimoji="0" lang="ko-KR" altLang="en-US" sz="1600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67755698-128C-5812-AAD6-C94A281B8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275" y="5330670"/>
              <a:ext cx="319651" cy="54505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/>
                </a:gs>
                <a:gs pos="100000">
                  <a:srgbClr val="8064A2">
                    <a:lumMod val="40000"/>
                    <a:lumOff val="60000"/>
                    <a:alpha val="50000"/>
                  </a:srgbClr>
                </a:gs>
              </a:gsLst>
              <a:lin ang="5400000" scaled="1"/>
            </a:gradFill>
            <a:ln w="6350" cap="flat" cmpd="sng">
              <a:solidFill>
                <a:srgbClr val="8064A2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4" name="자유형 80">
              <a:extLst>
                <a:ext uri="{FF2B5EF4-FFF2-40B4-BE49-F238E27FC236}">
                  <a16:creationId xmlns:a16="http://schemas.microsoft.com/office/drawing/2014/main" id="{8DF561A7-0A7E-C6D2-B131-904707B3B186}"/>
                </a:ext>
              </a:extLst>
            </p:cNvPr>
            <p:cNvSpPr/>
            <p:nvPr/>
          </p:nvSpPr>
          <p:spPr>
            <a:xfrm rot="585492">
              <a:off x="2116200" y="4464624"/>
              <a:ext cx="453645" cy="1066544"/>
            </a:xfrm>
            <a:custGeom>
              <a:avLst/>
              <a:gdLst>
                <a:gd name="connsiteX0" fmla="*/ 0 w 736687"/>
                <a:gd name="connsiteY0" fmla="*/ 0 h 838200"/>
                <a:gd name="connsiteX1" fmla="*/ 736600 w 736687"/>
                <a:gd name="connsiteY1" fmla="*/ 355600 h 838200"/>
                <a:gd name="connsiteX2" fmla="*/ 50800 w 736687"/>
                <a:gd name="connsiteY2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687" h="838200">
                  <a:moveTo>
                    <a:pt x="0" y="0"/>
                  </a:moveTo>
                  <a:cubicBezTo>
                    <a:pt x="364066" y="107950"/>
                    <a:pt x="728133" y="215900"/>
                    <a:pt x="736600" y="355600"/>
                  </a:cubicBezTo>
                  <a:cubicBezTo>
                    <a:pt x="745067" y="495300"/>
                    <a:pt x="137583" y="749300"/>
                    <a:pt x="50800" y="838200"/>
                  </a:cubicBezTo>
                </a:path>
              </a:pathLst>
            </a:custGeom>
            <a:noFill/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35" name="자유형 81">
              <a:extLst>
                <a:ext uri="{FF2B5EF4-FFF2-40B4-BE49-F238E27FC236}">
                  <a16:creationId xmlns:a16="http://schemas.microsoft.com/office/drawing/2014/main" id="{F3839F72-21D2-3FA1-3E25-3C2CC1B58004}"/>
                </a:ext>
              </a:extLst>
            </p:cNvPr>
            <p:cNvSpPr/>
            <p:nvPr/>
          </p:nvSpPr>
          <p:spPr>
            <a:xfrm flipH="1" flipV="1">
              <a:off x="616809" y="4402229"/>
              <a:ext cx="473563" cy="1108041"/>
            </a:xfrm>
            <a:custGeom>
              <a:avLst/>
              <a:gdLst>
                <a:gd name="connsiteX0" fmla="*/ 0 w 736687"/>
                <a:gd name="connsiteY0" fmla="*/ 0 h 838200"/>
                <a:gd name="connsiteX1" fmla="*/ 736600 w 736687"/>
                <a:gd name="connsiteY1" fmla="*/ 355600 h 838200"/>
                <a:gd name="connsiteX2" fmla="*/ 50800 w 736687"/>
                <a:gd name="connsiteY2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687" h="838200">
                  <a:moveTo>
                    <a:pt x="0" y="0"/>
                  </a:moveTo>
                  <a:cubicBezTo>
                    <a:pt x="364066" y="107950"/>
                    <a:pt x="728133" y="215900"/>
                    <a:pt x="736600" y="355600"/>
                  </a:cubicBezTo>
                  <a:cubicBezTo>
                    <a:pt x="745067" y="495300"/>
                    <a:pt x="137583" y="749300"/>
                    <a:pt x="50800" y="838200"/>
                  </a:cubicBezTo>
                </a:path>
              </a:pathLst>
            </a:custGeom>
            <a:noFill/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36" name="자유형 83">
              <a:extLst>
                <a:ext uri="{FF2B5EF4-FFF2-40B4-BE49-F238E27FC236}">
                  <a16:creationId xmlns:a16="http://schemas.microsoft.com/office/drawing/2014/main" id="{9B8CE2D4-B3DF-2A19-989F-F9B5633AEA63}"/>
                </a:ext>
              </a:extLst>
            </p:cNvPr>
            <p:cNvSpPr/>
            <p:nvPr/>
          </p:nvSpPr>
          <p:spPr>
            <a:xfrm flipH="1">
              <a:off x="2081199" y="3933056"/>
              <a:ext cx="2354761" cy="368616"/>
            </a:xfrm>
            <a:custGeom>
              <a:avLst/>
              <a:gdLst>
                <a:gd name="connsiteX0" fmla="*/ 0 w 1625600"/>
                <a:gd name="connsiteY0" fmla="*/ 317816 h 368616"/>
                <a:gd name="connsiteX1" fmla="*/ 914400 w 1625600"/>
                <a:gd name="connsiteY1" fmla="*/ 316 h 368616"/>
                <a:gd name="connsiteX2" fmla="*/ 1625600 w 1625600"/>
                <a:gd name="connsiteY2" fmla="*/ 368616 h 36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5600" h="368616">
                  <a:moveTo>
                    <a:pt x="0" y="317816"/>
                  </a:moveTo>
                  <a:cubicBezTo>
                    <a:pt x="321733" y="154832"/>
                    <a:pt x="643467" y="-8151"/>
                    <a:pt x="914400" y="316"/>
                  </a:cubicBezTo>
                  <a:cubicBezTo>
                    <a:pt x="1185333" y="8783"/>
                    <a:pt x="1515533" y="307233"/>
                    <a:pt x="1625600" y="368616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1707682-3179-3AC5-CE8A-B444DC741F03}"/>
                </a:ext>
              </a:extLst>
            </p:cNvPr>
            <p:cNvSpPr/>
            <p:nvPr/>
          </p:nvSpPr>
          <p:spPr>
            <a:xfrm flipV="1">
              <a:off x="4367573" y="4178058"/>
              <a:ext cx="105532" cy="1024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6164DC4-0D33-5C18-9F9C-BF121B7D1516}"/>
                </a:ext>
              </a:extLst>
            </p:cNvPr>
            <p:cNvSpPr/>
            <p:nvPr/>
          </p:nvSpPr>
          <p:spPr>
            <a:xfrm flipV="1">
              <a:off x="4386927" y="5055536"/>
              <a:ext cx="105532" cy="1024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19079122-DA76-8C00-91B3-17B695327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696" y="5097443"/>
              <a:ext cx="646126" cy="5414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2400">
                  <a:latin typeface="Trebuchet MS" panose="020B0603020202020204" pitchFamily="34" charset="0"/>
                </a:rPr>
                <a:t>100</a:t>
              </a:r>
              <a:endParaRPr lang="en-US" altLang="ko-KR" sz="2400" dirty="0">
                <a:latin typeface="Trebuchet MS" panose="020B0603020202020204" pitchFamily="34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A451353F-B325-EC16-8910-F6241E864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474" y="4178382"/>
              <a:ext cx="646126" cy="5414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2400" dirty="0">
                  <a:latin typeface="Trebuchet MS" panose="020B0603020202020204" pitchFamily="34" charset="0"/>
                </a:rPr>
                <a:t>200</a:t>
              </a: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F4B9290-DFF4-92BE-5A39-D10A94DDD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785" y="4419017"/>
              <a:ext cx="469276" cy="54505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CFF99"/>
                </a:gs>
              </a:gsLst>
              <a:lin ang="5400000" scaled="1"/>
            </a:gradFill>
            <a:ln w="1270" cap="flat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Trebuchet MS" panose="020B0603020202020204" pitchFamily="34" charset="0"/>
                </a:rPr>
                <a:t>a</a:t>
              </a: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475871C-6A68-5448-9E08-42B21CAAD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061" y="4419017"/>
              <a:ext cx="319651" cy="54505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CFF99"/>
                </a:gs>
              </a:gsLst>
              <a:lin ang="5400000" scaled="1"/>
            </a:gradFill>
            <a:ln w="6350" cap="flat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5006C75-9F4F-CFEE-5A26-F7864263F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785" y="5335087"/>
              <a:ext cx="469276" cy="54505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FFF00"/>
                </a:gs>
              </a:gsLst>
              <a:lin ang="5400000" scaled="1"/>
            </a:gradFill>
            <a:ln w="127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Trebuchet MS" panose="020B0603020202020204" pitchFamily="34" charset="0"/>
                </a:rPr>
                <a:t>b</a:t>
              </a: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52618ED5-5631-E5C6-7BE7-977B0A3DD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061" y="5335087"/>
              <a:ext cx="319651" cy="54505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FFF00"/>
                </a:gs>
              </a:gsLst>
              <a:lin ang="5400000" scaled="1"/>
            </a:gradFill>
            <a:ln w="635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50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변수에</a:t>
            </a:r>
            <a:r>
              <a:rPr lang="en-US" altLang="ko-KR" dirty="0"/>
              <a:t> </a:t>
            </a:r>
            <a:r>
              <a:rPr lang="ko-KR" altLang="en-US" dirty="0"/>
              <a:t>값을 저장하기 위하여 변수의 주소를 받는다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172B35-ED70-D9A7-2F42-22DBD183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8" y="2060848"/>
            <a:ext cx="8316416" cy="234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포인터란</a:t>
            </a:r>
            <a:r>
              <a:rPr lang="en-US" altLang="ko-KR" dirty="0"/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dirty="0">
                <a:solidFill>
                  <a:schemeClr val="tx2"/>
                </a:solidFill>
              </a:rPr>
              <a:t>포인터</a:t>
            </a:r>
            <a:r>
              <a:rPr lang="en-US" altLang="ko-KR" i="1" dirty="0">
                <a:solidFill>
                  <a:schemeClr val="tx2"/>
                </a:solidFill>
              </a:rPr>
              <a:t>(pointer):</a:t>
            </a:r>
            <a:r>
              <a:rPr lang="en-US" altLang="ko-KR" dirty="0"/>
              <a:t>   </a:t>
            </a:r>
            <a:r>
              <a:rPr lang="ko-KR" altLang="en-US" dirty="0"/>
              <a:t>주소를 가지고 있는 변수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50" y="2132858"/>
            <a:ext cx="583882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C5B7F-B221-4C37-BBAB-EDC7109D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const &amp; pointer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A92F0-92E3-4566-9531-090B6DC598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int* p;</a:t>
            </a:r>
          </a:p>
          <a:p>
            <a:pPr lvl="1"/>
            <a:r>
              <a:rPr lang="en-US" altLang="ko-KR" dirty="0"/>
              <a:t>p: </a:t>
            </a:r>
            <a:r>
              <a:rPr lang="ko-KR" altLang="en-US" dirty="0"/>
              <a:t>변경 가능</a:t>
            </a:r>
            <a:r>
              <a:rPr lang="en-US" altLang="ko-KR" dirty="0"/>
              <a:t>; *p: </a:t>
            </a:r>
            <a:r>
              <a:rPr lang="ko-KR" altLang="en-US" dirty="0"/>
              <a:t>변경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const</a:t>
            </a:r>
            <a:r>
              <a:rPr lang="en-US" altLang="ko-KR" dirty="0"/>
              <a:t> int* p;</a:t>
            </a:r>
          </a:p>
          <a:p>
            <a:pPr lvl="1"/>
            <a:r>
              <a:rPr lang="en-US" altLang="ko-KR" dirty="0"/>
              <a:t>p: </a:t>
            </a:r>
            <a:r>
              <a:rPr lang="ko-KR" altLang="en-US" dirty="0"/>
              <a:t>변경 가능</a:t>
            </a:r>
            <a:r>
              <a:rPr lang="en-US" altLang="ko-KR" dirty="0"/>
              <a:t>; *p: </a:t>
            </a:r>
            <a:r>
              <a:rPr lang="ko-KR" altLang="en-US" dirty="0"/>
              <a:t>변경 불가능</a:t>
            </a:r>
            <a:endParaRPr lang="en-US" altLang="ko-KR" dirty="0"/>
          </a:p>
          <a:p>
            <a:r>
              <a:rPr lang="en-US" altLang="ko-KR" dirty="0"/>
              <a:t>int n; int* </a:t>
            </a:r>
            <a:r>
              <a:rPr lang="en-US" altLang="ko-KR" dirty="0">
                <a:solidFill>
                  <a:srgbClr val="0000FF"/>
                </a:solidFill>
              </a:rPr>
              <a:t>const</a:t>
            </a:r>
            <a:r>
              <a:rPr lang="en-US" altLang="ko-KR" dirty="0"/>
              <a:t> p = &amp;n;</a:t>
            </a:r>
          </a:p>
          <a:p>
            <a:pPr lvl="1"/>
            <a:r>
              <a:rPr lang="en-US" altLang="ko-KR" dirty="0"/>
              <a:t>p: </a:t>
            </a:r>
            <a:r>
              <a:rPr lang="ko-KR" altLang="en-US" dirty="0"/>
              <a:t>변경 불가능</a:t>
            </a:r>
            <a:r>
              <a:rPr lang="en-US" altLang="ko-KR" dirty="0"/>
              <a:t>; *p: </a:t>
            </a:r>
            <a:r>
              <a:rPr lang="ko-KR" altLang="en-US" dirty="0"/>
              <a:t>변경 가능</a:t>
            </a:r>
            <a:endParaRPr lang="en-US" altLang="ko-KR" dirty="0"/>
          </a:p>
          <a:p>
            <a:r>
              <a:rPr lang="en-US" altLang="ko-KR" dirty="0"/>
              <a:t>int n; </a:t>
            </a:r>
            <a:r>
              <a:rPr lang="en-US" altLang="ko-KR" dirty="0">
                <a:solidFill>
                  <a:srgbClr val="0000FF"/>
                </a:solidFill>
              </a:rPr>
              <a:t>const</a:t>
            </a:r>
            <a:r>
              <a:rPr lang="en-US" altLang="ko-KR" dirty="0"/>
              <a:t> int* </a:t>
            </a:r>
            <a:r>
              <a:rPr lang="en-US" altLang="ko-KR" dirty="0">
                <a:solidFill>
                  <a:srgbClr val="0000FF"/>
                </a:solidFill>
              </a:rPr>
              <a:t>const</a:t>
            </a:r>
            <a:r>
              <a:rPr lang="en-US" altLang="ko-KR" dirty="0"/>
              <a:t> p = &amp;n;</a:t>
            </a:r>
          </a:p>
          <a:p>
            <a:pPr lvl="1"/>
            <a:r>
              <a:rPr lang="en-US" altLang="ko-KR" dirty="0"/>
              <a:t>p: </a:t>
            </a:r>
            <a:r>
              <a:rPr lang="ko-KR" altLang="en-US" dirty="0"/>
              <a:t>변경 불가능</a:t>
            </a:r>
            <a:r>
              <a:rPr lang="en-US" altLang="ko-KR" dirty="0"/>
              <a:t>; *p: </a:t>
            </a:r>
            <a:r>
              <a:rPr lang="ko-KR" altLang="en-US" dirty="0"/>
              <a:t>변경 불가능</a:t>
            </a:r>
            <a:endParaRPr lang="en-US" altLang="ko-KR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F14A56-8223-43D6-8244-0A861B393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674" y="4645732"/>
            <a:ext cx="7795348" cy="1663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Trebuchet MS" panose="020B0603020202020204" pitchFamily="34" charset="0"/>
              </a:rPr>
              <a:t>포인터 인자에 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</a:rPr>
              <a:t>const </a:t>
            </a:r>
            <a:r>
              <a:rPr lang="ko-KR" altLang="en-US" sz="1600" dirty="0">
                <a:solidFill>
                  <a:srgbClr val="00B050"/>
                </a:solidFill>
                <a:latin typeface="Trebuchet MS" panose="020B0603020202020204" pitchFamily="34" charset="0"/>
              </a:rPr>
              <a:t>선언</a:t>
            </a:r>
            <a:endParaRPr lang="en-US" altLang="ko-KR" sz="16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Trebuchet MS" panose="020B0603020202020204" pitchFamily="34" charset="0"/>
              </a:rPr>
              <a:t>포인터 인자를 사용하지만 함수 호출 후에도 </a:t>
            </a:r>
            <a:r>
              <a:rPr lang="ko-KR" altLang="en-US" sz="1600" dirty="0" err="1">
                <a:solidFill>
                  <a:srgbClr val="00B050"/>
                </a:solidFill>
                <a:latin typeface="Trebuchet MS" panose="020B0603020202020204" pitchFamily="34" charset="0"/>
              </a:rPr>
              <a:t>실인자</a:t>
            </a:r>
            <a:r>
              <a:rPr lang="ko-KR" altLang="en-US" sz="1600" dirty="0">
                <a:solidFill>
                  <a:srgbClr val="00B050"/>
                </a:solidFill>
                <a:latin typeface="Trebuchet MS" panose="020B0603020202020204" pitchFamily="34" charset="0"/>
              </a:rPr>
              <a:t> 부분이 변경되지 않음을 명시</a:t>
            </a:r>
            <a:endParaRPr lang="en-US" altLang="ko-KR" sz="16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rebuchet MS" panose="020B0603020202020204" pitchFamily="34" charset="0"/>
              </a:rPr>
              <a:t>void f(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const</a:t>
            </a:r>
            <a:r>
              <a:rPr lang="en-US" altLang="ko-KR" sz="1600" dirty="0">
                <a:latin typeface="Trebuchet MS" panose="020B0603020202020204" pitchFamily="34" charset="0"/>
              </a:rPr>
              <a:t> int* p)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rebuchet MS" panose="020B0603020202020204" pitchFamily="34" charset="0"/>
              </a:rPr>
              <a:t>    *p = 0; 	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오류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!!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5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7B53D-F2D2-F7D3-0BC1-0A947C43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포인터 인자를 통해 값 반환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710B03A-4636-968B-4B92-B6E9FB4B6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650" y="1698507"/>
            <a:ext cx="7850187" cy="37436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sum_mul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pmul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*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*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pmul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mul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sum_mul(10, 20, &amp;sum, &amp;mul);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합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 %d,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곱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 %d\n"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sum,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mul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8A3D1A-158B-E5D9-32BA-5206A09E799A}"/>
              </a:ext>
            </a:extLst>
          </p:cNvPr>
          <p:cNvGrpSpPr/>
          <p:nvPr/>
        </p:nvGrpSpPr>
        <p:grpSpPr>
          <a:xfrm>
            <a:off x="6465168" y="3577497"/>
            <a:ext cx="2088232" cy="672837"/>
            <a:chOff x="5038165" y="815788"/>
            <a:chExt cx="3663880" cy="13162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B4AA46-3198-2C7E-BFB0-9F1B58FA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169D1D7-9FD5-18DB-7F44-B9B163A6E400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 </a:t>
              </a:r>
              <a:r>
                <a:rPr lang="en-US" altLang="ko-KR" sz="1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 30, </a:t>
              </a:r>
              <a:r>
                <a:rPr lang="ko-KR" altLang="en-US" sz="1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 </a:t>
              </a:r>
              <a:r>
                <a:rPr lang="en-US" altLang="ko-KR" sz="1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 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8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반환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AEDC058-6993-BC54-6606-40ED99D7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0" y="1642809"/>
            <a:ext cx="4464496" cy="24482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* f(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x,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y)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result;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result = x +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&amp;result;</a:t>
            </a:r>
            <a:endParaRPr lang="en-US" altLang="en-US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}	</a:t>
            </a:r>
            <a:r>
              <a:rPr lang="en-US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(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en-US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local auto </a:t>
            </a:r>
            <a:r>
              <a:rPr lang="ko-KR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변수 주소 반환</a:t>
            </a:r>
            <a:endParaRPr lang="en-US" altLang="en-US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* p = f(3, 4);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n = *p; </a:t>
            </a:r>
            <a:r>
              <a:rPr lang="en-US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존재하지 않는 메모리 참조</a:t>
            </a:r>
            <a:endParaRPr lang="en-US" altLang="en-US" sz="1600" dirty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EEBC5E-B3F2-C0D5-A3F8-2DB94B41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0" y="4293096"/>
            <a:ext cx="4464496" cy="22322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* f()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static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s =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&amp;s;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}	</a:t>
            </a:r>
            <a:r>
              <a:rPr lang="en-US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local static </a:t>
            </a:r>
            <a:r>
              <a:rPr lang="ko-KR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변수 주소 반환</a:t>
            </a:r>
            <a:endParaRPr lang="en-US" altLang="en-US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* p = f();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n = *p;	</a:t>
            </a:r>
            <a:r>
              <a:rPr lang="en-US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n = 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3B2AB8-1F55-6436-F672-8E0AC23D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040" y="1642809"/>
            <a:ext cx="3995936" cy="24482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g =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* f()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&amp;g;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}	</a:t>
            </a:r>
            <a:r>
              <a:rPr lang="en-US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global static </a:t>
            </a:r>
            <a:r>
              <a:rPr lang="ko-KR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변수 주소</a:t>
            </a:r>
            <a:r>
              <a:rPr lang="en-US" altLang="ko-KR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반환</a:t>
            </a:r>
            <a:endParaRPr lang="en-US" altLang="en-US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* p = f();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n = *p;	</a:t>
            </a:r>
            <a:r>
              <a:rPr lang="en-US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n =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*f() = 2;</a:t>
            </a:r>
            <a:r>
              <a:rPr lang="en-US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	// g = 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solidFill>
                <a:srgbClr val="00863D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9E22112-B02B-942A-B5CE-55AEB699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040" y="4290714"/>
            <a:ext cx="3995936" cy="22322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* f(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* q)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*q =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q;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}	</a:t>
            </a:r>
            <a:r>
              <a:rPr lang="en-US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포인터 인자 반환</a:t>
            </a:r>
            <a:endParaRPr lang="en-US" altLang="en-US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 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n;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m = *f(&amp;n);	</a:t>
            </a:r>
            <a:r>
              <a:rPr lang="en-US" altLang="en-US" sz="1600" dirty="0">
                <a:solidFill>
                  <a:srgbClr val="00863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// n = 1, m = 1</a:t>
            </a:r>
          </a:p>
        </p:txBody>
      </p:sp>
    </p:spTree>
    <p:extLst>
      <p:ext uri="{BB962C8B-B14F-4D97-AF65-F5344CB8AC3E}">
        <p14:creationId xmlns:p14="http://schemas.microsoft.com/office/powerpoint/2010/main" val="181873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포인터와 배열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019972F-FF27-990A-C6BD-D1207772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344" y="1700808"/>
            <a:ext cx="8212138" cy="41529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배열과 포인터는 아주 밀접한 관계를 가지고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포인터처럼 사용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이름은 배열을 가리키는 포인터로 사용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a[5];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&amp;a[0]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a + 1  &amp;a[1]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*(a + 1)  a[1]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포인터를 배열처럼 사용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포인터에 인덱스 표기법 사용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a[5], * p = a;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p[1]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*(p + 1)  a[1]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48D8A5-7CBE-B631-C804-7B2410F4026A}"/>
              </a:ext>
            </a:extLst>
          </p:cNvPr>
          <p:cNvGrpSpPr/>
          <p:nvPr/>
        </p:nvGrpSpPr>
        <p:grpSpPr>
          <a:xfrm>
            <a:off x="6537178" y="3303605"/>
            <a:ext cx="1885275" cy="1862251"/>
            <a:chOff x="3059832" y="3573016"/>
            <a:chExt cx="1885275" cy="1862251"/>
          </a:xfrm>
        </p:grpSpPr>
        <p:pic>
          <p:nvPicPr>
            <p:cNvPr id="11" name="Picture 3" descr="C:\Users\chun\AppData\Local\Microsoft\Windows\Temporary Internet Files\Content.IE5\5TKRWKC1\MC900419754[1].wmf">
              <a:extLst>
                <a:ext uri="{FF2B5EF4-FFF2-40B4-BE49-F238E27FC236}">
                  <a16:creationId xmlns:a16="http://schemas.microsoft.com/office/drawing/2014/main" id="{DEE7E72C-D97C-48DF-9719-3C177342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3573016"/>
              <a:ext cx="1246327" cy="151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99726-3D4A-D0D1-0C13-DEC81CF8DD20}"/>
                </a:ext>
              </a:extLst>
            </p:cNvPr>
            <p:cNvSpPr txBox="1"/>
            <p:nvPr/>
          </p:nvSpPr>
          <p:spPr>
            <a:xfrm>
              <a:off x="3059832" y="50623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배열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B051FE-E0FA-CAB4-43CE-B1F1289E262C}"/>
                </a:ext>
              </a:extLst>
            </p:cNvPr>
            <p:cNvSpPr txBox="1"/>
            <p:nvPr/>
          </p:nvSpPr>
          <p:spPr>
            <a:xfrm>
              <a:off x="4067944" y="506593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포인터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73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배열을 포인터처럼 사용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993650" y="1700810"/>
            <a:ext cx="7850187" cy="410445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</a:p>
          <a:p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a[] = { 10, 20, 30, 40, 50 };</a:t>
            </a:r>
          </a:p>
          <a:p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pt-BR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pt-BR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"a = %p\n"</a:t>
            </a:r>
            <a:r>
              <a:rPr lang="pt-BR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a);</a:t>
            </a:r>
          </a:p>
          <a:p>
            <a:r>
              <a:rPr lang="pt-BR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pt-BR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"a + 1 = %p\n"</a:t>
            </a:r>
            <a:r>
              <a:rPr lang="pt-BR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(a + 1));</a:t>
            </a:r>
          </a:p>
          <a:p>
            <a:endParaRPr lang="pt-BR" altLang="ko-KR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pt-BR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pt-BR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"*a = %d\n"</a:t>
            </a:r>
            <a:r>
              <a:rPr lang="pt-BR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*a);</a:t>
            </a:r>
          </a:p>
          <a:p>
            <a:r>
              <a:rPr lang="pt-BR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pt-BR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"*(a + 1) = %d\n"</a:t>
            </a:r>
            <a:r>
              <a:rPr lang="pt-BR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*(a + 1));</a:t>
            </a:r>
          </a:p>
          <a:p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381001" y="2966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85CA18-355A-4A44-B57E-81F6A0CB4836}"/>
              </a:ext>
            </a:extLst>
          </p:cNvPr>
          <p:cNvGrpSpPr/>
          <p:nvPr/>
        </p:nvGrpSpPr>
        <p:grpSpPr>
          <a:xfrm>
            <a:off x="5601072" y="3483509"/>
            <a:ext cx="2952328" cy="1298149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1786B86-8B63-48B1-B8FE-6CAFFD8A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E3FFC5-0CA1-46EE-96EC-6F2241843355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 = 0000006C812FFC3</a:t>
              </a:r>
              <a:r>
                <a:rPr lang="pt-BR" altLang="ko-KR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just"/>
              <a:r>
                <a:rPr lang="pt-BR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 + 1 = 0000006C812FFC3</a:t>
              </a:r>
              <a:r>
                <a:rPr lang="pt-BR" altLang="ko-KR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C</a:t>
              </a:r>
            </a:p>
            <a:p>
              <a:pPr algn="just"/>
              <a:r>
                <a:rPr lang="pt-BR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*a = 10</a:t>
              </a:r>
            </a:p>
            <a:p>
              <a:pPr algn="just"/>
              <a:r>
                <a:rPr lang="pt-BR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*(a + 1) = 20</a:t>
              </a:r>
              <a:endPara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940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포인터를 배열처럼 사용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982743" y="1628800"/>
            <a:ext cx="7777162" cy="47330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a[] = { 10, 20, 30, 40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* 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p = a;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"a[0]=%d a[1]=%d a[2]=%d\n"</a:t>
            </a:r>
            <a:r>
              <a:rPr lang="en-US" altLang="en-US" sz="1600" dirty="0">
                <a:latin typeface="Trebuchet MS" panose="020B0603020202020204" pitchFamily="34" charset="0"/>
              </a:rPr>
              <a:t>,    a[0], a[1], a[2]);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"p[0]=%d p[1]=%d p[2]=%d\n\n"</a:t>
            </a:r>
            <a:r>
              <a:rPr lang="en-US" altLang="en-US" sz="1600" dirty="0">
                <a:latin typeface="Trebuchet MS" panose="020B0603020202020204" pitchFamily="34" charset="0"/>
              </a:rPr>
              <a:t>, p[0], p[1], p[2]);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p[0] = 60; p[1] = 70; p[2] = 80;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"a[0]=%d a[1]=%d a[2]=%d\n"</a:t>
            </a:r>
            <a:r>
              <a:rPr lang="en-US" altLang="en-US" sz="1600" dirty="0">
                <a:latin typeface="Trebuchet MS" panose="020B0603020202020204" pitchFamily="34" charset="0"/>
              </a:rPr>
              <a:t>, a[0], a[1], a[2]);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"p[0]=%d p[1]=%d p[2]=%d\n"</a:t>
            </a:r>
            <a:r>
              <a:rPr lang="en-US" altLang="en-US" sz="1600" dirty="0">
                <a:latin typeface="Trebuchet MS" panose="020B0603020202020204" pitchFamily="34" charset="0"/>
              </a:rPr>
              <a:t>, p[0], p[1], p[2]);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-69680" y="290320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53AD04-EDE0-4BE6-A0CB-2F0FC7428101}"/>
              </a:ext>
            </a:extLst>
          </p:cNvPr>
          <p:cNvGrpSpPr/>
          <p:nvPr/>
        </p:nvGrpSpPr>
        <p:grpSpPr>
          <a:xfrm>
            <a:off x="5889104" y="1916832"/>
            <a:ext cx="2742600" cy="1512168"/>
            <a:chOff x="5038165" y="815788"/>
            <a:chExt cx="3663880" cy="131623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6951709-0F61-44D2-91D3-E2869E6E8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4E7C11-C210-4732-81D8-345384687EE4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강낭콩"/>
                  <a:cs typeface="강낭콩"/>
                </a:rPr>
                <a:t>a[0]=10 a[1]=20 a[2]=30</a:t>
              </a:r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 eaLnBrk="0" latinLnBrk="0" hangingPunct="0"/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강낭콩"/>
                  <a:cs typeface="강낭콩"/>
                </a:rPr>
                <a:t>p[0]=10 p[1]=20 p[2]=30</a:t>
              </a:r>
            </a:p>
            <a:p>
              <a:pPr algn="just" eaLnBrk="0" latinLnBrk="0" hangingPunct="0"/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 eaLnBrk="0" latinLnBrk="0" hangingPunct="0"/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강낭콩"/>
                  <a:cs typeface="강낭콩"/>
                </a:rPr>
                <a:t>a[0]=60 a[1]=70 a[2]=80</a:t>
              </a:r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 eaLnBrk="0" latinLnBrk="0" hangingPunct="0"/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  <a:ea typeface="강낭콩"/>
                  <a:cs typeface="강낭콩"/>
                </a:rPr>
                <a:t>p[0]=60 p[1]=70 p[2]=80</a:t>
              </a:r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796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939389" y="3123929"/>
            <a:ext cx="3816424" cy="341618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sub(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a[3] = { 1, 2, 3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%d %d\n"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a[0], a[1], a[2]);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sub(a, 3);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%d %d\n"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a[0], a[1], a[2]);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81001" y="27395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5A3187-F1F8-49F5-9CA7-195ECE64277F}"/>
              </a:ext>
            </a:extLst>
          </p:cNvPr>
          <p:cNvGrpSpPr/>
          <p:nvPr/>
        </p:nvGrpSpPr>
        <p:grpSpPr>
          <a:xfrm>
            <a:off x="6478105" y="5085184"/>
            <a:ext cx="783798" cy="792088"/>
            <a:chOff x="5038165" y="815788"/>
            <a:chExt cx="3663880" cy="1316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8F43BD-841F-44F7-9178-B043A4E0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2C0623-7DBE-4521-A5B2-23148720EB9F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1 2 3</a:t>
              </a:r>
            </a:p>
            <a:p>
              <a:pPr algn="just"/>
              <a:r>
                <a:rPr lang="en-US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4 5 6</a:t>
              </a:r>
              <a:endPara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BCA89F4D-1533-D3A4-5EDB-0AD11AB0F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648" y="228600"/>
            <a:ext cx="8153400" cy="990600"/>
          </a:xfrm>
        </p:spPr>
        <p:txBody>
          <a:bodyPr/>
          <a:lstStyle/>
          <a:p>
            <a:r>
              <a:rPr lang="ko-KR" altLang="en-US" dirty="0"/>
              <a:t>배열 인자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B00CD2-D902-11B9-84C8-998A0CEA69AE}"/>
              </a:ext>
            </a:extLst>
          </p:cNvPr>
          <p:cNvSpPr txBox="1">
            <a:spLocks noChangeArrowheads="1"/>
          </p:cNvSpPr>
          <p:nvPr/>
        </p:nvSpPr>
        <p:spPr>
          <a:xfrm>
            <a:off x="846931" y="1548199"/>
            <a:ext cx="8212138" cy="3686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인자는 시작 포인터를 전달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DB93EA-CBD2-7F1F-5AD1-E61B104A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92" y="1925424"/>
            <a:ext cx="6858344" cy="1092069"/>
          </a:xfrm>
          <a:prstGeom prst="rect">
            <a:avLst/>
          </a:prstGeom>
          <a:solidFill>
            <a:srgbClr val="FFE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spcAft>
                <a:spcPts val="1000"/>
              </a:spcAft>
              <a:buClr>
                <a:schemeClr val="folHlink"/>
              </a:buClr>
            </a:pP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void f(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int b[]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) { ... }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≡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void f(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int* b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) { ... 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int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a[5];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f(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a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);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≡ f(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&amp;a[0]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맑은 고딕" panose="020B0503020000020004" pitchFamily="50" charset="-127"/>
              <a:cs typeface="Consolas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1C1A0CC-8487-3F54-1C59-3D90E4A9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42473"/>
            <a:ext cx="3834008" cy="15799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sub(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(int* b, int n)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[0] = 4;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// *(b + 0) = 4;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[1] = 5;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// *(b + 1) = 5;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[2] = 6;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// *(b + 2) = 6;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98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포인터와 배열의 유사점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05E15-76DC-17CC-267E-F5535DCB7A3A}"/>
              </a:ext>
            </a:extLst>
          </p:cNvPr>
          <p:cNvSpPr txBox="1">
            <a:spLocks/>
          </p:cNvSpPr>
          <p:nvPr/>
        </p:nvSpPr>
        <p:spPr>
          <a:xfrm>
            <a:off x="778768" y="1837556"/>
            <a:ext cx="3958208" cy="4152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a[5];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*(a 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a[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]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a 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 &amp;a[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]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a  a + 0  &amp;a[0]</a:t>
            </a:r>
          </a:p>
          <a:p>
            <a:pPr fontAlgn="auto"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int* p;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*(p 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)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&amp;p[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]  p 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AB18DB3-4B51-E006-46B7-834CE9DD0BF9}"/>
              </a:ext>
            </a:extLst>
          </p:cNvPr>
          <p:cNvSpPr txBox="1">
            <a:spLocks/>
          </p:cNvSpPr>
          <p:nvPr/>
        </p:nvSpPr>
        <p:spPr bwMode="auto">
          <a:xfrm>
            <a:off x="4520952" y="1837556"/>
            <a:ext cx="4464496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int a[5], * p = a;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a[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i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]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≡ p[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i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] ≡ *(a + 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i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) ≡ *(p + 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i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) 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&amp;a[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i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]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≡ &amp;p[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i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] ≡ a + 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i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 ≡ p + 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i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 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639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포인터와 배열의 차이점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7914EDD-5F27-BF9B-6B45-C302F5EC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61" y="1701327"/>
            <a:ext cx="4030216" cy="4152900"/>
          </a:xfrm>
        </p:spPr>
        <p:txBody>
          <a:bodyPr/>
          <a:lstStyle/>
          <a:p>
            <a:pPr lv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이름은 상수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a[5], * p;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p = a;	// O, p = &amp;a[0]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p++;	// 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Cf.)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 n; n = 3; n++;  // O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a = p;	// X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a++;	// 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Cf.)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  n; 3 = n; 3++;  // X</a:t>
            </a:r>
          </a:p>
          <a:p>
            <a:pPr lvl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sizeof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 a : 20</a:t>
            </a:r>
          </a:p>
          <a:p>
            <a:pPr lvl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sizeof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 p : 8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또는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 4)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D6C205-3598-1288-4718-5B6EC2C6836E}"/>
              </a:ext>
            </a:extLst>
          </p:cNvPr>
          <p:cNvSpPr txBox="1">
            <a:spLocks/>
          </p:cNvSpPr>
          <p:nvPr/>
        </p:nvSpPr>
        <p:spPr bwMode="auto">
          <a:xfrm>
            <a:off x="5095872" y="1708076"/>
            <a:ext cx="4102224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  <a:defRPr/>
            </a:pPr>
            <a:r>
              <a:rPr lang="ko-KR" altLang="en-US" kern="0" noProof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함수의 인자에서는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배열처럼</a:t>
            </a:r>
            <a:b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</a:b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선언된 것도 실제로는 포인터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void f(int a[</a:t>
            </a:r>
            <a:r>
              <a:rPr lang="en-US" altLang="ko-KR" sz="2000" strike="dblStrike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10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]) { int* p; … }</a:t>
            </a:r>
            <a:b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</a:b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  <a:sym typeface="Wingdings" pitchFamily="2" charset="2"/>
              </a:rPr>
              <a:t>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void f(int *a) { int* p; … }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a = p;	// O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  <a:defRPr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a++;	// O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  <a:defRPr/>
            </a:pP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sizeof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 a : 8 (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또는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 4)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33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관계 연산과 산술 연산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FCC1DE6-FDB8-4B60-AF09-B047AFDB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23" y="1708076"/>
            <a:ext cx="4195723" cy="4152900"/>
          </a:xfrm>
        </p:spPr>
        <p:txBody>
          <a:bodyPr/>
          <a:lstStyle/>
          <a:p>
            <a:pPr lvl="0"/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  <a:t>p, q</a:t>
            </a:r>
            <a:r>
              <a:rPr lang="ko-KR" altLang="en-US" dirty="0">
                <a:latin typeface="Consolas" panose="020B0609020204030204" pitchFamily="49" charset="0"/>
                <a:ea typeface="맑은 고딕" panose="020B0503020000020004" pitchFamily="50" charset="-127"/>
              </a:rPr>
              <a:t>가 같은 타입의 포인터이고</a:t>
            </a:r>
            <a:b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Consolas" panose="020B0609020204030204" pitchFamily="49" charset="0"/>
                <a:ea typeface="맑은 고딕" panose="020B0503020000020004" pitchFamily="50" charset="-127"/>
              </a:rPr>
              <a:t>이 정수일 경우 </a:t>
            </a:r>
            <a:endParaRPr lang="en-US" altLang="ko-KR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sz="1700" dirty="0">
                <a:latin typeface="Consolas" panose="020B0609020204030204" pitchFamily="49" charset="0"/>
                <a:ea typeface="맑은 고딕" panose="020B0503020000020004" pitchFamily="50" charset="-127"/>
              </a:rPr>
              <a:t>!p, p == NULL, p != NULL</a:t>
            </a:r>
          </a:p>
          <a:p>
            <a:pPr lvl="1"/>
            <a:r>
              <a:rPr lang="en-US" altLang="ko-KR" sz="1700" dirty="0">
                <a:latin typeface="Consolas" panose="020B0609020204030204" pitchFamily="49" charset="0"/>
                <a:ea typeface="맑은 고딕" panose="020B0503020000020004" pitchFamily="50" charset="-127"/>
              </a:rPr>
              <a:t>p == q, p != q</a:t>
            </a:r>
          </a:p>
          <a:p>
            <a:pPr lvl="1"/>
            <a:r>
              <a:rPr lang="en-US" altLang="ko-KR" sz="1700" dirty="0">
                <a:latin typeface="Consolas" panose="020B0609020204030204" pitchFamily="49" charset="0"/>
                <a:ea typeface="맑은 고딕" panose="020B0503020000020004" pitchFamily="50" charset="-127"/>
              </a:rPr>
              <a:t>p &gt; q, p &gt;= q, p &lt; q, p &lt;= q</a:t>
            </a:r>
            <a:endParaRPr lang="ko-KR" altLang="en-US" sz="17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sz="1700" dirty="0"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en-US" sz="1700" dirty="0">
                <a:latin typeface="Consolas" panose="020B0609020204030204" pitchFamily="49" charset="0"/>
                <a:ea typeface="맑은 고딕" panose="020B0503020000020004" pitchFamily="50" charset="-127"/>
              </a:rPr>
              <a:t>  </a:t>
            </a:r>
            <a:r>
              <a:rPr lang="en-US" altLang="ko-KR" sz="1700" dirty="0">
                <a:latin typeface="Consolas" panose="020B0609020204030204" pitchFamily="49" charset="0"/>
                <a:ea typeface="맑은 고딕" panose="020B0503020000020004" pitchFamily="50" charset="-127"/>
                <a:cs typeface="Courier New"/>
              </a:rPr>
              <a:t>± </a:t>
            </a:r>
            <a:r>
              <a:rPr lang="en-US" altLang="ko-KR" sz="1700" dirty="0">
                <a:latin typeface="Consolas" panose="020B0609020204030204" pitchFamily="49" charset="0"/>
                <a:ea typeface="맑은 고딕" panose="020B0503020000020004" pitchFamily="50" charset="-127"/>
              </a:rPr>
              <a:t>n, p++, p--</a:t>
            </a:r>
          </a:p>
          <a:p>
            <a:pPr lvl="1"/>
            <a:r>
              <a:rPr lang="en-US" altLang="ko-KR" sz="1700" dirty="0"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en-US" sz="1700" dirty="0">
                <a:latin typeface="Consolas" panose="020B0609020204030204" pitchFamily="49" charset="0"/>
                <a:ea typeface="맑은 고딕" panose="020B0503020000020004" pitchFamily="50" charset="-127"/>
              </a:rPr>
              <a:t>  </a:t>
            </a:r>
            <a:r>
              <a:rPr lang="en-US" altLang="ko-KR" sz="1700" dirty="0">
                <a:latin typeface="Consolas" panose="020B0609020204030204" pitchFamily="49" charset="0"/>
                <a:ea typeface="맑은 고딕" panose="020B0503020000020004" pitchFamily="50" charset="-127"/>
                <a:cs typeface="Courier New"/>
              </a:rPr>
              <a:t>- </a:t>
            </a:r>
            <a:r>
              <a:rPr lang="en-US" altLang="ko-KR" sz="1700" dirty="0">
                <a:latin typeface="Consolas" panose="020B0609020204030204" pitchFamily="49" charset="0"/>
                <a:ea typeface="맑은 고딕" panose="020B0503020000020004" pitchFamily="50" charset="-127"/>
              </a:rPr>
              <a:t>q : </a:t>
            </a:r>
            <a:r>
              <a:rPr lang="ko-KR" altLang="en-US" sz="1700" dirty="0">
                <a:latin typeface="Consolas" panose="020B0609020204030204" pitchFamily="49" charset="0"/>
                <a:ea typeface="맑은 고딕" panose="020B0503020000020004" pitchFamily="50" charset="-127"/>
              </a:rPr>
              <a:t>연산 결과는 정수</a:t>
            </a:r>
            <a:endParaRPr lang="en-US" altLang="ko-KR" sz="17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/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en-US" sz="17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</a:t>
            </a: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urier New"/>
              </a:rPr>
              <a:t>+ </a:t>
            </a: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q : </a:t>
            </a:r>
            <a:r>
              <a:rPr lang="ko-KR" altLang="en-US" sz="17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허용되지 않음</a:t>
            </a:r>
            <a:endParaRPr lang="en-US" altLang="ko-KR" sz="1700" dirty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1CEB000-631B-C8F5-CC23-05D7E3D0E9F0}"/>
              </a:ext>
            </a:extLst>
          </p:cNvPr>
          <p:cNvSpPr txBox="1">
            <a:spLocks/>
          </p:cNvSpPr>
          <p:nvPr/>
        </p:nvSpPr>
        <p:spPr bwMode="auto">
          <a:xfrm>
            <a:off x="4878760" y="1708076"/>
            <a:ext cx="395820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ko-KR" altLang="en-US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92354E-0850-94B5-EB1A-F87EC628DA83}"/>
              </a:ext>
            </a:extLst>
          </p:cNvPr>
          <p:cNvSpPr txBox="1">
            <a:spLocks/>
          </p:cNvSpPr>
          <p:nvPr/>
        </p:nvSpPr>
        <p:spPr bwMode="auto">
          <a:xfrm>
            <a:off x="4596871" y="1708076"/>
            <a:ext cx="460460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40000"/>
              <a:buFont typeface="Symbol" pitchFamily="18" charset="2"/>
              <a:buChar char="·"/>
              <a:defRPr/>
            </a:pP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int a[5], * p = a + 1, * q = a + 5;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1700" kern="0" dirty="0">
              <a:latin typeface="Consolas" panose="020B0609020204030204" pitchFamily="49" charset="0"/>
              <a:ea typeface="맑은 고딕" panose="020B0503020000020004" pitchFamily="50" charset="-127"/>
              <a:cs typeface="Arial Unicode MS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lang="en-US" altLang="ko-KR" sz="1700" kern="0" dirty="0">
              <a:latin typeface="Consolas" panose="020B0609020204030204" pitchFamily="49" charset="0"/>
              <a:ea typeface="맑은 고딕" panose="020B0503020000020004" pitchFamily="50" charset="-127"/>
              <a:cs typeface="Arial Unicode MS" pitchFamily="50" charset="-127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1700" kern="0" dirty="0">
              <a:latin typeface="Consolas" panose="020B0609020204030204" pitchFamily="49" charset="0"/>
              <a:ea typeface="맑은 고딕" panose="020B0503020000020004" pitchFamily="50" charset="-127"/>
              <a:cs typeface="Arial Unicode MS" pitchFamily="50" charset="-127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1700" kern="0" dirty="0">
              <a:latin typeface="Consolas" panose="020B0609020204030204" pitchFamily="49" charset="0"/>
              <a:ea typeface="맑은 고딕" panose="020B0503020000020004" pitchFamily="50" charset="-127"/>
              <a:cs typeface="Arial Unicode MS" pitchFamily="50" charset="-127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p == q : 0 (False)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p &lt; q : 1 (True)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p + 2 : &amp;a[3]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q – p : 4 (</a:t>
            </a:r>
            <a:r>
              <a:rPr lang="en-US" altLang="ko-KR" sz="170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5 – 1</a:t>
            </a: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p – q : -4 (</a:t>
            </a:r>
            <a:r>
              <a:rPr lang="en-US" altLang="ko-KR" sz="170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1 – 5</a:t>
            </a: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int* r = (p + q) / 2;     // X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Font typeface="Symbol" pitchFamily="18" charset="2"/>
              <a:buChar char="·"/>
            </a:pP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  <a:t>int* r = p + (q – p) / 2; // O</a:t>
            </a:r>
            <a:b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</a:rPr>
            </a:br>
            <a:r>
              <a:rPr lang="en-US" altLang="ko-KR" sz="1700" kern="0" dirty="0">
                <a:latin typeface="Consolas" panose="020B0609020204030204" pitchFamily="49" charset="0"/>
                <a:ea typeface="맑은 고딕" panose="020B0503020000020004" pitchFamily="50" charset="-127"/>
                <a:cs typeface="Arial Unicode MS" pitchFamily="50" charset="-127"/>
                <a:sym typeface="Wingdings" pitchFamily="2" charset="2"/>
              </a:rPr>
              <a:t> p + 2  &amp;a[3]</a:t>
            </a:r>
            <a:endParaRPr lang="en-US" altLang="ko-KR" sz="1700" kern="0" dirty="0">
              <a:latin typeface="Consolas" panose="020B0609020204030204" pitchFamily="49" charset="0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EBA4811-BBBB-85D7-8119-EF49DA897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58241"/>
              </p:ext>
            </p:extLst>
          </p:nvPr>
        </p:nvGraphicFramePr>
        <p:xfrm>
          <a:off x="5313040" y="2171612"/>
          <a:ext cx="3454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a[0]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3EB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a[1]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3EB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a[2]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3EB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a[3]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3EB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a[4]</a:t>
                      </a:r>
                      <a:endParaRPr lang="ko-KR" alt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3EB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a[5]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6362B9-FEF9-8AF9-0A22-088E4E837384}"/>
              </a:ext>
            </a:extLst>
          </p:cNvPr>
          <p:cNvGrpSpPr/>
          <p:nvPr/>
        </p:nvGrpSpPr>
        <p:grpSpPr>
          <a:xfrm>
            <a:off x="5958880" y="2531652"/>
            <a:ext cx="432048" cy="576064"/>
            <a:chOff x="5508104" y="2636912"/>
            <a:chExt cx="432048" cy="576064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691E25B-8F0E-40A8-140A-1021BB5B7974}"/>
                </a:ext>
              </a:extLst>
            </p:cNvPr>
            <p:cNvCxnSpPr/>
            <p:nvPr/>
          </p:nvCxnSpPr>
          <p:spPr>
            <a:xfrm flipV="1">
              <a:off x="5724128" y="2636912"/>
              <a:ext cx="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8AFF44-5E5E-324C-2D31-DC469F673E92}"/>
                </a:ext>
              </a:extLst>
            </p:cNvPr>
            <p:cNvSpPr txBox="1"/>
            <p:nvPr/>
          </p:nvSpPr>
          <p:spPr>
            <a:xfrm>
              <a:off x="5508104" y="284364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ea typeface="맑은 고딕" panose="020B0503020000020004" pitchFamily="50" charset="-127"/>
                </a:rPr>
                <a:t>p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35C04A6-0BFC-EB88-4608-F19643173345}"/>
              </a:ext>
            </a:extLst>
          </p:cNvPr>
          <p:cNvGrpSpPr/>
          <p:nvPr/>
        </p:nvGrpSpPr>
        <p:grpSpPr>
          <a:xfrm>
            <a:off x="8263136" y="2531652"/>
            <a:ext cx="432048" cy="576064"/>
            <a:chOff x="7812360" y="2636912"/>
            <a:chExt cx="432048" cy="576064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9F3C9D1-1711-E00A-7B52-6808235BD10A}"/>
                </a:ext>
              </a:extLst>
            </p:cNvPr>
            <p:cNvCxnSpPr/>
            <p:nvPr/>
          </p:nvCxnSpPr>
          <p:spPr>
            <a:xfrm flipV="1">
              <a:off x="8028384" y="2636912"/>
              <a:ext cx="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6BFE5D-4D3A-388E-BAF0-207825500477}"/>
                </a:ext>
              </a:extLst>
            </p:cNvPr>
            <p:cNvSpPr txBox="1"/>
            <p:nvPr/>
          </p:nvSpPr>
          <p:spPr>
            <a:xfrm>
              <a:off x="7812360" y="284364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ea typeface="맑은 고딕" panose="020B0503020000020004" pitchFamily="50" charset="-127"/>
                </a:rPr>
                <a:t>q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04E4E1-5618-7BE3-CF96-083F305C0774}"/>
              </a:ext>
            </a:extLst>
          </p:cNvPr>
          <p:cNvGrpSpPr/>
          <p:nvPr/>
        </p:nvGrpSpPr>
        <p:grpSpPr>
          <a:xfrm>
            <a:off x="6966992" y="2531652"/>
            <a:ext cx="792088" cy="576064"/>
            <a:chOff x="6516216" y="2636912"/>
            <a:chExt cx="792088" cy="576064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DBC9C71-608B-6615-A688-8E43B2B25285}"/>
                </a:ext>
              </a:extLst>
            </p:cNvPr>
            <p:cNvCxnSpPr/>
            <p:nvPr/>
          </p:nvCxnSpPr>
          <p:spPr>
            <a:xfrm flipV="1">
              <a:off x="6912260" y="2636912"/>
              <a:ext cx="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B86A9A-4A65-E8A0-3347-0BEF0A459B99}"/>
                </a:ext>
              </a:extLst>
            </p:cNvPr>
            <p:cNvSpPr txBox="1"/>
            <p:nvPr/>
          </p:nvSpPr>
          <p:spPr>
            <a:xfrm>
              <a:off x="6516216" y="284364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ea typeface="맑은 고딕" panose="020B0503020000020004" pitchFamily="50" charset="-127"/>
                </a:rPr>
                <a:t>p+2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00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변수에 어디에 저장되는가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변수는 메모리에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메모리는 바이트 단위로 액세스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첫번째 바이트의 주소는 </a:t>
            </a:r>
            <a:r>
              <a:rPr lang="en-US" altLang="ko-KR" dirty="0"/>
              <a:t>0, </a:t>
            </a:r>
            <a:r>
              <a:rPr lang="ko-KR" altLang="en-US" dirty="0"/>
              <a:t>두번째 바이트는 </a:t>
            </a:r>
            <a:r>
              <a:rPr lang="en-US" altLang="ko-KR" dirty="0"/>
              <a:t>1,…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1" y="2234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6466D-FEB4-9A5B-10A9-48884758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08" y="3142201"/>
            <a:ext cx="7728711" cy="211560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사용의 장점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639888" y="5044926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solidFill>
                  <a:srgbClr val="FF0000"/>
                </a:solidFill>
              </a:rPr>
              <a:t>인덱스 표기법 사용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6398492" y="5003590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solidFill>
                  <a:srgbClr val="FF0000"/>
                </a:solidFill>
              </a:rPr>
              <a:t>포인터 사용</a:t>
            </a:r>
          </a:p>
        </p:txBody>
      </p:sp>
      <p:pic>
        <p:nvPicPr>
          <p:cNvPr id="25607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5411638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28" y="5370302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이등변 삼각형 1"/>
          <p:cNvSpPr/>
          <p:nvPr/>
        </p:nvSpPr>
        <p:spPr>
          <a:xfrm rot="18322808">
            <a:off x="2302925" y="5501163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3063016">
            <a:off x="7158663" y="5397140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977CEF16-2CA7-4481-A81E-F6A01B75B08C}"/>
              </a:ext>
            </a:extLst>
          </p:cNvPr>
          <p:cNvSpPr/>
          <p:nvPr/>
        </p:nvSpPr>
        <p:spPr>
          <a:xfrm>
            <a:off x="4920069" y="505057"/>
            <a:ext cx="1944216" cy="1080120"/>
          </a:xfrm>
          <a:prstGeom prst="wedgeRoundRectCallout">
            <a:avLst>
              <a:gd name="adj1" fmla="val -43066"/>
              <a:gd name="adj2" fmla="val 717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컴파일러가 최적화를 하면 성능은 거의 </a:t>
            </a:r>
            <a:r>
              <a:rPr lang="ko-KR" altLang="en-US" dirty="0" err="1"/>
              <a:t>비숫해진다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248B5E-1220-C29D-6A12-AC3C1EECBF08}"/>
              </a:ext>
            </a:extLst>
          </p:cNvPr>
          <p:cNvSpPr txBox="1">
            <a:spLocks noChangeArrowheads="1"/>
          </p:cNvSpPr>
          <p:nvPr/>
        </p:nvSpPr>
        <p:spPr>
          <a:xfrm>
            <a:off x="852489" y="1644114"/>
            <a:ext cx="8201025" cy="5113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>
                <a:latin typeface="Consolas" panose="020B0609020204030204" pitchFamily="49" charset="0"/>
                <a:ea typeface="맑은 고딕" panose="020B0503020000020004" pitchFamily="50" charset="-127"/>
              </a:rPr>
              <a:t>인덱스 표기법보다 빠름</a:t>
            </a:r>
            <a:endParaRPr lang="en-US" altLang="ko-KR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51E4B7-2551-2E61-9303-3C796EF6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76" y="2132856"/>
            <a:ext cx="4249095" cy="275888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get_sum1(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const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a[],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n)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, sum =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 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= 0; </a:t>
            </a:r>
            <a:r>
              <a:rPr lang="en-US" altLang="en-US" sz="16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&lt; n; </a:t>
            </a:r>
            <a:r>
              <a:rPr lang="en-US" altLang="en-US" sz="16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tabLst>
                <a:tab pos="720725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	sum += a[</a:t>
            </a:r>
            <a:r>
              <a:rPr lang="en-US" altLang="en-US" sz="16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DFC449-6363-5EC1-92A3-1E693EE6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374" y="2128700"/>
            <a:ext cx="4128399" cy="27570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 get_sum2(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const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* p,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 n)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const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* end = p + n;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 sum =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Consolas" panose="020B0609020204030204" pitchFamily="49" charset="0"/>
              <a:ea typeface="맑은 고딕" panose="020B0503020000020004" pitchFamily="50" charset="-127"/>
              <a:cs typeface="Consolas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tabLst>
                <a:tab pos="720725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while 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(p &lt; end)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tabLst>
                <a:tab pos="720725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		sum += *p++;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Consolas" panose="020B0609020204030204" pitchFamily="49" charset="0"/>
              <a:ea typeface="맑은 고딕" panose="020B0503020000020004" pitchFamily="50" charset="-127"/>
              <a:cs typeface="Consolas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 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624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배열 역순 출력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982743" y="1628802"/>
            <a:ext cx="7777162" cy="45365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print_reverse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const int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a[ ], 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n);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main( 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a[ ] = { 10, 20, 30, 40, 50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print_reverse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(a,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a /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a[0]);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print_reverse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const int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a[ ], 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n)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const int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* p = a + n</a:t>
            </a:r>
            <a:r>
              <a:rPr lang="en-US" altLang="ko-KR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- 1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;</a:t>
            </a:r>
            <a:r>
              <a:rPr lang="en-US" altLang="ko-KR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6600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006600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마지막 원소를 가리키도록 초기화</a:t>
            </a:r>
            <a:endParaRPr lang="en-US" altLang="en-US" sz="1600" dirty="0">
              <a:solidFill>
                <a:srgbClr val="006600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while 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(p </a:t>
            </a:r>
            <a:r>
              <a:rPr lang="en-US" altLang="ko-KR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&gt;=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a)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tabLst>
                <a:tab pos="720725" algn="l"/>
              </a:tabLst>
            </a:pPr>
            <a:r>
              <a:rPr lang="en-US" altLang="ko-KR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"%d\n"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, *p</a:t>
            </a:r>
            <a:r>
              <a:rPr lang="en-US" altLang="ko-KR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--</a:t>
            </a: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);</a:t>
            </a:r>
            <a:r>
              <a:rPr lang="en-US" altLang="ko-KR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6600"/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// *(p--)</a:t>
            </a:r>
            <a:endParaRPr lang="en-US" altLang="en-US" sz="1600" dirty="0">
              <a:solidFill>
                <a:srgbClr val="006600"/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-69680" y="290320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53AD04-EDE0-4BE6-A0CB-2F0FC7428101}"/>
              </a:ext>
            </a:extLst>
          </p:cNvPr>
          <p:cNvGrpSpPr/>
          <p:nvPr/>
        </p:nvGrpSpPr>
        <p:grpSpPr>
          <a:xfrm>
            <a:off x="7041232" y="1988840"/>
            <a:ext cx="1224136" cy="1512168"/>
            <a:chOff x="5038165" y="815788"/>
            <a:chExt cx="3663880" cy="131623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6951709-0F61-44D2-91D3-E2869E6E8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4E7C11-C210-4732-81D8-345384687EE4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Consolas" pitchFamily="49" charset="0"/>
                  <a:ea typeface="강낭콩"/>
                  <a:cs typeface="Consolas" pitchFamily="49" charset="0"/>
                </a:rPr>
                <a:t>50</a:t>
              </a:r>
              <a:endPara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algn="just" eaLnBrk="0" latinLnBrk="0" hangingPunct="0"/>
              <a:r>
                <a:rPr lang="en-US" altLang="ko-KR" sz="1400" dirty="0">
                  <a:solidFill>
                    <a:schemeClr val="bg1"/>
                  </a:solidFill>
                  <a:latin typeface="Consolas" pitchFamily="49" charset="0"/>
                  <a:ea typeface="강낭콩"/>
                  <a:cs typeface="Consolas" pitchFamily="49" charset="0"/>
                </a:rPr>
                <a:t>40</a:t>
              </a:r>
              <a:endPara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algn="just" eaLnBrk="0" latinLnBrk="0" hangingPunct="0"/>
              <a:r>
                <a:rPr lang="en-US" altLang="ko-KR" sz="1400" dirty="0">
                  <a:solidFill>
                    <a:schemeClr val="bg1"/>
                  </a:solidFill>
                  <a:latin typeface="Consolas" pitchFamily="49" charset="0"/>
                  <a:ea typeface="강낭콩"/>
                  <a:cs typeface="Consolas" pitchFamily="49" charset="0"/>
                </a:rPr>
                <a:t>30</a:t>
              </a:r>
              <a:endPara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algn="just" eaLnBrk="0" latinLnBrk="0" hangingPunct="0"/>
              <a:r>
                <a:rPr lang="en-US" altLang="ko-KR" sz="1400" dirty="0">
                  <a:solidFill>
                    <a:schemeClr val="bg1"/>
                  </a:solidFill>
                  <a:latin typeface="Consolas" pitchFamily="49" charset="0"/>
                  <a:ea typeface="강낭콩"/>
                  <a:cs typeface="Consolas" pitchFamily="49" charset="0"/>
                </a:rPr>
                <a:t>20</a:t>
              </a:r>
              <a:endPara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algn="just" eaLnBrk="0" latinLnBrk="0" hangingPunct="0"/>
              <a:r>
                <a:rPr lang="en-US" altLang="ko-KR" sz="1400" dirty="0">
                  <a:solidFill>
                    <a:schemeClr val="bg1"/>
                  </a:solidFill>
                  <a:latin typeface="Consolas" pitchFamily="49" charset="0"/>
                  <a:ea typeface="강낭콩"/>
                  <a:cs typeface="Consolas" pitchFamily="49" charset="0"/>
                </a:rPr>
                <a:t>10</a:t>
              </a:r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93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변수의 크기에 따라서 차지하는 메모리 공간이 달라진다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</a:t>
            </a:r>
            <a:r>
              <a:rPr lang="ko-KR" altLang="en-US" dirty="0"/>
              <a:t>형 변수</a:t>
            </a:r>
            <a:r>
              <a:rPr lang="en-US" altLang="ko-KR" dirty="0"/>
              <a:t>: 1</a:t>
            </a:r>
            <a:r>
              <a:rPr lang="ko-KR" altLang="en-US" dirty="0"/>
              <a:t>바이트</a:t>
            </a:r>
            <a:r>
              <a:rPr lang="en-US" altLang="ko-KR" dirty="0"/>
              <a:t>, int</a:t>
            </a:r>
            <a:r>
              <a:rPr lang="ko-KR" altLang="en-US" dirty="0"/>
              <a:t>형 변수</a:t>
            </a:r>
            <a:r>
              <a:rPr lang="en-US" altLang="ko-KR" dirty="0"/>
              <a:t>: 4</a:t>
            </a:r>
            <a:r>
              <a:rPr lang="ko-KR" altLang="en-US" dirty="0"/>
              <a:t>바이트</a:t>
            </a:r>
            <a:r>
              <a:rPr lang="en-US" altLang="ko-KR" dirty="0"/>
              <a:t>, …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476375" y="3578227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 dirty="0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3296818" y="2680558"/>
            <a:ext cx="2590329" cy="10810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latin typeface="Trebuchet MS" panose="020B0603020202020204" pitchFamily="34" charset="0"/>
              </a:rPr>
              <a:t> 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ko-KR" sz="1600" dirty="0">
                <a:latin typeface="Trebuchet MS" panose="020B0603020202020204" pitchFamily="34" charset="0"/>
              </a:rPr>
              <a:t> f = 12.3F;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381001" y="2872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524F3-38AA-E648-4449-B36BC30A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69" y="3958214"/>
            <a:ext cx="7974957" cy="1366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연산자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Trebuchet MS" pitchFamily="34" charset="0"/>
              </a:rPr>
              <a:t>주소 연산자 </a:t>
            </a:r>
            <a:r>
              <a:rPr lang="en-US" altLang="ko-KR" b="1" dirty="0">
                <a:solidFill>
                  <a:srgbClr val="FF0000"/>
                </a:solidFill>
                <a:latin typeface="Trebuchet MS" pitchFamily="34" charset="0"/>
              </a:rPr>
              <a:t>&amp;</a:t>
            </a:r>
            <a:r>
              <a:rPr lang="en-US" altLang="ko-KR" dirty="0">
                <a:latin typeface="Trebuchet MS" pitchFamily="34" charset="0"/>
              </a:rPr>
              <a:t>: </a:t>
            </a:r>
            <a:r>
              <a:rPr lang="ko-KR" altLang="en-US" dirty="0"/>
              <a:t>변수의 주소 계산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의 주소</a:t>
            </a:r>
            <a:r>
              <a:rPr lang="en-US" altLang="ko-KR" dirty="0"/>
              <a:t>: &amp;</a:t>
            </a:r>
            <a:r>
              <a:rPr lang="en-US" altLang="ko-KR" dirty="0" err="1"/>
              <a:t>i</a:t>
            </a:r>
            <a:endParaRPr lang="en-US" altLang="ko-KR" dirty="0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81001" y="2649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381001" y="2942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293786-64DD-22C9-9536-D5B65456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4" y="2636914"/>
            <a:ext cx="7884368" cy="17276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756B12-CE8B-7B94-6185-F9DB907A582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93648" y="1667642"/>
            <a:ext cx="8153400" cy="449580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%p </a:t>
            </a:r>
            <a:r>
              <a:rPr lang="en-US" altLang="ko-KR" dirty="0"/>
              <a:t>: </a:t>
            </a:r>
            <a:r>
              <a:rPr lang="ko-KR" altLang="en-US" dirty="0"/>
              <a:t>주소 출력 형식 지정자</a:t>
            </a:r>
            <a:endParaRPr lang="en-US" altLang="ko-KR" dirty="0"/>
          </a:p>
          <a:p>
            <a:pPr lvl="1"/>
            <a:r>
              <a:rPr lang="en-US" altLang="ko-KR" dirty="0"/>
              <a:t>64</a:t>
            </a:r>
            <a:r>
              <a:rPr lang="ko-KR" altLang="en-US" dirty="0"/>
              <a:t>비트</a:t>
            </a:r>
            <a:r>
              <a:rPr lang="en-US" altLang="ko-KR" dirty="0"/>
              <a:t>(8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  <a:r>
              <a:rPr lang="ko-KR" altLang="en-US" dirty="0"/>
              <a:t> 실행 환경에서는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16</a:t>
            </a:r>
            <a:r>
              <a:rPr lang="ko-KR" altLang="en-US" dirty="0"/>
              <a:t>자리로 출력</a:t>
            </a:r>
            <a:endParaRPr lang="en-US" altLang="ko-KR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변수의 주소</a:t>
            </a:r>
          </a:p>
        </p:txBody>
      </p:sp>
      <p:sp>
        <p:nvSpPr>
          <p:cNvPr id="98468" name="Rectangle 164"/>
          <p:cNvSpPr>
            <a:spLocks noChangeArrowheads="1"/>
          </p:cNvSpPr>
          <p:nvPr/>
        </p:nvSpPr>
        <p:spPr bwMode="auto">
          <a:xfrm>
            <a:off x="381001" y="2649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469" name="Rectangle 165"/>
          <p:cNvSpPr>
            <a:spLocks noChangeArrowheads="1"/>
          </p:cNvSpPr>
          <p:nvPr/>
        </p:nvSpPr>
        <p:spPr bwMode="auto">
          <a:xfrm>
            <a:off x="1135190" y="2567176"/>
            <a:ext cx="7777162" cy="359626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latin typeface="Trebuchet MS" pitchFamily="34" charset="0"/>
              </a:rPr>
              <a:t>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 dirty="0">
                <a:latin typeface="Trebuchet MS" pitchFamily="34" charset="0"/>
              </a:rPr>
              <a:t> f = 12.3F;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tabLst>
                <a:tab pos="3044825" algn="l"/>
              </a:tabLst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: %p\n"</a:t>
            </a:r>
            <a:r>
              <a:rPr lang="en-US" altLang="ko-KR" sz="1600" dirty="0">
                <a:latin typeface="Trebuchet MS" pitchFamily="34" charset="0"/>
              </a:rPr>
              <a:t>, &amp;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);	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 dirty="0" err="1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tabLst>
                <a:tab pos="3044825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"c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: %p\n"</a:t>
            </a:r>
            <a:r>
              <a:rPr lang="en-US" altLang="ko-KR" sz="1600" dirty="0">
                <a:latin typeface="Trebuchet MS" pitchFamily="34" charset="0"/>
              </a:rPr>
              <a:t>, &amp;c);	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c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tabLst>
                <a:tab pos="3044825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"f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: %p\n"</a:t>
            </a:r>
            <a:r>
              <a:rPr lang="en-US" altLang="ko-KR" sz="1600" dirty="0">
                <a:latin typeface="Trebuchet MS" pitchFamily="34" charset="0"/>
              </a:rPr>
              <a:t>, &amp;f);	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f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Trebuchet MS" pitchFamily="34" charset="0"/>
              </a:rPr>
              <a:t>}</a:t>
            </a:r>
          </a:p>
        </p:txBody>
      </p:sp>
      <p:sp>
        <p:nvSpPr>
          <p:cNvPr id="98471" name="Rectangle 167"/>
          <p:cNvSpPr>
            <a:spLocks noChangeArrowheads="1"/>
          </p:cNvSpPr>
          <p:nvPr/>
        </p:nvSpPr>
        <p:spPr bwMode="auto">
          <a:xfrm>
            <a:off x="381001" y="2942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8483CD-7D7A-4135-BA31-0B248AC5A33B}"/>
              </a:ext>
            </a:extLst>
          </p:cNvPr>
          <p:cNvGrpSpPr/>
          <p:nvPr/>
        </p:nvGrpSpPr>
        <p:grpSpPr>
          <a:xfrm>
            <a:off x="3576056" y="2693554"/>
            <a:ext cx="2895430" cy="1199967"/>
            <a:chOff x="5038165" y="815788"/>
            <a:chExt cx="3663880" cy="13162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C16BB38-79A5-4000-A30B-DF9B5B7E8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5C6FF7-5FAE-4A00-B3B5-E84EF355ED01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 dirty="0" err="1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i</a:t>
              </a:r>
              <a:r>
                <a:rPr lang="ko-KR" altLang="en-US" sz="1600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의 주소</a:t>
              </a:r>
              <a:r>
                <a:rPr lang="en-US" altLang="ko-KR" sz="1600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: 0000003D69DDF974</a:t>
              </a:r>
            </a:p>
            <a:p>
              <a:pPr algn="just"/>
              <a:r>
                <a:rPr lang="en-US" altLang="ko-KR" sz="1600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c</a:t>
              </a:r>
              <a:r>
                <a:rPr lang="ko-KR" altLang="en-US" sz="1600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의 주소</a:t>
              </a:r>
              <a:r>
                <a:rPr lang="en-US" altLang="ko-KR" sz="1600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: 0000003D69DDF994</a:t>
              </a:r>
            </a:p>
            <a:p>
              <a:pPr algn="just"/>
              <a:r>
                <a:rPr lang="en-US" altLang="ko-KR" sz="1600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f</a:t>
              </a:r>
              <a:r>
                <a:rPr lang="ko-KR" altLang="en-US" sz="1600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의 주소</a:t>
              </a:r>
              <a:r>
                <a:rPr lang="en-US" altLang="ko-KR" sz="1600" dirty="0"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: 0000003D69DDF9B8</a:t>
              </a:r>
            </a:p>
          </p:txBody>
        </p:sp>
      </p:grpSp>
      <p:sp>
        <p:nvSpPr>
          <p:cNvPr id="2" name="AutoShape 49">
            <a:extLst>
              <a:ext uri="{FF2B5EF4-FFF2-40B4-BE49-F238E27FC236}">
                <a16:creationId xmlns:a16="http://schemas.microsoft.com/office/drawing/2014/main" id="{0C1E05D4-6BA4-6BF1-BF14-F234B493D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199" y="3728645"/>
            <a:ext cx="3249697" cy="926839"/>
          </a:xfrm>
          <a:prstGeom prst="wedgeEllipseCallout">
            <a:avLst>
              <a:gd name="adj1" fmla="val 21055"/>
              <a:gd name="adj2" fmla="val 827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 dirty="0"/>
              <a:t>프로그램을</a:t>
            </a:r>
            <a:r>
              <a:rPr lang="en-US" altLang="ko-KR" sz="1400" dirty="0"/>
              <a:t> </a:t>
            </a:r>
            <a:r>
              <a:rPr lang="ko-KR" altLang="en-US" sz="1400" dirty="0"/>
              <a:t>실행할 때마다 주소는 다를 수 있습니다</a:t>
            </a:r>
            <a:r>
              <a:rPr lang="en-US" altLang="ko-KR" sz="1400" dirty="0"/>
              <a:t>. </a:t>
            </a:r>
          </a:p>
        </p:txBody>
      </p:sp>
      <p:pic>
        <p:nvPicPr>
          <p:cNvPr id="3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5C6FF318-AB17-B79A-17A0-94D8CE40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65" y="5025287"/>
            <a:ext cx="793571" cy="105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  <a:r>
              <a:rPr lang="en-US" altLang="ko-KR" dirty="0"/>
              <a:t> </a:t>
            </a:r>
            <a:r>
              <a:rPr lang="ko-KR" altLang="en-US" dirty="0"/>
              <a:t>변수 선언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980B0-DB0B-9288-2067-2030941C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60" y="3429000"/>
            <a:ext cx="7956376" cy="1852238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F1FC0959-9A7C-40F7-20B5-EE8015B9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0" y="1700808"/>
            <a:ext cx="8212138" cy="1512168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err="1">
                <a:latin typeface="Consolas" panose="020B0609020204030204" pitchFamily="49" charset="0"/>
                <a:ea typeface="굴림체" panose="020B0609000101010101" pitchFamily="49" charset="-127"/>
              </a:rPr>
              <a:t>int</a:t>
            </a:r>
            <a:r>
              <a:rPr lang="ko-KR" altLang="en-US" dirty="0"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  <a:t> = 10;</a:t>
            </a:r>
            <a:endParaRPr lang="ko-KR" altLang="en-US" dirty="0"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  <a:t>int* p;</a:t>
            </a:r>
            <a:r>
              <a:rPr lang="ko-KR" altLang="en-US" dirty="0">
                <a:latin typeface="Consolas" panose="020B0609020204030204" pitchFamily="49" charset="0"/>
                <a:ea typeface="굴림체" panose="020B0609000101010101" pitchFamily="49" charset="-127"/>
              </a:rPr>
              <a:t> 		</a:t>
            </a:r>
            <a: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  <a:t>// </a:t>
            </a:r>
            <a:r>
              <a:rPr lang="ko-KR" altLang="en-US" dirty="0">
                <a:latin typeface="Consolas" panose="020B0609020204030204" pitchFamily="49" charset="0"/>
                <a:ea typeface="굴림체" panose="020B0609000101010101" pitchFamily="49" charset="-127"/>
              </a:rPr>
              <a:t>정수 포인터 변수 선언</a:t>
            </a:r>
            <a:b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  <a:t>p = &amp;</a:t>
            </a:r>
            <a:r>
              <a:rPr lang="en-US" altLang="ko-KR" dirty="0" err="1"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  <a:t>;		// p</a:t>
            </a:r>
            <a:r>
              <a:rPr lang="ko-KR" altLang="en-US" dirty="0">
                <a:latin typeface="Consolas" panose="020B0609020204030204" pitchFamily="49" charset="0"/>
                <a:ea typeface="굴림체" panose="020B0609000101010101" pitchFamily="49" charset="-127"/>
              </a:rPr>
              <a:t>는</a:t>
            </a:r>
            <a: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lang="ko-KR" altLang="en-US" dirty="0">
                <a:latin typeface="Consolas" panose="020B0609020204030204" pitchFamily="49" charset="0"/>
                <a:ea typeface="굴림체" panose="020B0609000101010101" pitchFamily="49" charset="-127"/>
              </a:rPr>
              <a:t>를 가리킴</a:t>
            </a:r>
            <a:endParaRPr lang="en-US" altLang="ko-KR" dirty="0"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  <a:t>int</a:t>
            </a:r>
            <a:r>
              <a:rPr lang="ko-KR" altLang="en-US" dirty="0">
                <a:latin typeface="Consolas" panose="020B0609020204030204" pitchFamily="49" charset="0"/>
                <a:ea typeface="굴림체" panose="020B0609000101010101" pitchFamily="49" charset="-127"/>
              </a:rPr>
              <a:t>* </a:t>
            </a:r>
            <a: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  <a:t>p = &amp;</a:t>
            </a:r>
            <a:r>
              <a:rPr lang="en-US" altLang="ko-KR" dirty="0" err="1"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  <a:t>;</a:t>
            </a:r>
            <a:r>
              <a:rPr lang="ko-KR" altLang="en-US" dirty="0">
                <a:latin typeface="Consolas" panose="020B0609020204030204" pitchFamily="49" charset="0"/>
                <a:ea typeface="굴림체" panose="020B0609000101010101" pitchFamily="49" charset="-127"/>
              </a:rPr>
              <a:t>		</a:t>
            </a:r>
            <a:r>
              <a:rPr lang="en-US" altLang="ko-KR" dirty="0">
                <a:latin typeface="Consolas" panose="020B0609020204030204" pitchFamily="49" charset="0"/>
                <a:ea typeface="굴림체" panose="020B0609000101010101" pitchFamily="49" charset="-127"/>
              </a:rPr>
              <a:t>// </a:t>
            </a:r>
            <a:r>
              <a:rPr lang="ko-KR" altLang="en-US" dirty="0">
                <a:latin typeface="Consolas" panose="020B0609020204030204" pitchFamily="49" charset="0"/>
                <a:ea typeface="굴림체" panose="020B0609000101010101" pitchFamily="49" charset="-127"/>
              </a:rPr>
              <a:t>정수 포인터 변수 선언 및 초기화</a:t>
            </a:r>
            <a:endParaRPr lang="en-US" altLang="ko-KR" dirty="0"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90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Trebuchet MS" pitchFamily="34" charset="0"/>
              </a:rPr>
              <a:t>간접 참조 연산자 </a:t>
            </a:r>
            <a:r>
              <a:rPr lang="ko-KR" altLang="en-US" b="1" dirty="0">
                <a:solidFill>
                  <a:srgbClr val="FF0000"/>
                </a:solidFill>
                <a:latin typeface="Trebuchet MS" pitchFamily="34" charset="0"/>
              </a:rPr>
              <a:t>*</a:t>
            </a:r>
            <a:r>
              <a:rPr lang="en-US" altLang="ko-KR" dirty="0">
                <a:latin typeface="Trebuchet MS" pitchFamily="34" charset="0"/>
              </a:rPr>
              <a:t>: </a:t>
            </a:r>
            <a:r>
              <a:rPr lang="ko-KR" altLang="en-US" dirty="0">
                <a:latin typeface="Trebuchet MS" pitchFamily="34" charset="0"/>
              </a:rPr>
              <a:t>포인터가 가리키는 대상을 참조하는 연산자</a:t>
            </a:r>
            <a:endParaRPr lang="en-US" altLang="ko-KR" dirty="0">
              <a:latin typeface="Trebuchet MS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369886" y="2155279"/>
            <a:ext cx="7777162" cy="12737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10;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p = &amp;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*p);   </a:t>
            </a:r>
            <a:r>
              <a:rPr lang="en-US" altLang="ko-KR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*p</a:t>
            </a:r>
            <a:r>
              <a:rPr lang="ko-KR" altLang="en-US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  <a:sym typeface="Wingdings" panose="05000000000000000000" pitchFamily="2" charset="2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10)</a:t>
            </a:r>
            <a:endParaRPr lang="ko-KR" altLang="en-US" dirty="0">
              <a:solidFill>
                <a:srgbClr val="00B05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68D851-A8B2-E096-659F-D7F45C33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48" y="3645024"/>
            <a:ext cx="7308304" cy="21139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포인터 변경</a:t>
            </a:r>
            <a:endParaRPr lang="en-US" altLang="ko-KR" dirty="0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181767" y="1560104"/>
            <a:ext cx="7777162" cy="3813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	int</a:t>
            </a:r>
            <a:r>
              <a:rPr lang="en-US" altLang="ko-KR" sz="1600" dirty="0">
                <a:latin typeface="Trebuchet MS" pitchFamily="34" charset="0"/>
              </a:rPr>
              <a:t> x = 10, y = 20;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* p;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 = &amp;x;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"p = %p\n"</a:t>
            </a:r>
            <a:r>
              <a:rPr lang="en-US" altLang="ko-KR" sz="1600" dirty="0">
                <a:latin typeface="Trebuchet MS" pitchFamily="34" charset="0"/>
              </a:rPr>
              <a:t>, 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"*p = %d\n\n"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*p);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 = &amp;y;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"p = %p\n"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"*p 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*p);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381001" y="28411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038617" y="1772816"/>
            <a:ext cx="2162670" cy="1465674"/>
            <a:chOff x="4662796" y="857810"/>
            <a:chExt cx="3147537" cy="2521577"/>
          </a:xfrm>
        </p:grpSpPr>
        <p:grpSp>
          <p:nvGrpSpPr>
            <p:cNvPr id="5" name="그룹 4"/>
            <p:cNvGrpSpPr/>
            <p:nvPr/>
          </p:nvGrpSpPr>
          <p:grpSpPr>
            <a:xfrm>
              <a:off x="6752406" y="2381421"/>
              <a:ext cx="1057927" cy="997966"/>
              <a:chOff x="6752406" y="2381421"/>
              <a:chExt cx="1057927" cy="997966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7181049" y="2467695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6752406" y="2467695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6868886" y="2381421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400" dirty="0">
                    <a:latin typeface="Lucida Calligraphy" pitchFamily="66" charset="0"/>
                  </a:rPr>
                  <a:t>20</a:t>
                </a:r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6752406" y="2606994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7381690" y="2607862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878506" y="2679300"/>
                <a:ext cx="527726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y</a:t>
                </a:r>
                <a:endParaRPr kumimoji="0" lang="ko-KR" altLang="en-US" sz="2000" kern="0" dirty="0">
                  <a:solidFill>
                    <a:sysClr val="windowText" lastClr="000000"/>
                  </a:solidFill>
                  <a:latin typeface="Lucida Calligraphy" pitchFamily="66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662796" y="1213791"/>
              <a:ext cx="1057927" cy="1018419"/>
              <a:chOff x="4662796" y="1213791"/>
              <a:chExt cx="1057927" cy="1018419"/>
            </a:xfrm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endParaRPr lang="en-US" altLang="ko-KR" sz="1600" dirty="0">
                  <a:latin typeface="Lucida Calligraphy" pitchFamily="66" charset="0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35506" y="1537671"/>
                <a:ext cx="492729" cy="635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kern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p</a:t>
                </a:r>
                <a:endParaRPr kumimoji="0" lang="ko-KR" altLang="en-US" kern="0">
                  <a:solidFill>
                    <a:sysClr val="windowText" lastClr="000000"/>
                  </a:solidFill>
                  <a:latin typeface="Lucida Calligraphy" pitchFamily="66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704165" y="857810"/>
              <a:ext cx="1057927" cy="997966"/>
              <a:chOff x="6704165" y="857810"/>
              <a:chExt cx="1057927" cy="997966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400" dirty="0">
                    <a:latin typeface="Lucida Calligraphy" pitchFamily="66" charset="0"/>
                  </a:rPr>
                  <a:t>10</a:t>
                </a: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830265" y="1155689"/>
                <a:ext cx="534723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x</a:t>
                </a:r>
                <a:endParaRPr kumimoji="0" lang="ko-KR" altLang="en-US" sz="2000" kern="0" dirty="0">
                  <a:solidFill>
                    <a:sysClr val="windowText" lastClr="000000"/>
                  </a:solidFill>
                  <a:latin typeface="Lucida Calligraphy" pitchFamily="66" charset="0"/>
                </a:endParaRPr>
              </a:p>
            </p:txBody>
          </p:sp>
        </p:grpSp>
        <p:cxnSp>
          <p:nvCxnSpPr>
            <p:cNvPr id="35" name="직선 화살표 연결선 34"/>
            <p:cNvCxnSpPr/>
            <p:nvPr/>
          </p:nvCxnSpPr>
          <p:spPr bwMode="auto">
            <a:xfrm>
              <a:off x="5558481" y="1633094"/>
              <a:ext cx="1271784" cy="1130567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직선 화살표 연결선 61"/>
            <p:cNvCxnSpPr/>
            <p:nvPr/>
          </p:nvCxnSpPr>
          <p:spPr bwMode="auto">
            <a:xfrm flipV="1">
              <a:off x="5406081" y="1240050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50CDEE0-0BB4-49BA-A3BC-BFED907A4D5F}"/>
              </a:ext>
            </a:extLst>
          </p:cNvPr>
          <p:cNvGrpSpPr/>
          <p:nvPr/>
        </p:nvGrpSpPr>
        <p:grpSpPr>
          <a:xfrm>
            <a:off x="5746337" y="3479251"/>
            <a:ext cx="2977896" cy="1776996"/>
            <a:chOff x="5038165" y="815788"/>
            <a:chExt cx="3663880" cy="131623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284B696-67E0-460F-AAC2-5364D85F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16001F3-6014-4285-8504-6C7E28D0BE74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altLang="ko-KR" sz="1600" dirty="0">
                  <a:latin typeface="Trebuchet MS" pitchFamily="34" charset="0"/>
                </a:rPr>
                <a:t>p = 0000007A8F3AF974</a:t>
              </a:r>
            </a:p>
            <a:p>
              <a:r>
                <a:rPr lang="da-DK" altLang="ko-KR" sz="1600" dirty="0">
                  <a:latin typeface="Trebuchet MS" pitchFamily="34" charset="0"/>
                </a:rPr>
                <a:t>*p = 10</a:t>
              </a:r>
            </a:p>
            <a:p>
              <a:endParaRPr lang="da-DK" altLang="ko-KR" sz="1600" dirty="0">
                <a:latin typeface="Trebuchet MS" pitchFamily="34" charset="0"/>
              </a:endParaRPr>
            </a:p>
            <a:p>
              <a:r>
                <a:rPr lang="da-DK" altLang="ko-KR" sz="1600" dirty="0">
                  <a:latin typeface="Trebuchet MS" pitchFamily="34" charset="0"/>
                </a:rPr>
                <a:t>p = 0000007A8F3AF994</a:t>
              </a:r>
            </a:p>
            <a:p>
              <a:r>
                <a:rPr lang="da-DK" altLang="ko-KR" sz="1600" dirty="0">
                  <a:latin typeface="Trebuchet MS" pitchFamily="34" charset="0"/>
                </a:rPr>
                <a:t>*p = 20</a:t>
              </a:r>
              <a:endParaRPr lang="nn-NO" altLang="ko-KR" sz="1600" dirty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81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14159</TotalTime>
  <Words>3361</Words>
  <Application>Microsoft Office PowerPoint</Application>
  <PresentationFormat>A4 용지(210x297mm)</PresentationFormat>
  <Paragraphs>529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Lucida Calligraphy</vt:lpstr>
      <vt:lpstr>맑은 고딕</vt:lpstr>
      <vt:lpstr>Wingdings</vt:lpstr>
      <vt:lpstr>Consolas</vt:lpstr>
      <vt:lpstr>Tw Cen MT</vt:lpstr>
      <vt:lpstr>Symbol</vt:lpstr>
      <vt:lpstr>Arial Unicode MS</vt:lpstr>
      <vt:lpstr>Trebuchet MS</vt:lpstr>
      <vt:lpstr>Arial</vt:lpstr>
      <vt:lpstr>굴림</vt:lpstr>
      <vt:lpstr>굴림체</vt:lpstr>
      <vt:lpstr>가을</vt:lpstr>
      <vt:lpstr>제 11장  포인터</vt:lpstr>
      <vt:lpstr>포인터란?</vt:lpstr>
      <vt:lpstr>변수에 어디에 저장되는가?</vt:lpstr>
      <vt:lpstr>변수와 메모리</vt:lpstr>
      <vt:lpstr>주소 연산자</vt:lpstr>
      <vt:lpstr>예제: 변수의 주소</vt:lpstr>
      <vt:lpstr>포인터 변수 선언</vt:lpstr>
      <vt:lpstr>간접 참조 연산자 </vt:lpstr>
      <vt:lpstr>예제: 포인터 변경</vt:lpstr>
      <vt:lpstr>예제: 포인터 대상의 값 변경 </vt:lpstr>
      <vt:lpstr>포인터 사용시 주의점 </vt:lpstr>
      <vt:lpstr>포인터 연산</vt:lpstr>
      <vt:lpstr>포인터 연산</vt:lpstr>
      <vt:lpstr>예제: 포인터 연산</vt:lpstr>
      <vt:lpstr>간접 참조 연산자와 증감 연산자</vt:lpstr>
      <vt:lpstr>예제: 간접 참조 연산자와 증감 연산자</vt:lpstr>
      <vt:lpstr>포인터 인자</vt:lpstr>
      <vt:lpstr>예제: swap 함수</vt:lpstr>
      <vt:lpstr>scanf 함수 </vt:lpstr>
      <vt:lpstr>const &amp; pointer</vt:lpstr>
      <vt:lpstr>예제: 포인터 인자를 통해 값 반환</vt:lpstr>
      <vt:lpstr>포인터 반환</vt:lpstr>
      <vt:lpstr>포인터와 배열</vt:lpstr>
      <vt:lpstr>예제: 배열을 포인터처럼 사용</vt:lpstr>
      <vt:lpstr>예제: 포인터를 배열처럼 사용</vt:lpstr>
      <vt:lpstr>배열 인자</vt:lpstr>
      <vt:lpstr>포인터와 배열의 유사점</vt:lpstr>
      <vt:lpstr>포인터와 배열의 차이점</vt:lpstr>
      <vt:lpstr>포인터의 관계 연산과 산술 연산</vt:lpstr>
      <vt:lpstr>포인터 사용의 장점</vt:lpstr>
      <vt:lpstr>예제: 배열 역순 출력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한장수</cp:lastModifiedBy>
  <cp:revision>895</cp:revision>
  <dcterms:created xsi:type="dcterms:W3CDTF">2007-11-08T01:24:05Z</dcterms:created>
  <dcterms:modified xsi:type="dcterms:W3CDTF">2024-06-09T23:33:01Z</dcterms:modified>
</cp:coreProperties>
</file>