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6"/>
  </p:notesMasterIdLst>
  <p:sldIdLst>
    <p:sldId id="413" r:id="rId2"/>
    <p:sldId id="297" r:id="rId3"/>
    <p:sldId id="299" r:id="rId4"/>
    <p:sldId id="301" r:id="rId5"/>
    <p:sldId id="348" r:id="rId6"/>
    <p:sldId id="305" r:id="rId7"/>
    <p:sldId id="307" r:id="rId8"/>
    <p:sldId id="310" r:id="rId9"/>
    <p:sldId id="354" r:id="rId10"/>
    <p:sldId id="318" r:id="rId11"/>
    <p:sldId id="391" r:id="rId12"/>
    <p:sldId id="380" r:id="rId13"/>
    <p:sldId id="330" r:id="rId14"/>
    <p:sldId id="414" r:id="rId15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ucida Calligraphy" panose="03010101010101010101" pitchFamily="66" charset="0"/>
      <p:regular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Tw Cen MT" panose="020B0602020104020603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FFCC"/>
    <a:srgbClr val="FFCCFF"/>
    <a:srgbClr val="FF99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31" autoAdjust="0"/>
  </p:normalViewPr>
  <p:slideViewPr>
    <p:cSldViewPr>
      <p:cViewPr varScale="1">
        <p:scale>
          <a:sx n="108" d="100"/>
          <a:sy n="108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044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0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85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3511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059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F49C8-4BB7-4943-94CE-F83E666B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38A47-A619-44AC-A746-F1A6BF03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9572BB-9709-46EB-91CD-4011E41A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9FB9C-C6D0-4B65-BF84-8CAF522F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C0146FAD-0351-4CFF-9C81-A3ABBF30E6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72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1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5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35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8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4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6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5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10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12</a:t>
            </a:r>
            <a:r>
              <a:rPr lang="ko-KR" altLang="en-US" dirty="0"/>
              <a:t>장 문자와 문자열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4BC2B-18F4-5961-1B70-02D0431AF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17091E6-F332-D83E-F94E-475619C0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처리 함수</a:t>
            </a:r>
          </a:p>
        </p:txBody>
      </p:sp>
      <p:graphicFrame>
        <p:nvGraphicFramePr>
          <p:cNvPr id="6" name="Group 170">
            <a:extLst>
              <a:ext uri="{FF2B5EF4-FFF2-40B4-BE49-F238E27FC236}">
                <a16:creationId xmlns:a16="http://schemas.microsoft.com/office/drawing/2014/main" id="{83B30F19-84C6-BB50-061A-26D2A1FD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0453"/>
              </p:ext>
            </p:extLst>
          </p:nvPr>
        </p:nvGraphicFramePr>
        <p:xfrm>
          <a:off x="612648" y="2276873"/>
          <a:ext cx="7777162" cy="16764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strlen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길이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char*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strcpy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(s, ct)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복사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char*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strcat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(s, ct)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끝에 접속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strcmp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ct)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비교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B3C4C684-5B29-8D37-EA0B-AF25D481122A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484785"/>
            <a:ext cx="7776864" cy="7920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en-US" altLang="ko-KR" sz="2000" kern="0" dirty="0">
                <a:latin typeface="Trebuchet MS" pitchFamily="34" charset="0"/>
                <a:ea typeface="맑은 고딕" pitchFamily="50" charset="-127"/>
              </a:rPr>
              <a:t>#include &lt;</a:t>
            </a:r>
            <a:r>
              <a:rPr lang="en-US" altLang="ko-KR" sz="2000" kern="0" dirty="0" err="1">
                <a:latin typeface="Trebuchet MS" pitchFamily="34" charset="0"/>
                <a:ea typeface="맑은 고딕" pitchFamily="50" charset="-127"/>
              </a:rPr>
              <a:t>string.h</a:t>
            </a:r>
            <a:r>
              <a:rPr lang="en-US" altLang="ko-KR" sz="2000" kern="0" dirty="0">
                <a:latin typeface="Trebuchet MS" pitchFamily="34" charset="0"/>
                <a:ea typeface="맑은 고딕" pitchFamily="50" charset="-127"/>
              </a:rPr>
              <a:t>&gt;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defRPr/>
            </a:pPr>
            <a:r>
              <a:rPr lang="en-US" altLang="ko-KR" kern="0" dirty="0">
                <a:latin typeface="Trebuchet MS" pitchFamily="34" charset="0"/>
                <a:ea typeface="맑은 고딕" pitchFamily="50" charset="-127"/>
              </a:rPr>
              <a:t>                               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(s: </a:t>
            </a:r>
            <a:r>
              <a:rPr lang="en-US" altLang="ko-KR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char*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;   cs, ct: </a:t>
            </a:r>
            <a:r>
              <a:rPr lang="en-US" altLang="ko-KR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 char*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81E3F-7906-EE86-12FD-CD0AC7D6C247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4077072"/>
            <a:ext cx="3960440" cy="2258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strlen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("Hello") : 5</a:t>
            </a:r>
          </a:p>
          <a:p>
            <a:pPr fontAlgn="auto">
              <a:spcAft>
                <a:spcPts val="0"/>
              </a:spcAft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char s[100];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(s, "Hello");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s : "Hello"</a:t>
            </a:r>
            <a:b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puts(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(s, "Hello"));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Hello</a:t>
            </a:r>
            <a:endParaRPr lang="ko-KR" alt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0CD60E4-87CE-1A82-8F73-431D1C069655}"/>
              </a:ext>
            </a:extLst>
          </p:cNvPr>
          <p:cNvSpPr txBox="1">
            <a:spLocks noChangeArrowheads="1"/>
          </p:cNvSpPr>
          <p:nvPr/>
        </p:nvSpPr>
        <p:spPr>
          <a:xfrm>
            <a:off x="4840979" y="4077072"/>
            <a:ext cx="3960440" cy="15121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char s[100] = "Hello";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strcat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(s, " World");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s : "Hello World"</a:t>
            </a:r>
            <a:b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puts(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strcat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(s, " World"));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Hello World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비교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D620C6-41FC-1094-BBB5-5C821F8A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3" y="1628800"/>
            <a:ext cx="7776467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strcmp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 char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* s1,  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 char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* s2);</a:t>
            </a:r>
          </a:p>
        </p:txBody>
      </p:sp>
      <p:graphicFrame>
        <p:nvGraphicFramePr>
          <p:cNvPr id="6" name="Group 74">
            <a:extLst>
              <a:ext uri="{FF2B5EF4-FFF2-40B4-BE49-F238E27FC236}">
                <a16:creationId xmlns:a16="http://schemas.microsoft.com/office/drawing/2014/main" id="{BA6E39EB-A99F-11F7-4B53-2A9B63E92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49437"/>
              </p:ext>
            </p:extLst>
          </p:nvPr>
        </p:nvGraphicFramePr>
        <p:xfrm>
          <a:off x="1099539" y="2204864"/>
          <a:ext cx="2159843" cy="1341120"/>
        </p:xfrm>
        <a:graphic>
          <a:graphicData uri="http://schemas.openxmlformats.org/drawingml/2006/table">
            <a:tbl>
              <a:tblPr/>
              <a:tblGrid>
                <a:gridCol w="100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 값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s2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s1 = s2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s1 &gt;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5">
            <a:extLst>
              <a:ext uri="{FF2B5EF4-FFF2-40B4-BE49-F238E27FC236}">
                <a16:creationId xmlns:a16="http://schemas.microsoft.com/office/drawing/2014/main" id="{7D034FF2-B3E0-9FB9-A49B-9DC9C8C08DDE}"/>
              </a:ext>
            </a:extLst>
          </p:cNvPr>
          <p:cNvGrpSpPr>
            <a:grpSpLocks/>
          </p:cNvGrpSpPr>
          <p:nvPr/>
        </p:nvGrpSpPr>
        <p:grpSpPr bwMode="auto">
          <a:xfrm>
            <a:off x="998385" y="5838628"/>
            <a:ext cx="5470525" cy="915987"/>
            <a:chOff x="2843808" y="5150643"/>
            <a:chExt cx="4340054" cy="726629"/>
          </a:xfrm>
        </p:grpSpPr>
        <p:grpSp>
          <p:nvGrpSpPr>
            <p:cNvPr id="9" name="그룹 2">
              <a:extLst>
                <a:ext uri="{FF2B5EF4-FFF2-40B4-BE49-F238E27FC236}">
                  <a16:creationId xmlns:a16="http://schemas.microsoft.com/office/drawing/2014/main" id="{E4541E97-02FB-378C-3186-38A00019E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300" y="5150643"/>
              <a:ext cx="3846562" cy="726629"/>
              <a:chOff x="4486986" y="5359999"/>
              <a:chExt cx="3084594" cy="583601"/>
            </a:xfrm>
          </p:grpSpPr>
          <p:pic>
            <p:nvPicPr>
              <p:cNvPr id="13" name="그림 34">
                <a:extLst>
                  <a:ext uri="{FF2B5EF4-FFF2-40B4-BE49-F238E27FC236}">
                    <a16:creationId xmlns:a16="http://schemas.microsoft.com/office/drawing/2014/main" id="{95AAD678-BCAC-4DDB-3E9F-8F104F95D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35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4">
                <a:extLst>
                  <a:ext uri="{FF2B5EF4-FFF2-40B4-BE49-F238E27FC236}">
                    <a16:creationId xmlns:a16="http://schemas.microsoft.com/office/drawing/2014/main" id="{7B02F8AF-04C5-BB00-4478-2161490AF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5">
                <a:extLst>
                  <a:ext uri="{FF2B5EF4-FFF2-40B4-BE49-F238E27FC236}">
                    <a16:creationId xmlns:a16="http://schemas.microsoft.com/office/drawing/2014/main" id="{0DCB538E-8BAE-BBCA-B837-BE0A70F8B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6">
                <a:extLst>
                  <a:ext uri="{FF2B5EF4-FFF2-40B4-BE49-F238E27FC236}">
                    <a16:creationId xmlns:a16="http://schemas.microsoft.com/office/drawing/2014/main" id="{2642492F-352D-EC5D-1152-FB9072B48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8">
                <a:extLst>
                  <a:ext uri="{FF2B5EF4-FFF2-40B4-BE49-F238E27FC236}">
                    <a16:creationId xmlns:a16="http://schemas.microsoft.com/office/drawing/2014/main" id="{A85F59AB-7ECF-68AB-F0E8-B2E1B04A5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9">
                <a:extLst>
                  <a:ext uri="{FF2B5EF4-FFF2-40B4-BE49-F238E27FC236}">
                    <a16:creationId xmlns:a16="http://schemas.microsoft.com/office/drawing/2014/main" id="{C5B25DAE-7AAA-591E-6EB0-D29AEC81B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40">
                <a:extLst>
                  <a:ext uri="{FF2B5EF4-FFF2-40B4-BE49-F238E27FC236}">
                    <a16:creationId xmlns:a16="http://schemas.microsoft.com/office/drawing/2014/main" id="{9E47E197-C695-943A-341D-51FB61918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546D3759-E711-230A-08B8-43E59BA72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5288060"/>
              <a:ext cx="415574" cy="244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s2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4">
            <a:extLst>
              <a:ext uri="{FF2B5EF4-FFF2-40B4-BE49-F238E27FC236}">
                <a16:creationId xmlns:a16="http://schemas.microsoft.com/office/drawing/2014/main" id="{05B7BF43-0C54-444F-4DA7-FB8B8CAE299E}"/>
              </a:ext>
            </a:extLst>
          </p:cNvPr>
          <p:cNvGrpSpPr>
            <a:grpSpLocks/>
          </p:cNvGrpSpPr>
          <p:nvPr/>
        </p:nvGrpSpPr>
        <p:grpSpPr bwMode="auto">
          <a:xfrm>
            <a:off x="955522" y="4252714"/>
            <a:ext cx="5440362" cy="909638"/>
            <a:chOff x="2843808" y="4322990"/>
            <a:chExt cx="4346628" cy="726629"/>
          </a:xfrm>
        </p:grpSpPr>
        <p:grpSp>
          <p:nvGrpSpPr>
            <p:cNvPr id="21" name="그룹 2">
              <a:extLst>
                <a:ext uri="{FF2B5EF4-FFF2-40B4-BE49-F238E27FC236}">
                  <a16:creationId xmlns:a16="http://schemas.microsoft.com/office/drawing/2014/main" id="{AE2335FE-4051-1980-A442-4A3E3986E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300" y="4322990"/>
              <a:ext cx="3853136" cy="726629"/>
              <a:chOff x="4486986" y="5359999"/>
              <a:chExt cx="3089866" cy="583601"/>
            </a:xfrm>
          </p:grpSpPr>
          <p:pic>
            <p:nvPicPr>
              <p:cNvPr id="23" name="그림 34">
                <a:extLst>
                  <a:ext uri="{FF2B5EF4-FFF2-40B4-BE49-F238E27FC236}">
                    <a16:creationId xmlns:a16="http://schemas.microsoft.com/office/drawing/2014/main" id="{2B22ABCA-8BA2-33AD-8AA3-62176A109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62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그림 34">
                <a:extLst>
                  <a:ext uri="{FF2B5EF4-FFF2-40B4-BE49-F238E27FC236}">
                    <a16:creationId xmlns:a16="http://schemas.microsoft.com/office/drawing/2014/main" id="{CB0854D0-7AB7-BC6A-CABC-185F1ACB1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그림 35">
                <a:extLst>
                  <a:ext uri="{FF2B5EF4-FFF2-40B4-BE49-F238E27FC236}">
                    <a16:creationId xmlns:a16="http://schemas.microsoft.com/office/drawing/2014/main" id="{1E39B398-F5D9-C075-9D6A-BC4EFCCF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그림 36">
                <a:extLst>
                  <a:ext uri="{FF2B5EF4-FFF2-40B4-BE49-F238E27FC236}">
                    <a16:creationId xmlns:a16="http://schemas.microsoft.com/office/drawing/2014/main" id="{F867D8FF-9F4D-4661-2566-D3E6BD71E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그림 38">
                <a:extLst>
                  <a:ext uri="{FF2B5EF4-FFF2-40B4-BE49-F238E27FC236}">
                    <a16:creationId xmlns:a16="http://schemas.microsoft.com/office/drawing/2014/main" id="{1D1AEF31-C3CB-96E8-CDCE-DA488D211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그림 39">
                <a:extLst>
                  <a:ext uri="{FF2B5EF4-FFF2-40B4-BE49-F238E27FC236}">
                    <a16:creationId xmlns:a16="http://schemas.microsoft.com/office/drawing/2014/main" id="{CE0E9872-7D5B-1987-813F-1ED57F9E1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그림 40">
                <a:extLst>
                  <a:ext uri="{FF2B5EF4-FFF2-40B4-BE49-F238E27FC236}">
                    <a16:creationId xmlns:a16="http://schemas.microsoft.com/office/drawing/2014/main" id="{109DAD3E-428C-73F3-3832-DEB4DA06E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3EF6F7D1-72A7-AA0E-C720-598233A06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4460406"/>
              <a:ext cx="415574" cy="24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s1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F3C32E62-6B22-F282-2ACB-9F992EF46BE4}"/>
              </a:ext>
            </a:extLst>
          </p:cNvPr>
          <p:cNvSpPr/>
          <p:nvPr/>
        </p:nvSpPr>
        <p:spPr>
          <a:xfrm>
            <a:off x="1950497" y="5590547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2197F6-A745-27B2-1DFD-6E8663BEF0FD}"/>
              </a:ext>
            </a:extLst>
          </p:cNvPr>
          <p:cNvSpPr/>
          <p:nvPr/>
        </p:nvSpPr>
        <p:spPr>
          <a:xfrm>
            <a:off x="2575431" y="5590547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11288A-265E-4B1E-5A7E-D01FC345BA82}"/>
              </a:ext>
            </a:extLst>
          </p:cNvPr>
          <p:cNvSpPr/>
          <p:nvPr/>
        </p:nvSpPr>
        <p:spPr>
          <a:xfrm>
            <a:off x="3208181" y="5590547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F39E135-A965-F698-0946-B4C02300439B}"/>
              </a:ext>
            </a:extLst>
          </p:cNvPr>
          <p:cNvSpPr/>
          <p:nvPr/>
        </p:nvSpPr>
        <p:spPr>
          <a:xfrm>
            <a:off x="3844951" y="5590547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D37BCF2-8A1F-F049-1534-E324EA612C5A}"/>
              </a:ext>
            </a:extLst>
          </p:cNvPr>
          <p:cNvSpPr/>
          <p:nvPr/>
        </p:nvSpPr>
        <p:spPr>
          <a:xfrm>
            <a:off x="4427511" y="5590088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28">
            <a:extLst>
              <a:ext uri="{FF2B5EF4-FFF2-40B4-BE49-F238E27FC236}">
                <a16:creationId xmlns:a16="http://schemas.microsoft.com/office/drawing/2014/main" id="{7E9DF68E-5435-0C7F-E034-51B36EF1C004}"/>
              </a:ext>
            </a:extLst>
          </p:cNvPr>
          <p:cNvGrpSpPr>
            <a:grpSpLocks/>
          </p:cNvGrpSpPr>
          <p:nvPr/>
        </p:nvGrpSpPr>
        <p:grpSpPr bwMode="auto">
          <a:xfrm>
            <a:off x="5713260" y="5589385"/>
            <a:ext cx="644525" cy="494325"/>
            <a:chOff x="5718684" y="5114444"/>
            <a:chExt cx="468536" cy="36004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0FB82C1-5DDB-8488-B663-576EF132F29C}"/>
                </a:ext>
              </a:extLst>
            </p:cNvPr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C4AFA405-9F31-4D06-EBE3-A4548A8C0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494" y="5164830"/>
              <a:ext cx="463726" cy="26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\0</a:t>
              </a:r>
              <a:endParaRPr lang="ko-KR" altLang="en-US" dirty="0">
                <a:solidFill>
                  <a:schemeClr val="bg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57CD25F5-B8EA-A3D1-8B2D-6910F16E170D}"/>
              </a:ext>
            </a:extLst>
          </p:cNvPr>
          <p:cNvSpPr/>
          <p:nvPr/>
        </p:nvSpPr>
        <p:spPr>
          <a:xfrm>
            <a:off x="1950497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A8E6FB-BC45-C1F8-E938-7CEADCE3A757}"/>
              </a:ext>
            </a:extLst>
          </p:cNvPr>
          <p:cNvSpPr/>
          <p:nvPr/>
        </p:nvSpPr>
        <p:spPr>
          <a:xfrm>
            <a:off x="2575431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737E29-1813-5DF0-F896-C9683C55D642}"/>
              </a:ext>
            </a:extLst>
          </p:cNvPr>
          <p:cNvSpPr/>
          <p:nvPr/>
        </p:nvSpPr>
        <p:spPr>
          <a:xfrm>
            <a:off x="3208181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DC1E1A5-D7E2-7824-64FF-05BF87BA7B49}"/>
              </a:ext>
            </a:extLst>
          </p:cNvPr>
          <p:cNvSpPr/>
          <p:nvPr/>
        </p:nvSpPr>
        <p:spPr>
          <a:xfrm>
            <a:off x="3844951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6BAB10C-F62D-BDC4-50D9-3EBC89D5D7DD}"/>
              </a:ext>
            </a:extLst>
          </p:cNvPr>
          <p:cNvSpPr/>
          <p:nvPr/>
        </p:nvSpPr>
        <p:spPr>
          <a:xfrm>
            <a:off x="4427511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36">
            <a:extLst>
              <a:ext uri="{FF2B5EF4-FFF2-40B4-BE49-F238E27FC236}">
                <a16:creationId xmlns:a16="http://schemas.microsoft.com/office/drawing/2014/main" id="{CD58D6B8-44A8-69D2-64AC-5FEBA69641A2}"/>
              </a:ext>
            </a:extLst>
          </p:cNvPr>
          <p:cNvGrpSpPr>
            <a:grpSpLocks/>
          </p:cNvGrpSpPr>
          <p:nvPr/>
        </p:nvGrpSpPr>
        <p:grpSpPr bwMode="auto">
          <a:xfrm>
            <a:off x="5671985" y="4009821"/>
            <a:ext cx="644525" cy="494280"/>
            <a:chOff x="5718684" y="5114444"/>
            <a:chExt cx="468535" cy="36004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414D4D4-4F9E-2820-FABD-2235F850C9FA}"/>
                </a:ext>
              </a:extLst>
            </p:cNvPr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F9618BE6-4B8E-3093-AF33-EC7987027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493" y="5159087"/>
              <a:ext cx="463726" cy="269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chemeClr val="bg1"/>
                  </a:solidFill>
                  <a:latin typeface="Consolas" pitchFamily="49" charset="0"/>
                  <a:ea typeface="Arial Unicode MS" pitchFamily="50" charset="-127"/>
                  <a:cs typeface="Consolas" pitchFamily="49" charset="0"/>
                </a:rPr>
                <a:t>\0</a:t>
              </a:r>
              <a:endParaRPr lang="ko-KR" altLang="en-US" dirty="0">
                <a:solidFill>
                  <a:schemeClr val="bg1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15803E4F-24CB-74D7-AE68-ABB47E1E04CB}"/>
              </a:ext>
            </a:extLst>
          </p:cNvPr>
          <p:cNvSpPr/>
          <p:nvPr/>
        </p:nvSpPr>
        <p:spPr>
          <a:xfrm>
            <a:off x="5028488" y="4005064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DE6C7D-22DB-D539-D96D-5FB1AF55D4B2}"/>
              </a:ext>
            </a:extLst>
          </p:cNvPr>
          <p:cNvSpPr/>
          <p:nvPr/>
        </p:nvSpPr>
        <p:spPr>
          <a:xfrm>
            <a:off x="5028488" y="5590088"/>
            <a:ext cx="495472" cy="495472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25000">
                <a:srgbClr val="25FBA9"/>
              </a:gs>
              <a:gs pos="68000">
                <a:srgbClr val="12B280"/>
              </a:gs>
              <a:gs pos="100000">
                <a:srgbClr val="00642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3C1DFE-74E4-201C-3AA4-61E77B1B9AC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020735" y="5143302"/>
            <a:ext cx="3254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3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A3CCC3-D47E-FEAC-2F06-3E55EC01E9A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60498" y="5143303"/>
            <a:ext cx="3254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3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16E9D-C827-83AB-1863-474DA07DBF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93117" y="5142509"/>
            <a:ext cx="3254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3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B9723A-AAAE-1433-6F2A-B2DD34E2EE0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30498" y="5143303"/>
            <a:ext cx="3254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3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A35FD0-E8D6-328F-8256-F1023FD5D34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513110" y="5143302"/>
            <a:ext cx="3254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3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3" name="사각형 설명선 2">
            <a:extLst>
              <a:ext uri="{FF2B5EF4-FFF2-40B4-BE49-F238E27FC236}">
                <a16:creationId xmlns:a16="http://schemas.microsoft.com/office/drawing/2014/main" id="{C62A9DC0-9CBB-50D5-7B23-9550CD345FFA}"/>
              </a:ext>
            </a:extLst>
          </p:cNvPr>
          <p:cNvSpPr/>
          <p:nvPr/>
        </p:nvSpPr>
        <p:spPr>
          <a:xfrm>
            <a:off x="6284115" y="5157192"/>
            <a:ext cx="1869009" cy="504056"/>
          </a:xfrm>
          <a:prstGeom prst="wedgeRectCallout">
            <a:avLst>
              <a:gd name="adj1" fmla="val -130448"/>
              <a:gd name="adj2" fmla="val -10457"/>
            </a:avLst>
          </a:prstGeom>
          <a:solidFill>
            <a:srgbClr val="B9EEFF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아스키 코드값이 작으므로 음수 반환</a:t>
            </a: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8399520B-3E7B-1ACE-C5BF-658ECB72626A}"/>
              </a:ext>
            </a:extLst>
          </p:cNvPr>
          <p:cNvSpPr txBox="1">
            <a:spLocks noChangeArrowheads="1"/>
          </p:cNvSpPr>
          <p:nvPr/>
        </p:nvSpPr>
        <p:spPr>
          <a:xfrm>
            <a:off x="3979858" y="2060848"/>
            <a:ext cx="4392488" cy="1800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대문자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소문자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한글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if 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strcmp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(s1, s2)) </a:t>
            </a:r>
            <a:r>
              <a:rPr lang="en-US" altLang="ko-KR" sz="2000" kern="0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s1 ≠ s2 ?</a:t>
            </a:r>
            <a:b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if 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strcmp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(s1, s2) != 0)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if (!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strcmp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(s1, s2)) </a:t>
            </a:r>
            <a:r>
              <a:rPr lang="en-US" altLang="ko-KR" sz="2000" kern="0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s1 = s2 ?</a:t>
            </a:r>
            <a:b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if 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strcmp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(s1, s2) == 0)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>
                <a:latin typeface="맑은 고딕" pitchFamily="50" charset="-127"/>
              </a:rPr>
              <a:t>문자열 비교</a:t>
            </a:r>
            <a:endParaRPr lang="ko-KR" altLang="en-US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DFC654-4BC9-B047-A693-11C7DCF80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92" y="1556792"/>
            <a:ext cx="7997155" cy="5189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  <a:endParaRPr lang="en-US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en-US" sz="16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endParaRPr lang="en-US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void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char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s1[80], s2[80];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result;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endParaRPr lang="en-US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첫번째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); gets(s1);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두번째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단어를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); gets(s2);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result = </a:t>
            </a:r>
            <a:r>
              <a:rPr lang="en-US" altLang="en-US" sz="1600" b="1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strcmp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(s1, s2);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if 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(result &lt; 0)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앞에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s1, s2);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else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if 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(result &gt; 0)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s보다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뒤에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s1, s2);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else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"%s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%s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s1, s2);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endParaRPr lang="en-US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0;</a:t>
            </a:r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61950" algn="l"/>
                <a:tab pos="714375" algn="l"/>
              </a:tabLst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</a:t>
            </a:r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60D7E6-DB49-3D83-D349-8471C3DAD955}"/>
              </a:ext>
            </a:extLst>
          </p:cNvPr>
          <p:cNvGrpSpPr/>
          <p:nvPr/>
        </p:nvGrpSpPr>
        <p:grpSpPr>
          <a:xfrm>
            <a:off x="5405833" y="5585451"/>
            <a:ext cx="2985071" cy="1160454"/>
            <a:chOff x="4874867" y="766531"/>
            <a:chExt cx="3663880" cy="14045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E4D7EF-5E0D-F209-38FD-FB974887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6384" y="1821008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1BB5D2-5657-3CFE-F6B5-2FF58C997E88}"/>
                </a:ext>
              </a:extLst>
            </p:cNvPr>
            <p:cNvSpPr/>
            <p:nvPr/>
          </p:nvSpPr>
          <p:spPr>
            <a:xfrm>
              <a:off x="4874867" y="7665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첫번째 단어를 </a:t>
              </a:r>
              <a:r>
                <a:rPr lang="ko-KR" altLang="ko-KR" sz="14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: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lang="ko-KR" altLang="ko-KR" sz="14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Hello</a:t>
              </a:r>
              <a:endParaRPr lang="ko-KR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onsolas" pitchFamily="49" charset="0"/>
              </a:endParaRPr>
            </a:p>
            <a:p>
              <a:pPr algn="just"/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두번째 단어를 </a:t>
              </a:r>
              <a:r>
                <a:rPr lang="ko-KR" altLang="ko-KR" sz="14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: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World</a:t>
              </a:r>
            </a:p>
            <a:p>
              <a:pPr algn="just"/>
              <a:r>
                <a:rPr lang="ko-KR" altLang="ko-KR" sz="14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Hello가</a:t>
              </a:r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 World보다 앞에 있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습</a:t>
              </a:r>
              <a:r>
                <a:rPr lang="ko-KR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onsolas" pitchFamily="49" charset="0"/>
                </a:rPr>
                <a:t>니다.</a:t>
              </a:r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59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문자열의 배열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14EC73-F587-2480-13A1-254211C3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132856"/>
            <a:ext cx="3312368" cy="1296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tIns="720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char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 menu[3][6]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"quit"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"open"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"close"</a:t>
            </a:r>
            <a:endParaRPr lang="en-US" altLang="en-US" sz="1600" dirty="0"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};</a:t>
            </a:r>
            <a:endParaRPr lang="en-US" altLang="ko-KR" sz="1600" dirty="0"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E4B389C-BBF3-1E6F-4484-BDCAD4569072}"/>
              </a:ext>
            </a:extLst>
          </p:cNvPr>
          <p:cNvSpPr txBox="1">
            <a:spLocks noChangeArrowheads="1"/>
          </p:cNvSpPr>
          <p:nvPr/>
        </p:nvSpPr>
        <p:spPr>
          <a:xfrm>
            <a:off x="467543" y="1700808"/>
            <a:ext cx="4104456" cy="432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차원 문자 배열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A1C70-8C49-847A-C860-75CF5CC6D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2250"/>
              </p:ext>
            </p:extLst>
          </p:nvPr>
        </p:nvGraphicFramePr>
        <p:xfrm>
          <a:off x="1187623" y="3645024"/>
          <a:ext cx="2736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q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80E52D5-4B51-102D-00D0-17195084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132856"/>
            <a:ext cx="3457575" cy="1296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tIns="720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char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* menu[3]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"quit"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"open"</a:t>
            </a: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"close"</a:t>
            </a:r>
            <a:endParaRPr lang="en-US" altLang="en-US" sz="1600" dirty="0"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};</a:t>
            </a:r>
            <a:endParaRPr lang="en-US" altLang="ko-KR" sz="1600" dirty="0"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C6501E6-A3DA-380E-8A15-0B4A1B82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1700808"/>
            <a:ext cx="41044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 포인터 배열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C55669-6AD8-5208-9016-C1EC92C3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64675"/>
              </p:ext>
            </p:extLst>
          </p:nvPr>
        </p:nvGraphicFramePr>
        <p:xfrm>
          <a:off x="5724128" y="3634224"/>
          <a:ext cx="22802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q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623C09-E592-6578-4B11-7EF56C4B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2889"/>
              </p:ext>
            </p:extLst>
          </p:nvPr>
        </p:nvGraphicFramePr>
        <p:xfrm>
          <a:off x="5724127" y="4498320"/>
          <a:ext cx="27363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98A76B-6903-AEE4-13B4-101F958E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47715"/>
              </p:ext>
            </p:extLst>
          </p:nvPr>
        </p:nvGraphicFramePr>
        <p:xfrm>
          <a:off x="5724128" y="4066272"/>
          <a:ext cx="22802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48D818E-03FB-63FD-6061-DFC46818D885}"/>
              </a:ext>
            </a:extLst>
          </p:cNvPr>
          <p:cNvSpPr txBox="1"/>
          <p:nvPr/>
        </p:nvSpPr>
        <p:spPr>
          <a:xfrm>
            <a:off x="539551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ko-KR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AFFA94C-C995-04F9-2F8A-AFC1E0BF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78353"/>
              </p:ext>
            </p:extLst>
          </p:nvPr>
        </p:nvGraphicFramePr>
        <p:xfrm>
          <a:off x="4932040" y="3645025"/>
          <a:ext cx="456051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CD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BE7BA8-84CA-1415-1DDA-29606849DD95}"/>
              </a:ext>
            </a:extLst>
          </p:cNvPr>
          <p:cNvCxnSpPr/>
          <p:nvPr/>
        </p:nvCxnSpPr>
        <p:spPr>
          <a:xfrm>
            <a:off x="5220071" y="3861048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25AC15-2B7D-04C1-CA99-4C9D31C69E19}"/>
              </a:ext>
            </a:extLst>
          </p:cNvPr>
          <p:cNvCxnSpPr/>
          <p:nvPr/>
        </p:nvCxnSpPr>
        <p:spPr>
          <a:xfrm>
            <a:off x="5220071" y="4221088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B31282-0BCE-68A3-27E9-FE59B6D8D709}"/>
              </a:ext>
            </a:extLst>
          </p:cNvPr>
          <p:cNvCxnSpPr/>
          <p:nvPr/>
        </p:nvCxnSpPr>
        <p:spPr>
          <a:xfrm>
            <a:off x="5220071" y="465313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>
            <a:extLst>
              <a:ext uri="{FF2B5EF4-FFF2-40B4-BE49-F238E27FC236}">
                <a16:creationId xmlns:a16="http://schemas.microsoft.com/office/drawing/2014/main" id="{51EB99B2-B02B-1663-A123-AA3E7507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157192"/>
            <a:ext cx="3457575" cy="79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// </a:t>
            </a:r>
            <a:r>
              <a:rPr lang="ko-KR" altLang="en-US" sz="1600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메뉴 출력</a:t>
            </a:r>
            <a:endParaRPr lang="en-US" altLang="en-US" sz="1600" dirty="0">
              <a:solidFill>
                <a:srgbClr val="00642D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(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0; 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&lt; 3; 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"%d: %s\n"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 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menu[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]);</a:t>
            </a:r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B7AEB-05E8-38BD-364C-B3EA2AA331EE}"/>
              </a:ext>
            </a:extLst>
          </p:cNvPr>
          <p:cNvSpPr txBox="1"/>
          <p:nvPr/>
        </p:nvSpPr>
        <p:spPr>
          <a:xfrm>
            <a:off x="4283967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ko-KR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문자열의 배열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7B68725-5AB4-9FA5-1C33-D9F77559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700808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char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</a:rPr>
              <a:t>fruits[3][20];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for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++) {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과일 이름을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"%s"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]); </a:t>
            </a:r>
            <a:r>
              <a:rPr lang="en-US" altLang="ko-KR" sz="1600" kern="0" dirty="0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// no </a:t>
            </a:r>
            <a:r>
              <a:rPr lang="en-US" altLang="ko-KR" sz="1600" kern="0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&amp;</a:t>
            </a:r>
            <a:r>
              <a:rPr lang="en-US" altLang="ko-KR" sz="1600" kern="0" dirty="0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 before fruits[</a:t>
            </a:r>
            <a:r>
              <a:rPr lang="en-US" altLang="ko-KR" sz="1600" kern="0" dirty="0" err="1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]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for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"%d</a:t>
            </a:r>
            <a:r>
              <a:rPr lang="ko-KR" altLang="en-US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번째 과일</a:t>
            </a:r>
            <a:r>
              <a:rPr lang="en-US" altLang="ko-KR" sz="1600" kern="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, fruits[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맑은 고딕" pitchFamily="50" charset="-127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7D3404-0BE2-147B-36E2-F11215C11EA8}"/>
              </a:ext>
            </a:extLst>
          </p:cNvPr>
          <p:cNvGrpSpPr/>
          <p:nvPr/>
        </p:nvGrpSpPr>
        <p:grpSpPr>
          <a:xfrm>
            <a:off x="5436096" y="4257092"/>
            <a:ext cx="2736304" cy="1800200"/>
            <a:chOff x="4874867" y="766531"/>
            <a:chExt cx="3663880" cy="14045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23352B-170F-E56F-50C7-DBA636134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6384" y="1821008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23D1F-2C79-EAB8-6809-DC40DD85A23B}"/>
                </a:ext>
              </a:extLst>
            </p:cNvPr>
            <p:cNvSpPr/>
            <p:nvPr/>
          </p:nvSpPr>
          <p:spPr>
            <a:xfrm>
              <a:off x="4874867" y="7665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과일 이름을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사과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과일 이름을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배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과일 이름을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포도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0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번째 과일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사과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번째 과일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배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번째 과일</a:t>
              </a:r>
              <a:r>
                <a:rPr lang="en-US" altLang="ko-KR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</a:rPr>
                <a:t>포도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2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표현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D69587-5820-E41A-3FCC-8B4879BE8BF9}"/>
              </a:ext>
            </a:extLst>
          </p:cNvPr>
          <p:cNvSpPr txBox="1">
            <a:spLocks noChangeArrowheads="1"/>
          </p:cNvSpPr>
          <p:nvPr/>
        </p:nvSpPr>
        <p:spPr>
          <a:xfrm>
            <a:off x="467545" y="1700808"/>
            <a:ext cx="8298504" cy="4152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문자들이 여러 개 모인 것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"Hello" </a:t>
            </a:r>
            <a:r>
              <a:rPr lang="en-US" altLang="ko-KR" dirty="0">
                <a:solidFill>
                  <a:srgbClr val="00642D"/>
                </a:solidFill>
                <a:latin typeface="맑은 고딕" pitchFamily="50" charset="-127"/>
                <a:ea typeface="맑은 고딕" pitchFamily="50" charset="-127"/>
              </a:rPr>
              <a:t>// length = 5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score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값은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%d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문자열의 저장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 배열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NULL </a:t>
            </a:r>
            <a:r>
              <a:rPr lang="ko-KR" altLang="en-US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문자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'\0'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): </a:t>
            </a:r>
            <a:r>
              <a:rPr lang="ko-KR" altLang="en-US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문자열의 끝을 나타냄</a:t>
            </a:r>
            <a:endParaRPr lang="en-US" altLang="ko-KR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NULL </a:t>
            </a:r>
            <a:r>
              <a:rPr lang="ko-KR" altLang="en-US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문자열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""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): length = 0</a:t>
            </a:r>
          </a:p>
          <a:p>
            <a:pPr fontAlgn="auto">
              <a:spcAft>
                <a:spcPts val="0"/>
              </a:spcAft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E39A3A-F7A9-FC2B-1282-E63E4458D301}"/>
              </a:ext>
            </a:extLst>
          </p:cNvPr>
          <p:cNvGrpSpPr/>
          <p:nvPr/>
        </p:nvGrpSpPr>
        <p:grpSpPr>
          <a:xfrm>
            <a:off x="1159658" y="4048963"/>
            <a:ext cx="2774950" cy="1092623"/>
            <a:chOff x="4344988" y="4905369"/>
            <a:chExt cx="2774950" cy="1092623"/>
          </a:xfrm>
        </p:grpSpPr>
        <p:grpSp>
          <p:nvGrpSpPr>
            <p:cNvPr id="9" name="그룹 2">
              <a:extLst>
                <a:ext uri="{FF2B5EF4-FFF2-40B4-BE49-F238E27FC236}">
                  <a16:creationId xmlns:a16="http://schemas.microsoft.com/office/drawing/2014/main" id="{0BFCD5B0-A122-F9BB-0FE9-E8F8FDE66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988" y="5072063"/>
              <a:ext cx="2689225" cy="582612"/>
              <a:chOff x="4486986" y="5359999"/>
              <a:chExt cx="2689908" cy="583601"/>
            </a:xfrm>
          </p:grpSpPr>
          <p:pic>
            <p:nvPicPr>
              <p:cNvPr id="19" name="그림 34">
                <a:extLst>
                  <a:ext uri="{FF2B5EF4-FFF2-40B4-BE49-F238E27FC236}">
                    <a16:creationId xmlns:a16="http://schemas.microsoft.com/office/drawing/2014/main" id="{891340CB-F528-F5D2-6258-209CF8F1B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5">
                <a:extLst>
                  <a:ext uri="{FF2B5EF4-FFF2-40B4-BE49-F238E27FC236}">
                    <a16:creationId xmlns:a16="http://schemas.microsoft.com/office/drawing/2014/main" id="{BBF3985E-9A0F-4D11-978C-11D04A6B7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6">
                <a:extLst>
                  <a:ext uri="{FF2B5EF4-FFF2-40B4-BE49-F238E27FC236}">
                    <a16:creationId xmlns:a16="http://schemas.microsoft.com/office/drawing/2014/main" id="{0AA7AC18-8644-DB17-F352-8BC2D1019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38">
                <a:extLst>
                  <a:ext uri="{FF2B5EF4-FFF2-40B4-BE49-F238E27FC236}">
                    <a16:creationId xmlns:a16="http://schemas.microsoft.com/office/drawing/2014/main" id="{30091ADA-9DC2-7714-0D6A-CBE7C573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그림 39">
                <a:extLst>
                  <a:ext uri="{FF2B5EF4-FFF2-40B4-BE49-F238E27FC236}">
                    <a16:creationId xmlns:a16="http://schemas.microsoft.com/office/drawing/2014/main" id="{2164EEDE-B6B0-BCB5-9451-AF5054C9A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그림 40">
                <a:extLst>
                  <a:ext uri="{FF2B5EF4-FFF2-40B4-BE49-F238E27FC236}">
                    <a16:creationId xmlns:a16="http://schemas.microsoft.com/office/drawing/2014/main" id="{F939B64B-9735-72C9-7FCD-3D5F7AD28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39A127-437A-1CC1-6423-D869A7AA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100" y="5659438"/>
              <a:ext cx="25098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"Hello"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92A956D-5925-F98C-4913-7B6F38E76189}"/>
                </a:ext>
              </a:extLst>
            </p:cNvPr>
            <p:cNvSpPr/>
            <p:nvPr/>
          </p:nvSpPr>
          <p:spPr>
            <a:xfrm>
              <a:off x="4529252" y="49103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H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A815393-D857-7772-98D8-155B68AA80BA}"/>
                </a:ext>
              </a:extLst>
            </p:cNvPr>
            <p:cNvSpPr/>
            <p:nvPr/>
          </p:nvSpPr>
          <p:spPr>
            <a:xfrm>
              <a:off x="4929793" y="49103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e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504CDFE-42F3-8235-A3D2-DB4CD3680C00}"/>
                </a:ext>
              </a:extLst>
            </p:cNvPr>
            <p:cNvSpPr/>
            <p:nvPr/>
          </p:nvSpPr>
          <p:spPr>
            <a:xfrm>
              <a:off x="5321625" y="49103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2FF4F7E-6D5D-56E0-DF88-03E39D59FBC6}"/>
                </a:ext>
              </a:extLst>
            </p:cNvPr>
            <p:cNvSpPr/>
            <p:nvPr/>
          </p:nvSpPr>
          <p:spPr>
            <a:xfrm>
              <a:off x="5716025" y="49103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D420C4-2B21-043A-70E6-B8955D7CB9C1}"/>
                </a:ext>
              </a:extLst>
            </p:cNvPr>
            <p:cNvSpPr/>
            <p:nvPr/>
          </p:nvSpPr>
          <p:spPr>
            <a:xfrm>
              <a:off x="6107857" y="49103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o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A57D66D-4B22-1E5A-B307-32B188881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8425" y="4905369"/>
              <a:ext cx="463550" cy="369332"/>
              <a:chOff x="5666841" y="5109794"/>
              <a:chExt cx="463726" cy="36877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0FADBB2-EDDF-39A5-ED9F-3FBCFB0AE077}"/>
                  </a:ext>
                </a:extLst>
              </p:cNvPr>
              <p:cNvSpPr/>
              <p:nvPr/>
            </p:nvSpPr>
            <p:spPr>
              <a:xfrm>
                <a:off x="5718684" y="511444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0000">
                    <a:srgbClr val="FF7A00">
                      <a:alpha val="98000"/>
                    </a:srgbClr>
                  </a:gs>
                  <a:gs pos="60000">
                    <a:srgbClr val="FF0300"/>
                  </a:gs>
                  <a:gs pos="100000">
                    <a:srgbClr val="4D0808">
                      <a:alpha val="8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A8DB0265-3D5D-8AD7-6C0A-3B967B487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841" y="5109794"/>
                <a:ext cx="463726" cy="36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</a:rPr>
                  <a:t>\0</a:t>
                </a:r>
                <a:endParaRPr lang="ko-KR" altLang="en-US" dirty="0">
                  <a:solidFill>
                    <a:schemeClr val="bg1"/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9F2D5D-63B3-A50F-5292-0BE33F52C1A3}"/>
              </a:ext>
            </a:extLst>
          </p:cNvPr>
          <p:cNvGrpSpPr/>
          <p:nvPr/>
        </p:nvGrpSpPr>
        <p:grpSpPr>
          <a:xfrm>
            <a:off x="4793620" y="5230721"/>
            <a:ext cx="2616621" cy="1078599"/>
            <a:chOff x="4979714" y="4199734"/>
            <a:chExt cx="2616621" cy="10785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989CE0-06D4-DECC-BF89-CB1879EDC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14" y="4939779"/>
              <a:ext cx="2616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'A'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문자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CC07982-51B8-DFB8-71BE-CCA813C56F07}"/>
                </a:ext>
              </a:extLst>
            </p:cNvPr>
            <p:cNvGrpSpPr/>
            <p:nvPr/>
          </p:nvGrpSpPr>
          <p:grpSpPr>
            <a:xfrm>
              <a:off x="5940152" y="4199734"/>
              <a:ext cx="719137" cy="747982"/>
              <a:chOff x="5940152" y="4199734"/>
              <a:chExt cx="719137" cy="747982"/>
            </a:xfrm>
          </p:grpSpPr>
          <p:pic>
            <p:nvPicPr>
              <p:cNvPr id="35" name="그림 33">
                <a:extLst>
                  <a:ext uri="{FF2B5EF4-FFF2-40B4-BE49-F238E27FC236}">
                    <a16:creationId xmlns:a16="http://schemas.microsoft.com/office/drawing/2014/main" id="{33F12CBB-A2B8-B88E-EF27-B5A8955DF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4365104"/>
                <a:ext cx="719137" cy="582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859F31B-95B7-230D-B598-741728FE2459}"/>
                  </a:ext>
                </a:extLst>
              </p:cNvPr>
              <p:cNvSpPr/>
              <p:nvPr/>
            </p:nvSpPr>
            <p:spPr>
              <a:xfrm>
                <a:off x="6135117" y="419973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68000">
                    <a:srgbClr val="0087E6"/>
                  </a:gs>
                  <a:gs pos="100000">
                    <a:srgbClr val="005CB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7894F5-11FD-A38F-E831-912D2C701D02}"/>
              </a:ext>
            </a:extLst>
          </p:cNvPr>
          <p:cNvGrpSpPr/>
          <p:nvPr/>
        </p:nvGrpSpPr>
        <p:grpSpPr>
          <a:xfrm>
            <a:off x="4937636" y="4006585"/>
            <a:ext cx="2616621" cy="1057245"/>
            <a:chOff x="1307306" y="4293096"/>
            <a:chExt cx="2616621" cy="1057245"/>
          </a:xfrm>
        </p:grpSpPr>
        <p:pic>
          <p:nvPicPr>
            <p:cNvPr id="38" name="그림 33">
              <a:extLst>
                <a:ext uri="{FF2B5EF4-FFF2-40B4-BE49-F238E27FC236}">
                  <a16:creationId xmlns:a16="http://schemas.microsoft.com/office/drawing/2014/main" id="{29072E83-B660-D3F5-E86D-961B2B61F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437112"/>
              <a:ext cx="71913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9DDF18-8658-B73F-A503-304AA9DA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306" y="5011787"/>
              <a:ext cx="2616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"A"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문자열</a:t>
              </a:r>
            </a:p>
          </p:txBody>
        </p:sp>
        <p:pic>
          <p:nvPicPr>
            <p:cNvPr id="40" name="그림 33">
              <a:extLst>
                <a:ext uri="{FF2B5EF4-FFF2-40B4-BE49-F238E27FC236}">
                  <a16:creationId xmlns:a16="http://schemas.microsoft.com/office/drawing/2014/main" id="{44878BCA-5B43-542D-B322-2EAB1459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416" y="4437112"/>
              <a:ext cx="71913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EDB907-DD8F-9AA7-B22E-BBD5C0F826B8}"/>
                </a:ext>
              </a:extLst>
            </p:cNvPr>
            <p:cNvSpPr/>
            <p:nvPr/>
          </p:nvSpPr>
          <p:spPr>
            <a:xfrm>
              <a:off x="2123728" y="4293096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50FF60A-8FC7-D667-8A56-998F3281D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3768" y="4293096"/>
              <a:ext cx="463550" cy="369332"/>
              <a:chOff x="5666841" y="5109798"/>
              <a:chExt cx="463726" cy="370367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AA56B28-EE87-0BF8-DA04-65F608A0C79D}"/>
                  </a:ext>
                </a:extLst>
              </p:cNvPr>
              <p:cNvSpPr/>
              <p:nvPr/>
            </p:nvSpPr>
            <p:spPr>
              <a:xfrm>
                <a:off x="5718684" y="511444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0000">
                    <a:srgbClr val="FF7A00">
                      <a:alpha val="98000"/>
                    </a:srgbClr>
                  </a:gs>
                  <a:gs pos="60000">
                    <a:srgbClr val="FF0300"/>
                  </a:gs>
                  <a:gs pos="100000">
                    <a:srgbClr val="4D0808">
                      <a:alpha val="8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00" dirty="0">
                  <a:latin typeface="Arial Unicode MS" pitchFamily="50" charset="-127"/>
                  <a:ea typeface="맑은 고딕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8AEC16C8-2568-4689-C298-30CDF0D5B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6841" y="5109798"/>
                <a:ext cx="463726" cy="370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dirty="0">
                    <a:solidFill>
                      <a:schemeClr val="bg1"/>
                    </a:solidFill>
                    <a:latin typeface="Arial Unicode MS" pitchFamily="50" charset="-127"/>
                    <a:ea typeface="맑은 고딕" pitchFamily="50" charset="-127"/>
                    <a:cs typeface="Arial Unicode MS" pitchFamily="50" charset="-127"/>
                  </a:rPr>
                  <a:t>\0</a:t>
                </a:r>
                <a:endParaRPr lang="ko-KR" altLang="en-US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  <a:cs typeface="Arial Unicode MS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4F5B08-68BB-72A6-683A-7CB45217171F}"/>
              </a:ext>
            </a:extLst>
          </p:cNvPr>
          <p:cNvGrpSpPr/>
          <p:nvPr/>
        </p:nvGrpSpPr>
        <p:grpSpPr>
          <a:xfrm>
            <a:off x="1286051" y="5388083"/>
            <a:ext cx="2616621" cy="913229"/>
            <a:chOff x="4979714" y="4365104"/>
            <a:chExt cx="2616621" cy="9132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FF9752-1C4A-851E-5FD4-FFEF31169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14" y="4939779"/>
              <a:ext cx="26166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"" 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문자열</a:t>
              </a:r>
            </a:p>
          </p:txBody>
        </p:sp>
        <p:pic>
          <p:nvPicPr>
            <p:cNvPr id="47" name="그림 33">
              <a:extLst>
                <a:ext uri="{FF2B5EF4-FFF2-40B4-BE49-F238E27FC236}">
                  <a16:creationId xmlns:a16="http://schemas.microsoft.com/office/drawing/2014/main" id="{666D26B6-A314-8872-EE6A-D851AEC0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4365104"/>
              <a:ext cx="71913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52F92B-D2D8-8827-EF77-28C71880AC92}"/>
              </a:ext>
            </a:extLst>
          </p:cNvPr>
          <p:cNvGrpSpPr>
            <a:grpSpLocks/>
          </p:cNvGrpSpPr>
          <p:nvPr/>
        </p:nvGrpSpPr>
        <p:grpSpPr bwMode="auto">
          <a:xfrm>
            <a:off x="2427185" y="5250636"/>
            <a:ext cx="463550" cy="369332"/>
            <a:chOff x="5666841" y="5109798"/>
            <a:chExt cx="463726" cy="37036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8DF9E15-7E40-DFE1-497E-74872F08736D}"/>
                </a:ext>
              </a:extLst>
            </p:cNvPr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endParaRPr>
            </a:p>
          </p:txBody>
        </p:sp>
        <p:sp>
          <p:nvSpPr>
            <p:cNvPr id="50" name="TextBox 14">
              <a:extLst>
                <a:ext uri="{FF2B5EF4-FFF2-40B4-BE49-F238E27FC236}">
                  <a16:creationId xmlns:a16="http://schemas.microsoft.com/office/drawing/2014/main" id="{BD1E4701-0C6E-4BAF-549C-DC6F1C99F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841" y="5109798"/>
              <a:ext cx="46372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solidFill>
                    <a:schemeClr val="bg1"/>
                  </a:solidFill>
                  <a:latin typeface="Arial Unicode MS" pitchFamily="50" charset="-127"/>
                  <a:ea typeface="맑은 고딕" pitchFamily="50" charset="-127"/>
                  <a:cs typeface="Arial Unicode MS" pitchFamily="50" charset="-127"/>
                </a:rPr>
                <a:t>\0</a:t>
              </a:r>
              <a:endParaRPr lang="ko-KR" altLang="en-US" dirty="0">
                <a:solidFill>
                  <a:schemeClr val="bg1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배열의 초기화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AFB3BE-3697-50C5-B7A1-C7CAFD4A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0" y="1700808"/>
            <a:ext cx="8212138" cy="4615780"/>
          </a:xfrm>
        </p:spPr>
        <p:txBody>
          <a:bodyPr/>
          <a:lstStyle/>
          <a:p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char 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[4] = { 'a', 'b', 'c', '\0' };</a:t>
            </a: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char 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[4] = "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abc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"; </a:t>
            </a: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r>
              <a:rPr lang="en-US" altLang="ko-KR" strike="sngStrike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char str[4] = "</a:t>
            </a:r>
            <a:r>
              <a:rPr lang="en-US" altLang="ko-KR" strike="sngStrike" dirty="0" err="1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abcd</a:t>
            </a:r>
            <a:r>
              <a:rPr lang="en-US" altLang="ko-KR" strike="sngStrike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";  // X</a:t>
            </a: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char 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[6] = "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abc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";</a:t>
            </a: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char 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[4] = "";	</a:t>
            </a:r>
          </a:p>
          <a:p>
            <a:pPr marL="0" indent="0">
              <a:buNone/>
            </a:pPr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char 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[ ] = "</a:t>
            </a:r>
            <a:r>
              <a:rPr lang="en-US" altLang="ko-KR" dirty="0" err="1">
                <a:latin typeface="Arial Unicode MS" pitchFamily="50" charset="-127"/>
                <a:ea typeface="맑은 고딕" pitchFamily="50" charset="-127"/>
              </a:rPr>
              <a:t>abc</a:t>
            </a:r>
            <a:r>
              <a:rPr lang="en-US" altLang="ko-KR" dirty="0">
                <a:latin typeface="Arial Unicode MS" pitchFamily="50" charset="-127"/>
                <a:ea typeface="맑은 고딕" pitchFamily="50" charset="-127"/>
              </a:rPr>
              <a:t>";</a:t>
            </a: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endParaRPr lang="en-US" altLang="ko-KR" dirty="0">
              <a:latin typeface="Arial Unicode MS" pitchFamily="50" charset="-127"/>
              <a:ea typeface="맑은 고딕" pitchFamily="50" charset="-127"/>
            </a:endParaRPr>
          </a:p>
          <a:p>
            <a:endParaRPr lang="ko-KR" altLang="en-US" dirty="0">
              <a:latin typeface="Arial Unicode MS" pitchFamily="50" charset="-127"/>
              <a:ea typeface="맑은 고딕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969AE9-C6A1-59D0-EC79-7FEF48CD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30" y="1636068"/>
            <a:ext cx="2304256" cy="82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6C7895F-4762-B39A-4488-8F38FFE5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38" y="2460014"/>
            <a:ext cx="2298688" cy="6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D9A52F7-6702-B892-4CB8-A47005A9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38" y="3148236"/>
            <a:ext cx="2370696" cy="64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A9E3AE52-7EAE-846F-6C40-D93C700D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50" y="3792373"/>
            <a:ext cx="3384376" cy="7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361A144-8D52-9B24-5C06-1EBC1568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42" y="4588397"/>
            <a:ext cx="2380669" cy="6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0748476C-86B7-B898-D9F2-32204AEA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56" y="5380485"/>
            <a:ext cx="2476370" cy="7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설명선 1(강조선) 180"/>
          <p:cNvSpPr/>
          <p:nvPr/>
        </p:nvSpPr>
        <p:spPr>
          <a:xfrm>
            <a:off x="6804025" y="5998394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str3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설명선 1(강조선) 3"/>
          <p:cNvSpPr/>
          <p:nvPr/>
        </p:nvSpPr>
        <p:spPr>
          <a:xfrm>
            <a:off x="4803775" y="4241031"/>
            <a:ext cx="812800" cy="398463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62936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str1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설명선 1(강조선) 179"/>
          <p:cNvSpPr/>
          <p:nvPr/>
        </p:nvSpPr>
        <p:spPr>
          <a:xfrm>
            <a:off x="4803775" y="5106219"/>
            <a:ext cx="812800" cy="398462"/>
          </a:xfrm>
          <a:prstGeom prst="accentCallout1">
            <a:avLst>
              <a:gd name="adj1" fmla="val 53650"/>
              <a:gd name="adj2" fmla="val -9080"/>
              <a:gd name="adj3" fmla="val 53721"/>
              <a:gd name="adj4" fmla="val -210512"/>
            </a:avLst>
          </a:prstGeom>
          <a:solidFill>
            <a:srgbClr val="CDF3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str2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12648" y="1549003"/>
            <a:ext cx="8279832" cy="22788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str1[6]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"Seoul"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str2[3] = {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's'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str3[]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"the capital city of Korea."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"%s %s %s\n"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str1, str2, str3);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1463675" y="5014144"/>
            <a:ext cx="1538288" cy="582612"/>
            <a:chOff x="3682222" y="1812468"/>
            <a:chExt cx="1538419" cy="583601"/>
          </a:xfrm>
        </p:grpSpPr>
        <p:grpSp>
          <p:nvGrpSpPr>
            <p:cNvPr id="11363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1511697" cy="583601"/>
              <a:chOff x="4486986" y="5359999"/>
              <a:chExt cx="1511697" cy="583601"/>
            </a:xfrm>
          </p:grpSpPr>
          <p:pic>
            <p:nvPicPr>
              <p:cNvPr id="11365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6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7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17192" y="2103473"/>
              <a:ext cx="1303449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str2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str2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1643923" y="4834426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44464" y="4834426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1463675" y="4117206"/>
            <a:ext cx="2722563" cy="582613"/>
            <a:chOff x="3682222" y="1812468"/>
            <a:chExt cx="2722178" cy="583601"/>
          </a:xfrm>
        </p:grpSpPr>
        <p:grpSp>
          <p:nvGrpSpPr>
            <p:cNvPr id="1135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1135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6" name="TextBox 105"/>
            <p:cNvSpPr txBox="1"/>
            <p:nvPr/>
          </p:nvSpPr>
          <p:spPr>
            <a:xfrm>
              <a:off x="3923488" y="2103474"/>
              <a:ext cx="2480912" cy="216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str1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str1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43923" y="39366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044464" y="39366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436296" y="39366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2830696" y="39366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3562350" y="3933056"/>
            <a:ext cx="463550" cy="368300"/>
            <a:chOff x="5666988" y="5111091"/>
            <a:chExt cx="463726" cy="369332"/>
          </a:xfrm>
        </p:grpSpPr>
        <p:sp>
          <p:nvSpPr>
            <p:cNvPr id="122" name="타원 12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54" name="TextBox 14"/>
            <p:cNvSpPr txBox="1">
              <a:spLocks noChangeArrowheads="1"/>
            </p:cNvSpPr>
            <p:nvPr/>
          </p:nvSpPr>
          <p:spPr bwMode="auto">
            <a:xfrm>
              <a:off x="5666988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3222528" y="3936665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</a:t>
            </a:r>
            <a:endParaRPr lang="ko-KR" altLang="en-US" dirty="0"/>
          </a:p>
        </p:txBody>
      </p: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463675" y="5906319"/>
            <a:ext cx="4764088" cy="582612"/>
            <a:chOff x="3682222" y="1812468"/>
            <a:chExt cx="4764396" cy="583601"/>
          </a:xfrm>
        </p:grpSpPr>
        <p:grpSp>
          <p:nvGrpSpPr>
            <p:cNvPr id="1133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702234" cy="583601"/>
              <a:chOff x="4486986" y="5359999"/>
              <a:chExt cx="4702234" cy="583601"/>
            </a:xfrm>
          </p:grpSpPr>
          <p:pic>
            <p:nvPicPr>
              <p:cNvPr id="11341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994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2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4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3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1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4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242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6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6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47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7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8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9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0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3939414" y="2103473"/>
              <a:ext cx="4507204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Lucida Calligraphy" pitchFamily="66" charset="0"/>
                  <a:ea typeface="+mn-ea"/>
                </a:rPr>
                <a:t>str3</a:t>
              </a:r>
              <a:r>
                <a:rPr lang="en-US" altLang="ko-KR" sz="8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. . . .  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</a:t>
              </a:r>
              <a:r>
                <a:rPr lang="en-US" altLang="ko-KR" sz="800" dirty="0">
                  <a:latin typeface="Lucida Calligraphy" pitchFamily="66" charset="0"/>
                  <a:ea typeface="+mn-ea"/>
                </a:rPr>
                <a:t>   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 ]  </a:t>
              </a:r>
              <a:r>
                <a:rPr lang="en-US" altLang="ko-KR" sz="800" dirty="0">
                  <a:latin typeface="Lucida Calligraphy" pitchFamily="66" charset="0"/>
                </a:rPr>
                <a:t>str3</a:t>
              </a:r>
              <a:r>
                <a:rPr lang="en-US" altLang="ko-KR" sz="800" dirty="0">
                  <a:solidFill>
                    <a:schemeClr val="tx2"/>
                  </a:solidFill>
                  <a:latin typeface="Lucida Calligraphy" pitchFamily="66" charset="0"/>
                </a:rPr>
                <a:t>[ ]   </a:t>
              </a:r>
              <a:r>
                <a:rPr lang="en-US" altLang="ko-KR" sz="900" dirty="0">
                  <a:latin typeface="Lucida Calligraphy" pitchFamily="66" charset="0"/>
                </a:rPr>
                <a:t>str3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 ]</a:t>
              </a:r>
              <a:endParaRPr lang="ko-KR" altLang="en-US" sz="900" dirty="0">
                <a:solidFill>
                  <a:schemeClr val="tx2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643923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044464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36296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619481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6018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4425838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4824574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225904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59113" y="5625331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6" name="설명선 3(강조선) 5"/>
          <p:cNvSpPr/>
          <p:nvPr/>
        </p:nvSpPr>
        <p:spPr>
          <a:xfrm rot="10800000">
            <a:off x="4803775" y="1879600"/>
            <a:ext cx="1533525" cy="2579688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642" h="2578594" stroke="0" extrusionOk="0">
                <a:moveTo>
                  <a:pt x="720709" y="0"/>
                </a:moveTo>
                <a:lnTo>
                  <a:pt x="1533642" y="0"/>
                </a:lnTo>
                <a:lnTo>
                  <a:pt x="1533642" y="398246"/>
                </a:lnTo>
                <a:lnTo>
                  <a:pt x="720709" y="398246"/>
                </a:lnTo>
                <a:lnTo>
                  <a:pt x="720709" y="0"/>
                </a:lnTo>
                <a:close/>
              </a:path>
              <a:path w="1533642" h="2578594" fill="none" extrusionOk="0">
                <a:moveTo>
                  <a:pt x="652967" y="0"/>
                </a:moveTo>
                <a:close/>
                <a:cubicBezTo>
                  <a:pt x="652967" y="132749"/>
                  <a:pt x="652967" y="265497"/>
                  <a:pt x="652967" y="398246"/>
                </a:cubicBezTo>
              </a:path>
              <a:path w="1533642" h="2578594" fill="none" extrusionOk="0">
                <a:moveTo>
                  <a:pt x="652967" y="199031"/>
                </a:moveTo>
                <a:lnTo>
                  <a:pt x="0" y="200736"/>
                </a:lnTo>
                <a:cubicBezTo>
                  <a:pt x="3076" y="988478"/>
                  <a:pt x="-1164" y="1790852"/>
                  <a:pt x="1912" y="257859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설명선 3(강조선) 5"/>
          <p:cNvSpPr/>
          <p:nvPr/>
        </p:nvSpPr>
        <p:spPr>
          <a:xfrm rot="10800000">
            <a:off x="4799013" y="1846263"/>
            <a:ext cx="1862137" cy="3478212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826" h="3478363" stroke="0" extrusionOk="0">
                <a:moveTo>
                  <a:pt x="1049893" y="0"/>
                </a:moveTo>
                <a:lnTo>
                  <a:pt x="1862826" y="0"/>
                </a:lnTo>
                <a:lnTo>
                  <a:pt x="1862826" y="398246"/>
                </a:lnTo>
                <a:lnTo>
                  <a:pt x="1049893" y="398246"/>
                </a:lnTo>
                <a:lnTo>
                  <a:pt x="1049893" y="0"/>
                </a:lnTo>
                <a:close/>
              </a:path>
              <a:path w="1862826" h="3478363" fill="none" extrusionOk="0">
                <a:moveTo>
                  <a:pt x="982151" y="0"/>
                </a:moveTo>
                <a:close/>
                <a:cubicBezTo>
                  <a:pt x="982151" y="132749"/>
                  <a:pt x="982151" y="265497"/>
                  <a:pt x="982151" y="398246"/>
                </a:cubicBezTo>
              </a:path>
              <a:path w="1862826" h="3478363" fill="none" extrusionOk="0">
                <a:moveTo>
                  <a:pt x="982151" y="199031"/>
                </a:moveTo>
                <a:lnTo>
                  <a:pt x="0" y="200736"/>
                </a:lnTo>
                <a:cubicBezTo>
                  <a:pt x="3076" y="988478"/>
                  <a:pt x="-1164" y="2690621"/>
                  <a:pt x="1912" y="347836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설명선 3(강조선) 5"/>
          <p:cNvSpPr/>
          <p:nvPr/>
        </p:nvSpPr>
        <p:spPr>
          <a:xfrm rot="10800000">
            <a:off x="6804025" y="1897063"/>
            <a:ext cx="1182688" cy="4319587"/>
          </a:xfrm>
          <a:custGeom>
            <a:avLst/>
            <a:gdLst>
              <a:gd name="connsiteX0" fmla="*/ 0 w 812933"/>
              <a:gd name="connsiteY0" fmla="*/ 0 h 398246"/>
              <a:gd name="connsiteX1" fmla="*/ 812933 w 812933"/>
              <a:gd name="connsiteY1" fmla="*/ 0 h 398246"/>
              <a:gd name="connsiteX2" fmla="*/ 812933 w 812933"/>
              <a:gd name="connsiteY2" fmla="*/ 398246 h 398246"/>
              <a:gd name="connsiteX3" fmla="*/ 0 w 812933"/>
              <a:gd name="connsiteY3" fmla="*/ 398246 h 398246"/>
              <a:gd name="connsiteX4" fmla="*/ 0 w 812933"/>
              <a:gd name="connsiteY4" fmla="*/ 0 h 398246"/>
              <a:gd name="connsiteX0" fmla="*/ -67742 w 812933"/>
              <a:gd name="connsiteY0" fmla="*/ 0 h 398246"/>
              <a:gd name="connsiteX1" fmla="*/ -67742 w 812933"/>
              <a:gd name="connsiteY1" fmla="*/ 398246 h 398246"/>
              <a:gd name="connsiteX0" fmla="*/ -67742 w 812933"/>
              <a:gd name="connsiteY0" fmla="*/ 199031 h 398246"/>
              <a:gd name="connsiteX1" fmla="*/ -311053 w 812933"/>
              <a:gd name="connsiteY1" fmla="*/ 133193 h 398246"/>
              <a:gd name="connsiteX2" fmla="*/ -735339 w 812933"/>
              <a:gd name="connsiteY2" fmla="*/ 208052 h 398246"/>
              <a:gd name="connsiteX3" fmla="*/ -726112 w 812933"/>
              <a:gd name="connsiteY3" fmla="*/ 2571279 h 398246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208052 h 2571279"/>
              <a:gd name="connsiteX2" fmla="*/ 9227 w 1548272"/>
              <a:gd name="connsiteY2" fmla="*/ 2571279 h 2571279"/>
              <a:gd name="connsiteX0" fmla="*/ 735339 w 1548272"/>
              <a:gd name="connsiteY0" fmla="*/ 0 h 2571279"/>
              <a:gd name="connsiteX1" fmla="*/ 1548272 w 1548272"/>
              <a:gd name="connsiteY1" fmla="*/ 0 h 2571279"/>
              <a:gd name="connsiteX2" fmla="*/ 1548272 w 1548272"/>
              <a:gd name="connsiteY2" fmla="*/ 398246 h 2571279"/>
              <a:gd name="connsiteX3" fmla="*/ 735339 w 1548272"/>
              <a:gd name="connsiteY3" fmla="*/ 398246 h 2571279"/>
              <a:gd name="connsiteX4" fmla="*/ 735339 w 1548272"/>
              <a:gd name="connsiteY4" fmla="*/ 0 h 2571279"/>
              <a:gd name="connsiteX0" fmla="*/ 667597 w 1548272"/>
              <a:gd name="connsiteY0" fmla="*/ 0 h 2571279"/>
              <a:gd name="connsiteX1" fmla="*/ 667597 w 1548272"/>
              <a:gd name="connsiteY1" fmla="*/ 398246 h 2571279"/>
              <a:gd name="connsiteX0" fmla="*/ 667597 w 1548272"/>
              <a:gd name="connsiteY0" fmla="*/ 199031 h 2571279"/>
              <a:gd name="connsiteX1" fmla="*/ 0 w 1548272"/>
              <a:gd name="connsiteY1" fmla="*/ 193421 h 2571279"/>
              <a:gd name="connsiteX2" fmla="*/ 9227 w 1548272"/>
              <a:gd name="connsiteY2" fmla="*/ 2571279 h 2571279"/>
              <a:gd name="connsiteX0" fmla="*/ 742654 w 1555587"/>
              <a:gd name="connsiteY0" fmla="*/ 0 h 2571279"/>
              <a:gd name="connsiteX1" fmla="*/ 1555587 w 1555587"/>
              <a:gd name="connsiteY1" fmla="*/ 0 h 2571279"/>
              <a:gd name="connsiteX2" fmla="*/ 1555587 w 1555587"/>
              <a:gd name="connsiteY2" fmla="*/ 398246 h 2571279"/>
              <a:gd name="connsiteX3" fmla="*/ 742654 w 1555587"/>
              <a:gd name="connsiteY3" fmla="*/ 398246 h 2571279"/>
              <a:gd name="connsiteX4" fmla="*/ 742654 w 1555587"/>
              <a:gd name="connsiteY4" fmla="*/ 0 h 2571279"/>
              <a:gd name="connsiteX0" fmla="*/ 674912 w 1555587"/>
              <a:gd name="connsiteY0" fmla="*/ 0 h 2571279"/>
              <a:gd name="connsiteX1" fmla="*/ 674912 w 1555587"/>
              <a:gd name="connsiteY1" fmla="*/ 398246 h 2571279"/>
              <a:gd name="connsiteX0" fmla="*/ 674912 w 1555587"/>
              <a:gd name="connsiteY0" fmla="*/ 199031 h 2571279"/>
              <a:gd name="connsiteX1" fmla="*/ 0 w 1555587"/>
              <a:gd name="connsiteY1" fmla="*/ 200736 h 2571279"/>
              <a:gd name="connsiteX2" fmla="*/ 16542 w 1555587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193421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35340 w 1548273"/>
              <a:gd name="connsiteY0" fmla="*/ 0 h 2571279"/>
              <a:gd name="connsiteX1" fmla="*/ 1548273 w 1548273"/>
              <a:gd name="connsiteY1" fmla="*/ 0 h 2571279"/>
              <a:gd name="connsiteX2" fmla="*/ 1548273 w 1548273"/>
              <a:gd name="connsiteY2" fmla="*/ 398246 h 2571279"/>
              <a:gd name="connsiteX3" fmla="*/ 735340 w 1548273"/>
              <a:gd name="connsiteY3" fmla="*/ 398246 h 2571279"/>
              <a:gd name="connsiteX4" fmla="*/ 735340 w 1548273"/>
              <a:gd name="connsiteY4" fmla="*/ 0 h 2571279"/>
              <a:gd name="connsiteX0" fmla="*/ 667598 w 1548273"/>
              <a:gd name="connsiteY0" fmla="*/ 0 h 2571279"/>
              <a:gd name="connsiteX1" fmla="*/ 667598 w 1548273"/>
              <a:gd name="connsiteY1" fmla="*/ 398246 h 2571279"/>
              <a:gd name="connsiteX0" fmla="*/ 667598 w 1548273"/>
              <a:gd name="connsiteY0" fmla="*/ 199031 h 2571279"/>
              <a:gd name="connsiteX1" fmla="*/ 0 w 1548273"/>
              <a:gd name="connsiteY1" fmla="*/ 193420 h 2571279"/>
              <a:gd name="connsiteX2" fmla="*/ 9228 w 1548273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42655 w 1555588"/>
              <a:gd name="connsiteY0" fmla="*/ 0 h 2571279"/>
              <a:gd name="connsiteX1" fmla="*/ 1555588 w 1555588"/>
              <a:gd name="connsiteY1" fmla="*/ 0 h 2571279"/>
              <a:gd name="connsiteX2" fmla="*/ 1555588 w 1555588"/>
              <a:gd name="connsiteY2" fmla="*/ 398246 h 2571279"/>
              <a:gd name="connsiteX3" fmla="*/ 742655 w 1555588"/>
              <a:gd name="connsiteY3" fmla="*/ 398246 h 2571279"/>
              <a:gd name="connsiteX4" fmla="*/ 742655 w 1555588"/>
              <a:gd name="connsiteY4" fmla="*/ 0 h 2571279"/>
              <a:gd name="connsiteX0" fmla="*/ 674913 w 1555588"/>
              <a:gd name="connsiteY0" fmla="*/ 0 h 2571279"/>
              <a:gd name="connsiteX1" fmla="*/ 674913 w 1555588"/>
              <a:gd name="connsiteY1" fmla="*/ 398246 h 2571279"/>
              <a:gd name="connsiteX0" fmla="*/ 674913 w 1555588"/>
              <a:gd name="connsiteY0" fmla="*/ 199031 h 2571279"/>
              <a:gd name="connsiteX1" fmla="*/ 0 w 1555588"/>
              <a:gd name="connsiteY1" fmla="*/ 200736 h 2571279"/>
              <a:gd name="connsiteX2" fmla="*/ 16543 w 1555588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6638 w 1539571"/>
              <a:gd name="connsiteY0" fmla="*/ 0 h 2571279"/>
              <a:gd name="connsiteX1" fmla="*/ 1539571 w 1539571"/>
              <a:gd name="connsiteY1" fmla="*/ 0 h 2571279"/>
              <a:gd name="connsiteX2" fmla="*/ 1539571 w 1539571"/>
              <a:gd name="connsiteY2" fmla="*/ 398246 h 2571279"/>
              <a:gd name="connsiteX3" fmla="*/ 726638 w 1539571"/>
              <a:gd name="connsiteY3" fmla="*/ 398246 h 2571279"/>
              <a:gd name="connsiteX4" fmla="*/ 726638 w 1539571"/>
              <a:gd name="connsiteY4" fmla="*/ 0 h 2571279"/>
              <a:gd name="connsiteX0" fmla="*/ 658896 w 1539571"/>
              <a:gd name="connsiteY0" fmla="*/ 0 h 2571279"/>
              <a:gd name="connsiteX1" fmla="*/ 658896 w 1539571"/>
              <a:gd name="connsiteY1" fmla="*/ 398246 h 2571279"/>
              <a:gd name="connsiteX0" fmla="*/ 658896 w 1539571"/>
              <a:gd name="connsiteY0" fmla="*/ 199031 h 2571279"/>
              <a:gd name="connsiteX1" fmla="*/ 5929 w 1539571"/>
              <a:gd name="connsiteY1" fmla="*/ 200736 h 2571279"/>
              <a:gd name="connsiteX2" fmla="*/ 526 w 1539571"/>
              <a:gd name="connsiteY2" fmla="*/ 2571279 h 2571279"/>
              <a:gd name="connsiteX0" fmla="*/ 720709 w 1533642"/>
              <a:gd name="connsiteY0" fmla="*/ 0 h 2578594"/>
              <a:gd name="connsiteX1" fmla="*/ 1533642 w 1533642"/>
              <a:gd name="connsiteY1" fmla="*/ 0 h 2578594"/>
              <a:gd name="connsiteX2" fmla="*/ 1533642 w 1533642"/>
              <a:gd name="connsiteY2" fmla="*/ 398246 h 2578594"/>
              <a:gd name="connsiteX3" fmla="*/ 720709 w 1533642"/>
              <a:gd name="connsiteY3" fmla="*/ 398246 h 2578594"/>
              <a:gd name="connsiteX4" fmla="*/ 720709 w 1533642"/>
              <a:gd name="connsiteY4" fmla="*/ 0 h 2578594"/>
              <a:gd name="connsiteX0" fmla="*/ 652967 w 1533642"/>
              <a:gd name="connsiteY0" fmla="*/ 0 h 2578594"/>
              <a:gd name="connsiteX1" fmla="*/ 652967 w 1533642"/>
              <a:gd name="connsiteY1" fmla="*/ 398246 h 2578594"/>
              <a:gd name="connsiteX0" fmla="*/ 652967 w 1533642"/>
              <a:gd name="connsiteY0" fmla="*/ 199031 h 2578594"/>
              <a:gd name="connsiteX1" fmla="*/ 0 w 1533642"/>
              <a:gd name="connsiteY1" fmla="*/ 200736 h 2578594"/>
              <a:gd name="connsiteX2" fmla="*/ 1912 w 1533642"/>
              <a:gd name="connsiteY2" fmla="*/ 2578594 h 2578594"/>
              <a:gd name="connsiteX0" fmla="*/ 1048002 w 1860935"/>
              <a:gd name="connsiteY0" fmla="*/ 0 h 3478363"/>
              <a:gd name="connsiteX1" fmla="*/ 1860935 w 1860935"/>
              <a:gd name="connsiteY1" fmla="*/ 0 h 3478363"/>
              <a:gd name="connsiteX2" fmla="*/ 1860935 w 1860935"/>
              <a:gd name="connsiteY2" fmla="*/ 398246 h 3478363"/>
              <a:gd name="connsiteX3" fmla="*/ 1048002 w 1860935"/>
              <a:gd name="connsiteY3" fmla="*/ 398246 h 3478363"/>
              <a:gd name="connsiteX4" fmla="*/ 1048002 w 1860935"/>
              <a:gd name="connsiteY4" fmla="*/ 0 h 3478363"/>
              <a:gd name="connsiteX0" fmla="*/ 980260 w 1860935"/>
              <a:gd name="connsiteY0" fmla="*/ 0 h 3478363"/>
              <a:gd name="connsiteX1" fmla="*/ 980260 w 1860935"/>
              <a:gd name="connsiteY1" fmla="*/ 398246 h 3478363"/>
              <a:gd name="connsiteX0" fmla="*/ 980260 w 1860935"/>
              <a:gd name="connsiteY0" fmla="*/ 199031 h 3478363"/>
              <a:gd name="connsiteX1" fmla="*/ 327293 w 1860935"/>
              <a:gd name="connsiteY1" fmla="*/ 200736 h 3478363"/>
              <a:gd name="connsiteX2" fmla="*/ 21 w 1860935"/>
              <a:gd name="connsiteY2" fmla="*/ 3478363 h 3478363"/>
              <a:gd name="connsiteX0" fmla="*/ 1048506 w 1861439"/>
              <a:gd name="connsiteY0" fmla="*/ 0 h 3478363"/>
              <a:gd name="connsiteX1" fmla="*/ 1861439 w 1861439"/>
              <a:gd name="connsiteY1" fmla="*/ 0 h 3478363"/>
              <a:gd name="connsiteX2" fmla="*/ 1861439 w 1861439"/>
              <a:gd name="connsiteY2" fmla="*/ 398246 h 3478363"/>
              <a:gd name="connsiteX3" fmla="*/ 1048506 w 1861439"/>
              <a:gd name="connsiteY3" fmla="*/ 398246 h 3478363"/>
              <a:gd name="connsiteX4" fmla="*/ 1048506 w 1861439"/>
              <a:gd name="connsiteY4" fmla="*/ 0 h 3478363"/>
              <a:gd name="connsiteX0" fmla="*/ 980764 w 1861439"/>
              <a:gd name="connsiteY0" fmla="*/ 0 h 3478363"/>
              <a:gd name="connsiteX1" fmla="*/ 980764 w 1861439"/>
              <a:gd name="connsiteY1" fmla="*/ 398246 h 3478363"/>
              <a:gd name="connsiteX0" fmla="*/ 980764 w 1861439"/>
              <a:gd name="connsiteY0" fmla="*/ 199031 h 3478363"/>
              <a:gd name="connsiteX1" fmla="*/ 5928 w 1861439"/>
              <a:gd name="connsiteY1" fmla="*/ 200736 h 3478363"/>
              <a:gd name="connsiteX2" fmla="*/ 525 w 1861439"/>
              <a:gd name="connsiteY2" fmla="*/ 3478363 h 3478363"/>
              <a:gd name="connsiteX0" fmla="*/ 1049893 w 1862826"/>
              <a:gd name="connsiteY0" fmla="*/ 0 h 3478363"/>
              <a:gd name="connsiteX1" fmla="*/ 1862826 w 1862826"/>
              <a:gd name="connsiteY1" fmla="*/ 0 h 3478363"/>
              <a:gd name="connsiteX2" fmla="*/ 1862826 w 1862826"/>
              <a:gd name="connsiteY2" fmla="*/ 398246 h 3478363"/>
              <a:gd name="connsiteX3" fmla="*/ 1049893 w 1862826"/>
              <a:gd name="connsiteY3" fmla="*/ 398246 h 3478363"/>
              <a:gd name="connsiteX4" fmla="*/ 1049893 w 1862826"/>
              <a:gd name="connsiteY4" fmla="*/ 0 h 3478363"/>
              <a:gd name="connsiteX0" fmla="*/ 982151 w 1862826"/>
              <a:gd name="connsiteY0" fmla="*/ 0 h 3478363"/>
              <a:gd name="connsiteX1" fmla="*/ 982151 w 1862826"/>
              <a:gd name="connsiteY1" fmla="*/ 398246 h 3478363"/>
              <a:gd name="connsiteX0" fmla="*/ 982151 w 1862826"/>
              <a:gd name="connsiteY0" fmla="*/ 199031 h 3478363"/>
              <a:gd name="connsiteX1" fmla="*/ 0 w 1862826"/>
              <a:gd name="connsiteY1" fmla="*/ 200736 h 3478363"/>
              <a:gd name="connsiteX2" fmla="*/ 1912 w 1862826"/>
              <a:gd name="connsiteY2" fmla="*/ 3478363 h 3478363"/>
              <a:gd name="connsiteX0" fmla="*/ 1047991 w 1860924"/>
              <a:gd name="connsiteY0" fmla="*/ 0 h 3478363"/>
              <a:gd name="connsiteX1" fmla="*/ 1860924 w 1860924"/>
              <a:gd name="connsiteY1" fmla="*/ 0 h 3478363"/>
              <a:gd name="connsiteX2" fmla="*/ 1860924 w 1860924"/>
              <a:gd name="connsiteY2" fmla="*/ 398246 h 3478363"/>
              <a:gd name="connsiteX3" fmla="*/ 1047991 w 1860924"/>
              <a:gd name="connsiteY3" fmla="*/ 398246 h 3478363"/>
              <a:gd name="connsiteX4" fmla="*/ 1047991 w 1860924"/>
              <a:gd name="connsiteY4" fmla="*/ 0 h 3478363"/>
              <a:gd name="connsiteX0" fmla="*/ 980249 w 1860924"/>
              <a:gd name="connsiteY0" fmla="*/ 0 h 3478363"/>
              <a:gd name="connsiteX1" fmla="*/ 980249 w 1860924"/>
              <a:gd name="connsiteY1" fmla="*/ 398246 h 3478363"/>
              <a:gd name="connsiteX0" fmla="*/ 980249 w 1860924"/>
              <a:gd name="connsiteY0" fmla="*/ 199031 h 3478363"/>
              <a:gd name="connsiteX1" fmla="*/ 707673 w 1860924"/>
              <a:gd name="connsiteY1" fmla="*/ 208052 h 3478363"/>
              <a:gd name="connsiteX2" fmla="*/ 10 w 1860924"/>
              <a:gd name="connsiteY2" fmla="*/ 3478363 h 3478363"/>
              <a:gd name="connsiteX0" fmla="*/ 340318 w 1153251"/>
              <a:gd name="connsiteY0" fmla="*/ 0 h 4304980"/>
              <a:gd name="connsiteX1" fmla="*/ 1153251 w 1153251"/>
              <a:gd name="connsiteY1" fmla="*/ 0 h 4304980"/>
              <a:gd name="connsiteX2" fmla="*/ 1153251 w 1153251"/>
              <a:gd name="connsiteY2" fmla="*/ 398246 h 4304980"/>
              <a:gd name="connsiteX3" fmla="*/ 340318 w 1153251"/>
              <a:gd name="connsiteY3" fmla="*/ 398246 h 4304980"/>
              <a:gd name="connsiteX4" fmla="*/ 340318 w 1153251"/>
              <a:gd name="connsiteY4" fmla="*/ 0 h 4304980"/>
              <a:gd name="connsiteX0" fmla="*/ 272576 w 1153251"/>
              <a:gd name="connsiteY0" fmla="*/ 0 h 4304980"/>
              <a:gd name="connsiteX1" fmla="*/ 272576 w 1153251"/>
              <a:gd name="connsiteY1" fmla="*/ 398246 h 4304980"/>
              <a:gd name="connsiteX0" fmla="*/ 272576 w 1153251"/>
              <a:gd name="connsiteY0" fmla="*/ 199031 h 4304980"/>
              <a:gd name="connsiteX1" fmla="*/ 0 w 1153251"/>
              <a:gd name="connsiteY1" fmla="*/ 208052 h 4304980"/>
              <a:gd name="connsiteX2" fmla="*/ 23857 w 1153251"/>
              <a:gd name="connsiteY2" fmla="*/ 4304980 h 430498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31172 w 1153251"/>
              <a:gd name="connsiteY2" fmla="*/ 4319610 h 4319610"/>
              <a:gd name="connsiteX0" fmla="*/ 340318 w 1153251"/>
              <a:gd name="connsiteY0" fmla="*/ 0 h 4319610"/>
              <a:gd name="connsiteX1" fmla="*/ 1153251 w 1153251"/>
              <a:gd name="connsiteY1" fmla="*/ 0 h 4319610"/>
              <a:gd name="connsiteX2" fmla="*/ 1153251 w 1153251"/>
              <a:gd name="connsiteY2" fmla="*/ 398246 h 4319610"/>
              <a:gd name="connsiteX3" fmla="*/ 340318 w 1153251"/>
              <a:gd name="connsiteY3" fmla="*/ 398246 h 4319610"/>
              <a:gd name="connsiteX4" fmla="*/ 340318 w 1153251"/>
              <a:gd name="connsiteY4" fmla="*/ 0 h 4319610"/>
              <a:gd name="connsiteX0" fmla="*/ 272576 w 1153251"/>
              <a:gd name="connsiteY0" fmla="*/ 0 h 4319610"/>
              <a:gd name="connsiteX1" fmla="*/ 272576 w 1153251"/>
              <a:gd name="connsiteY1" fmla="*/ 398246 h 4319610"/>
              <a:gd name="connsiteX0" fmla="*/ 272576 w 1153251"/>
              <a:gd name="connsiteY0" fmla="*/ 199031 h 4319610"/>
              <a:gd name="connsiteX1" fmla="*/ 0 w 1153251"/>
              <a:gd name="connsiteY1" fmla="*/ 208052 h 4319610"/>
              <a:gd name="connsiteX2" fmla="*/ 9227 w 1153251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86107 h 4319610"/>
              <a:gd name="connsiteX2" fmla="*/ 16543 w 1160567"/>
              <a:gd name="connsiteY2" fmla="*/ 4319610 h 4319610"/>
              <a:gd name="connsiteX0" fmla="*/ 347634 w 1160567"/>
              <a:gd name="connsiteY0" fmla="*/ 0 h 4319610"/>
              <a:gd name="connsiteX1" fmla="*/ 1160567 w 1160567"/>
              <a:gd name="connsiteY1" fmla="*/ 0 h 4319610"/>
              <a:gd name="connsiteX2" fmla="*/ 1160567 w 1160567"/>
              <a:gd name="connsiteY2" fmla="*/ 398246 h 4319610"/>
              <a:gd name="connsiteX3" fmla="*/ 347634 w 1160567"/>
              <a:gd name="connsiteY3" fmla="*/ 398246 h 4319610"/>
              <a:gd name="connsiteX4" fmla="*/ 347634 w 1160567"/>
              <a:gd name="connsiteY4" fmla="*/ 0 h 4319610"/>
              <a:gd name="connsiteX0" fmla="*/ 279892 w 1160567"/>
              <a:gd name="connsiteY0" fmla="*/ 0 h 4319610"/>
              <a:gd name="connsiteX1" fmla="*/ 279892 w 1160567"/>
              <a:gd name="connsiteY1" fmla="*/ 398246 h 4319610"/>
              <a:gd name="connsiteX0" fmla="*/ 279892 w 1160567"/>
              <a:gd name="connsiteY0" fmla="*/ 199031 h 4319610"/>
              <a:gd name="connsiteX1" fmla="*/ 0 w 1160567"/>
              <a:gd name="connsiteY1" fmla="*/ 197327 h 4319610"/>
              <a:gd name="connsiteX2" fmla="*/ 16543 w 116056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208547 h 4319610"/>
              <a:gd name="connsiteX2" fmla="*/ 22153 w 1166177"/>
              <a:gd name="connsiteY2" fmla="*/ 4319610 h 4319610"/>
              <a:gd name="connsiteX0" fmla="*/ 353244 w 1166177"/>
              <a:gd name="connsiteY0" fmla="*/ 0 h 4319610"/>
              <a:gd name="connsiteX1" fmla="*/ 1166177 w 1166177"/>
              <a:gd name="connsiteY1" fmla="*/ 0 h 4319610"/>
              <a:gd name="connsiteX2" fmla="*/ 1166177 w 1166177"/>
              <a:gd name="connsiteY2" fmla="*/ 398246 h 4319610"/>
              <a:gd name="connsiteX3" fmla="*/ 353244 w 1166177"/>
              <a:gd name="connsiteY3" fmla="*/ 398246 h 4319610"/>
              <a:gd name="connsiteX4" fmla="*/ 353244 w 1166177"/>
              <a:gd name="connsiteY4" fmla="*/ 0 h 4319610"/>
              <a:gd name="connsiteX0" fmla="*/ 285502 w 1166177"/>
              <a:gd name="connsiteY0" fmla="*/ 0 h 4319610"/>
              <a:gd name="connsiteX1" fmla="*/ 285502 w 1166177"/>
              <a:gd name="connsiteY1" fmla="*/ 398246 h 4319610"/>
              <a:gd name="connsiteX0" fmla="*/ 285502 w 1166177"/>
              <a:gd name="connsiteY0" fmla="*/ 199031 h 4319610"/>
              <a:gd name="connsiteX1" fmla="*/ 0 w 1166177"/>
              <a:gd name="connsiteY1" fmla="*/ 191718 h 4319610"/>
              <a:gd name="connsiteX2" fmla="*/ 22153 w 1166177"/>
              <a:gd name="connsiteY2" fmla="*/ 4319610 h 4319610"/>
              <a:gd name="connsiteX0" fmla="*/ 358854 w 1171787"/>
              <a:gd name="connsiteY0" fmla="*/ 0 h 4319610"/>
              <a:gd name="connsiteX1" fmla="*/ 1171787 w 1171787"/>
              <a:gd name="connsiteY1" fmla="*/ 0 h 4319610"/>
              <a:gd name="connsiteX2" fmla="*/ 1171787 w 1171787"/>
              <a:gd name="connsiteY2" fmla="*/ 398246 h 4319610"/>
              <a:gd name="connsiteX3" fmla="*/ 358854 w 1171787"/>
              <a:gd name="connsiteY3" fmla="*/ 398246 h 4319610"/>
              <a:gd name="connsiteX4" fmla="*/ 358854 w 1171787"/>
              <a:gd name="connsiteY4" fmla="*/ 0 h 4319610"/>
              <a:gd name="connsiteX0" fmla="*/ 291112 w 1171787"/>
              <a:gd name="connsiteY0" fmla="*/ 0 h 4319610"/>
              <a:gd name="connsiteX1" fmla="*/ 291112 w 1171787"/>
              <a:gd name="connsiteY1" fmla="*/ 398246 h 4319610"/>
              <a:gd name="connsiteX0" fmla="*/ 291112 w 1171787"/>
              <a:gd name="connsiteY0" fmla="*/ 199031 h 4319610"/>
              <a:gd name="connsiteX1" fmla="*/ 0 w 1171787"/>
              <a:gd name="connsiteY1" fmla="*/ 202937 h 4319610"/>
              <a:gd name="connsiteX2" fmla="*/ 27763 w 117178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33373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197328 h 4319610"/>
              <a:gd name="connsiteX2" fmla="*/ 10934 w 1177397"/>
              <a:gd name="connsiteY2" fmla="*/ 4319610 h 4319610"/>
              <a:gd name="connsiteX0" fmla="*/ 364464 w 1177397"/>
              <a:gd name="connsiteY0" fmla="*/ 0 h 4319610"/>
              <a:gd name="connsiteX1" fmla="*/ 1177397 w 1177397"/>
              <a:gd name="connsiteY1" fmla="*/ 0 h 4319610"/>
              <a:gd name="connsiteX2" fmla="*/ 1177397 w 1177397"/>
              <a:gd name="connsiteY2" fmla="*/ 398246 h 4319610"/>
              <a:gd name="connsiteX3" fmla="*/ 364464 w 1177397"/>
              <a:gd name="connsiteY3" fmla="*/ 398246 h 4319610"/>
              <a:gd name="connsiteX4" fmla="*/ 364464 w 1177397"/>
              <a:gd name="connsiteY4" fmla="*/ 0 h 4319610"/>
              <a:gd name="connsiteX0" fmla="*/ 296722 w 1177397"/>
              <a:gd name="connsiteY0" fmla="*/ 0 h 4319610"/>
              <a:gd name="connsiteX1" fmla="*/ 296722 w 1177397"/>
              <a:gd name="connsiteY1" fmla="*/ 398246 h 4319610"/>
              <a:gd name="connsiteX0" fmla="*/ 296722 w 1177397"/>
              <a:gd name="connsiteY0" fmla="*/ 199031 h 4319610"/>
              <a:gd name="connsiteX1" fmla="*/ 0 w 1177397"/>
              <a:gd name="connsiteY1" fmla="*/ 202938 h 4319610"/>
              <a:gd name="connsiteX2" fmla="*/ 10934 w 117739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7659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2332 w 1183007"/>
              <a:gd name="connsiteY0" fmla="*/ 19342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7098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99031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07942 w 1183007"/>
              <a:gd name="connsiteY0" fmla="*/ 18220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  <a:gd name="connsiteX0" fmla="*/ 370074 w 1183007"/>
              <a:gd name="connsiteY0" fmla="*/ 0 h 4319610"/>
              <a:gd name="connsiteX1" fmla="*/ 1183007 w 1183007"/>
              <a:gd name="connsiteY1" fmla="*/ 0 h 4319610"/>
              <a:gd name="connsiteX2" fmla="*/ 1183007 w 1183007"/>
              <a:gd name="connsiteY2" fmla="*/ 398246 h 4319610"/>
              <a:gd name="connsiteX3" fmla="*/ 370074 w 1183007"/>
              <a:gd name="connsiteY3" fmla="*/ 398246 h 4319610"/>
              <a:gd name="connsiteX4" fmla="*/ 370074 w 1183007"/>
              <a:gd name="connsiteY4" fmla="*/ 0 h 4319610"/>
              <a:gd name="connsiteX0" fmla="*/ 302332 w 1183007"/>
              <a:gd name="connsiteY0" fmla="*/ 0 h 4319610"/>
              <a:gd name="connsiteX1" fmla="*/ 302332 w 1183007"/>
              <a:gd name="connsiteY1" fmla="*/ 398246 h 4319610"/>
              <a:gd name="connsiteX0" fmla="*/ 313552 w 1183007"/>
              <a:gd name="connsiteY0" fmla="*/ 187812 h 4319610"/>
              <a:gd name="connsiteX1" fmla="*/ 0 w 1183007"/>
              <a:gd name="connsiteY1" fmla="*/ 191718 h 4319610"/>
              <a:gd name="connsiteX2" fmla="*/ 16544 w 1183007"/>
              <a:gd name="connsiteY2" fmla="*/ 4319610 h 43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007" h="4319610" stroke="0" extrusionOk="0">
                <a:moveTo>
                  <a:pt x="370074" y="0"/>
                </a:moveTo>
                <a:lnTo>
                  <a:pt x="1183007" y="0"/>
                </a:lnTo>
                <a:lnTo>
                  <a:pt x="1183007" y="398246"/>
                </a:lnTo>
                <a:lnTo>
                  <a:pt x="370074" y="398246"/>
                </a:lnTo>
                <a:lnTo>
                  <a:pt x="370074" y="0"/>
                </a:lnTo>
                <a:close/>
              </a:path>
              <a:path w="1183007" h="4319610" fill="none" extrusionOk="0">
                <a:moveTo>
                  <a:pt x="302332" y="0"/>
                </a:moveTo>
                <a:close/>
                <a:cubicBezTo>
                  <a:pt x="302332" y="132749"/>
                  <a:pt x="302332" y="265497"/>
                  <a:pt x="302332" y="398246"/>
                </a:cubicBezTo>
              </a:path>
              <a:path w="1183007" h="4319610" fill="none" extrusionOk="0">
                <a:moveTo>
                  <a:pt x="313552" y="187812"/>
                </a:moveTo>
                <a:lnTo>
                  <a:pt x="0" y="191718"/>
                </a:lnTo>
                <a:cubicBezTo>
                  <a:pt x="8686" y="1136535"/>
                  <a:pt x="13468" y="3531868"/>
                  <a:pt x="16544" y="431961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5" name="그룹 54"/>
          <p:cNvGrpSpPr>
            <a:grpSpLocks/>
          </p:cNvGrpSpPr>
          <p:nvPr/>
        </p:nvGrpSpPr>
        <p:grpSpPr bwMode="auto">
          <a:xfrm>
            <a:off x="2405063" y="4831581"/>
            <a:ext cx="463550" cy="368300"/>
            <a:chOff x="5664867" y="5111091"/>
            <a:chExt cx="463726" cy="369332"/>
          </a:xfrm>
        </p:grpSpPr>
        <p:sp>
          <p:nvSpPr>
            <p:cNvPr id="56" name="타원 5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8" name="TextBox 14"/>
            <p:cNvSpPr txBox="1">
              <a:spLocks noChangeArrowheads="1"/>
            </p:cNvSpPr>
            <p:nvPr/>
          </p:nvSpPr>
          <p:spPr bwMode="auto">
            <a:xfrm>
              <a:off x="5664867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5580063" y="5726931"/>
            <a:ext cx="463550" cy="368300"/>
            <a:chOff x="5669703" y="5111091"/>
            <a:chExt cx="463726" cy="369332"/>
          </a:xfrm>
        </p:grpSpPr>
        <p:sp>
          <p:nvSpPr>
            <p:cNvPr id="102" name="타원 101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1334" name="TextBox 14"/>
            <p:cNvSpPr txBox="1">
              <a:spLocks noChangeArrowheads="1"/>
            </p:cNvSpPr>
            <p:nvPr/>
          </p:nvSpPr>
          <p:spPr bwMode="auto">
            <a:xfrm>
              <a:off x="5669703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830088" y="5726893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‘ ’</a:t>
            </a:r>
            <a:endParaRPr lang="ko-KR" altLang="en-US" sz="11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D7ACEAB-76C8-4D84-A1B8-BC3FF6CCEFF6}"/>
              </a:ext>
            </a:extLst>
          </p:cNvPr>
          <p:cNvGrpSpPr/>
          <p:nvPr/>
        </p:nvGrpSpPr>
        <p:grpSpPr>
          <a:xfrm>
            <a:off x="5090166" y="1744663"/>
            <a:ext cx="3675882" cy="745939"/>
            <a:chOff x="5038165" y="815788"/>
            <a:chExt cx="3663880" cy="1316231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BDE7958-C83B-4DFA-B50B-B324F2FB7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E60EE7F-1F62-45B6-A6D1-E2DF8CF1E54A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HY강B" pitchFamily="18" charset="-127"/>
                </a:rPr>
                <a:t>Seoul is the capital city of Korea.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상수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CCD167-AB07-34C4-AC1C-12AFCFA5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7" y="1700808"/>
            <a:ext cx="8073200" cy="4152900"/>
          </a:xfrm>
        </p:spPr>
        <p:txBody>
          <a:bodyPr/>
          <a:lstStyle/>
          <a:p>
            <a:r>
              <a:rPr lang="ko-KR" altLang="en-US" sz="1800" dirty="0">
                <a:latin typeface="맑은 고딕" pitchFamily="50" charset="-127"/>
              </a:rPr>
              <a:t>문자열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</a:rPr>
              <a:t>상수</a:t>
            </a:r>
            <a:r>
              <a:rPr lang="en-US" altLang="ko-KR" sz="1800" dirty="0">
                <a:latin typeface="맑은 고딕" pitchFamily="50" charset="-127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</a:rPr>
              <a:t>"…"</a:t>
            </a:r>
            <a:r>
              <a:rPr lang="en-US" altLang="ko-KR" sz="1800" dirty="0">
                <a:latin typeface="맑은 고딕" pitchFamily="50" charset="-127"/>
              </a:rPr>
              <a:t>): read-only </a:t>
            </a:r>
            <a:r>
              <a:rPr lang="ko-KR" altLang="en-US" sz="1800" dirty="0">
                <a:latin typeface="맑은 고딕" pitchFamily="50" charset="-127"/>
              </a:rPr>
              <a:t>메모리 영역에 저장</a:t>
            </a:r>
            <a:endParaRPr lang="en-US" altLang="ko-KR" sz="1800" dirty="0">
              <a:latin typeface="맑은 고딕" pitchFamily="50" charset="-127"/>
            </a:endParaRPr>
          </a:p>
          <a:p>
            <a:pPr lvl="1"/>
            <a:r>
              <a:rPr lang="ko-KR" altLang="en-US" sz="1600" dirty="0">
                <a:solidFill>
                  <a:srgbClr val="FF0000"/>
                </a:solidFill>
                <a:latin typeface="맑은 고딕" pitchFamily="50" charset="-127"/>
              </a:rPr>
              <a:t>수정 불가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</a:endParaRPr>
          </a:p>
          <a:p>
            <a:r>
              <a:rPr lang="en-US" altLang="ko-KR" sz="1800" dirty="0">
                <a:ea typeface="Arial Unicode MS" pitchFamily="50" charset="-127"/>
              </a:rPr>
              <a:t>char* p = "Hello";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p[0] = 'h'; (X)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p = "World"; (O)</a:t>
            </a:r>
          </a:p>
          <a:p>
            <a:pPr lvl="1"/>
            <a:r>
              <a:rPr lang="en-US" altLang="ko-KR" sz="1600" dirty="0" err="1">
                <a:ea typeface="Arial Unicode MS" pitchFamily="50" charset="-127"/>
              </a:rPr>
              <a:t>sizeof</a:t>
            </a:r>
            <a:r>
              <a:rPr lang="en-US" altLang="ko-KR" sz="1600" dirty="0">
                <a:ea typeface="Arial Unicode MS" pitchFamily="50" charset="-127"/>
              </a:rPr>
              <a:t> p : 8 (</a:t>
            </a:r>
            <a:r>
              <a:rPr lang="ko-KR" altLang="en-US" sz="1600" dirty="0">
                <a:ea typeface="Arial Unicode MS" pitchFamily="50" charset="-127"/>
              </a:rPr>
              <a:t>또는 </a:t>
            </a:r>
            <a:r>
              <a:rPr lang="en-US" altLang="ko-KR" sz="1600" dirty="0">
                <a:ea typeface="Arial Unicode MS" pitchFamily="50" charset="-127"/>
              </a:rPr>
              <a:t>4)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length : 5</a:t>
            </a:r>
          </a:p>
          <a:p>
            <a:r>
              <a:rPr lang="en-US" altLang="ko-KR" sz="1800" dirty="0">
                <a:ea typeface="Arial Unicode MS" pitchFamily="50" charset="-127"/>
              </a:rPr>
              <a:t>char a[ ] = "Hello";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a[0] = 'h'; (O)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a = "World"; (X)</a:t>
            </a:r>
          </a:p>
          <a:p>
            <a:pPr lvl="1"/>
            <a:r>
              <a:rPr lang="en-US" altLang="ko-KR" sz="1600" dirty="0" err="1">
                <a:ea typeface="Arial Unicode MS" pitchFamily="50" charset="-127"/>
              </a:rPr>
              <a:t>sizeof</a:t>
            </a:r>
            <a:r>
              <a:rPr lang="en-US" altLang="ko-KR" sz="1600" dirty="0">
                <a:ea typeface="Arial Unicode MS" pitchFamily="50" charset="-127"/>
              </a:rPr>
              <a:t> a : 6</a:t>
            </a:r>
          </a:p>
          <a:p>
            <a:pPr lvl="1"/>
            <a:r>
              <a:rPr lang="en-US" altLang="ko-KR" sz="1600" dirty="0">
                <a:ea typeface="Arial Unicode MS" pitchFamily="50" charset="-127"/>
              </a:rPr>
              <a:t>length : 5</a:t>
            </a:r>
          </a:p>
          <a:p>
            <a:pPr lvl="1"/>
            <a:endParaRPr lang="en-US" altLang="ko-KR" sz="1800" dirty="0">
              <a:ea typeface="Arial Unicode MS" pitchFamily="50" charset="-127"/>
            </a:endParaRPr>
          </a:p>
          <a:p>
            <a:pPr lvl="1"/>
            <a:endParaRPr lang="ko-KR" altLang="en-US" sz="1800" dirty="0">
              <a:ea typeface="Arial Unicode MS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EA9182-A15D-0313-956E-A92F1C6A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7585"/>
              </p:ext>
            </p:extLst>
          </p:nvPr>
        </p:nvGraphicFramePr>
        <p:xfrm>
          <a:off x="4860032" y="2780928"/>
          <a:ext cx="34563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39E92-88A2-0238-E47A-71406B67B2C7}"/>
              </a:ext>
            </a:extLst>
          </p:cNvPr>
          <p:cNvSpPr txBox="1"/>
          <p:nvPr/>
        </p:nvSpPr>
        <p:spPr>
          <a:xfrm>
            <a:off x="3779912" y="3140968"/>
            <a:ext cx="648072" cy="369332"/>
          </a:xfrm>
          <a:prstGeom prst="rect">
            <a:avLst/>
          </a:prstGeom>
          <a:solidFill>
            <a:srgbClr val="25FBA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</a:t>
            </a:r>
            <a:endParaRPr lang="ko-KR" altLang="en-US" dirty="0">
              <a:solidFill>
                <a:srgbClr val="0000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D3386-1041-BD63-C8A4-17255CD8E851}"/>
              </a:ext>
            </a:extLst>
          </p:cNvPr>
          <p:cNvSpPr txBox="1"/>
          <p:nvPr/>
        </p:nvSpPr>
        <p:spPr>
          <a:xfrm>
            <a:off x="3347864" y="314096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BB3AD-8DE2-2A17-F732-745E4112B755}"/>
              </a:ext>
            </a:extLst>
          </p:cNvPr>
          <p:cNvSpPr txBox="1"/>
          <p:nvPr/>
        </p:nvSpPr>
        <p:spPr>
          <a:xfrm>
            <a:off x="4355976" y="2924944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</a:t>
            </a:r>
            <a:endParaRPr lang="ko-KR" altLang="en-US" dirty="0">
              <a:solidFill>
                <a:srgbClr val="0000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53201B-7927-354B-3719-16C07005ED53}"/>
              </a:ext>
            </a:extLst>
          </p:cNvPr>
          <p:cNvCxnSpPr/>
          <p:nvPr/>
        </p:nvCxnSpPr>
        <p:spPr>
          <a:xfrm>
            <a:off x="4427984" y="3356992"/>
            <a:ext cx="43204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6D361F-D346-8D0A-D39E-F351FE5B6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25944"/>
              </p:ext>
            </p:extLst>
          </p:nvPr>
        </p:nvGraphicFramePr>
        <p:xfrm>
          <a:off x="4860032" y="3717032"/>
          <a:ext cx="34563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24491C-101C-F0ED-BCF6-67BACAC65AA9}"/>
              </a:ext>
            </a:extLst>
          </p:cNvPr>
          <p:cNvSpPr txBox="1"/>
          <p:nvPr/>
        </p:nvSpPr>
        <p:spPr>
          <a:xfrm>
            <a:off x="4427984" y="407707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61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 입출력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360437" y="30626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Group 150">
            <a:extLst>
              <a:ext uri="{FF2B5EF4-FFF2-40B4-BE49-F238E27FC236}">
                <a16:creationId xmlns:a16="http://schemas.microsoft.com/office/drawing/2014/main" id="{F49093ED-46F1-3EED-F131-F2FCE059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0382"/>
              </p:ext>
            </p:extLst>
          </p:nvPr>
        </p:nvGraphicFramePr>
        <p:xfrm>
          <a:off x="611957" y="1629594"/>
          <a:ext cx="7777162" cy="1676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getchar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(void)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하나의 문자를 읽어서 반환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입력 실패의 경우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EOF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putchar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 c)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변수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에 저장된 문자 출력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scanf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("%c", &amp;c)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하나의 문자를 읽어서 변수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에 저장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printf("%c", c);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변수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에 저장된 문자 출력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02C8B-C106-2665-1FFA-374509F5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52007"/>
            <a:ext cx="7777162" cy="864096"/>
          </a:xfrm>
        </p:spPr>
        <p:txBody>
          <a:bodyPr/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#define EOF (-1)	// &lt;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stdio.h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&gt;</a:t>
            </a: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End Of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rebuchet MS" pitchFamily="34" charset="0"/>
              </a:rPr>
              <a:t>예제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문자 입출력</a:t>
            </a:r>
            <a:endParaRPr lang="en-US" altLang="ko-KR" dirty="0">
              <a:latin typeface="Trebuchet MS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56538" y="37163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503695" y="262186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n-lt"/>
              </a:rPr>
              <a:t>End Of File</a:t>
            </a:r>
            <a:r>
              <a:rPr lang="ko-KR" altLang="en-US" dirty="0">
                <a:solidFill>
                  <a:schemeClr val="tx2"/>
                </a:solidFill>
                <a:latin typeface="+mn-lt"/>
              </a:rPr>
              <a:t>을 나타내는 문자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,</a:t>
            </a:r>
          </a:p>
          <a:p>
            <a:r>
              <a:rPr lang="en-US" altLang="ko-KR" dirty="0">
                <a:solidFill>
                  <a:schemeClr val="tx2"/>
                </a:solidFill>
                <a:latin typeface="+mn-lt"/>
              </a:rPr>
              <a:t>EOF</a:t>
            </a:r>
            <a:r>
              <a:rPr lang="ko-KR" altLang="en-US" dirty="0">
                <a:solidFill>
                  <a:schemeClr val="tx2"/>
                </a:solidFill>
                <a:latin typeface="+mn-lt"/>
              </a:rPr>
              <a:t>는 정수형</a:t>
            </a:r>
            <a:endParaRPr lang="en-US" altLang="ko-KR" dirty="0">
              <a:solidFill>
                <a:schemeClr val="tx2"/>
              </a:solidFill>
              <a:latin typeface="+mn-lt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-1</a:t>
            </a:r>
            <a:r>
              <a:rPr lang="ko-KR" altLang="en-US" dirty="0">
                <a:solidFill>
                  <a:schemeClr val="tx2"/>
                </a:solidFill>
                <a:latin typeface="+mn-lt"/>
              </a:rPr>
              <a:t>이다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.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22215" y="2764811"/>
            <a:ext cx="1793322" cy="452761"/>
          </a:xfrm>
          <a:custGeom>
            <a:avLst/>
            <a:gdLst>
              <a:gd name="connsiteX0" fmla="*/ 1793322 w 1793322"/>
              <a:gd name="connsiteY0" fmla="*/ 0 h 452761"/>
              <a:gd name="connsiteX1" fmla="*/ 1775567 w 1793322"/>
              <a:gd name="connsiteY1" fmla="*/ 44388 h 452761"/>
              <a:gd name="connsiteX2" fmla="*/ 1766689 w 1793322"/>
              <a:gd name="connsiteY2" fmla="*/ 71021 h 452761"/>
              <a:gd name="connsiteX3" fmla="*/ 1740056 w 1793322"/>
              <a:gd name="connsiteY3" fmla="*/ 97654 h 452761"/>
              <a:gd name="connsiteX4" fmla="*/ 1722301 w 1793322"/>
              <a:gd name="connsiteY4" fmla="*/ 133165 h 452761"/>
              <a:gd name="connsiteX5" fmla="*/ 1651280 w 1793322"/>
              <a:gd name="connsiteY5" fmla="*/ 230819 h 452761"/>
              <a:gd name="connsiteX6" fmla="*/ 1606891 w 1793322"/>
              <a:gd name="connsiteY6" fmla="*/ 275207 h 452761"/>
              <a:gd name="connsiteX7" fmla="*/ 1580258 w 1793322"/>
              <a:gd name="connsiteY7" fmla="*/ 301840 h 452761"/>
              <a:gd name="connsiteX8" fmla="*/ 1535870 w 1793322"/>
              <a:gd name="connsiteY8" fmla="*/ 337351 h 452761"/>
              <a:gd name="connsiteX9" fmla="*/ 1509237 w 1793322"/>
              <a:gd name="connsiteY9" fmla="*/ 363984 h 452761"/>
              <a:gd name="connsiteX10" fmla="*/ 1473726 w 1793322"/>
              <a:gd name="connsiteY10" fmla="*/ 381739 h 452761"/>
              <a:gd name="connsiteX11" fmla="*/ 1447093 w 1793322"/>
              <a:gd name="connsiteY11" fmla="*/ 399495 h 452761"/>
              <a:gd name="connsiteX12" fmla="*/ 1393827 w 1793322"/>
              <a:gd name="connsiteY12" fmla="*/ 417250 h 452761"/>
              <a:gd name="connsiteX13" fmla="*/ 1367194 w 1793322"/>
              <a:gd name="connsiteY13" fmla="*/ 435005 h 452761"/>
              <a:gd name="connsiteX14" fmla="*/ 1313928 w 1793322"/>
              <a:gd name="connsiteY14" fmla="*/ 443883 h 452761"/>
              <a:gd name="connsiteX15" fmla="*/ 1269540 w 1793322"/>
              <a:gd name="connsiteY15" fmla="*/ 452761 h 452761"/>
              <a:gd name="connsiteX16" fmla="*/ 1038720 w 1793322"/>
              <a:gd name="connsiteY16" fmla="*/ 443883 h 452761"/>
              <a:gd name="connsiteX17" fmla="*/ 923311 w 1793322"/>
              <a:gd name="connsiteY17" fmla="*/ 417250 h 452761"/>
              <a:gd name="connsiteX18" fmla="*/ 896678 w 1793322"/>
              <a:gd name="connsiteY18" fmla="*/ 408372 h 452761"/>
              <a:gd name="connsiteX19" fmla="*/ 781268 w 1793322"/>
              <a:gd name="connsiteY19" fmla="*/ 399495 h 452761"/>
              <a:gd name="connsiteX20" fmla="*/ 745757 w 1793322"/>
              <a:gd name="connsiteY20" fmla="*/ 390617 h 452761"/>
              <a:gd name="connsiteX21" fmla="*/ 692491 w 1793322"/>
              <a:gd name="connsiteY21" fmla="*/ 381739 h 452761"/>
              <a:gd name="connsiteX22" fmla="*/ 665858 w 1793322"/>
              <a:gd name="connsiteY22" fmla="*/ 372862 h 452761"/>
              <a:gd name="connsiteX23" fmla="*/ 630348 w 1793322"/>
              <a:gd name="connsiteY23" fmla="*/ 363984 h 452761"/>
              <a:gd name="connsiteX24" fmla="*/ 550449 w 1793322"/>
              <a:gd name="connsiteY24" fmla="*/ 346229 h 452761"/>
              <a:gd name="connsiteX25" fmla="*/ 514938 w 1793322"/>
              <a:gd name="connsiteY25" fmla="*/ 328473 h 452761"/>
              <a:gd name="connsiteX26" fmla="*/ 470550 w 1793322"/>
              <a:gd name="connsiteY26" fmla="*/ 319596 h 452761"/>
              <a:gd name="connsiteX27" fmla="*/ 443917 w 1793322"/>
              <a:gd name="connsiteY27" fmla="*/ 310718 h 452761"/>
              <a:gd name="connsiteX28" fmla="*/ 399528 w 1793322"/>
              <a:gd name="connsiteY28" fmla="*/ 301840 h 452761"/>
              <a:gd name="connsiteX29" fmla="*/ 337385 w 1793322"/>
              <a:gd name="connsiteY29" fmla="*/ 275207 h 452761"/>
              <a:gd name="connsiteX30" fmla="*/ 115443 w 1793322"/>
              <a:gd name="connsiteY30" fmla="*/ 284085 h 452761"/>
              <a:gd name="connsiteX31" fmla="*/ 79932 w 1793322"/>
              <a:gd name="connsiteY31" fmla="*/ 319596 h 452761"/>
              <a:gd name="connsiteX32" fmla="*/ 53299 w 1793322"/>
              <a:gd name="connsiteY32" fmla="*/ 328473 h 452761"/>
              <a:gd name="connsiteX33" fmla="*/ 26666 w 1793322"/>
              <a:gd name="connsiteY33" fmla="*/ 372862 h 452761"/>
              <a:gd name="connsiteX34" fmla="*/ 33 w 1793322"/>
              <a:gd name="connsiteY34" fmla="*/ 408372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93322" h="452761">
                <a:moveTo>
                  <a:pt x="1793322" y="0"/>
                </a:moveTo>
                <a:cubicBezTo>
                  <a:pt x="1787404" y="14796"/>
                  <a:pt x="1781162" y="29467"/>
                  <a:pt x="1775567" y="44388"/>
                </a:cubicBezTo>
                <a:cubicBezTo>
                  <a:pt x="1772281" y="53150"/>
                  <a:pt x="1771880" y="63235"/>
                  <a:pt x="1766689" y="71021"/>
                </a:cubicBezTo>
                <a:cubicBezTo>
                  <a:pt x="1759725" y="81467"/>
                  <a:pt x="1748934" y="88776"/>
                  <a:pt x="1740056" y="97654"/>
                </a:cubicBezTo>
                <a:cubicBezTo>
                  <a:pt x="1734138" y="109491"/>
                  <a:pt x="1729110" y="121817"/>
                  <a:pt x="1722301" y="133165"/>
                </a:cubicBezTo>
                <a:cubicBezTo>
                  <a:pt x="1703840" y="163933"/>
                  <a:pt x="1675648" y="203743"/>
                  <a:pt x="1651280" y="230819"/>
                </a:cubicBezTo>
                <a:cubicBezTo>
                  <a:pt x="1637282" y="246372"/>
                  <a:pt x="1621687" y="260411"/>
                  <a:pt x="1606891" y="275207"/>
                </a:cubicBezTo>
                <a:cubicBezTo>
                  <a:pt x="1598013" y="284085"/>
                  <a:pt x="1590062" y="293997"/>
                  <a:pt x="1580258" y="301840"/>
                </a:cubicBezTo>
                <a:cubicBezTo>
                  <a:pt x="1565462" y="313677"/>
                  <a:pt x="1550130" y="324873"/>
                  <a:pt x="1535870" y="337351"/>
                </a:cubicBezTo>
                <a:cubicBezTo>
                  <a:pt x="1526422" y="345619"/>
                  <a:pt x="1519453" y="356687"/>
                  <a:pt x="1509237" y="363984"/>
                </a:cubicBezTo>
                <a:cubicBezTo>
                  <a:pt x="1498468" y="371676"/>
                  <a:pt x="1485216" y="375173"/>
                  <a:pt x="1473726" y="381739"/>
                </a:cubicBezTo>
                <a:cubicBezTo>
                  <a:pt x="1464462" y="387033"/>
                  <a:pt x="1456843" y="395162"/>
                  <a:pt x="1447093" y="399495"/>
                </a:cubicBezTo>
                <a:cubicBezTo>
                  <a:pt x="1429990" y="407096"/>
                  <a:pt x="1409400" y="406869"/>
                  <a:pt x="1393827" y="417250"/>
                </a:cubicBezTo>
                <a:cubicBezTo>
                  <a:pt x="1384949" y="423168"/>
                  <a:pt x="1377316" y="431631"/>
                  <a:pt x="1367194" y="435005"/>
                </a:cubicBezTo>
                <a:cubicBezTo>
                  <a:pt x="1350117" y="440697"/>
                  <a:pt x="1331638" y="440663"/>
                  <a:pt x="1313928" y="443883"/>
                </a:cubicBezTo>
                <a:cubicBezTo>
                  <a:pt x="1299082" y="446582"/>
                  <a:pt x="1284336" y="449802"/>
                  <a:pt x="1269540" y="452761"/>
                </a:cubicBezTo>
                <a:cubicBezTo>
                  <a:pt x="1192600" y="449802"/>
                  <a:pt x="1115567" y="448686"/>
                  <a:pt x="1038720" y="443883"/>
                </a:cubicBezTo>
                <a:cubicBezTo>
                  <a:pt x="1000882" y="441518"/>
                  <a:pt x="958864" y="427916"/>
                  <a:pt x="923311" y="417250"/>
                </a:cubicBezTo>
                <a:cubicBezTo>
                  <a:pt x="914348" y="414561"/>
                  <a:pt x="905964" y="409533"/>
                  <a:pt x="896678" y="408372"/>
                </a:cubicBezTo>
                <a:cubicBezTo>
                  <a:pt x="858392" y="403586"/>
                  <a:pt x="819738" y="402454"/>
                  <a:pt x="781268" y="399495"/>
                </a:cubicBezTo>
                <a:cubicBezTo>
                  <a:pt x="769431" y="396536"/>
                  <a:pt x="757721" y="393010"/>
                  <a:pt x="745757" y="390617"/>
                </a:cubicBezTo>
                <a:cubicBezTo>
                  <a:pt x="728106" y="387087"/>
                  <a:pt x="710063" y="385644"/>
                  <a:pt x="692491" y="381739"/>
                </a:cubicBezTo>
                <a:cubicBezTo>
                  <a:pt x="683356" y="379709"/>
                  <a:pt x="674856" y="375433"/>
                  <a:pt x="665858" y="372862"/>
                </a:cubicBezTo>
                <a:cubicBezTo>
                  <a:pt x="654126" y="369510"/>
                  <a:pt x="642258" y="366631"/>
                  <a:pt x="630348" y="363984"/>
                </a:cubicBezTo>
                <a:cubicBezTo>
                  <a:pt x="528868" y="341432"/>
                  <a:pt x="637086" y="367887"/>
                  <a:pt x="550449" y="346229"/>
                </a:cubicBezTo>
                <a:cubicBezTo>
                  <a:pt x="538612" y="340310"/>
                  <a:pt x="527493" y="332658"/>
                  <a:pt x="514938" y="328473"/>
                </a:cubicBezTo>
                <a:cubicBezTo>
                  <a:pt x="500623" y="323701"/>
                  <a:pt x="485188" y="323256"/>
                  <a:pt x="470550" y="319596"/>
                </a:cubicBezTo>
                <a:cubicBezTo>
                  <a:pt x="461471" y="317326"/>
                  <a:pt x="452995" y="312988"/>
                  <a:pt x="443917" y="310718"/>
                </a:cubicBezTo>
                <a:cubicBezTo>
                  <a:pt x="429278" y="307058"/>
                  <a:pt x="414167" y="305500"/>
                  <a:pt x="399528" y="301840"/>
                </a:cubicBezTo>
                <a:cubicBezTo>
                  <a:pt x="373398" y="295308"/>
                  <a:pt x="362798" y="287914"/>
                  <a:pt x="337385" y="275207"/>
                </a:cubicBezTo>
                <a:cubicBezTo>
                  <a:pt x="263404" y="278166"/>
                  <a:pt x="188406" y="271505"/>
                  <a:pt x="115443" y="284085"/>
                </a:cubicBezTo>
                <a:cubicBezTo>
                  <a:pt x="98946" y="286929"/>
                  <a:pt x="95813" y="314303"/>
                  <a:pt x="79932" y="319596"/>
                </a:cubicBezTo>
                <a:lnTo>
                  <a:pt x="53299" y="328473"/>
                </a:lnTo>
                <a:cubicBezTo>
                  <a:pt x="-2000" y="383775"/>
                  <a:pt x="72768" y="303709"/>
                  <a:pt x="26666" y="372862"/>
                </a:cubicBezTo>
                <a:cubicBezTo>
                  <a:pt x="-2059" y="415950"/>
                  <a:pt x="33" y="383555"/>
                  <a:pt x="33" y="4083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1306199-E1B9-69AB-02CA-8E664469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50" y="1618144"/>
            <a:ext cx="7777162" cy="33213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ko-KR" sz="1600" kern="0" dirty="0" err="1">
                <a:solidFill>
                  <a:srgbClr val="FF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정수형에 주의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en-US" altLang="ko-KR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(</a:t>
            </a:r>
            <a:r>
              <a:rPr lang="en-US" altLang="ko-KR" sz="1600" kern="0" dirty="0">
                <a:solidFill>
                  <a:srgbClr val="FF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ch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getchar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()</a:t>
            </a:r>
            <a:r>
              <a:rPr lang="en-US" altLang="ko-KR" sz="1600" kern="0" dirty="0">
                <a:solidFill>
                  <a:srgbClr val="FF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!= </a:t>
            </a:r>
            <a:r>
              <a:rPr lang="en-US" altLang="ko-KR" sz="1600" kern="0" dirty="0">
                <a:solidFill>
                  <a:srgbClr val="FF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EOF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4375" algn="l"/>
              </a:tabLst>
            </a:pPr>
            <a:r>
              <a:rPr lang="ko-KR" altLang="en-US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		</a:t>
            </a:r>
            <a:r>
              <a:rPr lang="en-US" altLang="ko-KR" sz="1600" dirty="0" err="1">
                <a:latin typeface="Consolas" pitchFamily="49" charset="0"/>
                <a:ea typeface="Arial Unicode MS" pitchFamily="50" charset="-127"/>
                <a:cs typeface="Consolas" pitchFamily="49" charset="0"/>
              </a:rPr>
              <a:t>putchar</a:t>
            </a:r>
            <a:r>
              <a:rPr lang="en-US" altLang="ko-KR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ea typeface="Arial Unicode MS" pitchFamily="50" charset="-127"/>
                <a:cs typeface="Consolas" pitchFamily="49" charset="0"/>
              </a:rPr>
              <a:t>ch</a:t>
            </a:r>
            <a:r>
              <a:rPr lang="en-US" altLang="ko-KR" sz="1600" dirty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endParaRPr lang="en-US" altLang="ko-KR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en-US" altLang="ko-KR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onsolas" pitchFamily="49" charset="0"/>
                <a:ea typeface="Arial Unicode MS" pitchFamily="50" charset="-127"/>
                <a:cs typeface="Consolas" pitchFamily="49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D5419F-3CE4-4328-8DF8-08EDD07CB613}"/>
              </a:ext>
            </a:extLst>
          </p:cNvPr>
          <p:cNvGrpSpPr/>
          <p:nvPr/>
        </p:nvGrpSpPr>
        <p:grpSpPr>
          <a:xfrm>
            <a:off x="5426600" y="1879233"/>
            <a:ext cx="2791025" cy="2341855"/>
            <a:chOff x="4874867" y="766531"/>
            <a:chExt cx="3663880" cy="136548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B04298-4DB9-41F1-A23C-4A3AF490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D7ABAF-8A40-4EF1-9529-C0135BCBD642}"/>
                </a:ext>
              </a:extLst>
            </p:cNvPr>
            <p:cNvSpPr/>
            <p:nvPr/>
          </p:nvSpPr>
          <p:spPr>
            <a:xfrm>
              <a:off x="4874867" y="7665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" name="TextBox 33">
            <a:extLst>
              <a:ext uri="{FF2B5EF4-FFF2-40B4-BE49-F238E27FC236}">
                <a16:creationId xmlns:a16="http://schemas.microsoft.com/office/drawing/2014/main" id="{F27D86A6-1827-20B5-5E6D-43802CF89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18" y="1898739"/>
            <a:ext cx="154283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/>
            <a:r>
              <a:rPr lang="ko-KR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r>
              <a:rPr lang="en-US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ko-KR" sz="1600" i="1" dirty="0">
              <a:solidFill>
                <a:srgbClr val="FFFF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ko-KR" altLang="ko-KR" sz="16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r>
              <a:rPr lang="en-US" altLang="ko-KR" sz="16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</a:t>
            </a:r>
            <a:endParaRPr lang="ko-KR" altLang="ko-KR" sz="16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ko-KR" sz="1600" i="1" dirty="0">
              <a:solidFill>
                <a:srgbClr val="FFFF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</a:t>
            </a:r>
            <a:endParaRPr lang="ko-KR" altLang="ko-KR" sz="16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^Z</a:t>
            </a:r>
          </a:p>
          <a:p>
            <a:pPr algn="just"/>
            <a:r>
              <a:rPr lang="en-US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^Z</a:t>
            </a:r>
          </a:p>
          <a:p>
            <a:pPr algn="just"/>
            <a:r>
              <a:rPr lang="en-US" altLang="ko-KR" sz="1600" i="1" dirty="0">
                <a:solidFill>
                  <a:srgbClr val="FFFF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^Z</a:t>
            </a:r>
          </a:p>
        </p:txBody>
      </p:sp>
      <p:sp>
        <p:nvSpPr>
          <p:cNvPr id="6" name="설명선 1(테두리 및 강조선) 1">
            <a:extLst>
              <a:ext uri="{FF2B5EF4-FFF2-40B4-BE49-F238E27FC236}">
                <a16:creationId xmlns:a16="http://schemas.microsoft.com/office/drawing/2014/main" id="{FD1BB189-DE6B-0392-FA16-90BB0C5FC51E}"/>
              </a:ext>
            </a:extLst>
          </p:cNvPr>
          <p:cNvSpPr/>
          <p:nvPr/>
        </p:nvSpPr>
        <p:spPr>
          <a:xfrm>
            <a:off x="6222247" y="1961827"/>
            <a:ext cx="790575" cy="215900"/>
          </a:xfrm>
          <a:prstGeom prst="accentBorderCallout1">
            <a:avLst>
              <a:gd name="adj1" fmla="val 18750"/>
              <a:gd name="adj2" fmla="val -8333"/>
              <a:gd name="adj3" fmla="val 51484"/>
              <a:gd name="adj4" fmla="val -43234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입력</a:t>
            </a:r>
          </a:p>
        </p:txBody>
      </p:sp>
      <p:sp>
        <p:nvSpPr>
          <p:cNvPr id="8" name="설명선 1(테두리 및 강조선) 1">
            <a:extLst>
              <a:ext uri="{FF2B5EF4-FFF2-40B4-BE49-F238E27FC236}">
                <a16:creationId xmlns:a16="http://schemas.microsoft.com/office/drawing/2014/main" id="{4C97D528-7AD7-A1EA-AFE4-DA23DA18B515}"/>
              </a:ext>
            </a:extLst>
          </p:cNvPr>
          <p:cNvSpPr/>
          <p:nvPr/>
        </p:nvSpPr>
        <p:spPr>
          <a:xfrm>
            <a:off x="6220747" y="2340329"/>
            <a:ext cx="790575" cy="215900"/>
          </a:xfrm>
          <a:prstGeom prst="accentBorderCallout1">
            <a:avLst>
              <a:gd name="adj1" fmla="val 18750"/>
              <a:gd name="adj2" fmla="val -8333"/>
              <a:gd name="adj3" fmla="val -9534"/>
              <a:gd name="adj4" fmla="val -44214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입출력</a:t>
            </a:r>
          </a:p>
        </p:txBody>
      </p:sp>
      <p:graphicFrame>
        <p:nvGraphicFramePr>
          <p:cNvPr id="3" name="Group 90">
            <a:extLst>
              <a:ext uri="{FF2B5EF4-FFF2-40B4-BE49-F238E27FC236}">
                <a16:creationId xmlns:a16="http://schemas.microsoft.com/office/drawing/2014/main" id="{AFB0F5D9-8CEF-DD9C-2A07-B5BD5F7D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36382"/>
              </p:ext>
            </p:extLst>
          </p:nvPr>
        </p:nvGraphicFramePr>
        <p:xfrm>
          <a:off x="610974" y="1628800"/>
          <a:ext cx="7704137" cy="167640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scanf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("%s", 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문자열을 읽어서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띄어쓰기 단위로 입력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printf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("%s", 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char*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gets(char* 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줄을 읽어서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puts(const char* 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C49EB0-0EA5-5963-5EA9-66E37E52F7C0}"/>
              </a:ext>
            </a:extLst>
          </p:cNvPr>
          <p:cNvSpPr txBox="1">
            <a:spLocks noChangeArrowheads="1"/>
          </p:cNvSpPr>
          <p:nvPr/>
        </p:nvSpPr>
        <p:spPr>
          <a:xfrm>
            <a:off x="518864" y="3429000"/>
            <a:ext cx="8229600" cy="29523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gets(str): '\n'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을 만날 때까지 한 줄을 입력하여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str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에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저장</a:t>
            </a: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1600" dirty="0"/>
              <a:t>'\n'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읽어들이지만</a:t>
            </a:r>
            <a:r>
              <a:rPr lang="ko-KR" altLang="en-US" sz="1600" dirty="0"/>
              <a:t> 저장하지는 않음</a:t>
            </a:r>
            <a:endParaRPr lang="en-US" altLang="ko-KR" sz="1600" dirty="0"/>
          </a:p>
          <a:p>
            <a:pPr lvl="1" fontAlgn="auto">
              <a:spcAft>
                <a:spcPts val="0"/>
              </a:spcAft>
            </a:pPr>
            <a:r>
              <a:rPr lang="ko-KR" altLang="en-US" sz="1600" dirty="0"/>
              <a:t>입력이 성공하면 </a:t>
            </a:r>
            <a:r>
              <a:rPr lang="en-US" altLang="ko-KR" sz="1600" dirty="0"/>
              <a:t>str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 lvl="1" fontAlgn="auto">
              <a:spcAft>
                <a:spcPts val="0"/>
              </a:spcAft>
            </a:pPr>
            <a:r>
              <a:rPr lang="ko-KR" altLang="en-US" sz="1600" dirty="0"/>
              <a:t>입력이 실패하거나 파일 끝을 만나면 </a:t>
            </a:r>
            <a:r>
              <a:rPr lang="en-US" altLang="ko-KR" sz="1600" dirty="0"/>
              <a:t>NULL </a:t>
            </a:r>
            <a:r>
              <a:rPr lang="ko-KR" altLang="en-US" sz="1600" dirty="0"/>
              <a:t>포인터 반환</a:t>
            </a:r>
            <a:endParaRPr lang="en-US" altLang="ko-KR" sz="1600" dirty="0"/>
          </a:p>
          <a:p>
            <a:pPr fontAlgn="auto">
              <a:spcAft>
                <a:spcPts val="0"/>
              </a:spcAft>
            </a:pP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puts(str): str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과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'\n'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을 출력</a:t>
            </a: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puts(s)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 </a:t>
            </a:r>
            <a:r>
              <a:rPr lang="en-US" altLang="ko-KR" sz="1600" dirty="0" err="1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printf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("%s</a:t>
            </a:r>
            <a:r>
              <a:rPr lang="en-US" altLang="ko-KR" sz="1600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\n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", s)</a:t>
            </a: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char s[100];</a:t>
            </a:r>
            <a:b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gets(s);  // 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입력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ab  cd\n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 s: 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ab  cd\0</a:t>
            </a:r>
            <a:b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puts(s);  //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s: 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ab  cd\0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 </a:t>
            </a:r>
            <a:r>
              <a:rPr lang="ko-KR" altLang="en-US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출력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  <a:sym typeface="Wingdings" pitchFamily="2" charset="2"/>
              </a:rPr>
              <a:t>ab  cd\n</a:t>
            </a: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lvl="1" fontAlgn="auto">
              <a:spcAft>
                <a:spcPts val="0"/>
              </a:spcAft>
            </a:pP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  <a:p>
            <a:pPr lvl="1" fontAlgn="auto">
              <a:spcAft>
                <a:spcPts val="0"/>
              </a:spcAft>
              <a:buFont typeface="Symbol" pitchFamily="18" charset="2"/>
              <a:buNone/>
            </a:pPr>
            <a:endParaRPr lang="en-US" altLang="ko-KR" sz="1600" dirty="0">
              <a:latin typeface="Arial Unicode MS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89CFBB-58D5-D14E-A8C4-8454E789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4933615"/>
            <a:ext cx="3456384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char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 s[100];</a:t>
            </a:r>
            <a:b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while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 (gets(s))  // gets(s) != NULL</a:t>
            </a:r>
            <a:b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sz="1600" dirty="0">
                <a:latin typeface="Arial Unicode MS" pitchFamily="50" charset="-127"/>
                <a:ea typeface="맑은 고딕" pitchFamily="50" charset="-127"/>
                <a:cs typeface="Arial Unicode MS" pitchFamily="50" charset="-127"/>
              </a:rPr>
              <a:t>      puts(s);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ED78B-1518-57D4-8657-7EE8F8F5D117}"/>
              </a:ext>
            </a:extLst>
          </p:cNvPr>
          <p:cNvSpPr txBox="1"/>
          <p:nvPr/>
        </p:nvSpPr>
        <p:spPr>
          <a:xfrm>
            <a:off x="6370841" y="2643007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gets()</a:t>
            </a:r>
            <a:r>
              <a:rPr lang="ko-KR" altLang="en-US" sz="1600" dirty="0"/>
              <a:t>한 라인 전부 읽음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 입출력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04200A2-CF88-D5F9-5DB3-94181FE8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49" y="1623634"/>
            <a:ext cx="7777162" cy="36107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char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name[100], address[100];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이름을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); gets(</a:t>
            </a:r>
            <a:r>
              <a:rPr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주소를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); gets(address);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puts(name); puts(address);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endParaRPr lang="en-US" altLang="ko-KR" sz="1600" kern="0" dirty="0">
              <a:solidFill>
                <a:srgbClr val="0000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return</a:t>
            </a:r>
            <a:r>
              <a:rPr lang="ko-KR" altLang="en-US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EC61177-7A7C-4AC6-B700-83D5275C1765}"/>
              </a:ext>
            </a:extLst>
          </p:cNvPr>
          <p:cNvGrpSpPr/>
          <p:nvPr/>
        </p:nvGrpSpPr>
        <p:grpSpPr>
          <a:xfrm>
            <a:off x="4476798" y="4348702"/>
            <a:ext cx="3744565" cy="1255660"/>
            <a:chOff x="4874867" y="766531"/>
            <a:chExt cx="3663880" cy="1365488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247708F4-D535-4BC2-8040-0C9D4813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89D46E0-56BB-46DB-8F67-EFC16FBF0C66}"/>
                </a:ext>
              </a:extLst>
            </p:cNvPr>
            <p:cNvSpPr/>
            <p:nvPr/>
          </p:nvSpPr>
          <p:spPr>
            <a:xfrm>
              <a:off x="4874867" y="7665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이름을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홍길동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주소를 </a:t>
              </a:r>
              <a:r>
                <a:rPr lang="ko-KR" altLang="en-US" sz="14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서울시 종로구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100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번지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홍길동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서울시 종로구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100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nsolas" pitchFamily="49" charset="0"/>
                </a:rPr>
                <a:t>번지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84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</TotalTime>
  <Words>1552</Words>
  <Application>Microsoft Office PowerPoint</Application>
  <PresentationFormat>화면 슬라이드 쇼(4:3)</PresentationFormat>
  <Paragraphs>338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Consolas</vt:lpstr>
      <vt:lpstr>Tw Cen MT</vt:lpstr>
      <vt:lpstr>Symbol</vt:lpstr>
      <vt:lpstr>Arial Unicode MS</vt:lpstr>
      <vt:lpstr>Trebuchet MS</vt:lpstr>
      <vt:lpstr>굴림</vt:lpstr>
      <vt:lpstr>Arial</vt:lpstr>
      <vt:lpstr>Lucida Calligraphy</vt:lpstr>
      <vt:lpstr>맑은 고딕</vt:lpstr>
      <vt:lpstr>Wingdings</vt:lpstr>
      <vt:lpstr>Comic Sans MS</vt:lpstr>
      <vt:lpstr>가을</vt:lpstr>
      <vt:lpstr>제 12장 문자와 문자열</vt:lpstr>
      <vt:lpstr>문자열 표현</vt:lpstr>
      <vt:lpstr>문자 배열의 초기화</vt:lpstr>
      <vt:lpstr>예제: 문자열</vt:lpstr>
      <vt:lpstr>문자열 상수</vt:lpstr>
      <vt:lpstr>문자 입출력</vt:lpstr>
      <vt:lpstr>예제: 문자 입출력</vt:lpstr>
      <vt:lpstr>문자열 입출력</vt:lpstr>
      <vt:lpstr>예제: 문자열 입출력</vt:lpstr>
      <vt:lpstr>문자열 처리 함수</vt:lpstr>
      <vt:lpstr>문자열 비교</vt:lpstr>
      <vt:lpstr>예제: 문자열 비교</vt:lpstr>
      <vt:lpstr>문자열의 배열</vt:lpstr>
      <vt:lpstr>예제: 문자열의 배열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한장수</cp:lastModifiedBy>
  <cp:revision>520</cp:revision>
  <dcterms:created xsi:type="dcterms:W3CDTF">2007-11-08T01:24:05Z</dcterms:created>
  <dcterms:modified xsi:type="dcterms:W3CDTF">2024-06-12T05:20:31Z</dcterms:modified>
</cp:coreProperties>
</file>