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1" r:id="rId1"/>
  </p:sldMasterIdLst>
  <p:sldIdLst>
    <p:sldId id="413" r:id="rId2"/>
    <p:sldId id="336" r:id="rId3"/>
    <p:sldId id="338" r:id="rId4"/>
    <p:sldId id="340" r:id="rId5"/>
    <p:sldId id="343" r:id="rId6"/>
    <p:sldId id="344" r:id="rId7"/>
    <p:sldId id="345" r:id="rId8"/>
    <p:sldId id="346" r:id="rId9"/>
    <p:sldId id="347" r:id="rId10"/>
    <p:sldId id="350" r:id="rId11"/>
    <p:sldId id="405" r:id="rId12"/>
    <p:sldId id="419" r:id="rId13"/>
    <p:sldId id="355" r:id="rId14"/>
    <p:sldId id="356" r:id="rId15"/>
    <p:sldId id="361" r:id="rId16"/>
    <p:sldId id="362" r:id="rId17"/>
    <p:sldId id="366" r:id="rId18"/>
    <p:sldId id="367" r:id="rId19"/>
    <p:sldId id="407" r:id="rId20"/>
    <p:sldId id="420" r:id="rId21"/>
    <p:sldId id="421" r:id="rId22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  <p:embeddedFont>
      <p:font typeface="Tw Cen MT" panose="020B0602020104020603" pitchFamily="34" charset="0"/>
      <p:regular r:id="rId31"/>
      <p:bold r:id="rId32"/>
      <p:italic r:id="rId33"/>
      <p:boldItalic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CCECFF"/>
    <a:srgbClr val="B9FFB9"/>
    <a:srgbClr val="CC99FF"/>
    <a:srgbClr val="AE4DFF"/>
    <a:srgbClr val="FF00FF"/>
    <a:srgbClr val="FFCC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64" autoAdjust="0"/>
    <p:restoredTop sz="95340" autoAdjust="0"/>
  </p:normalViewPr>
  <p:slideViewPr>
    <p:cSldViewPr>
      <p:cViewPr varScale="1">
        <p:scale>
          <a:sx n="97" d="100"/>
          <a:sy n="97" d="100"/>
        </p:scale>
        <p:origin x="4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59A223-DE56-4C24-BCDB-D3044B3E54B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3186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34B77549-45B2-4360-AAF8-DEA0AFBA4DB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10933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205F4-EC33-4BC9-9967-2B356054EF7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358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653B1787-A837-4D46-8430-F5F53DFA2FB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3770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9E902-F5F1-4821-B52F-A3D3E2F99C4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681144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349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17E4B-F92A-45EE-BAC6-1D60B6FE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892F49-87ED-4060-8F47-DD692A9B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A993E1-619A-49CF-8273-4376DB9D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CC6B05-8885-4527-B095-9D502252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59E902-F5F1-4821-B52F-A3D3E2F99C4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A798EF6D-AF93-4BA9-84AF-4B168A057BF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822960" indent="-457200"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1143000" indent="-457200"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485900" indent="-342900"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943100" indent="-342900"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1530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22A18A8-4E71-4253-80C9-50DA6A08855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5028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5F5997D4-0AFC-450F-A14E-A3AD1B67795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640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040C3CCD-59FC-450C-B8F2-13F11613F20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6721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EC94AC-8BCA-41A2-AF50-3176252CFD7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624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BE7357E-4510-4AF1-8DAB-F0AC425451A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495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4DCF7FE-E46E-47AA-BA4D-87AC7D9AEB2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1274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59E902-F5F1-4821-B52F-A3D3E2F99C4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74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44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10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B8A08-3916-4E1A-926B-9DB33C65D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13</a:t>
            </a:r>
            <a:r>
              <a:rPr lang="ko-KR" altLang="en-US" dirty="0"/>
              <a:t>장 구조체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227B60-13C7-40ED-AD49-983CA3E02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A04F333-F7F3-4D37-A588-44F5853268D2}"/>
              </a:ext>
            </a:extLst>
          </p:cNvPr>
          <p:cNvSpPr txBox="1">
            <a:spLocks/>
          </p:cNvSpPr>
          <p:nvPr/>
        </p:nvSpPr>
        <p:spPr>
          <a:xfrm>
            <a:off x="1853453" y="813586"/>
            <a:ext cx="4932829" cy="685801"/>
          </a:xfrm>
          <a:prstGeom prst="rect">
            <a:avLst/>
          </a:prstGeom>
          <a:ln>
            <a:noFill/>
          </a:ln>
        </p:spPr>
        <p:txBody>
          <a:bodyPr vert="horz" anchor="b">
            <a:normAutofit fontScale="92500" lnSpcReduction="1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>
                <a:solidFill>
                  <a:srgbClr val="FFFF00"/>
                </a:solidFill>
              </a:rPr>
              <a:t>C</a:t>
            </a:r>
            <a:r>
              <a:rPr lang="ko-KR" altLang="en-US" dirty="0">
                <a:solidFill>
                  <a:srgbClr val="FFFF00"/>
                </a:solidFill>
              </a:rPr>
              <a:t> 언어 </a:t>
            </a:r>
            <a:r>
              <a:rPr lang="en-US" altLang="ko-KR" dirty="0">
                <a:solidFill>
                  <a:srgbClr val="FFFF00"/>
                </a:solidFill>
              </a:rPr>
              <a:t>Express(</a:t>
            </a:r>
            <a:r>
              <a:rPr lang="ko-KR" altLang="en-US" dirty="0">
                <a:solidFill>
                  <a:srgbClr val="FFFF00"/>
                </a:solidFill>
              </a:rPr>
              <a:t>개정</a:t>
            </a:r>
            <a:r>
              <a:rPr lang="en-US" altLang="ko-KR" dirty="0">
                <a:solidFill>
                  <a:srgbClr val="FFFF00"/>
                </a:solidFill>
              </a:rPr>
              <a:t>4</a:t>
            </a:r>
            <a:r>
              <a:rPr lang="ko-KR" altLang="en-US" dirty="0">
                <a:solidFill>
                  <a:srgbClr val="FFFF00"/>
                </a:solidFill>
              </a:rPr>
              <a:t>판</a:t>
            </a:r>
            <a:r>
              <a:rPr lang="en-US" altLang="ko-KR" dirty="0">
                <a:solidFill>
                  <a:srgbClr val="FFFF00"/>
                </a:solidFill>
              </a:rPr>
              <a:t>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C46878-C6ED-B655-1BDE-898350F35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362" t="23733" r="2362" b="-155"/>
          <a:stretch/>
        </p:blipFill>
        <p:spPr>
          <a:xfrm>
            <a:off x="1403648" y="1916832"/>
            <a:ext cx="3600400" cy="2751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D47534-2380-CD58-AB82-F1E317319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36096" y="1794195"/>
            <a:ext cx="2448272" cy="299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4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latin typeface="맑은 고딕" pitchFamily="50" charset="-127"/>
              </a:rPr>
              <a:t>중첩 구조체</a:t>
            </a:r>
            <a:endParaRPr lang="ko-KR" altLang="en-US" dirty="0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A0B6CE5C-6524-CB9E-61AB-F035686C9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43" y="1700808"/>
            <a:ext cx="5328195" cy="136815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en-US" sz="1600" dirty="0">
                <a:latin typeface="맑은 고딕" pitchFamily="50" charset="-127"/>
                <a:ea typeface="맑은 고딕" pitchFamily="50" charset="-127"/>
              </a:rPr>
              <a:t> date {</a:t>
            </a:r>
            <a:endParaRPr lang="en-US" altLang="en-US" sz="1600" dirty="0">
              <a:solidFill>
                <a:srgbClr val="0099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en-US" sz="1600" dirty="0">
                <a:latin typeface="맑은 고딕" pitchFamily="50" charset="-127"/>
                <a:ea typeface="맑은 고딕" pitchFamily="50" charset="-127"/>
              </a:rPr>
              <a:t> month;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en-US" sz="1600" dirty="0">
                <a:latin typeface="맑은 고딕" pitchFamily="50" charset="-127"/>
                <a:ea typeface="맑은 고딕" pitchFamily="50" charset="-127"/>
              </a:rPr>
              <a:t> day;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en-US" sz="1600" dirty="0">
                <a:latin typeface="맑은 고딕" pitchFamily="50" charset="-127"/>
                <a:ea typeface="맑은 고딕" pitchFamily="50" charset="-127"/>
              </a:rPr>
              <a:t> year;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맑은 고딕" pitchFamily="50" charset="-127"/>
                <a:ea typeface="맑은 고딕" pitchFamily="50" charset="-127"/>
              </a:rPr>
              <a:t>};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3C64B66-4267-198A-325A-3AF54B687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46" y="3200142"/>
            <a:ext cx="5328195" cy="159701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en-US" sz="1600" dirty="0">
                <a:latin typeface="맑은 고딕" pitchFamily="50" charset="-127"/>
                <a:ea typeface="맑은 고딕" pitchFamily="50" charset="-127"/>
              </a:rPr>
              <a:t> student {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en-US" sz="1600" dirty="0">
                <a:latin typeface="맑은 고딕" pitchFamily="50" charset="-127"/>
                <a:ea typeface="맑은 고딕" pitchFamily="50" charset="-127"/>
              </a:rPr>
              <a:t> number;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char</a:t>
            </a:r>
            <a:r>
              <a:rPr lang="en-US" altLang="en-US" sz="1600" dirty="0">
                <a:latin typeface="맑은 고딕" pitchFamily="50" charset="-127"/>
                <a:ea typeface="맑은 고딕" pitchFamily="50" charset="-127"/>
              </a:rPr>
              <a:t> name[10];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en-US" sz="16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date dob;     </a:t>
            </a:r>
            <a:r>
              <a:rPr lang="en-US" altLang="en-US" sz="1600" b="1" dirty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600" b="1" dirty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구조체 안에 구조체 포함</a:t>
            </a:r>
            <a:endParaRPr lang="en-US" altLang="en-US" sz="1600" b="1" dirty="0">
              <a:solidFill>
                <a:srgbClr val="008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double</a:t>
            </a:r>
            <a:r>
              <a:rPr lang="en-US" altLang="en-US" sz="1600" dirty="0">
                <a:latin typeface="맑은 고딕" pitchFamily="50" charset="-127"/>
                <a:ea typeface="맑은 고딕" pitchFamily="50" charset="-127"/>
              </a:rPr>
              <a:t> grade;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맑은 고딕" pitchFamily="50" charset="-127"/>
                <a:ea typeface="맑은 고딕" pitchFamily="50" charset="-127"/>
              </a:rPr>
              <a:t>};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A97EDF0-F820-F462-CD83-36D9A1924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4941168"/>
            <a:ext cx="5328592" cy="108012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en-US" sz="1600" dirty="0">
                <a:latin typeface="맑은 고딕" pitchFamily="50" charset="-127"/>
                <a:ea typeface="맑은 고딕" pitchFamily="50" charset="-127"/>
              </a:rPr>
              <a:t> student s1;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b="1" dirty="0">
                <a:latin typeface="맑은 고딕" pitchFamily="50" charset="-127"/>
                <a:ea typeface="맑은 고딕" pitchFamily="50" charset="-127"/>
              </a:rPr>
              <a:t>s1.dob.month = 3;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b="1" dirty="0">
                <a:latin typeface="맑은 고딕" pitchFamily="50" charset="-127"/>
                <a:ea typeface="맑은 고딕" pitchFamily="50" charset="-127"/>
              </a:rPr>
              <a:t>s1.dob.day = 29;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b="1" dirty="0">
                <a:latin typeface="맑은 고딕" pitchFamily="50" charset="-127"/>
                <a:ea typeface="맑은 고딕" pitchFamily="50" charset="-127"/>
              </a:rPr>
              <a:t>s1.dob.year = 1983;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6D318E5-25D1-3114-AB4C-908719343494}"/>
              </a:ext>
            </a:extLst>
          </p:cNvPr>
          <p:cNvGrpSpPr/>
          <p:nvPr/>
        </p:nvGrpSpPr>
        <p:grpSpPr>
          <a:xfrm>
            <a:off x="6157661" y="2909844"/>
            <a:ext cx="2016224" cy="2031325"/>
            <a:chOff x="5436096" y="4437112"/>
            <a:chExt cx="2016224" cy="203132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9C8D2DA-F3FF-C904-4BC4-49605C76944A}"/>
                </a:ext>
              </a:extLst>
            </p:cNvPr>
            <p:cNvSpPr txBox="1"/>
            <p:nvPr/>
          </p:nvSpPr>
          <p:spPr>
            <a:xfrm>
              <a:off x="5796136" y="4437112"/>
              <a:ext cx="1656184" cy="2031325"/>
            </a:xfrm>
            <a:prstGeom prst="rect">
              <a:avLst/>
            </a:prstGeom>
            <a:solidFill>
              <a:srgbClr val="CCECFF"/>
            </a:solidFill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en-US" dirty="0">
                  <a:latin typeface="맑은 고딕" pitchFamily="50" charset="-127"/>
                  <a:ea typeface="맑은 고딕" pitchFamily="50" charset="-127"/>
                </a:rPr>
                <a:t>number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en-US" dirty="0">
                  <a:latin typeface="맑은 고딕" pitchFamily="50" charset="-127"/>
                  <a:ea typeface="맑은 고딕" pitchFamily="50" charset="-127"/>
                </a:rPr>
                <a:t>name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en-US" b="1" dirty="0">
                  <a:latin typeface="맑은 고딕" pitchFamily="50" charset="-127"/>
                  <a:ea typeface="맑은 고딕" pitchFamily="50" charset="-127"/>
                </a:rPr>
                <a:t>dob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</a:pPr>
              <a:endParaRPr lang="en-US" altLang="en-US" b="1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</a:pPr>
              <a:endParaRPr lang="en-US" altLang="en-US" b="1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en-US" dirty="0">
                  <a:latin typeface="맑은 고딕" pitchFamily="50" charset="-127"/>
                  <a:ea typeface="맑은 고딕" pitchFamily="50" charset="-127"/>
                </a:rPr>
                <a:t>grade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5A05DE-199D-0E94-B66B-262042CA2192}"/>
                </a:ext>
              </a:extLst>
            </p:cNvPr>
            <p:cNvSpPr txBox="1"/>
            <p:nvPr/>
          </p:nvSpPr>
          <p:spPr>
            <a:xfrm>
              <a:off x="6444208" y="5157192"/>
              <a:ext cx="864096" cy="929485"/>
            </a:xfrm>
            <a:prstGeom prst="rect">
              <a:avLst/>
            </a:prstGeom>
            <a:solidFill>
              <a:srgbClr val="B9FFB9"/>
            </a:solidFill>
            <a:ln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en-US" sz="1600" dirty="0">
                  <a:latin typeface="맑은 고딕" pitchFamily="50" charset="-127"/>
                  <a:ea typeface="맑은 고딕" pitchFamily="50" charset="-127"/>
                </a:rPr>
                <a:t>month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en-US" sz="1600" dirty="0">
                  <a:latin typeface="맑은 고딕" pitchFamily="50" charset="-127"/>
                  <a:ea typeface="맑은 고딕" pitchFamily="50" charset="-127"/>
                </a:rPr>
                <a:t>day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en-US" sz="1600" dirty="0">
                  <a:latin typeface="맑은 고딕" pitchFamily="50" charset="-127"/>
                  <a:ea typeface="맑은 고딕" pitchFamily="50" charset="-127"/>
                </a:rPr>
                <a:t>year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9F748C-B3B2-D953-C8F5-66FBA3582317}"/>
                </a:ext>
              </a:extLst>
            </p:cNvPr>
            <p:cNvSpPr txBox="1"/>
            <p:nvPr/>
          </p:nvSpPr>
          <p:spPr>
            <a:xfrm>
              <a:off x="5436096" y="4437112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en-US" b="1" dirty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s1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2790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구조체 중첩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D40EB7B-498F-FCA3-9E4A-4B939E7FB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46" y="1588840"/>
            <a:ext cx="8153400" cy="504056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numCol="1"/>
          <a:lstStyle/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#include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&gt;</a:t>
            </a:r>
            <a:endParaRPr lang="en-US" altLang="en-US" sz="1600" dirty="0">
              <a:latin typeface="Arial Unicode MS" pitchFamily="50" charset="-127"/>
              <a:ea typeface="맑은 고딕" pitchFamily="50" charset="-127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endParaRPr lang="en-US" altLang="en-US" sz="1600" dirty="0">
              <a:solidFill>
                <a:srgbClr val="0000FF"/>
              </a:solidFill>
              <a:latin typeface="Arial Unicode MS" pitchFamily="50" charset="-127"/>
              <a:ea typeface="맑은 고딕" pitchFamily="50" charset="-127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 err="1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struct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point { </a:t>
            </a:r>
            <a:r>
              <a:rPr lang="en-US" altLang="en-US" sz="1600" dirty="0" err="1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int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x, y; };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 err="1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struct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</a:t>
            </a:r>
            <a:r>
              <a:rPr lang="en-US" altLang="en-US" sz="1600" dirty="0" err="1">
                <a:latin typeface="Arial Unicode MS" pitchFamily="50" charset="-127"/>
                <a:ea typeface="맑은 고딕" pitchFamily="50" charset="-127"/>
              </a:rPr>
              <a:t>rect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{ </a:t>
            </a:r>
            <a:r>
              <a:rPr lang="en-US" altLang="en-US" sz="1600" dirty="0" err="1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struct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point p1, p2; };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endParaRPr lang="en-US" altLang="en-US" sz="1600" dirty="0">
              <a:latin typeface="Arial Unicode MS" pitchFamily="50" charset="-127"/>
              <a:ea typeface="맑은 고딕" pitchFamily="50" charset="-127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 err="1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int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void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) {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struct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</a:t>
            </a:r>
            <a:r>
              <a:rPr lang="en-US" altLang="en-US" sz="1600" dirty="0" err="1">
                <a:latin typeface="Arial Unicode MS" pitchFamily="50" charset="-127"/>
                <a:ea typeface="맑은 고딕" pitchFamily="50" charset="-127"/>
              </a:rPr>
              <a:t>rect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r;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int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w, h, area, </a:t>
            </a:r>
            <a:r>
              <a:rPr lang="en-US" altLang="en-US" sz="1600" dirty="0" err="1">
                <a:latin typeface="Arial Unicode MS" pitchFamily="50" charset="-127"/>
                <a:ea typeface="맑은 고딕" pitchFamily="50" charset="-127"/>
              </a:rPr>
              <a:t>peri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endParaRPr lang="en-US" altLang="en-US" sz="1600" dirty="0">
              <a:latin typeface="Arial Unicode MS" pitchFamily="50" charset="-127"/>
              <a:ea typeface="맑은 고딕" pitchFamily="50" charset="-127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600" dirty="0" err="1">
                <a:latin typeface="Arial Unicode MS" pitchFamily="50" charset="-127"/>
                <a:ea typeface="맑은 고딕" pitchFamily="50" charset="-127"/>
              </a:rPr>
              <a:t>printf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왼쪽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상단의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좌표를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입력하시오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: "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);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600" dirty="0" err="1">
                <a:latin typeface="Arial Unicode MS" pitchFamily="50" charset="-127"/>
                <a:ea typeface="맑은 고딕" pitchFamily="50" charset="-127"/>
              </a:rPr>
              <a:t>scanf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"%d %d"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, &amp;r.p1.x, &amp;r.p1.y);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600" dirty="0" err="1">
                <a:latin typeface="Arial Unicode MS" pitchFamily="50" charset="-127"/>
                <a:ea typeface="맑은 고딕" pitchFamily="50" charset="-127"/>
              </a:rPr>
              <a:t>printf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오른쪽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하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단의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좌표를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입력하시오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: "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);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600" dirty="0" err="1">
                <a:latin typeface="Arial Unicode MS" pitchFamily="50" charset="-127"/>
                <a:ea typeface="맑은 고딕" pitchFamily="50" charset="-127"/>
              </a:rPr>
              <a:t>scanf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"%d %d"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, &amp;r.p2.x, &amp;r.p2.y);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endParaRPr lang="en-US" altLang="en-US" sz="1600" dirty="0">
              <a:latin typeface="Arial Unicode MS" pitchFamily="50" charset="-127"/>
              <a:ea typeface="맑은 고딕" pitchFamily="50" charset="-127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w = r.p2.x - r.p1.x;  h = r.p2.y - r.p1.y;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area = w * h;  </a:t>
            </a:r>
            <a:r>
              <a:rPr lang="en-US" altLang="en-US" sz="1600" dirty="0" err="1">
                <a:latin typeface="Arial Unicode MS" pitchFamily="50" charset="-127"/>
                <a:ea typeface="맑은 고딕" pitchFamily="50" charset="-127"/>
              </a:rPr>
              <a:t>peri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= 2 * (w + h);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600" dirty="0" err="1">
                <a:latin typeface="Arial Unicode MS" pitchFamily="50" charset="-127"/>
                <a:ea typeface="맑은 고딕" pitchFamily="50" charset="-127"/>
              </a:rPr>
              <a:t>printf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면적은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d이고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둘레는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d입니다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.\n"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, area, </a:t>
            </a:r>
            <a:r>
              <a:rPr lang="en-US" altLang="en-US" sz="1600" dirty="0" err="1">
                <a:latin typeface="Arial Unicode MS" pitchFamily="50" charset="-127"/>
                <a:ea typeface="맑은 고딕" pitchFamily="50" charset="-127"/>
              </a:rPr>
              <a:t>peri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);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return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0;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}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6CD13F-28B4-C12D-6B32-D2552DE0BFEA}"/>
              </a:ext>
            </a:extLst>
          </p:cNvPr>
          <p:cNvGrpSpPr/>
          <p:nvPr/>
        </p:nvGrpSpPr>
        <p:grpSpPr>
          <a:xfrm>
            <a:off x="4200229" y="1656965"/>
            <a:ext cx="2314712" cy="1512168"/>
            <a:chOff x="5580112" y="3140968"/>
            <a:chExt cx="3330467" cy="2139930"/>
          </a:xfrm>
        </p:grpSpPr>
        <p:pic>
          <p:nvPicPr>
            <p:cNvPr id="8" name="_x71273600" descr="EMB00000c0036d0">
              <a:extLst>
                <a:ext uri="{FF2B5EF4-FFF2-40B4-BE49-F238E27FC236}">
                  <a16:creationId xmlns:a16="http://schemas.microsoft.com/office/drawing/2014/main" id="{A4CE564F-199E-054B-3DC4-6B2B05A157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3356992"/>
              <a:ext cx="3330467" cy="1512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4982A13-FFDE-58C4-AD32-9EB296E8D0F9}"/>
                </a:ext>
              </a:extLst>
            </p:cNvPr>
            <p:cNvCxnSpPr/>
            <p:nvPr/>
          </p:nvCxnSpPr>
          <p:spPr>
            <a:xfrm>
              <a:off x="6254927" y="3356992"/>
              <a:ext cx="20162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399D448-FAB4-AA53-2AF5-A9330CFE6FF3}"/>
                </a:ext>
              </a:extLst>
            </p:cNvPr>
            <p:cNvCxnSpPr/>
            <p:nvPr/>
          </p:nvCxnSpPr>
          <p:spPr>
            <a:xfrm>
              <a:off x="6245874" y="3356992"/>
              <a:ext cx="0" cy="16561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C8A246-19A0-F4E9-5ECE-7D3C508F3239}"/>
                </a:ext>
              </a:extLst>
            </p:cNvPr>
            <p:cNvSpPr txBox="1"/>
            <p:nvPr/>
          </p:nvSpPr>
          <p:spPr>
            <a:xfrm>
              <a:off x="8244408" y="3140968"/>
              <a:ext cx="216024" cy="411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DBC1CD-50B6-9A02-F96C-F43DF87F3935}"/>
                </a:ext>
              </a:extLst>
            </p:cNvPr>
            <p:cNvSpPr txBox="1"/>
            <p:nvPr/>
          </p:nvSpPr>
          <p:spPr>
            <a:xfrm>
              <a:off x="6120380" y="4869161"/>
              <a:ext cx="216024" cy="411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A4157BF7-9D06-4BBF-B62B-F330ADA044EF}"/>
              </a:ext>
            </a:extLst>
          </p:cNvPr>
          <p:cNvGrpSpPr/>
          <p:nvPr/>
        </p:nvGrpSpPr>
        <p:grpSpPr>
          <a:xfrm>
            <a:off x="5292080" y="3413016"/>
            <a:ext cx="3283474" cy="951393"/>
            <a:chOff x="5038165" y="815788"/>
            <a:chExt cx="3663880" cy="1316231"/>
          </a:xfrm>
        </p:grpSpPr>
        <p:pic>
          <p:nvPicPr>
            <p:cNvPr id="167" name="그림 166">
              <a:extLst>
                <a:ext uri="{FF2B5EF4-FFF2-40B4-BE49-F238E27FC236}">
                  <a16:creationId xmlns:a16="http://schemas.microsoft.com/office/drawing/2014/main" id="{2D3F4EE0-DBFE-433F-A048-BD33CD579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ED198B5E-0663-4F32-A37A-6F1B6F761F32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1300" dirty="0">
                  <a:solidFill>
                    <a:schemeClr val="bg1"/>
                  </a:solidFill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왼쪽 상단의 좌표를 </a:t>
              </a:r>
              <a:r>
                <a:rPr lang="ko-KR" altLang="en-US" sz="1300" dirty="0" err="1">
                  <a:solidFill>
                    <a:schemeClr val="bg1"/>
                  </a:solidFill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입력하시오</a:t>
              </a:r>
              <a:r>
                <a:rPr lang="en-US" altLang="ko-KR" sz="1300" dirty="0">
                  <a:solidFill>
                    <a:schemeClr val="bg1"/>
                  </a:solidFill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: 1 1</a:t>
              </a:r>
            </a:p>
            <a:p>
              <a:pPr algn="just" eaLnBrk="0" latinLnBrk="0" hangingPunct="0"/>
              <a:r>
                <a:rPr lang="ko-KR" altLang="en-US" sz="1300" dirty="0">
                  <a:solidFill>
                    <a:schemeClr val="bg1"/>
                  </a:solidFill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오른쪽 하단의 좌표를 </a:t>
              </a:r>
              <a:r>
                <a:rPr lang="ko-KR" altLang="en-US" sz="1300" dirty="0" err="1">
                  <a:solidFill>
                    <a:schemeClr val="bg1"/>
                  </a:solidFill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입력하시오</a:t>
              </a:r>
              <a:r>
                <a:rPr lang="en-US" altLang="ko-KR" sz="1300" dirty="0">
                  <a:solidFill>
                    <a:schemeClr val="bg1"/>
                  </a:solidFill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: 6 6</a:t>
              </a:r>
            </a:p>
            <a:p>
              <a:pPr algn="just" eaLnBrk="0" latinLnBrk="0" hangingPunct="0"/>
              <a:r>
                <a:rPr lang="ko-KR" altLang="en-US" sz="1300" dirty="0">
                  <a:solidFill>
                    <a:schemeClr val="bg1"/>
                  </a:solidFill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면적은 </a:t>
              </a:r>
              <a:r>
                <a:rPr lang="en-US" altLang="ko-KR" sz="1300" dirty="0">
                  <a:solidFill>
                    <a:schemeClr val="bg1"/>
                  </a:solidFill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25</a:t>
              </a:r>
              <a:r>
                <a:rPr lang="ko-KR" altLang="en-US" sz="1300" dirty="0">
                  <a:solidFill>
                    <a:schemeClr val="bg1"/>
                  </a:solidFill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이고 둘레는 </a:t>
              </a:r>
              <a:r>
                <a:rPr lang="en-US" altLang="ko-KR" sz="1300" dirty="0">
                  <a:solidFill>
                    <a:schemeClr val="bg1"/>
                  </a:solidFill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20</a:t>
              </a:r>
              <a:r>
                <a:rPr lang="ko-KR" altLang="en-US" sz="1300" dirty="0">
                  <a:solidFill>
                    <a:schemeClr val="bg1"/>
                  </a:solidFill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입니다</a:t>
              </a:r>
              <a:r>
                <a:rPr lang="en-US" altLang="ko-KR" sz="1300" dirty="0">
                  <a:solidFill>
                    <a:schemeClr val="bg1"/>
                  </a:solidFill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.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735ED4E-03D4-8D34-0417-1BD8263643ED}"/>
              </a:ext>
            </a:extLst>
          </p:cNvPr>
          <p:cNvGrpSpPr/>
          <p:nvPr/>
        </p:nvGrpSpPr>
        <p:grpSpPr>
          <a:xfrm>
            <a:off x="6855297" y="1809617"/>
            <a:ext cx="1379901" cy="1449628"/>
            <a:chOff x="5436096" y="4437112"/>
            <a:chExt cx="2016224" cy="144962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3236D7-AE74-54B9-8187-F15DAB7C6879}"/>
                </a:ext>
              </a:extLst>
            </p:cNvPr>
            <p:cNvSpPr txBox="1"/>
            <p:nvPr/>
          </p:nvSpPr>
          <p:spPr>
            <a:xfrm>
              <a:off x="5796136" y="4437112"/>
              <a:ext cx="1656184" cy="1449628"/>
            </a:xfrm>
            <a:prstGeom prst="rect">
              <a:avLst/>
            </a:prstGeom>
            <a:solidFill>
              <a:srgbClr val="CCECFF"/>
            </a:solidFill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</a:pPr>
              <a:endParaRPr lang="en-US" altLang="en-US" sz="1400" b="1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en-US" sz="1400" b="1" dirty="0">
                  <a:latin typeface="맑은 고딕" pitchFamily="50" charset="-127"/>
                  <a:ea typeface="맑은 고딕" pitchFamily="50" charset="-127"/>
                </a:rPr>
                <a:t>p1</a:t>
              </a: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  <a:buClr>
                  <a:schemeClr val="folHlink"/>
                </a:buClr>
              </a:pPr>
              <a:endParaRPr lang="en-US" altLang="en-US" sz="14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en-US" sz="1400" b="1" dirty="0">
                  <a:latin typeface="맑은 고딕" pitchFamily="50" charset="-127"/>
                  <a:ea typeface="맑은 고딕" pitchFamily="50" charset="-127"/>
                </a:rPr>
                <a:t>p2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</a:pPr>
              <a:endParaRPr lang="en-US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F821C-1579-73D1-7101-EE33BF63F1C6}"/>
                </a:ext>
              </a:extLst>
            </p:cNvPr>
            <p:cNvSpPr txBox="1"/>
            <p:nvPr/>
          </p:nvSpPr>
          <p:spPr>
            <a:xfrm>
              <a:off x="6437765" y="4509120"/>
              <a:ext cx="894037" cy="566309"/>
            </a:xfrm>
            <a:prstGeom prst="rect">
              <a:avLst/>
            </a:prstGeom>
            <a:solidFill>
              <a:srgbClr val="B9FFB9"/>
            </a:solidFill>
            <a:ln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 : 1</a:t>
              </a:r>
            </a:p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 : 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817FD9-7CBF-8881-C0C3-937EF291702D}"/>
                </a:ext>
              </a:extLst>
            </p:cNvPr>
            <p:cNvSpPr txBox="1"/>
            <p:nvPr/>
          </p:nvSpPr>
          <p:spPr>
            <a:xfrm>
              <a:off x="5436096" y="443711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en-US" sz="1400" b="1" dirty="0">
                  <a:latin typeface="맑은 고딕" pitchFamily="50" charset="-127"/>
                  <a:ea typeface="맑은 고딕" pitchFamily="50" charset="-127"/>
                </a:rPr>
                <a:t>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D68E31-4D2A-F493-CDEA-C1BC5F4EE5CB}"/>
                </a:ext>
              </a:extLst>
            </p:cNvPr>
            <p:cNvSpPr txBox="1"/>
            <p:nvPr/>
          </p:nvSpPr>
          <p:spPr>
            <a:xfrm>
              <a:off x="6437764" y="5229200"/>
              <a:ext cx="894037" cy="566309"/>
            </a:xfrm>
            <a:prstGeom prst="rect">
              <a:avLst/>
            </a:prstGeom>
            <a:solidFill>
              <a:srgbClr val="B9FFB9"/>
            </a:solidFill>
            <a:ln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x : 6</a:t>
              </a:r>
            </a:p>
            <a:p>
              <a:pPr marL="342900" indent="-342900" algn="ctr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y :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3662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 변수의 대입과 비교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427BBF-14C4-EBCF-291F-F4BD86973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958" y="2060848"/>
            <a:ext cx="7777162" cy="396044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11113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r>
              <a:rPr lang="en-US" altLang="en-US" sz="16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en-US" sz="16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en-US" sz="1600" dirty="0">
                <a:latin typeface="맑은 고딕" pitchFamily="50" charset="-127"/>
                <a:ea typeface="맑은 고딕" pitchFamily="50" charset="-127"/>
              </a:rPr>
              <a:t>point { </a:t>
            </a:r>
            <a:r>
              <a:rPr lang="en-US" altLang="en-US" sz="16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en-US" sz="1600" dirty="0">
                <a:latin typeface="맑은 고딕" pitchFamily="50" charset="-127"/>
                <a:ea typeface="맑은 고딕" pitchFamily="50" charset="-127"/>
              </a:rPr>
              <a:t> x, y; };</a:t>
            </a:r>
          </a:p>
          <a:p>
            <a:pPr marL="1588" indent="11113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endParaRPr lang="en-US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marL="1588" indent="11113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r>
              <a:rPr lang="en-US" altLang="ko-KR" sz="16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void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pPr marL="1588" indent="11113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r>
              <a:rPr lang="en-US" altLang="ko-KR" sz="16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en-US" sz="1600" dirty="0">
                <a:latin typeface="맑은 고딕" pitchFamily="50" charset="-127"/>
                <a:ea typeface="맑은 고딕" pitchFamily="50" charset="-127"/>
              </a:rPr>
              <a:t> point p1 = { 10, 20 };</a:t>
            </a:r>
          </a:p>
          <a:p>
            <a:pPr marL="1588" indent="11113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r>
              <a:rPr lang="en-US" altLang="ko-KR" sz="16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en-US" sz="1600" dirty="0">
                <a:latin typeface="맑은 고딕" pitchFamily="50" charset="-127"/>
                <a:ea typeface="맑은 고딕" pitchFamily="50" charset="-127"/>
              </a:rPr>
              <a:t> point p2 = { 30, 40 };</a:t>
            </a:r>
          </a:p>
          <a:p>
            <a:pPr marL="1588" indent="11113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endParaRPr lang="en-US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marL="1588" indent="11113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en-US" sz="1600" b="1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p2 = p1;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대입 가능</a:t>
            </a:r>
          </a:p>
          <a:p>
            <a:pPr marL="1588" indent="11113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endParaRPr lang="en-US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marL="1588" indent="11113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r>
              <a:rPr lang="ko-KR" altLang="en-US" sz="16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en-US" sz="1600" b="1" dirty="0">
                <a:solidFill>
                  <a:srgbClr val="0000FF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if </a:t>
            </a:r>
            <a:r>
              <a:rPr lang="en-US" altLang="en-US" sz="1600" b="1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(p1 == p2)</a:t>
            </a:r>
            <a:r>
              <a:rPr lang="en-US" altLang="en-US" sz="1600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비교 불가능 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en-US" sz="16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컴파일</a:t>
            </a:r>
            <a:r>
              <a:rPr lang="en-US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en-US" sz="16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오류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!!</a:t>
            </a:r>
            <a:endParaRPr lang="en-US" altLang="en-US" sz="1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588" indent="11113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en-US" sz="16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en-US" sz="1600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en-US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맑은 고딕" pitchFamily="50" charset="-127"/>
                <a:ea typeface="맑은 고딕" pitchFamily="50" charset="-127"/>
              </a:rPr>
              <a:t>"p1</a:t>
            </a:r>
            <a:r>
              <a:rPr lang="ko-KR" altLang="en-US" sz="1600" dirty="0">
                <a:solidFill>
                  <a:srgbClr val="800000"/>
                </a:solidFill>
                <a:latin typeface="맑은 고딕" pitchFamily="50" charset="-127"/>
                <a:ea typeface="맑은 고딕" pitchFamily="50" charset="-127"/>
              </a:rPr>
              <a:t>과</a:t>
            </a:r>
            <a:r>
              <a:rPr lang="en-US" altLang="en-US" sz="1600" dirty="0">
                <a:solidFill>
                  <a:srgbClr val="800000"/>
                </a:solidFill>
                <a:latin typeface="맑은 고딕" pitchFamily="50" charset="-127"/>
                <a:ea typeface="맑은 고딕" pitchFamily="50" charset="-127"/>
              </a:rPr>
              <a:t> p2</a:t>
            </a:r>
            <a:r>
              <a:rPr lang="ko-KR" altLang="en-US" sz="1600" dirty="0">
                <a:solidFill>
                  <a:srgbClr val="800000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en-US" sz="1600" dirty="0">
                <a:solidFill>
                  <a:srgbClr val="8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맑은 고딕" pitchFamily="50" charset="-127"/>
                <a:ea typeface="맑은 고딕" pitchFamily="50" charset="-127"/>
              </a:rPr>
              <a:t>같습니다</a:t>
            </a:r>
            <a:r>
              <a:rPr lang="en-US" altLang="en-US" sz="1600" dirty="0">
                <a:solidFill>
                  <a:srgbClr val="800000"/>
                </a:solidFill>
                <a:latin typeface="맑은 고딕" pitchFamily="50" charset="-127"/>
                <a:ea typeface="맑은 고딕" pitchFamily="50" charset="-127"/>
              </a:rPr>
              <a:t>."</a:t>
            </a:r>
            <a:r>
              <a:rPr lang="en-US" altLang="en-US" sz="1600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marL="1588" indent="11113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endParaRPr lang="en-US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marL="1588" indent="11113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r>
              <a:rPr lang="en-US" altLang="ko-KR" sz="16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en-US" sz="1600" b="1" dirty="0">
                <a:solidFill>
                  <a:srgbClr val="0000FF"/>
                </a:solidFill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if </a:t>
            </a:r>
            <a:r>
              <a:rPr lang="en-US" altLang="en-US" sz="1600" b="1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(p1.x == p2.x &amp;&amp; p1.y == p2.y)</a:t>
            </a:r>
            <a:r>
              <a:rPr lang="en-US" altLang="en-US" sz="1600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올바른 비교</a:t>
            </a:r>
          </a:p>
          <a:p>
            <a:pPr marL="1588" indent="11113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en-US" sz="16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en-US" sz="1600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en-US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맑은 고딕" pitchFamily="50" charset="-127"/>
                <a:ea typeface="맑은 고딕" pitchFamily="50" charset="-127"/>
              </a:rPr>
              <a:t>"p1</a:t>
            </a:r>
            <a:r>
              <a:rPr lang="ko-KR" altLang="en-US" sz="1600" dirty="0">
                <a:solidFill>
                  <a:srgbClr val="800000"/>
                </a:solidFill>
                <a:latin typeface="맑은 고딕" pitchFamily="50" charset="-127"/>
                <a:ea typeface="맑은 고딕" pitchFamily="50" charset="-127"/>
              </a:rPr>
              <a:t>과</a:t>
            </a:r>
            <a:r>
              <a:rPr lang="en-US" altLang="en-US" sz="1600" dirty="0">
                <a:solidFill>
                  <a:srgbClr val="800000"/>
                </a:solidFill>
                <a:latin typeface="맑은 고딕" pitchFamily="50" charset="-127"/>
                <a:ea typeface="맑은 고딕" pitchFamily="50" charset="-127"/>
              </a:rPr>
              <a:t> p2</a:t>
            </a:r>
            <a:r>
              <a:rPr lang="ko-KR" altLang="en-US" sz="1600" dirty="0">
                <a:solidFill>
                  <a:srgbClr val="800000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en-US" sz="1600" dirty="0">
                <a:solidFill>
                  <a:srgbClr val="8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맑은 고딕" pitchFamily="50" charset="-127"/>
                <a:ea typeface="맑은 고딕" pitchFamily="50" charset="-127"/>
              </a:rPr>
              <a:t>같습니다</a:t>
            </a:r>
            <a:r>
              <a:rPr lang="en-US" altLang="en-US" sz="1600" dirty="0">
                <a:solidFill>
                  <a:srgbClr val="800000"/>
                </a:solidFill>
                <a:latin typeface="맑은 고딕" pitchFamily="50" charset="-127"/>
                <a:ea typeface="맑은 고딕" pitchFamily="50" charset="-127"/>
              </a:rPr>
              <a:t>."</a:t>
            </a:r>
            <a:r>
              <a:rPr lang="en-US" altLang="en-US" sz="1600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marL="1588" indent="11113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1588" indent="11113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return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0;</a:t>
            </a:r>
          </a:p>
          <a:p>
            <a:pPr marL="1588" indent="11113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A7B57-1945-7194-DA0A-6B6B8BC7BBF6}"/>
              </a:ext>
            </a:extLst>
          </p:cNvPr>
          <p:cNvSpPr txBox="1">
            <a:spLocks noChangeArrowheads="1"/>
          </p:cNvSpPr>
          <p:nvPr/>
        </p:nvSpPr>
        <p:spPr>
          <a:xfrm>
            <a:off x="553910" y="1628800"/>
            <a:ext cx="8212138" cy="4524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>
                <a:latin typeface="맑은 고딕" pitchFamily="50" charset="-127"/>
              </a:rPr>
              <a:t>같은 타입의 구조체 변수끼리 대입은 가능하지만 비교는 불가능</a:t>
            </a:r>
            <a:endParaRPr lang="en-US" altLang="ko-KR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7590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구조체 배열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21AC20-D326-4D49-D85D-0A19B225B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2024844"/>
            <a:ext cx="3239963" cy="28083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en-US" sz="1600" dirty="0">
                <a:latin typeface="맑은 고딕" pitchFamily="50" charset="-127"/>
                <a:ea typeface="맑은 고딕" pitchFamily="50" charset="-127"/>
              </a:rPr>
              <a:t> student {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en-US" sz="1600" dirty="0">
                <a:latin typeface="맑은 고딕" pitchFamily="50" charset="-127"/>
                <a:ea typeface="맑은 고딕" pitchFamily="50" charset="-127"/>
              </a:rPr>
              <a:t> number;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char</a:t>
            </a:r>
            <a:r>
              <a:rPr lang="en-US" altLang="en-US" sz="1600" dirty="0">
                <a:latin typeface="맑은 고딕" pitchFamily="50" charset="-127"/>
                <a:ea typeface="맑은 고딕" pitchFamily="50" charset="-127"/>
              </a:rPr>
              <a:t> name[10];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double</a:t>
            </a:r>
            <a:r>
              <a:rPr lang="en-US" altLang="en-US" sz="1600" dirty="0">
                <a:latin typeface="맑은 고딕" pitchFamily="50" charset="-127"/>
                <a:ea typeface="맑은 고딕" pitchFamily="50" charset="-127"/>
              </a:rPr>
              <a:t> grade;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맑은 고딕" pitchFamily="50" charset="-127"/>
                <a:ea typeface="맑은 고딕" pitchFamily="50" charset="-127"/>
              </a:rPr>
              <a:t>}; 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student list[3];</a:t>
            </a:r>
          </a:p>
          <a:p>
            <a:pPr marL="342900" indent="-342900" algn="just">
              <a:spcBef>
                <a:spcPts val="0"/>
              </a:spcBef>
              <a:buClr>
                <a:schemeClr val="folHlink"/>
              </a:buClr>
            </a:pPr>
            <a:endParaRPr lang="en-US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b="1" dirty="0">
                <a:latin typeface="맑은 고딕" pitchFamily="50" charset="-127"/>
                <a:ea typeface="맑은 고딕" pitchFamily="50" charset="-127"/>
              </a:rPr>
              <a:t>list[1].number = 24;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b="1" dirty="0" err="1">
                <a:latin typeface="맑은 고딕" pitchFamily="50" charset="-127"/>
                <a:ea typeface="맑은 고딕" pitchFamily="50" charset="-127"/>
              </a:rPr>
              <a:t>strcpy</a:t>
            </a:r>
            <a:r>
              <a:rPr lang="en-US" altLang="en-US" sz="1600" b="1" dirty="0">
                <a:latin typeface="맑은 고딕" pitchFamily="50" charset="-127"/>
                <a:ea typeface="맑은 고딕" pitchFamily="50" charset="-127"/>
              </a:rPr>
              <a:t>(list[1].name, </a:t>
            </a:r>
            <a:r>
              <a:rPr lang="en-US" altLang="en-US" sz="1600" b="1" dirty="0">
                <a:solidFill>
                  <a:srgbClr val="800000"/>
                </a:solidFill>
                <a:latin typeface="맑은 고딕" pitchFamily="50" charset="-127"/>
                <a:ea typeface="맑은 고딕" pitchFamily="50" charset="-127"/>
              </a:rPr>
              <a:t>"Kim"</a:t>
            </a:r>
            <a:r>
              <a:rPr lang="en-US" altLang="en-US" sz="1600" b="1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b="1" dirty="0">
                <a:latin typeface="맑은 고딕" pitchFamily="50" charset="-127"/>
                <a:ea typeface="맑은 고딕" pitchFamily="50" charset="-127"/>
              </a:rPr>
              <a:t>list[1].grade = 4.3;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A5F0B9C-F7D4-9D34-C175-307C3CD22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947" y="1664804"/>
            <a:ext cx="40386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구조체 배열의 선언 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8D068E3-2B8E-2C85-A45D-7803D19E6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351" y="4599509"/>
            <a:ext cx="3882901" cy="192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1A9DF075-EDE6-E0B1-FF67-0D2B30155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48" y="4944628"/>
            <a:ext cx="40386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구조체 배열의 초기화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43B6A43-A730-5328-0904-9E3E83162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5" y="5301208"/>
            <a:ext cx="3240360" cy="122413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en-US" sz="1600" b="1" dirty="0">
                <a:latin typeface="맑은 고딕" pitchFamily="50" charset="-127"/>
                <a:ea typeface="맑은 고딕" pitchFamily="50" charset="-127"/>
              </a:rPr>
              <a:t>student list[3] =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b="1" dirty="0">
                <a:latin typeface="맑은 고딕" pitchFamily="50" charset="-127"/>
                <a:ea typeface="맑은 고딕" pitchFamily="50" charset="-127"/>
              </a:rPr>
              <a:t>	{ 25, </a:t>
            </a:r>
            <a:r>
              <a:rPr lang="en-US" altLang="en-US" sz="1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en-US" altLang="en-US" sz="1600" b="1" dirty="0" err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Mun</a:t>
            </a:r>
            <a:r>
              <a:rPr lang="en-US" altLang="en-US" sz="1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en-US" altLang="en-US" sz="1600" b="1" dirty="0">
                <a:latin typeface="맑은 고딕" pitchFamily="50" charset="-127"/>
                <a:ea typeface="맑은 고딕" pitchFamily="50" charset="-127"/>
              </a:rPr>
              <a:t>, 3.92 },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b="1" dirty="0">
                <a:latin typeface="맑은 고딕" pitchFamily="50" charset="-127"/>
                <a:ea typeface="맑은 고딕" pitchFamily="50" charset="-127"/>
              </a:rPr>
              <a:t>	{ 24, </a:t>
            </a:r>
            <a:r>
              <a:rPr lang="en-US" altLang="en-US" sz="1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"Kim"</a:t>
            </a:r>
            <a:r>
              <a:rPr lang="en-US" altLang="en-US" sz="1600" b="1" dirty="0">
                <a:latin typeface="맑은 고딕" pitchFamily="50" charset="-127"/>
                <a:ea typeface="맑은 고딕" pitchFamily="50" charset="-127"/>
              </a:rPr>
              <a:t>,  4.3 },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b="1" dirty="0">
                <a:latin typeface="맑은 고딕" pitchFamily="50" charset="-127"/>
                <a:ea typeface="맑은 고딕" pitchFamily="50" charset="-127"/>
              </a:rPr>
              <a:t>	{ 23, </a:t>
            </a:r>
            <a:r>
              <a:rPr lang="en-US" altLang="en-US" sz="1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"Tim"</a:t>
            </a:r>
            <a:r>
              <a:rPr lang="en-US" altLang="en-US" sz="1600" b="1" dirty="0">
                <a:latin typeface="맑은 고딕" pitchFamily="50" charset="-127"/>
                <a:ea typeface="맑은 고딕" pitchFamily="50" charset="-127"/>
              </a:rPr>
              <a:t>,  2.9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b="1" dirty="0">
                <a:latin typeface="맑은 고딕" pitchFamily="50" charset="-127"/>
                <a:ea typeface="맑은 고딕" pitchFamily="50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95014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구조체 배열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7AEF7C-389A-F272-A44A-E87EE794C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1575415"/>
            <a:ext cx="8208912" cy="523796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r>
              <a:rPr lang="en-US" altLang="en-US" sz="14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#include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endParaRPr lang="en-US" altLang="en-US" sz="1400" dirty="0">
              <a:latin typeface="Arial Unicode MS" pitchFamily="50" charset="-127"/>
              <a:ea typeface="맑은 고딕" pitchFamily="50" charset="-127"/>
            </a:endParaRP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r>
              <a:rPr lang="en-US" altLang="en-US" sz="14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#define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 SIZE 3</a:t>
            </a: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r>
              <a:rPr lang="en-US" altLang="en-US" sz="1400" dirty="0" err="1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struct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 student {</a:t>
            </a: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int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 number;</a:t>
            </a: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char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 name[20];</a:t>
            </a: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double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 grade;</a:t>
            </a: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};</a:t>
            </a: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r>
              <a:rPr lang="en-US" altLang="en-US" sz="1400" dirty="0" err="1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int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void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) {</a:t>
            </a: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struct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 student list[SIZE];</a:t>
            </a: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int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 </a:t>
            </a:r>
            <a:r>
              <a:rPr lang="en-US" altLang="en-US" sz="1400" dirty="0" err="1">
                <a:latin typeface="Arial Unicode MS" pitchFamily="50" charset="-127"/>
                <a:ea typeface="맑은 고딕" pitchFamily="50" charset="-127"/>
              </a:rPr>
              <a:t>i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;</a:t>
            </a: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for 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400" dirty="0" err="1">
                <a:latin typeface="Arial Unicode MS" pitchFamily="50" charset="-127"/>
                <a:ea typeface="맑은 고딕" pitchFamily="50" charset="-127"/>
              </a:rPr>
              <a:t>i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 = 0; </a:t>
            </a:r>
            <a:r>
              <a:rPr lang="en-US" altLang="en-US" sz="1400" dirty="0" err="1">
                <a:latin typeface="Arial Unicode MS" pitchFamily="50" charset="-127"/>
                <a:ea typeface="맑은 고딕" pitchFamily="50" charset="-127"/>
              </a:rPr>
              <a:t>i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 &lt; SIZE; </a:t>
            </a:r>
            <a:r>
              <a:rPr lang="en-US" altLang="en-US" sz="1400" dirty="0" err="1">
                <a:latin typeface="Arial Unicode MS" pitchFamily="50" charset="-127"/>
                <a:ea typeface="맑은 고딕" pitchFamily="50" charset="-127"/>
              </a:rPr>
              <a:t>i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++) {</a:t>
            </a: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		</a:t>
            </a:r>
            <a:r>
              <a:rPr lang="en-US" altLang="en-US" sz="1400" dirty="0" err="1">
                <a:latin typeface="Arial Unicode MS" pitchFamily="50" charset="-127"/>
                <a:ea typeface="맑은 고딕" pitchFamily="50" charset="-127"/>
              </a:rPr>
              <a:t>printf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학번을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: "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);</a:t>
            </a: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		</a:t>
            </a:r>
            <a:r>
              <a:rPr lang="en-US" altLang="en-US" sz="1400" dirty="0" err="1">
                <a:latin typeface="Arial Unicode MS" pitchFamily="50" charset="-127"/>
                <a:ea typeface="맑은 고딕" pitchFamily="50" charset="-127"/>
              </a:rPr>
              <a:t>scanf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"%d"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, &amp;list[</a:t>
            </a:r>
            <a:r>
              <a:rPr lang="en-US" altLang="en-US" sz="1400" dirty="0" err="1">
                <a:latin typeface="Arial Unicode MS" pitchFamily="50" charset="-127"/>
                <a:ea typeface="맑은 고딕" pitchFamily="50" charset="-127"/>
              </a:rPr>
              <a:t>i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].number);</a:t>
            </a: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		</a:t>
            </a:r>
            <a:r>
              <a:rPr lang="en-US" altLang="en-US" sz="1400" dirty="0" err="1">
                <a:latin typeface="Arial Unicode MS" pitchFamily="50" charset="-127"/>
                <a:ea typeface="맑은 고딕" pitchFamily="50" charset="-127"/>
              </a:rPr>
              <a:t>printf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이름을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: "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);</a:t>
            </a: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		</a:t>
            </a:r>
            <a:r>
              <a:rPr lang="en-US" altLang="en-US" sz="1400" dirty="0" err="1">
                <a:latin typeface="Arial Unicode MS" pitchFamily="50" charset="-127"/>
                <a:ea typeface="맑은 고딕" pitchFamily="50" charset="-127"/>
              </a:rPr>
              <a:t>scanf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"%s"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, list[</a:t>
            </a:r>
            <a:r>
              <a:rPr lang="en-US" altLang="en-US" sz="1400" dirty="0" err="1">
                <a:latin typeface="Arial Unicode MS" pitchFamily="50" charset="-127"/>
                <a:ea typeface="맑은 고딕" pitchFamily="50" charset="-127"/>
              </a:rPr>
              <a:t>i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].name);</a:t>
            </a: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		</a:t>
            </a:r>
            <a:r>
              <a:rPr lang="en-US" altLang="en-US" sz="1400" dirty="0" err="1">
                <a:latin typeface="Arial Unicode MS" pitchFamily="50" charset="-127"/>
                <a:ea typeface="맑은 고딕" pitchFamily="50" charset="-127"/>
              </a:rPr>
              <a:t>printf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학점을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4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실수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): "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);</a:t>
            </a: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		</a:t>
            </a:r>
            <a:r>
              <a:rPr lang="en-US" altLang="en-US" sz="1400" dirty="0" err="1">
                <a:latin typeface="Arial Unicode MS" pitchFamily="50" charset="-127"/>
                <a:ea typeface="맑은 고딕" pitchFamily="50" charset="-127"/>
              </a:rPr>
              <a:t>scanf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"%lf"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, &amp;list[</a:t>
            </a:r>
            <a:r>
              <a:rPr lang="en-US" altLang="en-US" sz="1400" dirty="0" err="1">
                <a:latin typeface="Arial Unicode MS" pitchFamily="50" charset="-127"/>
                <a:ea typeface="맑은 고딕" pitchFamily="50" charset="-127"/>
              </a:rPr>
              <a:t>i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].grade);</a:t>
            </a: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	}</a:t>
            </a: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for 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400" dirty="0" err="1">
                <a:latin typeface="Arial Unicode MS" pitchFamily="50" charset="-127"/>
                <a:ea typeface="맑은 고딕" pitchFamily="50" charset="-127"/>
              </a:rPr>
              <a:t>i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 = 0; i &lt; SIZE; </a:t>
            </a:r>
            <a:r>
              <a:rPr lang="en-US" altLang="en-US" sz="1400" dirty="0" err="1">
                <a:latin typeface="Arial Unicode MS" pitchFamily="50" charset="-127"/>
                <a:ea typeface="맑은 고딕" pitchFamily="50" charset="-127"/>
              </a:rPr>
              <a:t>i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++)</a:t>
            </a: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	       </a:t>
            </a:r>
            <a:r>
              <a:rPr lang="en-US" altLang="en-US" sz="1400" dirty="0" err="1">
                <a:latin typeface="Arial Unicode MS" pitchFamily="50" charset="-127"/>
                <a:ea typeface="맑은 고딕" pitchFamily="50" charset="-127"/>
              </a:rPr>
              <a:t>printf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학번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: %d, </a:t>
            </a:r>
            <a:r>
              <a:rPr lang="en-US" altLang="en-US" sz="14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이름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: %s, </a:t>
            </a:r>
            <a:r>
              <a:rPr lang="en-US" altLang="en-US" sz="14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학점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: %f\n"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, list[</a:t>
            </a:r>
            <a:r>
              <a:rPr lang="en-US" altLang="en-US" sz="1400" dirty="0" err="1">
                <a:latin typeface="Arial Unicode MS" pitchFamily="50" charset="-127"/>
                <a:ea typeface="맑은 고딕" pitchFamily="50" charset="-127"/>
              </a:rPr>
              <a:t>i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].number, list[</a:t>
            </a:r>
            <a:r>
              <a:rPr lang="en-US" altLang="en-US" sz="1400" dirty="0" err="1">
                <a:latin typeface="Arial Unicode MS" pitchFamily="50" charset="-127"/>
                <a:ea typeface="맑은 고딕" pitchFamily="50" charset="-127"/>
              </a:rPr>
              <a:t>i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].name, list[</a:t>
            </a:r>
            <a:r>
              <a:rPr lang="en-US" altLang="en-US" sz="1400" dirty="0" err="1">
                <a:latin typeface="Arial Unicode MS" pitchFamily="50" charset="-127"/>
                <a:ea typeface="맑은 고딕" pitchFamily="50" charset="-127"/>
              </a:rPr>
              <a:t>i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].grade);</a:t>
            </a: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return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 0;</a:t>
            </a: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}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339417-0DC3-34CA-30BA-B245A5FA6528}"/>
              </a:ext>
            </a:extLst>
          </p:cNvPr>
          <p:cNvGrpSpPr/>
          <p:nvPr/>
        </p:nvGrpSpPr>
        <p:grpSpPr>
          <a:xfrm>
            <a:off x="4967480" y="1674115"/>
            <a:ext cx="3768827" cy="2520280"/>
            <a:chOff x="5134366" y="777764"/>
            <a:chExt cx="3663880" cy="119994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1CED535-73D2-F71A-5176-17BC9CDBA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8" y="1853465"/>
              <a:ext cx="890153" cy="12424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D56D9BD-CAA5-71DC-0AEC-9FE92BC83F7A}"/>
                </a:ext>
              </a:extLst>
            </p:cNvPr>
            <p:cNvSpPr/>
            <p:nvPr/>
          </p:nvSpPr>
          <p:spPr>
            <a:xfrm>
              <a:off x="5134366" y="777764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학번을 </a:t>
              </a:r>
              <a:r>
                <a:rPr lang="ko-KR" altLang="en-US" sz="1200" dirty="0" err="1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입력하시오</a:t>
              </a:r>
              <a:r>
                <a:rPr lang="en-US" altLang="ko-KR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: 20070001</a:t>
              </a:r>
            </a:p>
            <a:p>
              <a:r>
                <a:rPr lang="ko-KR" altLang="en-US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이름을 </a:t>
              </a:r>
              <a:r>
                <a:rPr lang="ko-KR" altLang="en-US" sz="1200" dirty="0" err="1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입력하시오</a:t>
              </a:r>
              <a:r>
                <a:rPr lang="en-US" altLang="ko-KR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: </a:t>
              </a:r>
              <a:r>
                <a:rPr lang="ko-KR" altLang="en-US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홍길동</a:t>
              </a:r>
            </a:p>
            <a:p>
              <a:r>
                <a:rPr lang="ko-KR" altLang="en-US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학점을 </a:t>
              </a:r>
              <a:r>
                <a:rPr lang="ko-KR" altLang="en-US" sz="1200" dirty="0" err="1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입력하시오</a:t>
              </a:r>
              <a:r>
                <a:rPr lang="en-US" altLang="ko-KR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(</a:t>
              </a:r>
              <a:r>
                <a:rPr lang="ko-KR" altLang="en-US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실수</a:t>
              </a:r>
              <a:r>
                <a:rPr lang="en-US" altLang="ko-KR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): 4.3</a:t>
              </a:r>
            </a:p>
            <a:p>
              <a:r>
                <a:rPr lang="ko-KR" altLang="en-US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학번을 </a:t>
              </a:r>
              <a:r>
                <a:rPr lang="ko-KR" altLang="en-US" sz="1200" dirty="0" err="1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입력하시오</a:t>
              </a:r>
              <a:r>
                <a:rPr lang="en-US" altLang="ko-KR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: 20070002</a:t>
              </a:r>
            </a:p>
            <a:p>
              <a:r>
                <a:rPr lang="ko-KR" altLang="en-US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이름을 </a:t>
              </a:r>
              <a:r>
                <a:rPr lang="ko-KR" altLang="en-US" sz="1200" dirty="0" err="1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입력하시오</a:t>
              </a:r>
              <a:r>
                <a:rPr lang="en-US" altLang="ko-KR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: </a:t>
              </a:r>
              <a:r>
                <a:rPr lang="ko-KR" altLang="en-US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김유신</a:t>
              </a:r>
            </a:p>
            <a:p>
              <a:r>
                <a:rPr lang="ko-KR" altLang="en-US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학점을 </a:t>
              </a:r>
              <a:r>
                <a:rPr lang="ko-KR" altLang="en-US" sz="1200" dirty="0" err="1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입력하시오</a:t>
              </a:r>
              <a:r>
                <a:rPr lang="en-US" altLang="ko-KR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(</a:t>
              </a:r>
              <a:r>
                <a:rPr lang="ko-KR" altLang="en-US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실수</a:t>
              </a:r>
              <a:r>
                <a:rPr lang="en-US" altLang="ko-KR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): 3.92</a:t>
              </a:r>
            </a:p>
            <a:p>
              <a:r>
                <a:rPr lang="ko-KR" altLang="en-US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학번을 </a:t>
              </a:r>
              <a:r>
                <a:rPr lang="ko-KR" altLang="en-US" sz="1200" dirty="0" err="1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입력하시오</a:t>
              </a:r>
              <a:r>
                <a:rPr lang="en-US" altLang="ko-KR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: 20070003</a:t>
              </a:r>
            </a:p>
            <a:p>
              <a:r>
                <a:rPr lang="ko-KR" altLang="en-US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이름을 </a:t>
              </a:r>
              <a:r>
                <a:rPr lang="ko-KR" altLang="en-US" sz="1200" dirty="0" err="1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입력하시오</a:t>
              </a:r>
              <a:r>
                <a:rPr lang="en-US" altLang="ko-KR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: </a:t>
              </a:r>
              <a:r>
                <a:rPr lang="ko-KR" altLang="en-US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이성계</a:t>
              </a:r>
            </a:p>
            <a:p>
              <a:r>
                <a:rPr lang="ko-KR" altLang="en-US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학점을 </a:t>
              </a:r>
              <a:r>
                <a:rPr lang="ko-KR" altLang="en-US" sz="1200" dirty="0" err="1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입력하시오</a:t>
              </a:r>
              <a:r>
                <a:rPr lang="en-US" altLang="ko-KR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(</a:t>
              </a:r>
              <a:r>
                <a:rPr lang="ko-KR" altLang="en-US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실수</a:t>
              </a:r>
              <a:r>
                <a:rPr lang="en-US" altLang="ko-KR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): 2.87</a:t>
              </a:r>
            </a:p>
            <a:p>
              <a:r>
                <a:rPr lang="ko-KR" altLang="en-US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학번</a:t>
              </a:r>
              <a:r>
                <a:rPr lang="en-US" altLang="ko-KR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: 20070001, </a:t>
              </a:r>
              <a:r>
                <a:rPr lang="ko-KR" altLang="en-US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이름</a:t>
              </a:r>
              <a:r>
                <a:rPr lang="en-US" altLang="ko-KR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: </a:t>
              </a:r>
              <a:r>
                <a:rPr lang="ko-KR" altLang="en-US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홍길동</a:t>
              </a:r>
              <a:r>
                <a:rPr lang="en-US" altLang="ko-KR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, </a:t>
              </a:r>
              <a:r>
                <a:rPr lang="ko-KR" altLang="en-US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학점</a:t>
              </a:r>
              <a:r>
                <a:rPr lang="en-US" altLang="ko-KR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: 4.300000</a:t>
              </a:r>
            </a:p>
            <a:p>
              <a:r>
                <a:rPr lang="ko-KR" altLang="en-US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학번</a:t>
              </a:r>
              <a:r>
                <a:rPr lang="en-US" altLang="ko-KR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: 20070002, </a:t>
              </a:r>
              <a:r>
                <a:rPr lang="ko-KR" altLang="en-US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이름</a:t>
              </a:r>
              <a:r>
                <a:rPr lang="en-US" altLang="ko-KR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: </a:t>
              </a:r>
              <a:r>
                <a:rPr lang="ko-KR" altLang="en-US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김유신</a:t>
              </a:r>
              <a:r>
                <a:rPr lang="en-US" altLang="ko-KR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, </a:t>
              </a:r>
              <a:r>
                <a:rPr lang="ko-KR" altLang="en-US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학점</a:t>
              </a:r>
              <a:r>
                <a:rPr lang="en-US" altLang="ko-KR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: 3.920000</a:t>
              </a:r>
            </a:p>
            <a:p>
              <a:r>
                <a:rPr lang="ko-KR" altLang="en-US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학번</a:t>
              </a:r>
              <a:r>
                <a:rPr lang="en-US" altLang="ko-KR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: 20070003, </a:t>
              </a:r>
              <a:r>
                <a:rPr lang="ko-KR" altLang="en-US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이름</a:t>
              </a:r>
              <a:r>
                <a:rPr lang="en-US" altLang="ko-KR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: </a:t>
              </a:r>
              <a:r>
                <a:rPr lang="ko-KR" altLang="en-US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이성계</a:t>
              </a:r>
              <a:r>
                <a:rPr lang="en-US" altLang="ko-KR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, </a:t>
              </a:r>
              <a:r>
                <a:rPr lang="ko-KR" altLang="en-US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학점</a:t>
              </a:r>
              <a:r>
                <a:rPr lang="en-US" altLang="ko-KR" sz="12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: 2.870000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9582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구조체를 가리키는 포인터</a:t>
            </a:r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15388D93-BBC6-BB9D-3CBC-7C177CAEB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25" y="4005065"/>
            <a:ext cx="3957637" cy="24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1B201980-11AE-D809-5DC2-3DBD3322E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1628800"/>
            <a:ext cx="7777162" cy="252028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 err="1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struct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student {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number;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char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name[10];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double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grade;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}; 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endParaRPr lang="en-US" altLang="en-US" sz="16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 err="1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struct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student s = { 20070001, 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홍길동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"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, </a:t>
            </a:r>
            <a:r>
              <a:rPr lang="en-US" altLang="ko-KR" sz="1600" dirty="0">
                <a:latin typeface="Arial Unicode MS" pitchFamily="50" charset="-127"/>
                <a:ea typeface="맑은 고딕" pitchFamily="50" charset="-127"/>
              </a:rPr>
              <a:t>4.3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b="1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struct</a:t>
            </a:r>
            <a:r>
              <a:rPr lang="en-US" altLang="en-US" sz="1600" b="1" dirty="0">
                <a:latin typeface="Arial Unicode MS" pitchFamily="50" charset="-127"/>
                <a:ea typeface="맑은 고딕" pitchFamily="50" charset="-127"/>
              </a:rPr>
              <a:t> student* p = &amp;s; </a:t>
            </a:r>
            <a:r>
              <a:rPr lang="en-US" altLang="en-US" sz="1600" b="1" dirty="0">
                <a:solidFill>
                  <a:srgbClr val="00B050"/>
                </a:solidFill>
                <a:latin typeface="Arial Unicode MS" pitchFamily="50" charset="-127"/>
                <a:ea typeface="맑은 고딕" pitchFamily="50" charset="-127"/>
              </a:rPr>
              <a:t>// </a:t>
            </a:r>
            <a:r>
              <a:rPr lang="ko-KR" altLang="en-US" sz="1600" b="1" dirty="0">
                <a:solidFill>
                  <a:srgbClr val="00B050"/>
                </a:solidFill>
                <a:latin typeface="Arial Unicode MS" pitchFamily="50" charset="-127"/>
                <a:ea typeface="맑은 고딕" pitchFamily="50" charset="-127"/>
              </a:rPr>
              <a:t>구조체 포인터</a:t>
            </a:r>
            <a:endParaRPr lang="en-US" altLang="en-US" sz="1600" b="1" dirty="0">
              <a:solidFill>
                <a:srgbClr val="00B050"/>
              </a:solidFill>
              <a:latin typeface="Arial Unicode MS" pitchFamily="50" charset="-127"/>
              <a:ea typeface="맑은 고딕" pitchFamily="50" charset="-127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600" dirty="0" err="1">
                <a:latin typeface="Arial Unicode MS" pitchFamily="50" charset="-127"/>
                <a:ea typeface="맑은 고딕" pitchFamily="50" charset="-127"/>
              </a:rPr>
              <a:t>printf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학번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=%d, 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이름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=%s, </a:t>
            </a:r>
            <a:r>
              <a:rPr lang="ko-KR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학점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=%f \n"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, </a:t>
            </a:r>
            <a:r>
              <a:rPr lang="en-US" altLang="en-US" sz="1600" b="1" dirty="0">
                <a:latin typeface="Arial Unicode MS" pitchFamily="50" charset="-127"/>
                <a:ea typeface="맑은 고딕" pitchFamily="50" charset="-127"/>
              </a:rPr>
              <a:t>(*p).number, (*p).name, (*p).grade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);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B8E7FB-8361-2DA4-EE12-228A1B780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1080" y="4221088"/>
            <a:ext cx="3888432" cy="2088232"/>
          </a:xfrm>
          <a:prstGeom prst="rect">
            <a:avLst/>
          </a:prstGeom>
          <a:solidFill>
            <a:srgbClr val="FFEDCD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 err="1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en-US" sz="1600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 = 3;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 err="1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struct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s {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* </a:t>
            </a:r>
            <a:r>
              <a:rPr lang="en-US" altLang="en-US" sz="16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ptr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…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} p;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p.ptr = &amp;n;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*</a:t>
            </a:r>
            <a:r>
              <a:rPr lang="en-US" altLang="en-US" sz="16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p.ptr</a:t>
            </a:r>
            <a:r>
              <a:rPr lang="en-US" altLang="en-US" sz="16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= 4;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solidFill>
                  <a:srgbClr val="008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*(p.ptr) = 4; </a:t>
            </a:r>
            <a:r>
              <a:rPr lang="en-US" altLang="en-US" sz="1600" dirty="0">
                <a:solidFill>
                  <a:srgbClr val="008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  <a:sym typeface="Wingdings" pitchFamily="2" charset="2"/>
              </a:rPr>
              <a:t> n = 4;</a:t>
            </a:r>
            <a:endParaRPr lang="en-US" altLang="en-US" sz="1600" dirty="0">
              <a:solidFill>
                <a:srgbClr val="008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064FEE5-E2D3-0E79-00A6-74A7F9F1A582}"/>
              </a:ext>
            </a:extLst>
          </p:cNvPr>
          <p:cNvGrpSpPr/>
          <p:nvPr/>
        </p:nvGrpSpPr>
        <p:grpSpPr>
          <a:xfrm>
            <a:off x="6013248" y="4149081"/>
            <a:ext cx="2232248" cy="845747"/>
            <a:chOff x="6516216" y="4077072"/>
            <a:chExt cx="2232248" cy="84574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33F5BF-D6D5-ECF5-7EE3-BC11E72F45A8}"/>
                </a:ext>
              </a:extLst>
            </p:cNvPr>
            <p:cNvSpPr txBox="1"/>
            <p:nvPr/>
          </p:nvSpPr>
          <p:spPr>
            <a:xfrm>
              <a:off x="6767736" y="4221088"/>
              <a:ext cx="828600" cy="701731"/>
            </a:xfrm>
            <a:prstGeom prst="rect">
              <a:avLst/>
            </a:prstGeom>
            <a:solidFill>
              <a:srgbClr val="CCECFF"/>
            </a:solidFill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en-US" dirty="0" err="1">
                  <a:latin typeface="맑은 고딕" pitchFamily="50" charset="-127"/>
                  <a:ea typeface="맑은 고딕" pitchFamily="50" charset="-127"/>
                </a:rPr>
                <a:t>ptr</a:t>
              </a:r>
              <a:endParaRPr lang="en-US" altLang="en-US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en-US" dirty="0"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en-US" altLang="en-US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853546-A157-EEDA-317B-891FE9584DF3}"/>
                </a:ext>
              </a:extLst>
            </p:cNvPr>
            <p:cNvSpPr txBox="1"/>
            <p:nvPr/>
          </p:nvSpPr>
          <p:spPr>
            <a:xfrm>
              <a:off x="7956376" y="4293096"/>
              <a:ext cx="792088" cy="338554"/>
            </a:xfrm>
            <a:prstGeom prst="rect">
              <a:avLst/>
            </a:prstGeom>
            <a:solidFill>
              <a:srgbClr val="B9FFB9"/>
            </a:solidFill>
            <a:ln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en-US" sz="1600" dirty="0">
                  <a:latin typeface="맑은 고딕" pitchFamily="50" charset="-127"/>
                  <a:ea typeface="맑은 고딕" pitchFamily="50" charset="-127"/>
                </a:rPr>
                <a:t>3 </a:t>
              </a:r>
              <a:r>
                <a:rPr lang="en-US" altLang="en-US" sz="16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 4</a:t>
              </a:r>
              <a:endParaRPr lang="en-US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48150C-BD56-6F67-54FC-2DEA8C90B831}"/>
                </a:ext>
              </a:extLst>
            </p:cNvPr>
            <p:cNvSpPr txBox="1"/>
            <p:nvPr/>
          </p:nvSpPr>
          <p:spPr>
            <a:xfrm>
              <a:off x="6516216" y="421179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en-US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p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018F249-FE5A-68BC-17BA-214A4EF3B68A}"/>
                </a:ext>
              </a:extLst>
            </p:cNvPr>
            <p:cNvCxnSpPr/>
            <p:nvPr/>
          </p:nvCxnSpPr>
          <p:spPr>
            <a:xfrm>
              <a:off x="7236296" y="4437112"/>
              <a:ext cx="720080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D8B66E-BE9B-FE0B-271A-7435897F6076}"/>
                </a:ext>
              </a:extLst>
            </p:cNvPr>
            <p:cNvSpPr txBox="1"/>
            <p:nvPr/>
          </p:nvSpPr>
          <p:spPr>
            <a:xfrm>
              <a:off x="7704556" y="4077072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en-US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0898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-&gt; </a:t>
            </a:r>
            <a:r>
              <a:rPr lang="ko-KR" altLang="en-US"/>
              <a:t>연산자</a:t>
            </a:r>
          </a:p>
        </p:txBody>
      </p:sp>
      <p:sp>
        <p:nvSpPr>
          <p:cNvPr id="31749" name="Rectangle 8"/>
          <p:cNvSpPr>
            <a:spLocks noChangeArrowheads="1"/>
          </p:cNvSpPr>
          <p:nvPr/>
        </p:nvSpPr>
        <p:spPr bwMode="auto">
          <a:xfrm>
            <a:off x="0" y="2868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50" name="Rectangle 10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814F52-BAAA-E9E2-E51A-DAAD3EAE0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2228185"/>
            <a:ext cx="8032220" cy="453672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#include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&gt;</a:t>
            </a:r>
            <a:endParaRPr lang="en-US" altLang="en-US" sz="1600" dirty="0">
              <a:latin typeface="Arial Unicode MS" pitchFamily="50" charset="-127"/>
              <a:ea typeface="맑은 고딕" pitchFamily="50" charset="-127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endParaRPr lang="en-US" altLang="en-US" sz="1600" dirty="0">
              <a:latin typeface="Arial Unicode MS" pitchFamily="50" charset="-127"/>
              <a:ea typeface="맑은 고딕" pitchFamily="50" charset="-127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 err="1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struct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student {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int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number;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char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name[20];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double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grade;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}; 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endParaRPr lang="en-US" altLang="en-US" sz="1600" dirty="0">
              <a:latin typeface="Arial Unicode MS" pitchFamily="50" charset="-127"/>
              <a:ea typeface="맑은 고딕" pitchFamily="50" charset="-127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 err="1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int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void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) {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struct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student s = { 20070001, 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홍길동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"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, </a:t>
            </a:r>
            <a:r>
              <a:rPr lang="en-US" altLang="ko-KR" sz="1600" dirty="0">
                <a:latin typeface="Arial Unicode MS" pitchFamily="50" charset="-127"/>
                <a:ea typeface="맑은 고딕" pitchFamily="50" charset="-127"/>
              </a:rPr>
              <a:t>4.3 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};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struct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student* p = &amp;s;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endParaRPr lang="en-US" altLang="en-US" sz="1600" dirty="0">
              <a:latin typeface="Arial Unicode MS" pitchFamily="50" charset="-127"/>
              <a:ea typeface="맑은 고딕" pitchFamily="50" charset="-127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600" dirty="0" err="1">
                <a:latin typeface="Arial Unicode MS" pitchFamily="50" charset="-127"/>
                <a:ea typeface="맑은 고딕" pitchFamily="50" charset="-127"/>
              </a:rPr>
              <a:t>printf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학번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=%d, 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이름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=%s, </a:t>
            </a:r>
            <a:r>
              <a:rPr lang="ko-KR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학점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=%f \n"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, </a:t>
            </a:r>
            <a:r>
              <a:rPr lang="en-US" altLang="en-US" sz="1600" dirty="0" err="1">
                <a:latin typeface="Arial Unicode MS" pitchFamily="50" charset="-127"/>
                <a:ea typeface="맑은 고딕" pitchFamily="50" charset="-127"/>
              </a:rPr>
              <a:t>s.number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, s.name, </a:t>
            </a:r>
            <a:r>
              <a:rPr lang="en-US" altLang="en-US" sz="1600" dirty="0" err="1">
                <a:latin typeface="Arial Unicode MS" pitchFamily="50" charset="-127"/>
                <a:ea typeface="맑은 고딕" pitchFamily="50" charset="-127"/>
              </a:rPr>
              <a:t>s.grade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);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600" dirty="0" err="1">
                <a:latin typeface="Arial Unicode MS" pitchFamily="50" charset="-127"/>
                <a:ea typeface="맑은 고딕" pitchFamily="50" charset="-127"/>
              </a:rPr>
              <a:t>printf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학번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=%d, 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이름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=%s, </a:t>
            </a:r>
            <a:r>
              <a:rPr lang="ko-KR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학점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=%f \n"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, (*p).number, (*p).name, (*p).grade);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600" dirty="0" err="1">
                <a:latin typeface="Arial Unicode MS" pitchFamily="50" charset="-127"/>
                <a:ea typeface="맑은 고딕" pitchFamily="50" charset="-127"/>
              </a:rPr>
              <a:t>printf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학번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=%d ,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이름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=%s, </a:t>
            </a:r>
            <a:r>
              <a:rPr lang="ko-KR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학점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=%f \n"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, p-&gt;number, p-&gt;name, p-&gt;grade);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return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0;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C60FEA3-E4B5-2337-665E-F4631D5B5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32" y="1497356"/>
            <a:ext cx="821213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 baseline="0">
                <a:solidFill>
                  <a:schemeClr val="tx1"/>
                </a:solidFill>
                <a:latin typeface="Arial Unicode MS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 baseline="0">
                <a:solidFill>
                  <a:schemeClr val="tx1"/>
                </a:solidFill>
                <a:latin typeface="Arial Unicode MS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baseline="0">
                <a:solidFill>
                  <a:schemeClr val="tx1"/>
                </a:solidFill>
                <a:latin typeface="Arial Unicode MS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 baseline="0">
                <a:solidFill>
                  <a:schemeClr val="tx1"/>
                </a:solidFill>
                <a:latin typeface="Arial Unicode MS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 baseline="0">
                <a:solidFill>
                  <a:schemeClr val="tx1"/>
                </a:solidFill>
                <a:latin typeface="Arial Unicode MS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</a:rPr>
              <a:t>-&gt;</a:t>
            </a:r>
            <a:r>
              <a:rPr lang="en-US" altLang="ko-KR" sz="1800" dirty="0"/>
              <a:t> : </a:t>
            </a:r>
            <a:r>
              <a:rPr lang="ko-KR" altLang="en-US" sz="1800" dirty="0"/>
              <a:t>포인터로 구조체 멤버를 참조할 때 사용</a:t>
            </a:r>
            <a:br>
              <a:rPr lang="en-US" altLang="ko-KR" sz="1800" dirty="0"/>
            </a:br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</a:rPr>
              <a:t>(*p).member  </a:t>
            </a:r>
            <a:r>
              <a:rPr lang="en-US" altLang="ko-KR" sz="1800" dirty="0">
                <a:solidFill>
                  <a:srgbClr val="0000FF"/>
                </a:solidFill>
                <a:latin typeface="맑은 고딕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800" dirty="0">
                <a:solidFill>
                  <a:srgbClr val="0000FF"/>
                </a:solidFill>
                <a:latin typeface="맑은 고딕" pitchFamily="50" charset="-127"/>
                <a:sym typeface="Wingdings"/>
              </a:rPr>
              <a:t> </a:t>
            </a:r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  <a:sym typeface="Wingdings" pitchFamily="2" charset="2"/>
              </a:rPr>
              <a:t> p-&gt;member</a:t>
            </a:r>
            <a:endParaRPr lang="ko-KR" altLang="en-US" sz="1800" b="1" dirty="0">
              <a:solidFill>
                <a:srgbClr val="0000FF"/>
              </a:solidFill>
              <a:latin typeface="맑은 고딕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F7524DD-1C1C-10CE-695C-829202FA65AD}"/>
              </a:ext>
            </a:extLst>
          </p:cNvPr>
          <p:cNvGrpSpPr/>
          <p:nvPr/>
        </p:nvGrpSpPr>
        <p:grpSpPr>
          <a:xfrm>
            <a:off x="4465815" y="2410780"/>
            <a:ext cx="4065537" cy="915665"/>
            <a:chOff x="5134366" y="777764"/>
            <a:chExt cx="3663880" cy="1199941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C42BB98-7372-AAB9-94B9-6690FF25B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8" y="1853465"/>
              <a:ext cx="890153" cy="124240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660A2D0-2946-798C-D9B1-3B56C723C27D}"/>
                </a:ext>
              </a:extLst>
            </p:cNvPr>
            <p:cNvSpPr/>
            <p:nvPr/>
          </p:nvSpPr>
          <p:spPr>
            <a:xfrm>
              <a:off x="5134366" y="777764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학번</a:t>
              </a:r>
              <a:r>
                <a:rPr lang="en-US" altLang="ko-KR" sz="14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=20070001, </a:t>
              </a:r>
              <a:r>
                <a:rPr lang="ko-KR" altLang="en-US" sz="14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이름</a:t>
              </a:r>
              <a:r>
                <a:rPr lang="en-US" altLang="ko-KR" sz="14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=</a:t>
              </a:r>
              <a:r>
                <a:rPr lang="ko-KR" altLang="en-US" sz="14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홍길동</a:t>
              </a:r>
              <a:r>
                <a:rPr lang="en-US" altLang="ko-KR" sz="14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,</a:t>
              </a:r>
              <a:r>
                <a:rPr lang="ko-KR" altLang="en-US" sz="14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 학점</a:t>
              </a:r>
              <a:r>
                <a:rPr lang="en-US" altLang="ko-KR" sz="14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=4.300000</a:t>
              </a:r>
            </a:p>
            <a:p>
              <a:r>
                <a:rPr lang="ko-KR" altLang="en-US" sz="14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학번</a:t>
              </a:r>
              <a:r>
                <a:rPr lang="en-US" altLang="ko-KR" sz="14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=20070001, </a:t>
              </a:r>
              <a:r>
                <a:rPr lang="ko-KR" altLang="en-US" sz="14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이름</a:t>
              </a:r>
              <a:r>
                <a:rPr lang="en-US" altLang="ko-KR" sz="14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=</a:t>
              </a:r>
              <a:r>
                <a:rPr lang="ko-KR" altLang="en-US" sz="14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홍길동</a:t>
              </a:r>
              <a:r>
                <a:rPr lang="en-US" altLang="ko-KR" sz="14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,</a:t>
              </a:r>
              <a:r>
                <a:rPr lang="ko-KR" altLang="en-US" sz="14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 학점</a:t>
              </a:r>
              <a:r>
                <a:rPr lang="en-US" altLang="ko-KR" sz="14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=4.300000</a:t>
              </a:r>
            </a:p>
            <a:p>
              <a:r>
                <a:rPr lang="ko-KR" altLang="en-US" sz="14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학번</a:t>
              </a:r>
              <a:r>
                <a:rPr lang="en-US" altLang="ko-KR" sz="14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=20070001, </a:t>
              </a:r>
              <a:r>
                <a:rPr lang="ko-KR" altLang="en-US" sz="14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이름</a:t>
              </a:r>
              <a:r>
                <a:rPr lang="en-US" altLang="ko-KR" sz="14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=</a:t>
              </a:r>
              <a:r>
                <a:rPr lang="ko-KR" altLang="en-US" sz="14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홍길동</a:t>
              </a:r>
              <a:r>
                <a:rPr lang="en-US" altLang="ko-KR" sz="14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,</a:t>
              </a:r>
              <a:r>
                <a:rPr lang="ko-KR" altLang="en-US" sz="14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 학점</a:t>
              </a:r>
              <a:r>
                <a:rPr lang="en-US" altLang="ko-KR" sz="14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=4.300000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061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3F7A69B-05CA-0B60-E81C-81A4186BC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1556792"/>
            <a:ext cx="8028508" cy="51848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numCol="1"/>
          <a:lstStyle/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  <a:tab pos="1073150" algn="l"/>
              </a:tabLst>
            </a:pPr>
            <a:r>
              <a:rPr lang="en-US" altLang="en-US" sz="16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#include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  <a:tab pos="1073150" algn="l"/>
              </a:tabLst>
            </a:pPr>
            <a:endParaRPr lang="en-US" altLang="en-US" sz="1600" dirty="0">
              <a:latin typeface="Arial Unicode MS" pitchFamily="50" charset="-127"/>
              <a:ea typeface="맑은 고딕" pitchFamily="50" charset="-127"/>
            </a:endParaRP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  <a:tab pos="1073150" algn="l"/>
              </a:tabLst>
            </a:pPr>
            <a:r>
              <a:rPr lang="en-US" altLang="en-US" sz="1600" dirty="0" err="1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struct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date { </a:t>
            </a:r>
            <a:r>
              <a:rPr lang="en-US" altLang="en-US" sz="1600" dirty="0" err="1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int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month, day, year; };</a:t>
            </a: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  <a:tab pos="1073150" algn="l"/>
              </a:tabLst>
            </a:pPr>
            <a:r>
              <a:rPr lang="en-US" altLang="en-US" sz="1600" dirty="0" err="1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struct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student {</a:t>
            </a: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  <a:tab pos="1073150" algn="l"/>
              </a:tabLst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int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number;</a:t>
            </a: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  <a:tab pos="1073150" algn="l"/>
              </a:tabLst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char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name[20];</a:t>
            </a: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  <a:tab pos="1073150" algn="l"/>
              </a:tabLst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double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grade;</a:t>
            </a: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  <a:tab pos="1073150" algn="l"/>
              </a:tabLst>
            </a:pPr>
            <a:r>
              <a:rPr lang="en-US" altLang="en-US" sz="1600" dirty="0">
                <a:solidFill>
                  <a:srgbClr val="FF0000"/>
                </a:solidFill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600" b="1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struct</a:t>
            </a:r>
            <a:r>
              <a:rPr lang="en-US" altLang="en-US" sz="1600" b="1" dirty="0">
                <a:solidFill>
                  <a:srgbClr val="FF0000"/>
                </a:solidFill>
                <a:latin typeface="Arial Unicode MS" pitchFamily="50" charset="-127"/>
                <a:ea typeface="맑은 고딕" pitchFamily="50" charset="-127"/>
              </a:rPr>
              <a:t> </a:t>
            </a:r>
            <a:r>
              <a:rPr lang="en-US" altLang="en-US" sz="1600" b="1" dirty="0">
                <a:latin typeface="Arial Unicode MS" pitchFamily="50" charset="-127"/>
                <a:ea typeface="맑은 고딕" pitchFamily="50" charset="-127"/>
              </a:rPr>
              <a:t>date* dob;</a:t>
            </a: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  <a:tab pos="1073150" algn="l"/>
              </a:tabLst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}; </a:t>
            </a: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  <a:tab pos="1073150" algn="l"/>
              </a:tabLst>
            </a:pPr>
            <a:endParaRPr lang="en-US" altLang="en-US" sz="1600" dirty="0">
              <a:latin typeface="Arial Unicode MS" pitchFamily="50" charset="-127"/>
              <a:ea typeface="맑은 고딕" pitchFamily="50" charset="-127"/>
            </a:endParaRP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  <a:tab pos="1073150" algn="l"/>
              </a:tabLst>
            </a:pPr>
            <a:r>
              <a:rPr lang="en-US" altLang="en-US" sz="1600" dirty="0" err="1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int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void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) {</a:t>
            </a: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  <a:tab pos="1073150" algn="l"/>
              </a:tabLst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struct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date d = { 3, 20, 1980 };</a:t>
            </a: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  <a:tab pos="1073150" algn="l"/>
              </a:tabLst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struct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student s = { 20070001, 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"Kim"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, </a:t>
            </a:r>
            <a:r>
              <a:rPr lang="en-US" altLang="ko-KR" sz="1600" dirty="0">
                <a:latin typeface="Arial Unicode MS" pitchFamily="50" charset="-127"/>
                <a:ea typeface="맑은 고딕" pitchFamily="50" charset="-127"/>
              </a:rPr>
              <a:t>4.3, &amp;d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};  </a:t>
            </a:r>
            <a:r>
              <a:rPr lang="en-US" altLang="en-US" sz="1600" dirty="0">
                <a:solidFill>
                  <a:srgbClr val="008000"/>
                </a:solidFill>
                <a:latin typeface="Arial Unicode MS" pitchFamily="50" charset="-127"/>
                <a:ea typeface="맑은 고딕" pitchFamily="50" charset="-127"/>
              </a:rPr>
              <a:t>// s.dob = &amp;d;</a:t>
            </a: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  <a:tab pos="1073150" algn="l"/>
              </a:tabLst>
            </a:pPr>
            <a:endParaRPr lang="en-US" altLang="en-US" sz="1600" dirty="0">
              <a:latin typeface="Arial Unicode MS" pitchFamily="50" charset="-127"/>
              <a:ea typeface="맑은 고딕" pitchFamily="50" charset="-127"/>
            </a:endParaRP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  <a:tab pos="1073150" algn="l"/>
              </a:tabLst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600" dirty="0" err="1">
                <a:latin typeface="Arial Unicode MS" pitchFamily="50" charset="-127"/>
                <a:ea typeface="맑은 고딕" pitchFamily="50" charset="-127"/>
              </a:rPr>
              <a:t>printf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학번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: %d\n"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, </a:t>
            </a:r>
            <a:r>
              <a:rPr lang="en-US" altLang="en-US" sz="1600" dirty="0" err="1">
                <a:latin typeface="Arial Unicode MS" pitchFamily="50" charset="-127"/>
                <a:ea typeface="맑은 고딕" pitchFamily="50" charset="-127"/>
              </a:rPr>
              <a:t>s.number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);</a:t>
            </a: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  <a:tab pos="1073150" algn="l"/>
              </a:tabLst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600" dirty="0" err="1">
                <a:latin typeface="Arial Unicode MS" pitchFamily="50" charset="-127"/>
                <a:ea typeface="맑은 고딕" pitchFamily="50" charset="-127"/>
              </a:rPr>
              <a:t>printf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이름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: %s\n"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, s.name);</a:t>
            </a: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  <a:tab pos="1073150" algn="l"/>
              </a:tabLst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600" dirty="0" err="1">
                <a:latin typeface="Arial Unicode MS" pitchFamily="50" charset="-127"/>
                <a:ea typeface="맑은 고딕" pitchFamily="50" charset="-127"/>
              </a:rPr>
              <a:t>printf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학점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: %f\n"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, </a:t>
            </a:r>
            <a:r>
              <a:rPr lang="en-US" altLang="en-US" sz="1600" dirty="0" err="1">
                <a:latin typeface="Arial Unicode MS" pitchFamily="50" charset="-127"/>
                <a:ea typeface="맑은 고딕" pitchFamily="50" charset="-127"/>
              </a:rPr>
              <a:t>s.grade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);</a:t>
            </a: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  <a:tab pos="1073150" algn="l"/>
              </a:tabLst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600" dirty="0" err="1">
                <a:latin typeface="Arial Unicode MS" pitchFamily="50" charset="-127"/>
                <a:ea typeface="맑은 고딕" pitchFamily="50" charset="-127"/>
              </a:rPr>
              <a:t>printf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생년월일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: %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d년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d월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d일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\n"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, </a:t>
            </a:r>
            <a:r>
              <a:rPr lang="en-US" altLang="en-US" sz="1600" b="1" dirty="0" err="1">
                <a:latin typeface="Arial Unicode MS" pitchFamily="50" charset="-127"/>
                <a:ea typeface="맑은 고딕" pitchFamily="50" charset="-127"/>
              </a:rPr>
              <a:t>s.dob</a:t>
            </a:r>
            <a:r>
              <a:rPr lang="en-US" altLang="en-US" sz="1600" b="1" dirty="0">
                <a:latin typeface="Arial Unicode MS" pitchFamily="50" charset="-127"/>
                <a:ea typeface="맑은 고딕" pitchFamily="50" charset="-127"/>
              </a:rPr>
              <a:t>-&gt;year, </a:t>
            </a:r>
            <a:r>
              <a:rPr lang="en-US" altLang="en-US" sz="1600" b="1" dirty="0" err="1">
                <a:latin typeface="Arial Unicode MS" pitchFamily="50" charset="-127"/>
                <a:ea typeface="맑은 고딕" pitchFamily="50" charset="-127"/>
              </a:rPr>
              <a:t>s.dob</a:t>
            </a:r>
            <a:r>
              <a:rPr lang="en-US" altLang="en-US" sz="1600" b="1" dirty="0">
                <a:latin typeface="Arial Unicode MS" pitchFamily="50" charset="-127"/>
                <a:ea typeface="맑은 고딕" pitchFamily="50" charset="-127"/>
              </a:rPr>
              <a:t>-&gt;month, </a:t>
            </a:r>
            <a:r>
              <a:rPr lang="en-US" altLang="en-US" sz="1600" b="1" dirty="0" err="1">
                <a:latin typeface="Arial Unicode MS" pitchFamily="50" charset="-127"/>
                <a:ea typeface="맑은 고딕" pitchFamily="50" charset="-127"/>
              </a:rPr>
              <a:t>s.dob</a:t>
            </a:r>
            <a:r>
              <a:rPr lang="en-US" altLang="en-US" sz="1600" b="1" dirty="0">
                <a:latin typeface="Arial Unicode MS" pitchFamily="50" charset="-127"/>
                <a:ea typeface="맑은 고딕" pitchFamily="50" charset="-127"/>
              </a:rPr>
              <a:t>-&gt;day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);</a:t>
            </a: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  <a:tab pos="1073150" algn="l"/>
              </a:tabLst>
            </a:pPr>
            <a:endParaRPr lang="en-US" altLang="en-US" sz="1600" dirty="0">
              <a:latin typeface="Arial Unicode MS" pitchFamily="50" charset="-127"/>
              <a:ea typeface="맑은 고딕" pitchFamily="50" charset="-127"/>
            </a:endParaRP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  <a:tab pos="1073150" algn="l"/>
              </a:tabLst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return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0;</a:t>
            </a:r>
          </a:p>
          <a:p>
            <a:pPr>
              <a:spcBef>
                <a:spcPts val="0"/>
              </a:spcBef>
              <a:buClr>
                <a:schemeClr val="folHlink"/>
              </a:buClr>
              <a:tabLst>
                <a:tab pos="354013" algn="l"/>
                <a:tab pos="719138" algn="l"/>
                <a:tab pos="1073150" algn="l"/>
              </a:tabLst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포인터를 멤버로 가지는 구조체</a:t>
            </a:r>
          </a:p>
        </p:txBody>
      </p:sp>
      <p:sp>
        <p:nvSpPr>
          <p:cNvPr id="35844" name="Rectangle 6"/>
          <p:cNvSpPr>
            <a:spLocks noChangeArrowheads="1"/>
          </p:cNvSpPr>
          <p:nvPr/>
        </p:nvSpPr>
        <p:spPr bwMode="auto">
          <a:xfrm>
            <a:off x="0" y="2868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5" name="Rectangle 8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6" name="Rectangle 11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FE0FFB-CCC7-42EB-BD76-B9D1ABD7ADEB}"/>
              </a:ext>
            </a:extLst>
          </p:cNvPr>
          <p:cNvGrpSpPr/>
          <p:nvPr/>
        </p:nvGrpSpPr>
        <p:grpSpPr>
          <a:xfrm>
            <a:off x="5868144" y="3253456"/>
            <a:ext cx="2625802" cy="1095938"/>
            <a:chOff x="5134366" y="777764"/>
            <a:chExt cx="3663880" cy="119994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2E50C81-68A8-4024-BC55-4081F0881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8" y="1853465"/>
              <a:ext cx="890153" cy="12424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9F076B-B8C8-48AC-8DAD-A07CC4B716FD}"/>
                </a:ext>
              </a:extLst>
            </p:cNvPr>
            <p:cNvSpPr/>
            <p:nvPr/>
          </p:nvSpPr>
          <p:spPr>
            <a:xfrm>
              <a:off x="5134366" y="777764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학번</a:t>
              </a:r>
              <a:r>
                <a:rPr lang="en-US" altLang="ko-KR" sz="14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: 20070001</a:t>
              </a:r>
            </a:p>
            <a:p>
              <a:r>
                <a:rPr lang="ko-KR" altLang="en-US" sz="14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이름</a:t>
              </a:r>
              <a:r>
                <a:rPr lang="en-US" altLang="ko-KR" sz="14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: Kim</a:t>
              </a:r>
            </a:p>
            <a:p>
              <a:r>
                <a:rPr lang="ko-KR" altLang="en-US" sz="14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학점</a:t>
              </a:r>
              <a:r>
                <a:rPr lang="en-US" altLang="ko-KR" sz="14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: 4.300000</a:t>
              </a:r>
            </a:p>
            <a:p>
              <a:r>
                <a:rPr lang="ko-KR" altLang="en-US" sz="14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생년월일</a:t>
              </a:r>
              <a:r>
                <a:rPr lang="en-US" altLang="ko-KR" sz="14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: 1980</a:t>
              </a:r>
              <a:r>
                <a:rPr lang="ko-KR" altLang="en-US" sz="14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년 </a:t>
              </a:r>
              <a:r>
                <a:rPr lang="en-US" altLang="ko-KR" sz="14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3</a:t>
              </a:r>
              <a:r>
                <a:rPr lang="ko-KR" altLang="en-US" sz="14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월 </a:t>
              </a:r>
              <a:r>
                <a:rPr lang="en-US" altLang="ko-KR" sz="14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20</a:t>
              </a:r>
              <a:r>
                <a:rPr lang="ko-KR" altLang="en-US" sz="1400" dirty="0"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일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9FCFBB5-7035-A5CB-AEBB-E09CC87328CA}"/>
              </a:ext>
            </a:extLst>
          </p:cNvPr>
          <p:cNvGrpSpPr/>
          <p:nvPr/>
        </p:nvGrpSpPr>
        <p:grpSpPr>
          <a:xfrm>
            <a:off x="5652120" y="1677922"/>
            <a:ext cx="2736304" cy="1366528"/>
            <a:chOff x="6012160" y="1124744"/>
            <a:chExt cx="2736304" cy="136652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B96D487-6A94-64B0-73CE-2ED90C39F879}"/>
                </a:ext>
              </a:extLst>
            </p:cNvPr>
            <p:cNvSpPr txBox="1"/>
            <p:nvPr/>
          </p:nvSpPr>
          <p:spPr>
            <a:xfrm>
              <a:off x="6372200" y="1124744"/>
              <a:ext cx="1080120" cy="1366528"/>
            </a:xfrm>
            <a:prstGeom prst="rect">
              <a:avLst/>
            </a:prstGeom>
            <a:solidFill>
              <a:srgbClr val="CCECFF"/>
            </a:solidFill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en-US" dirty="0">
                  <a:latin typeface="맑은 고딕" pitchFamily="50" charset="-127"/>
                  <a:ea typeface="맑은 고딕" pitchFamily="50" charset="-127"/>
                </a:rPr>
                <a:t>number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en-US" dirty="0">
                  <a:latin typeface="맑은 고딕" pitchFamily="50" charset="-127"/>
                  <a:ea typeface="맑은 고딕" pitchFamily="50" charset="-127"/>
                </a:rPr>
                <a:t>name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en-US" dirty="0">
                  <a:latin typeface="맑은 고딕" pitchFamily="50" charset="-127"/>
                  <a:ea typeface="맑은 고딕" pitchFamily="50" charset="-127"/>
                </a:rPr>
                <a:t>grade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en-US" b="1" dirty="0">
                  <a:latin typeface="맑은 고딕" pitchFamily="50" charset="-127"/>
                  <a:ea typeface="맑은 고딕" pitchFamily="50" charset="-127"/>
                </a:rPr>
                <a:t>dob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2B9145-A4A7-8443-9317-908FF0FA2465}"/>
                </a:ext>
              </a:extLst>
            </p:cNvPr>
            <p:cNvSpPr txBox="1"/>
            <p:nvPr/>
          </p:nvSpPr>
          <p:spPr>
            <a:xfrm>
              <a:off x="7884368" y="1556792"/>
              <a:ext cx="864096" cy="929485"/>
            </a:xfrm>
            <a:prstGeom prst="rect">
              <a:avLst/>
            </a:prstGeom>
            <a:solidFill>
              <a:srgbClr val="B9FFB9"/>
            </a:solidFill>
            <a:ln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en-US" sz="1600" dirty="0">
                  <a:latin typeface="맑은 고딕" pitchFamily="50" charset="-127"/>
                  <a:ea typeface="맑은 고딕" pitchFamily="50" charset="-127"/>
                </a:rPr>
                <a:t>month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en-US" sz="1600" dirty="0">
                  <a:latin typeface="맑은 고딕" pitchFamily="50" charset="-127"/>
                  <a:ea typeface="맑은 고딕" pitchFamily="50" charset="-127"/>
                </a:rPr>
                <a:t>day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en-US" sz="1600" dirty="0">
                  <a:latin typeface="맑은 고딕" pitchFamily="50" charset="-127"/>
                  <a:ea typeface="맑은 고딕" pitchFamily="50" charset="-127"/>
                </a:rPr>
                <a:t>year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89EBB9-0AC1-B5CF-D40E-5DE2D40FC030}"/>
                </a:ext>
              </a:extLst>
            </p:cNvPr>
            <p:cNvSpPr txBox="1"/>
            <p:nvPr/>
          </p:nvSpPr>
          <p:spPr>
            <a:xfrm>
              <a:off x="6012160" y="112474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en-US" b="1" dirty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rPr>
                <a:t>s</a:t>
              </a: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14122973-8401-2056-77C3-C46B7114317D}"/>
                </a:ext>
              </a:extLst>
            </p:cNvPr>
            <p:cNvCxnSpPr/>
            <p:nvPr/>
          </p:nvCxnSpPr>
          <p:spPr>
            <a:xfrm>
              <a:off x="7020272" y="2276872"/>
              <a:ext cx="864096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2189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구조체와 함수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1F7AB04-19E2-82CE-5A3E-C81F3583B95A}"/>
              </a:ext>
            </a:extLst>
          </p:cNvPr>
          <p:cNvSpPr txBox="1">
            <a:spLocks noChangeArrowheads="1"/>
          </p:cNvSpPr>
          <p:nvPr/>
        </p:nvSpPr>
        <p:spPr>
          <a:xfrm>
            <a:off x="528687" y="1557015"/>
            <a:ext cx="8229600" cy="496832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맑은 고딕" pitchFamily="50" charset="-127"/>
              </a:rPr>
              <a:t>구조체를 함수의 인자로 전달 가능</a:t>
            </a:r>
            <a:r>
              <a:rPr lang="en-US" altLang="ko-KR" sz="1600" dirty="0">
                <a:latin typeface="맑은 고딕" pitchFamily="50" charset="-127"/>
              </a:rPr>
              <a:t>: </a:t>
            </a:r>
            <a:r>
              <a:rPr lang="ko-KR" altLang="en-US" sz="1600" dirty="0">
                <a:latin typeface="맑은 고딕" pitchFamily="50" charset="-127"/>
              </a:rPr>
              <a:t>복사본 전달</a:t>
            </a:r>
            <a:endParaRPr lang="en-US" altLang="ko-KR" sz="1600" dirty="0">
              <a:latin typeface="맑은 고딕" pitchFamily="50" charset="-127"/>
            </a:endParaRPr>
          </a:p>
          <a:p>
            <a:pPr lvl="1" fontAlgn="auto">
              <a:spcBef>
                <a:spcPts val="300"/>
              </a:spcBef>
              <a:spcAft>
                <a:spcPts val="0"/>
              </a:spcAft>
            </a:pPr>
            <a:r>
              <a:rPr lang="ko-KR" altLang="en-US" sz="1600" dirty="0">
                <a:latin typeface="맑은 고딕" pitchFamily="50" charset="-127"/>
              </a:rPr>
              <a:t>구조체가 크면 시간과 메모리 측면에서 비효율적</a:t>
            </a:r>
            <a:endParaRPr lang="en-US" altLang="ko-KR" sz="1600" dirty="0">
              <a:latin typeface="맑은 고딕" pitchFamily="50" charset="-127"/>
            </a:endParaRPr>
          </a:p>
          <a:p>
            <a:pPr lvl="1" fontAlgn="auto">
              <a:spcBef>
                <a:spcPts val="300"/>
              </a:spcBef>
              <a:spcAft>
                <a:spcPts val="0"/>
              </a:spcAft>
            </a:pPr>
            <a:endParaRPr lang="en-US" altLang="ko-KR" sz="1600" dirty="0">
              <a:latin typeface="맑은 고딕" pitchFamily="50" charset="-127"/>
            </a:endParaRPr>
          </a:p>
          <a:p>
            <a:pPr fontAlgn="auto">
              <a:spcBef>
                <a:spcPts val="1500"/>
              </a:spcBef>
              <a:spcAft>
                <a:spcPts val="0"/>
              </a:spcAft>
            </a:pPr>
            <a:r>
              <a:rPr lang="ko-KR" altLang="en-US" sz="1600" dirty="0">
                <a:latin typeface="맑은 고딕" pitchFamily="50" charset="-127"/>
              </a:rPr>
              <a:t>구조체의 포인터를 함수의 인자로 전달하는 경우 </a:t>
            </a:r>
          </a:p>
          <a:p>
            <a:pPr lvl="1" fontAlgn="auto">
              <a:spcBef>
                <a:spcPts val="300"/>
              </a:spcBef>
              <a:spcAft>
                <a:spcPts val="0"/>
              </a:spcAft>
            </a:pPr>
            <a:r>
              <a:rPr lang="ko-KR" altLang="en-US" sz="1600" dirty="0">
                <a:latin typeface="맑은 고딕" pitchFamily="50" charset="-127"/>
              </a:rPr>
              <a:t>시간과 메모리 절약</a:t>
            </a:r>
            <a:r>
              <a:rPr lang="en-US" altLang="ko-KR" sz="1600" dirty="0">
                <a:latin typeface="맑은 고딕" pitchFamily="50" charset="-127"/>
              </a:rPr>
              <a:t> </a:t>
            </a:r>
            <a:r>
              <a:rPr lang="ko-KR" altLang="en-US" sz="1600" dirty="0">
                <a:latin typeface="맑은 고딕" pitchFamily="50" charset="-127"/>
              </a:rPr>
              <a:t>가능</a:t>
            </a:r>
            <a:r>
              <a:rPr lang="en-US" altLang="ko-KR" sz="1600" dirty="0">
                <a:latin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</a:rPr>
              <a:t>원본 훼손 가능</a:t>
            </a:r>
            <a:endParaRPr lang="en-US" altLang="ko-KR" sz="1600" dirty="0">
              <a:latin typeface="맑은 고딕" pitchFamily="50" charset="-127"/>
            </a:endParaRPr>
          </a:p>
          <a:p>
            <a:pPr lvl="1" fontAlgn="auto">
              <a:spcBef>
                <a:spcPts val="300"/>
              </a:spcBef>
              <a:spcAft>
                <a:spcPts val="0"/>
              </a:spcAft>
            </a:pPr>
            <a:endParaRPr lang="en-US" altLang="ko-KR" sz="1600" dirty="0">
              <a:latin typeface="맑은 고딕" pitchFamily="50" charset="-127"/>
            </a:endParaRPr>
          </a:p>
          <a:p>
            <a:pPr lvl="1" fontAlgn="auto">
              <a:spcBef>
                <a:spcPts val="1500"/>
              </a:spcBef>
              <a:spcAft>
                <a:spcPts val="0"/>
              </a:spcAft>
            </a:pPr>
            <a:r>
              <a:rPr lang="ko-KR" altLang="en-US" sz="1600" dirty="0">
                <a:latin typeface="맑은 고딕" pitchFamily="50" charset="-127"/>
              </a:rPr>
              <a:t>읽기만 하고 변경하지 않는 경우</a:t>
            </a:r>
            <a:r>
              <a:rPr lang="en-US" altLang="ko-KR" sz="1600" dirty="0">
                <a:latin typeface="맑은 고딕" pitchFamily="50" charset="-127"/>
              </a:rPr>
              <a:t>: </a:t>
            </a:r>
            <a:r>
              <a:rPr lang="en-US" altLang="ko-KR" sz="1600" dirty="0">
                <a:solidFill>
                  <a:srgbClr val="0000FF"/>
                </a:solidFill>
                <a:latin typeface="맑은 고딕" pitchFamily="50" charset="-127"/>
              </a:rPr>
              <a:t>const</a:t>
            </a:r>
            <a:r>
              <a:rPr lang="en-US" altLang="ko-KR" sz="1600" dirty="0">
                <a:latin typeface="맑은 고딕" pitchFamily="50" charset="-127"/>
              </a:rPr>
              <a:t> </a:t>
            </a:r>
            <a:r>
              <a:rPr lang="ko-KR" altLang="en-US" sz="1600" dirty="0">
                <a:latin typeface="맑은 고딕" pitchFamily="50" charset="-127"/>
              </a:rPr>
              <a:t>선언 </a:t>
            </a:r>
            <a:r>
              <a:rPr lang="en-US" altLang="ko-KR" sz="1600" dirty="0">
                <a:latin typeface="맑은 고딕" pitchFamily="50" charset="-127"/>
              </a:rPr>
              <a:t>– </a:t>
            </a:r>
            <a:r>
              <a:rPr lang="ko-KR" altLang="en-US" sz="1600" dirty="0">
                <a:latin typeface="맑은 고딕" pitchFamily="50" charset="-127"/>
              </a:rPr>
              <a:t>포인터를 통한 구조체 변경 방지</a:t>
            </a:r>
            <a:endParaRPr lang="en-US" altLang="ko-KR" sz="1600" dirty="0">
              <a:latin typeface="맑은 고딕" pitchFamily="50" charset="-127"/>
            </a:endParaRPr>
          </a:p>
          <a:p>
            <a:pPr lvl="1" fontAlgn="auto">
              <a:spcBef>
                <a:spcPts val="300"/>
              </a:spcBef>
              <a:spcAft>
                <a:spcPts val="0"/>
              </a:spcAft>
            </a:pPr>
            <a:endParaRPr lang="en-US" altLang="ko-KR" sz="1600" dirty="0">
              <a:latin typeface="맑은 고딕" pitchFamily="50" charset="-127"/>
            </a:endParaRPr>
          </a:p>
          <a:p>
            <a:pPr lvl="1" fontAlgn="auto">
              <a:spcBef>
                <a:spcPts val="300"/>
              </a:spcBef>
              <a:spcAft>
                <a:spcPts val="0"/>
              </a:spcAft>
            </a:pPr>
            <a:endParaRPr lang="en-US" altLang="ko-KR" sz="1600" dirty="0">
              <a:latin typeface="맑은 고딕" pitchFamily="50" charset="-127"/>
            </a:endParaRPr>
          </a:p>
          <a:p>
            <a:pPr fontAlgn="auto">
              <a:spcBef>
                <a:spcPts val="300"/>
              </a:spcBef>
              <a:spcAft>
                <a:spcPts val="0"/>
              </a:spcAft>
            </a:pPr>
            <a:r>
              <a:rPr lang="ko-KR" altLang="en-US" sz="1600" dirty="0">
                <a:latin typeface="맑은 고딕" pitchFamily="50" charset="-127"/>
              </a:rPr>
              <a:t>함수에서 구조체 반환 가능</a:t>
            </a:r>
            <a:r>
              <a:rPr lang="en-US" altLang="ko-KR" sz="1600" dirty="0">
                <a:latin typeface="맑은 고딕" pitchFamily="50" charset="-127"/>
              </a:rPr>
              <a:t>: </a:t>
            </a:r>
            <a:r>
              <a:rPr lang="ko-KR" altLang="en-US" sz="1600" dirty="0">
                <a:latin typeface="맑은 고딕" pitchFamily="50" charset="-127"/>
              </a:rPr>
              <a:t>복사본 반환</a:t>
            </a:r>
            <a:endParaRPr lang="en-US" altLang="ko-KR" sz="1600" dirty="0">
              <a:latin typeface="맑은 고딕" pitchFamily="50" charset="-127"/>
            </a:endParaRPr>
          </a:p>
          <a:p>
            <a:pPr fontAlgn="auto">
              <a:spcBef>
                <a:spcPts val="300"/>
              </a:spcBef>
              <a:spcAft>
                <a:spcPts val="0"/>
              </a:spcAft>
            </a:pPr>
            <a:endParaRPr lang="en-US" altLang="ko-KR" sz="1600" dirty="0">
              <a:latin typeface="맑은 고딕" pitchFamily="50" charset="-127"/>
            </a:endParaRPr>
          </a:p>
          <a:p>
            <a:pPr fontAlgn="auto">
              <a:spcBef>
                <a:spcPts val="300"/>
              </a:spcBef>
              <a:spcAft>
                <a:spcPts val="0"/>
              </a:spcAft>
            </a:pPr>
            <a:endParaRPr lang="en-US" altLang="ko-KR" sz="1600" dirty="0">
              <a:latin typeface="맑은 고딕" pitchFamily="50" charset="-127"/>
            </a:endParaRPr>
          </a:p>
          <a:p>
            <a:pPr fontAlgn="auto">
              <a:spcBef>
                <a:spcPts val="300"/>
              </a:spcBef>
              <a:spcAft>
                <a:spcPts val="0"/>
              </a:spcAft>
            </a:pPr>
            <a:r>
              <a:rPr lang="ko-KR" altLang="en-US" sz="1600" dirty="0">
                <a:latin typeface="맑은 고딕" pitchFamily="50" charset="-127"/>
              </a:rPr>
              <a:t>함수에서 구조체 포인터를 반환하는 경우</a:t>
            </a:r>
            <a:endParaRPr lang="en-US" altLang="ko-KR" sz="1600" dirty="0">
              <a:latin typeface="맑은 고딕" pitchFamily="50" charset="-127"/>
            </a:endParaRPr>
          </a:p>
          <a:p>
            <a:pPr fontAlgn="auto">
              <a:spcBef>
                <a:spcPts val="300"/>
              </a:spcBef>
              <a:spcAft>
                <a:spcPts val="0"/>
              </a:spcAft>
            </a:pPr>
            <a:endParaRPr lang="en-US" altLang="ko-KR" sz="1600" dirty="0">
              <a:latin typeface="맑은 고딕" pitchFamily="50" charset="-127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BE3E2C0-C980-7571-C30C-986C772DC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162752"/>
            <a:ext cx="6357938" cy="35650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6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void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f(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student s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 { … 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C5A48CD-630A-AC6D-469C-FBC9C8C33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160018"/>
            <a:ext cx="6357938" cy="35650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6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void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f(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student* p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 { … 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BA78319-BF8F-7591-C1A1-C4B29845C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895439"/>
            <a:ext cx="6357938" cy="35650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6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void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f(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struct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student* p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 { … }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F02C790-04F2-3B36-AC79-D437AEF83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800686"/>
            <a:ext cx="6357938" cy="35650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student</a:t>
            </a:r>
            <a:r>
              <a:rPr lang="en-US" altLang="ko-KR" sz="16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f(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 { </a:t>
            </a:r>
            <a:r>
              <a:rPr lang="en-US" altLang="ko-KR" sz="16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student s; …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return s;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}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7D160A5-24BB-D92E-8388-A0EAB1D5A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5617815"/>
            <a:ext cx="6357938" cy="35650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student*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f(</a:t>
            </a:r>
            <a:r>
              <a:rPr lang="en-US" altLang="ko-KR" sz="16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student* p) { …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return p;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994184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FC83398-D9C2-FA35-BEAE-8EAF64971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1628800"/>
            <a:ext cx="7921575" cy="475275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#include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&gt;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endParaRPr lang="en-US" altLang="en-US" sz="1600" dirty="0">
              <a:latin typeface="Arial Unicode MS" pitchFamily="50" charset="-127"/>
              <a:ea typeface="맑은 고딕" pitchFamily="50" charset="-127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struct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vector {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x, y; };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endParaRPr lang="en-US" altLang="en-US" sz="1600" dirty="0">
              <a:latin typeface="Arial Unicode MS" pitchFamily="50" charset="-127"/>
              <a:ea typeface="맑은 고딕" pitchFamily="50" charset="-127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 err="1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struct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vector </a:t>
            </a:r>
            <a:r>
              <a:rPr lang="en-US" altLang="en-US" sz="1600" dirty="0" err="1">
                <a:latin typeface="Arial Unicode MS" pitchFamily="50" charset="-127"/>
                <a:ea typeface="맑은 고딕" pitchFamily="50" charset="-127"/>
              </a:rPr>
              <a:t>get_vector_sum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struct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vector a, </a:t>
            </a:r>
            <a:r>
              <a:rPr lang="en-US" altLang="en-US" sz="1600" dirty="0" err="1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struct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vector b);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endParaRPr lang="en-US" altLang="en-US" sz="1600" dirty="0">
              <a:latin typeface="Arial Unicode MS" pitchFamily="50" charset="-127"/>
              <a:ea typeface="맑은 고딕" pitchFamily="50" charset="-127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 err="1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int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void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) {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struct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vector a = { 2.0, 3.0 }, b = { 5.0, 6.0 }, sum;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sum = </a:t>
            </a:r>
            <a:r>
              <a:rPr lang="en-US" altLang="en-US" sz="1600" dirty="0" err="1">
                <a:latin typeface="Arial Unicode MS" pitchFamily="50" charset="-127"/>
                <a:ea typeface="맑은 고딕" pitchFamily="50" charset="-127"/>
              </a:rPr>
              <a:t>get_vector_sum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(a, b);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600" dirty="0" err="1">
                <a:latin typeface="Arial Unicode MS" pitchFamily="50" charset="-127"/>
                <a:ea typeface="맑은 고딕" pitchFamily="50" charset="-127"/>
              </a:rPr>
              <a:t>printf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벡터의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합은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 (%f, %f)</a:t>
            </a:r>
            <a:r>
              <a:rPr lang="en-US" altLang="en-US" sz="16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입니다</a:t>
            </a:r>
            <a:r>
              <a:rPr lang="en-US" altLang="en-US" sz="16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.\n"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, </a:t>
            </a:r>
            <a:r>
              <a:rPr lang="en-US" altLang="en-US" sz="1600" dirty="0" err="1">
                <a:latin typeface="Arial Unicode MS" pitchFamily="50" charset="-127"/>
                <a:ea typeface="맑은 고딕" pitchFamily="50" charset="-127"/>
              </a:rPr>
              <a:t>sum.x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, </a:t>
            </a:r>
            <a:r>
              <a:rPr lang="en-US" altLang="en-US" sz="1600" dirty="0" err="1">
                <a:latin typeface="Arial Unicode MS" pitchFamily="50" charset="-127"/>
                <a:ea typeface="맑은 고딕" pitchFamily="50" charset="-127"/>
              </a:rPr>
              <a:t>sum.y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);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return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0;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}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endParaRPr lang="en-US" altLang="en-US" sz="1600" dirty="0">
              <a:latin typeface="Arial Unicode MS" pitchFamily="50" charset="-127"/>
              <a:ea typeface="맑은 고딕" pitchFamily="50" charset="-127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b="1" dirty="0" err="1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struct</a:t>
            </a:r>
            <a:r>
              <a:rPr lang="en-US" altLang="en-US" sz="1600" b="1" dirty="0">
                <a:latin typeface="Arial Unicode MS" pitchFamily="50" charset="-127"/>
                <a:ea typeface="맑은 고딕" pitchFamily="50" charset="-127"/>
              </a:rPr>
              <a:t> vector </a:t>
            </a:r>
            <a:r>
              <a:rPr lang="en-US" altLang="en-US" sz="1600" dirty="0" err="1">
                <a:latin typeface="Arial Unicode MS" pitchFamily="50" charset="-127"/>
                <a:ea typeface="맑은 고딕" pitchFamily="50" charset="-127"/>
              </a:rPr>
              <a:t>get_vector_sum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600" b="1" dirty="0" err="1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struct</a:t>
            </a:r>
            <a:r>
              <a:rPr lang="en-US" altLang="en-US" sz="1600" b="1" dirty="0">
                <a:latin typeface="Arial Unicode MS" pitchFamily="50" charset="-127"/>
                <a:ea typeface="맑은 고딕" pitchFamily="50" charset="-127"/>
              </a:rPr>
              <a:t> vector a, </a:t>
            </a:r>
            <a:r>
              <a:rPr lang="en-US" altLang="en-US" sz="1600" b="1" dirty="0" err="1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struct</a:t>
            </a:r>
            <a:r>
              <a:rPr lang="en-US" altLang="en-US" sz="1600" b="1" dirty="0">
                <a:latin typeface="Arial Unicode MS" pitchFamily="50" charset="-127"/>
                <a:ea typeface="맑은 고딕" pitchFamily="50" charset="-127"/>
              </a:rPr>
              <a:t> vector b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) {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struct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vector result;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600" dirty="0" err="1">
                <a:latin typeface="Arial Unicode MS" pitchFamily="50" charset="-127"/>
                <a:ea typeface="맑은 고딕" pitchFamily="50" charset="-127"/>
              </a:rPr>
              <a:t>result.x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= </a:t>
            </a:r>
            <a:r>
              <a:rPr lang="en-US" altLang="en-US" sz="1600" dirty="0" err="1">
                <a:latin typeface="Arial Unicode MS" pitchFamily="50" charset="-127"/>
                <a:ea typeface="맑은 고딕" pitchFamily="50" charset="-127"/>
              </a:rPr>
              <a:t>a.x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+ </a:t>
            </a:r>
            <a:r>
              <a:rPr lang="en-US" altLang="en-US" sz="1600" dirty="0" err="1">
                <a:latin typeface="Arial Unicode MS" pitchFamily="50" charset="-127"/>
                <a:ea typeface="맑은 고딕" pitchFamily="50" charset="-127"/>
              </a:rPr>
              <a:t>b.x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600" dirty="0" err="1">
                <a:latin typeface="Arial Unicode MS" pitchFamily="50" charset="-127"/>
                <a:ea typeface="맑은 고딕" pitchFamily="50" charset="-127"/>
              </a:rPr>
              <a:t>result.y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= </a:t>
            </a:r>
            <a:r>
              <a:rPr lang="en-US" altLang="en-US" sz="1600" dirty="0" err="1">
                <a:latin typeface="Arial Unicode MS" pitchFamily="50" charset="-127"/>
                <a:ea typeface="맑은 고딕" pitchFamily="50" charset="-127"/>
              </a:rPr>
              <a:t>a.y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+ </a:t>
            </a:r>
            <a:r>
              <a:rPr lang="en-US" altLang="en-US" sz="1600" dirty="0" err="1">
                <a:latin typeface="Arial Unicode MS" pitchFamily="50" charset="-127"/>
                <a:ea typeface="맑은 고딕" pitchFamily="50" charset="-127"/>
              </a:rPr>
              <a:t>b.y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return</a:t>
            </a: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 result;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600" dirty="0">
                <a:latin typeface="Arial Unicode MS" pitchFamily="50" charset="-127"/>
                <a:ea typeface="맑은 고딕" pitchFamily="50" charset="-127"/>
              </a:rPr>
              <a:t>}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endParaRPr lang="en-US" altLang="en-US" sz="1600" dirty="0">
              <a:latin typeface="Arial Unicode MS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구조체</a:t>
            </a:r>
            <a:r>
              <a:rPr lang="en-US" altLang="ko-KR" dirty="0"/>
              <a:t> </a:t>
            </a:r>
            <a:r>
              <a:rPr lang="ko-KR" altLang="en-US" dirty="0"/>
              <a:t>인자와 구조체 반환</a:t>
            </a:r>
          </a:p>
        </p:txBody>
      </p:sp>
      <p:pic>
        <p:nvPicPr>
          <p:cNvPr id="166" name="그림 1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755215"/>
            <a:ext cx="1708371" cy="1529769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E9717F48-8B19-4997-AD19-D930157A8B10}"/>
              </a:ext>
            </a:extLst>
          </p:cNvPr>
          <p:cNvGrpSpPr/>
          <p:nvPr/>
        </p:nvGrpSpPr>
        <p:grpSpPr>
          <a:xfrm>
            <a:off x="4771793" y="5229200"/>
            <a:ext cx="3596810" cy="1008335"/>
            <a:chOff x="5134366" y="777764"/>
            <a:chExt cx="3663880" cy="1199941"/>
          </a:xfrm>
        </p:grpSpPr>
        <p:pic>
          <p:nvPicPr>
            <p:cNvPr id="168" name="그림 167">
              <a:extLst>
                <a:ext uri="{FF2B5EF4-FFF2-40B4-BE49-F238E27FC236}">
                  <a16:creationId xmlns:a16="http://schemas.microsoft.com/office/drawing/2014/main" id="{B3D23BAD-196A-402A-9CBD-48232A1AF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6678" y="1853465"/>
              <a:ext cx="890153" cy="124240"/>
            </a:xfrm>
            <a:prstGeom prst="rect">
              <a:avLst/>
            </a:prstGeom>
          </p:spPr>
        </p:pic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24B09591-86A8-4D7C-95CA-3955EFF54E35}"/>
                </a:ext>
              </a:extLst>
            </p:cNvPr>
            <p:cNvSpPr/>
            <p:nvPr/>
          </p:nvSpPr>
          <p:spPr>
            <a:xfrm>
              <a:off x="5134366" y="777764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벡터의 합은 </a:t>
              </a:r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(7.000000, 9.000000)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407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구조체의 필요성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FDFCE39-BD7A-3673-B200-FB1708BD6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05" y="4188642"/>
            <a:ext cx="5545137" cy="233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chun\AppData\Local\Microsoft\Windows\Temporary Internet Files\Content.IE5\KW8U2FQR\MP900439464[1].jpg">
            <a:extLst>
              <a:ext uri="{FF2B5EF4-FFF2-40B4-BE49-F238E27FC236}">
                <a16:creationId xmlns:a16="http://schemas.microsoft.com/office/drawing/2014/main" id="{4CA149B4-6D5E-0A32-BA1D-9AEAB5EA1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05" y="4044180"/>
            <a:ext cx="1798637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타원형 설명선 2">
            <a:extLst>
              <a:ext uri="{FF2B5EF4-FFF2-40B4-BE49-F238E27FC236}">
                <a16:creationId xmlns:a16="http://schemas.microsoft.com/office/drawing/2014/main" id="{1CC83274-987F-2E35-BE06-92F845AF45A2}"/>
              </a:ext>
            </a:extLst>
          </p:cNvPr>
          <p:cNvSpPr/>
          <p:nvPr/>
        </p:nvSpPr>
        <p:spPr>
          <a:xfrm>
            <a:off x="6444905" y="2101080"/>
            <a:ext cx="2016125" cy="1800225"/>
          </a:xfrm>
          <a:prstGeom prst="wedgeEllipseCallout">
            <a:avLst>
              <a:gd name="adj1" fmla="val 14693"/>
              <a:gd name="adj2" fmla="val 5615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구조체를 사용하면 변수들을 하나로 묶을 수 있습니다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아래쪽 화살표 3">
            <a:extLst>
              <a:ext uri="{FF2B5EF4-FFF2-40B4-BE49-F238E27FC236}">
                <a16:creationId xmlns:a16="http://schemas.microsoft.com/office/drawing/2014/main" id="{5CBCC0D4-9CDA-1A66-56BF-452FF0D33046}"/>
              </a:ext>
            </a:extLst>
          </p:cNvPr>
          <p:cNvSpPr/>
          <p:nvPr/>
        </p:nvSpPr>
        <p:spPr>
          <a:xfrm>
            <a:off x="2771900" y="3468686"/>
            <a:ext cx="540866" cy="864095"/>
          </a:xfrm>
          <a:prstGeom prst="downArrow">
            <a:avLst>
              <a:gd name="adj1" fmla="val 21049"/>
              <a:gd name="adj2" fmla="val 77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C4DB6508-4F28-0806-5202-F3B04236C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2271141"/>
            <a:ext cx="2592388" cy="11255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540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ko-KR" sz="16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number;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name[10];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grade;</a:t>
            </a:r>
            <a:endParaRPr lang="ko-KR" altLang="en-US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9F58F4C-4859-E273-0440-EBE46CADA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83" y="1589756"/>
            <a:ext cx="8212138" cy="51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학생 데이터를 하나로 묶어서 처리하려면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699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FC83398-D9C2-FA35-BEAE-8EAF64971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1628800"/>
            <a:ext cx="7921575" cy="475275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4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#include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&gt;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endParaRPr lang="en-US" altLang="en-US" sz="1400" dirty="0">
              <a:latin typeface="Arial Unicode MS" pitchFamily="50" charset="-127"/>
              <a:ea typeface="맑은 고딕" pitchFamily="50" charset="-127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4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struct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 vector {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 x, y; };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endParaRPr lang="en-US" altLang="en-US" sz="1400" dirty="0">
              <a:solidFill>
                <a:srgbClr val="0000FF"/>
              </a:solidFill>
              <a:latin typeface="Arial Unicode MS" pitchFamily="50" charset="-127"/>
              <a:ea typeface="맑은 고딕" pitchFamily="50" charset="-127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4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void </a:t>
            </a:r>
            <a:r>
              <a:rPr lang="en-US" altLang="en-US" sz="1400" dirty="0" err="1">
                <a:latin typeface="Arial Unicode MS" pitchFamily="50" charset="-127"/>
                <a:ea typeface="맑은 고딕" pitchFamily="50" charset="-127"/>
              </a:rPr>
              <a:t>vector_input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struct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 vector* p);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4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void </a:t>
            </a:r>
            <a:r>
              <a:rPr lang="en-US" altLang="en-US" sz="1400" dirty="0" err="1">
                <a:latin typeface="Arial Unicode MS" pitchFamily="50" charset="-127"/>
                <a:ea typeface="맑은 고딕" pitchFamily="50" charset="-127"/>
              </a:rPr>
              <a:t>vector_output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const struct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 vector* p);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endParaRPr lang="en-US" altLang="en-US" sz="1400" dirty="0">
              <a:latin typeface="Arial Unicode MS" pitchFamily="50" charset="-127"/>
              <a:ea typeface="맑은 고딕" pitchFamily="50" charset="-127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4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int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void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) {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struct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 vector v;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400" dirty="0" err="1">
                <a:latin typeface="Arial Unicode MS" pitchFamily="50" charset="-127"/>
                <a:ea typeface="맑은 고딕" pitchFamily="50" charset="-127"/>
              </a:rPr>
              <a:t>vector_input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(&amp;v);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400" dirty="0" err="1">
                <a:latin typeface="Arial Unicode MS" pitchFamily="50" charset="-127"/>
                <a:ea typeface="맑은 고딕" pitchFamily="50" charset="-127"/>
              </a:rPr>
              <a:t>vector_output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(&amp;v);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return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 0;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}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endParaRPr lang="en-US" altLang="en-US" sz="1400" dirty="0">
              <a:latin typeface="Arial Unicode MS" pitchFamily="50" charset="-127"/>
              <a:ea typeface="맑은 고딕" pitchFamily="50" charset="-127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4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void </a:t>
            </a:r>
            <a:r>
              <a:rPr lang="en-US" altLang="en-US" sz="1400" dirty="0" err="1">
                <a:latin typeface="Arial Unicode MS" pitchFamily="50" charset="-127"/>
                <a:ea typeface="맑은 고딕" pitchFamily="50" charset="-127"/>
              </a:rPr>
              <a:t>vector_input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400" b="1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struct</a:t>
            </a:r>
            <a:r>
              <a:rPr lang="en-US" altLang="en-US" sz="1400" b="1" dirty="0">
                <a:latin typeface="Arial Unicode MS" pitchFamily="50" charset="-127"/>
                <a:ea typeface="맑은 고딕" pitchFamily="50" charset="-127"/>
              </a:rPr>
              <a:t> vector* p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) {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400" dirty="0" err="1">
                <a:latin typeface="Arial Unicode MS" pitchFamily="50" charset="-127"/>
                <a:ea typeface="맑은 고딕" pitchFamily="50" charset="-127"/>
              </a:rPr>
              <a:t>printf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벡터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입력</a:t>
            </a:r>
            <a:r>
              <a:rPr lang="en-US" altLang="ko-KR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: 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"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);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400" dirty="0" err="1">
                <a:latin typeface="Arial Unicode MS" pitchFamily="50" charset="-127"/>
                <a:ea typeface="맑은 고딕" pitchFamily="50" charset="-127"/>
              </a:rPr>
              <a:t>scanf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"%</a:t>
            </a:r>
            <a:r>
              <a:rPr lang="en-US" altLang="en-US" sz="14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lf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 %</a:t>
            </a:r>
            <a:r>
              <a:rPr lang="en-US" altLang="en-US" sz="14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lf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”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, &amp;p-&gt;x, &amp;p-&gt;y);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}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endParaRPr lang="en-US" altLang="en-US" sz="1400" dirty="0">
              <a:latin typeface="Arial Unicode MS" pitchFamily="50" charset="-127"/>
              <a:ea typeface="맑은 고딕" pitchFamily="50" charset="-127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4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void </a:t>
            </a:r>
            <a:r>
              <a:rPr lang="en-US" altLang="en-US" sz="1400" dirty="0" err="1">
                <a:latin typeface="Arial Unicode MS" pitchFamily="50" charset="-127"/>
                <a:ea typeface="맑은 고딕" pitchFamily="50" charset="-127"/>
              </a:rPr>
              <a:t>vector_output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400" b="1" dirty="0">
                <a:solidFill>
                  <a:srgbClr val="FF0000"/>
                </a:solidFill>
                <a:latin typeface="Arial Unicode MS" pitchFamily="50" charset="-127"/>
                <a:ea typeface="맑은 고딕" pitchFamily="50" charset="-127"/>
              </a:rPr>
              <a:t>const</a:t>
            </a:r>
            <a:r>
              <a:rPr lang="en-US" altLang="en-US" sz="1400" b="1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 struct</a:t>
            </a:r>
            <a:r>
              <a:rPr lang="en-US" altLang="en-US" sz="1400" b="1" dirty="0">
                <a:latin typeface="Arial Unicode MS" pitchFamily="50" charset="-127"/>
                <a:ea typeface="맑은 고딕" pitchFamily="50" charset="-127"/>
              </a:rPr>
              <a:t> vector* p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) {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400" dirty="0" err="1">
                <a:latin typeface="Arial Unicode MS" pitchFamily="50" charset="-127"/>
                <a:ea typeface="맑은 고딕" pitchFamily="50" charset="-127"/>
              </a:rPr>
              <a:t>printf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"(%g, %g)"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, p-&gt;x, p-&gt;y);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구조체</a:t>
            </a:r>
            <a:r>
              <a:rPr lang="en-US" altLang="ko-KR" dirty="0"/>
              <a:t> </a:t>
            </a:r>
            <a:r>
              <a:rPr lang="ko-KR" altLang="en-US" dirty="0"/>
              <a:t>포인터 인자</a:t>
            </a:r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E9717F48-8B19-4997-AD19-D930157A8B10}"/>
              </a:ext>
            </a:extLst>
          </p:cNvPr>
          <p:cNvGrpSpPr/>
          <p:nvPr/>
        </p:nvGrpSpPr>
        <p:grpSpPr>
          <a:xfrm>
            <a:off x="6372200" y="3501007"/>
            <a:ext cx="1796610" cy="1008335"/>
            <a:chOff x="5134366" y="777764"/>
            <a:chExt cx="3663880" cy="1199941"/>
          </a:xfrm>
        </p:grpSpPr>
        <p:pic>
          <p:nvPicPr>
            <p:cNvPr id="168" name="그림 167">
              <a:extLst>
                <a:ext uri="{FF2B5EF4-FFF2-40B4-BE49-F238E27FC236}">
                  <a16:creationId xmlns:a16="http://schemas.microsoft.com/office/drawing/2014/main" id="{B3D23BAD-196A-402A-9CBD-48232A1AF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8" y="1853465"/>
              <a:ext cx="890153" cy="124240"/>
            </a:xfrm>
            <a:prstGeom prst="rect">
              <a:avLst/>
            </a:prstGeom>
          </p:spPr>
        </p:pic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24B09591-86A8-4D7C-95CA-3955EFF54E35}"/>
                </a:ext>
              </a:extLst>
            </p:cNvPr>
            <p:cNvSpPr/>
            <p:nvPr/>
          </p:nvSpPr>
          <p:spPr>
            <a:xfrm>
              <a:off x="5134366" y="777764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벡터 입력</a:t>
              </a:r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1.2 3.4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(1.2, 3.4)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16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FC83398-D9C2-FA35-BEAE-8EAF64971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1628800"/>
            <a:ext cx="7921575" cy="475275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4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#include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&gt;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endParaRPr lang="en-US" altLang="en-US" sz="1400" dirty="0">
              <a:latin typeface="Arial Unicode MS" pitchFamily="50" charset="-127"/>
              <a:ea typeface="맑은 고딕" pitchFamily="50" charset="-127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4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struct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 vector {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 x, y; };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endParaRPr lang="en-US" altLang="en-US" sz="1400" dirty="0">
              <a:solidFill>
                <a:srgbClr val="0000FF"/>
              </a:solidFill>
              <a:latin typeface="Arial Unicode MS" pitchFamily="50" charset="-127"/>
              <a:ea typeface="맑은 고딕" pitchFamily="50" charset="-127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4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struct 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vector* </a:t>
            </a:r>
            <a:r>
              <a:rPr lang="en-US" altLang="en-US" sz="1400" dirty="0" err="1">
                <a:latin typeface="Arial Unicode MS" pitchFamily="50" charset="-127"/>
                <a:ea typeface="맑은 고딕" pitchFamily="50" charset="-127"/>
              </a:rPr>
              <a:t>vector_input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struct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 vector* p);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4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void </a:t>
            </a:r>
            <a:r>
              <a:rPr lang="en-US" altLang="en-US" sz="1400" dirty="0" err="1">
                <a:latin typeface="Arial Unicode MS" pitchFamily="50" charset="-127"/>
                <a:ea typeface="맑은 고딕" pitchFamily="50" charset="-127"/>
              </a:rPr>
              <a:t>vector_output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const struct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 vector* p);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endParaRPr lang="en-US" altLang="en-US" sz="1400" dirty="0">
              <a:latin typeface="Arial Unicode MS" pitchFamily="50" charset="-127"/>
              <a:ea typeface="맑은 고딕" pitchFamily="50" charset="-127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4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int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void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) {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struct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 vector v;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400" b="1" dirty="0" err="1">
                <a:latin typeface="Arial Unicode MS" pitchFamily="50" charset="-127"/>
                <a:ea typeface="맑은 고딕" pitchFamily="50" charset="-127"/>
              </a:rPr>
              <a:t>vector_output</a:t>
            </a:r>
            <a:r>
              <a:rPr lang="en-US" altLang="en-US" sz="1400" b="1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400" b="1" dirty="0" err="1">
                <a:latin typeface="Arial Unicode MS" pitchFamily="50" charset="-127"/>
                <a:ea typeface="맑은 고딕" pitchFamily="50" charset="-127"/>
              </a:rPr>
              <a:t>vector_input</a:t>
            </a:r>
            <a:r>
              <a:rPr lang="en-US" altLang="en-US" sz="1400" b="1" dirty="0">
                <a:latin typeface="Arial Unicode MS" pitchFamily="50" charset="-127"/>
                <a:ea typeface="맑은 고딕" pitchFamily="50" charset="-127"/>
              </a:rPr>
              <a:t>(&amp;v));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return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 0;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}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endParaRPr lang="en-US" altLang="en-US" sz="1400" dirty="0">
              <a:latin typeface="Arial Unicode MS" pitchFamily="50" charset="-127"/>
              <a:ea typeface="맑은 고딕" pitchFamily="50" charset="-127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400" b="1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struct </a:t>
            </a:r>
            <a:r>
              <a:rPr lang="en-US" altLang="en-US" sz="1400" b="1" dirty="0">
                <a:latin typeface="Arial Unicode MS" pitchFamily="50" charset="-127"/>
                <a:ea typeface="맑은 고딕" pitchFamily="50" charset="-127"/>
              </a:rPr>
              <a:t>vector* </a:t>
            </a:r>
            <a:r>
              <a:rPr lang="en-US" altLang="en-US" sz="1400" dirty="0" err="1">
                <a:latin typeface="Arial Unicode MS" pitchFamily="50" charset="-127"/>
                <a:ea typeface="맑은 고딕" pitchFamily="50" charset="-127"/>
              </a:rPr>
              <a:t>vector_input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struct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 vector* p) {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400" dirty="0" err="1">
                <a:latin typeface="Arial Unicode MS" pitchFamily="50" charset="-127"/>
                <a:ea typeface="맑은 고딕" pitchFamily="50" charset="-127"/>
              </a:rPr>
              <a:t>printf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벡터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입력</a:t>
            </a:r>
            <a:r>
              <a:rPr lang="en-US" altLang="ko-KR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: 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"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);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400" dirty="0" err="1">
                <a:latin typeface="Arial Unicode MS" pitchFamily="50" charset="-127"/>
                <a:ea typeface="맑은 고딕" pitchFamily="50" charset="-127"/>
              </a:rPr>
              <a:t>scanf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"%</a:t>
            </a:r>
            <a:r>
              <a:rPr lang="en-US" altLang="en-US" sz="14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lf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 %</a:t>
            </a:r>
            <a:r>
              <a:rPr lang="en-US" altLang="en-US" sz="14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lf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"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, &amp;p-&gt;x, &amp;p-&gt;y);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return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 p;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}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endParaRPr lang="en-US" altLang="en-US" sz="1400" dirty="0">
              <a:latin typeface="Arial Unicode MS" pitchFamily="50" charset="-127"/>
              <a:ea typeface="맑은 고딕" pitchFamily="50" charset="-127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4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void </a:t>
            </a:r>
            <a:r>
              <a:rPr lang="en-US" altLang="en-US" sz="1400" dirty="0" err="1">
                <a:latin typeface="Arial Unicode MS" pitchFamily="50" charset="-127"/>
                <a:ea typeface="맑은 고딕" pitchFamily="50" charset="-127"/>
              </a:rPr>
              <a:t>vector_output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const </a:t>
            </a:r>
            <a:r>
              <a:rPr lang="en-US" altLang="en-US" sz="140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struct</a:t>
            </a:r>
            <a:r>
              <a:rPr lang="en-US" altLang="en-US" sz="1400">
                <a:latin typeface="Arial Unicode MS" pitchFamily="50" charset="-127"/>
                <a:ea typeface="맑은 고딕" pitchFamily="50" charset="-127"/>
              </a:rPr>
              <a:t> vector* p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) {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	</a:t>
            </a:r>
            <a:r>
              <a:rPr lang="en-US" altLang="en-US" sz="1400" dirty="0" err="1">
                <a:latin typeface="Arial Unicode MS" pitchFamily="50" charset="-127"/>
                <a:ea typeface="맑은 고딕" pitchFamily="50" charset="-127"/>
              </a:rPr>
              <a:t>printf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"(%g, %g)"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, p-&gt;x, p-&gt;y);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구조체</a:t>
            </a:r>
            <a:r>
              <a:rPr lang="en-US" altLang="ko-KR" dirty="0"/>
              <a:t> </a:t>
            </a:r>
            <a:r>
              <a:rPr lang="ko-KR" altLang="en-US" dirty="0"/>
              <a:t>포인터 반환</a:t>
            </a:r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E9717F48-8B19-4997-AD19-D930157A8B10}"/>
              </a:ext>
            </a:extLst>
          </p:cNvPr>
          <p:cNvGrpSpPr/>
          <p:nvPr/>
        </p:nvGrpSpPr>
        <p:grpSpPr>
          <a:xfrm>
            <a:off x="6372200" y="3501007"/>
            <a:ext cx="1796610" cy="1008335"/>
            <a:chOff x="5134366" y="777764"/>
            <a:chExt cx="3663880" cy="1199941"/>
          </a:xfrm>
        </p:grpSpPr>
        <p:pic>
          <p:nvPicPr>
            <p:cNvPr id="168" name="그림 167">
              <a:extLst>
                <a:ext uri="{FF2B5EF4-FFF2-40B4-BE49-F238E27FC236}">
                  <a16:creationId xmlns:a16="http://schemas.microsoft.com/office/drawing/2014/main" id="{B3D23BAD-196A-402A-9CBD-48232A1AF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8" y="1853465"/>
              <a:ext cx="890153" cy="124240"/>
            </a:xfrm>
            <a:prstGeom prst="rect">
              <a:avLst/>
            </a:prstGeom>
          </p:spPr>
        </p:pic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24B09591-86A8-4D7C-95CA-3955EFF54E35}"/>
                </a:ext>
              </a:extLst>
            </p:cNvPr>
            <p:cNvSpPr/>
            <p:nvPr/>
          </p:nvSpPr>
          <p:spPr>
            <a:xfrm>
              <a:off x="5134366" y="777764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벡터 입력</a:t>
              </a:r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1.2 3.4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(1.2, 3.4)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846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배열과 구조체</a:t>
            </a:r>
          </a:p>
        </p:txBody>
      </p:sp>
      <p:sp>
        <p:nvSpPr>
          <p:cNvPr id="7172" name="Rectangle 391"/>
          <p:cNvSpPr>
            <a:spLocks noChangeArrowheads="1"/>
          </p:cNvSpPr>
          <p:nvPr/>
        </p:nvSpPr>
        <p:spPr bwMode="auto">
          <a:xfrm>
            <a:off x="0" y="2732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76872"/>
            <a:ext cx="5591175" cy="2219325"/>
          </a:xfrm>
          <a:prstGeom prst="rect">
            <a:avLst/>
          </a:prstGeom>
        </p:spPr>
      </p:pic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BF394CC7-D371-4EBE-B3A9-85597DE6BDF2}"/>
              </a:ext>
            </a:extLst>
          </p:cNvPr>
          <p:cNvSpPr/>
          <p:nvPr/>
        </p:nvSpPr>
        <p:spPr>
          <a:xfrm>
            <a:off x="1691680" y="4797152"/>
            <a:ext cx="2520280" cy="756717"/>
          </a:xfrm>
          <a:prstGeom prst="wedgeRoundRectCallout">
            <a:avLst>
              <a:gd name="adj1" fmla="val -34788"/>
              <a:gd name="adj2" fmla="val -990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같은 타입의 원소들을 묶는다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09B2D9D9-BD9F-4645-B9B5-A8732D11988E}"/>
              </a:ext>
            </a:extLst>
          </p:cNvPr>
          <p:cNvSpPr/>
          <p:nvPr/>
        </p:nvSpPr>
        <p:spPr>
          <a:xfrm>
            <a:off x="5590666" y="4725144"/>
            <a:ext cx="2797757" cy="756717"/>
          </a:xfrm>
          <a:prstGeom prst="wedgeRoundRectCallout">
            <a:avLst>
              <a:gd name="adj1" fmla="val -34788"/>
              <a:gd name="adj2" fmla="val -990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서로 다른 타입의 원소들을 묶을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62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 선언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EDC7AD-9C42-1B4A-D19F-DDCF5A379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618" y="2420888"/>
            <a:ext cx="2160240" cy="1584176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6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태그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자료형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 멤버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자료형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 멤버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};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B2201273-E0BB-82A4-0D36-60EEDF6AD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70" y="1916832"/>
            <a:ext cx="38989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구조체 선언 형식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DD3BD3-9BE0-C0BD-EB84-FF9936319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946" y="2924944"/>
            <a:ext cx="3168352" cy="194421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spcAft>
                <a:spcPts val="1000"/>
              </a:spcAft>
              <a:buClr>
                <a:schemeClr val="folHlink"/>
              </a:buClr>
              <a:tabLst>
                <a:tab pos="354013" algn="l"/>
                <a:tab pos="719138" algn="l"/>
                <a:tab pos="1073150" algn="l"/>
                <a:tab pos="1438275" algn="l"/>
              </a:tabLst>
            </a:pPr>
            <a:r>
              <a:rPr lang="en-US" altLang="ko-KR" sz="20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student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{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tabLst>
                <a:tab pos="354013" algn="l"/>
                <a:tab pos="719138" algn="l"/>
                <a:tab pos="1073150" algn="l"/>
                <a:tab pos="1438275" algn="l"/>
              </a:tabLst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0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			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number;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tabLst>
                <a:tab pos="354013" algn="l"/>
                <a:tab pos="719138" algn="l"/>
                <a:tab pos="1073150" algn="l"/>
                <a:tab pos="1438275" algn="l"/>
              </a:tabLst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char		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name[10];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tabLst>
                <a:tab pos="354013" algn="l"/>
                <a:tab pos="719138" algn="l"/>
                <a:tab pos="1073150" algn="l"/>
                <a:tab pos="1438275" algn="l"/>
              </a:tabLst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double	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grade;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tabLst>
                <a:tab pos="354013" algn="l"/>
                <a:tab pos="719138" algn="l"/>
                <a:tab pos="1073150" algn="l"/>
                <a:tab pos="1438275" algn="l"/>
              </a:tabLst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};</a:t>
            </a:r>
          </a:p>
        </p:txBody>
      </p:sp>
      <p:sp>
        <p:nvSpPr>
          <p:cNvPr id="8" name="설명선 2 9">
            <a:extLst>
              <a:ext uri="{FF2B5EF4-FFF2-40B4-BE49-F238E27FC236}">
                <a16:creationId xmlns:a16="http://schemas.microsoft.com/office/drawing/2014/main" id="{729B3E81-6123-DF80-304D-952AF9475447}"/>
              </a:ext>
            </a:extLst>
          </p:cNvPr>
          <p:cNvSpPr/>
          <p:nvPr/>
        </p:nvSpPr>
        <p:spPr>
          <a:xfrm>
            <a:off x="6681242" y="1844824"/>
            <a:ext cx="2160240" cy="432048"/>
          </a:xfrm>
          <a:prstGeom prst="borderCallout2">
            <a:avLst>
              <a:gd name="adj1" fmla="val 46969"/>
              <a:gd name="adj2" fmla="val -1561"/>
              <a:gd name="adj3" fmla="val 46969"/>
              <a:gd name="adj4" fmla="val -26825"/>
              <a:gd name="adj5" fmla="val 267705"/>
              <a:gd name="adj6" fmla="val -64163"/>
            </a:avLst>
          </a:prstGeom>
          <a:solidFill>
            <a:srgbClr val="67FF8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태그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(tag):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</a:p>
        </p:txBody>
      </p:sp>
      <p:sp>
        <p:nvSpPr>
          <p:cNvPr id="9" name="설명선 2 10">
            <a:extLst>
              <a:ext uri="{FF2B5EF4-FFF2-40B4-BE49-F238E27FC236}">
                <a16:creationId xmlns:a16="http://schemas.microsoft.com/office/drawing/2014/main" id="{3283B18D-7E2C-BE63-346F-CB33FB5357B8}"/>
              </a:ext>
            </a:extLst>
          </p:cNvPr>
          <p:cNvSpPr/>
          <p:nvPr/>
        </p:nvSpPr>
        <p:spPr>
          <a:xfrm>
            <a:off x="6609234" y="5229200"/>
            <a:ext cx="2160240" cy="432048"/>
          </a:xfrm>
          <a:prstGeom prst="borderCallout2">
            <a:avLst>
              <a:gd name="adj1" fmla="val 46969"/>
              <a:gd name="adj2" fmla="val -1561"/>
              <a:gd name="adj3" fmla="val 46969"/>
              <a:gd name="adj4" fmla="val -13844"/>
              <a:gd name="adj5" fmla="val -149938"/>
              <a:gd name="adj6" fmla="val -26914"/>
            </a:avLst>
          </a:prstGeom>
          <a:solidFill>
            <a:srgbClr val="67FF8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멤버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필드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1E7C9DC-12C5-FDA5-C962-F9390C32AA7E}"/>
              </a:ext>
            </a:extLst>
          </p:cNvPr>
          <p:cNvSpPr/>
          <p:nvPr/>
        </p:nvSpPr>
        <p:spPr>
          <a:xfrm>
            <a:off x="4088954" y="3284984"/>
            <a:ext cx="2736304" cy="13681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5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 변수 선언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92" name="Rectangle 7"/>
          <p:cNvSpPr>
            <a:spLocks noChangeArrowheads="1"/>
          </p:cNvSpPr>
          <p:nvPr/>
        </p:nvSpPr>
        <p:spPr bwMode="auto">
          <a:xfrm>
            <a:off x="0" y="2690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2294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04"/>
          <a:stretch/>
        </p:blipFill>
        <p:spPr bwMode="auto">
          <a:xfrm>
            <a:off x="1080988" y="2206848"/>
            <a:ext cx="6299200" cy="284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995152"/>
            <a:ext cx="4698380" cy="154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9">
            <a:extLst>
              <a:ext uri="{FF2B5EF4-FFF2-40B4-BE49-F238E27FC236}">
                <a16:creationId xmlns:a16="http://schemas.microsoft.com/office/drawing/2014/main" id="{C85EF952-2C32-E6E1-188F-26613EFC1F9C}"/>
              </a:ext>
            </a:extLst>
          </p:cNvPr>
          <p:cNvSpPr txBox="1">
            <a:spLocks noChangeArrowheads="1"/>
          </p:cNvSpPr>
          <p:nvPr/>
        </p:nvSpPr>
        <p:spPr>
          <a:xfrm>
            <a:off x="465931" y="1628800"/>
            <a:ext cx="8212138" cy="41529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>
                <a:latin typeface="맑은 고딕" pitchFamily="50" charset="-127"/>
              </a:rPr>
              <a:t>구조체 정의</a:t>
            </a:r>
            <a:r>
              <a:rPr lang="en-US" altLang="ko-KR" dirty="0">
                <a:latin typeface="맑은 고딕" pitchFamily="50" charset="-127"/>
              </a:rPr>
              <a:t>(</a:t>
            </a:r>
            <a:r>
              <a:rPr lang="ko-KR" altLang="en-US" dirty="0">
                <a:latin typeface="맑은 고딕" pitchFamily="50" charset="-127"/>
              </a:rPr>
              <a:t>선언</a:t>
            </a:r>
            <a:r>
              <a:rPr lang="en-US" altLang="ko-KR" dirty="0">
                <a:latin typeface="맑은 고딕" pitchFamily="50" charset="-127"/>
              </a:rPr>
              <a:t>)</a:t>
            </a:r>
            <a:r>
              <a:rPr lang="ko-KR" altLang="en-US" dirty="0">
                <a:latin typeface="맑은 고딕" pitchFamily="50" charset="-127"/>
              </a:rPr>
              <a:t>와 구조체 변수 선언은 다름</a:t>
            </a:r>
            <a:endParaRPr lang="en-US" altLang="ko-KR" dirty="0">
              <a:latin typeface="맑은 고딕" pitchFamily="50" charset="-127"/>
            </a:endParaRPr>
          </a:p>
          <a:p>
            <a:pPr lvl="1" fontAlgn="auto">
              <a:spcAft>
                <a:spcPts val="0"/>
              </a:spcAft>
            </a:pPr>
            <a:r>
              <a:rPr lang="ko-KR" altLang="en-US" dirty="0">
                <a:latin typeface="맑은 고딕" pitchFamily="50" charset="-127"/>
              </a:rPr>
              <a:t>구조체 정의</a:t>
            </a:r>
            <a:r>
              <a:rPr lang="en-US" altLang="ko-KR" dirty="0">
                <a:latin typeface="맑은 고딕" pitchFamily="50" charset="-127"/>
              </a:rPr>
              <a:t>:</a:t>
            </a:r>
            <a:r>
              <a:rPr lang="ko-KR" altLang="en-US" dirty="0">
                <a:latin typeface="맑은 고딕" pitchFamily="50" charset="-127"/>
              </a:rPr>
              <a:t> 사용자 정의 자료형 선언</a:t>
            </a:r>
          </a:p>
          <a:p>
            <a:pPr fontAlgn="auto">
              <a:spcAft>
                <a:spcPts val="0"/>
              </a:spcAft>
            </a:pPr>
            <a:endParaRPr lang="en-US" altLang="ko-KR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0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구조체의 초기화</a:t>
            </a:r>
          </a:p>
        </p:txBody>
      </p:sp>
      <p:sp>
        <p:nvSpPr>
          <p:cNvPr id="13317" name="Rectangle 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중괄호를 이용하여 초기값을 나열한다</a:t>
            </a:r>
            <a:r>
              <a:rPr lang="en-US" altLang="ko-KR"/>
              <a:t>. 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1043608" y="2204864"/>
            <a:ext cx="7100887" cy="19415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latin typeface="Trebuchet MS" pitchFamily="34" charset="0"/>
              </a:rPr>
              <a:t> student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 number;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dirty="0">
                <a:latin typeface="Trebuchet MS" pitchFamily="34" charset="0"/>
              </a:rPr>
              <a:t> name[10];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600" dirty="0">
                <a:latin typeface="Trebuchet MS" pitchFamily="34" charset="0"/>
              </a:rPr>
              <a:t> grade;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latin typeface="Trebuchet MS" pitchFamily="34" charset="0"/>
              </a:rPr>
              <a:t> student s1 = { 24, 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"Kim"</a:t>
            </a:r>
            <a:r>
              <a:rPr lang="en-US" altLang="ko-KR" sz="1600" dirty="0">
                <a:latin typeface="Trebuchet MS" pitchFamily="34" charset="0"/>
              </a:rPr>
              <a:t>, 4.3 };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0" y="2636838"/>
            <a:ext cx="201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ko-KR" altLang="en-US" sz="1600"/>
          </a:p>
        </p:txBody>
      </p:sp>
      <p:pic>
        <p:nvPicPr>
          <p:cNvPr id="1331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895" y="4373389"/>
            <a:ext cx="5040312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60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 멤버 참조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AF6CC1B-582E-5DD8-C483-FDC0CC12C194}"/>
              </a:ext>
            </a:extLst>
          </p:cNvPr>
          <p:cNvSpPr txBox="1">
            <a:spLocks noChangeArrowheads="1"/>
          </p:cNvSpPr>
          <p:nvPr/>
        </p:nvSpPr>
        <p:spPr>
          <a:xfrm>
            <a:off x="579784" y="1628800"/>
            <a:ext cx="7847013" cy="800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>
                <a:latin typeface="맑은 고딕" pitchFamily="50" charset="-127"/>
              </a:rPr>
              <a:t>구조체 멤버 참조 연산자</a:t>
            </a:r>
            <a:r>
              <a:rPr lang="en-US" altLang="ko-KR">
                <a:latin typeface="맑은 고딕" pitchFamily="50" charset="-127"/>
              </a:rPr>
              <a:t>:   </a:t>
            </a:r>
            <a:r>
              <a:rPr lang="en-US" altLang="ko-KR" sz="2800">
                <a:solidFill>
                  <a:srgbClr val="FF0000"/>
                </a:solidFill>
                <a:latin typeface="맑은 고딕" pitchFamily="50" charset="-127"/>
              </a:rPr>
              <a:t>.</a:t>
            </a:r>
            <a:endParaRPr lang="en-US" altLang="ko-KR">
              <a:solidFill>
                <a:srgbClr val="FF0000"/>
              </a:solidFill>
              <a:latin typeface="맑은 고딕" pitchFamily="50" charset="-127"/>
            </a:endParaRPr>
          </a:p>
          <a:p>
            <a:pPr lvl="1" fontAlgn="auto">
              <a:spcAft>
                <a:spcPts val="0"/>
              </a:spcAft>
              <a:buFont typeface="Symbol" pitchFamily="18" charset="2"/>
              <a:buNone/>
            </a:pPr>
            <a:endParaRPr lang="en-US" altLang="ko-KR" dirty="0">
              <a:latin typeface="맑은 고딕" pitchFamily="50" charset="-127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873FF9E-9438-7240-95F8-F780EED77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997" y="2276872"/>
            <a:ext cx="2591891" cy="309634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6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student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number;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char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name[10];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double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grade;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6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student s1;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s1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number = 24;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strcpy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(s1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name, </a:t>
            </a:r>
            <a:r>
              <a:rPr lang="en-US" altLang="ko-KR" sz="1600" b="1" dirty="0">
                <a:solidFill>
                  <a:srgbClr val="800000"/>
                </a:solidFill>
                <a:latin typeface="맑은 고딕" pitchFamily="50" charset="-127"/>
                <a:ea typeface="맑은 고딕" pitchFamily="50" charset="-127"/>
              </a:rPr>
              <a:t>"Kim"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);</a:t>
            </a:r>
            <a:endParaRPr lang="ko-KR" altLang="en-US" sz="1600" b="1" dirty="0">
              <a:solidFill>
                <a:srgbClr val="008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s1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grade = 4.3;</a:t>
            </a:r>
            <a:endParaRPr lang="ko-KR" altLang="en-US" sz="1600" b="1" dirty="0">
              <a:solidFill>
                <a:srgbClr val="008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EE2DC0CC-A7CB-7835-CDE5-B2C8402D3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903" y="2924945"/>
            <a:ext cx="5040312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285806DD-F700-1DA2-65EB-785AECDB656D}"/>
              </a:ext>
            </a:extLst>
          </p:cNvPr>
          <p:cNvSpPr/>
          <p:nvPr/>
        </p:nvSpPr>
        <p:spPr>
          <a:xfrm>
            <a:off x="3635896" y="1791866"/>
            <a:ext cx="432048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06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구조체</a:t>
            </a:r>
            <a:endParaRPr lang="en-US" altLang="ko-KR" dirty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93995" y="1556792"/>
            <a:ext cx="7777162" cy="518457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r>
              <a:rPr lang="en-US" altLang="en-US" sz="14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#include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&gt;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</a:pPr>
            <a:endParaRPr lang="en-US" altLang="en-US" sz="1400" dirty="0">
              <a:latin typeface="Arial Unicode MS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student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number;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en-US" sz="1400" dirty="0">
                <a:latin typeface="Trebuchet MS" panose="020B0603020202020204" pitchFamily="34" charset="0"/>
              </a:rPr>
              <a:t> name[10];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>
                <a:latin typeface="Trebuchet MS" panose="020B0603020202020204" pitchFamily="34" charset="0"/>
              </a:rPr>
              <a:t>grade</a:t>
            </a:r>
            <a:r>
              <a:rPr lang="en-US" altLang="en-US" sz="14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400" dirty="0">
                <a:latin typeface="Trebuchet MS" panose="020B0603020202020204" pitchFamily="34" charset="0"/>
              </a:rPr>
              <a:t>)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student s;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s.number</a:t>
            </a:r>
            <a:r>
              <a:rPr lang="en-US" altLang="en-US" sz="1400" dirty="0">
                <a:latin typeface="Trebuchet MS" panose="020B0603020202020204" pitchFamily="34" charset="0"/>
              </a:rPr>
              <a:t> = 20</a:t>
            </a:r>
            <a:r>
              <a:rPr lang="en-US" altLang="ko-KR" sz="1400" dirty="0">
                <a:latin typeface="Trebuchet MS" panose="020B0603020202020204" pitchFamily="34" charset="0"/>
              </a:rPr>
              <a:t>23</a:t>
            </a:r>
            <a:r>
              <a:rPr lang="en-US" altLang="en-US" sz="1400" dirty="0">
                <a:latin typeface="Trebuchet MS" panose="020B0603020202020204" pitchFamily="34" charset="0"/>
              </a:rPr>
              <a:t>0001;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strcpy</a:t>
            </a:r>
            <a:r>
              <a:rPr lang="en-US" altLang="en-US" sz="1400" dirty="0">
                <a:latin typeface="Trebuchet MS" panose="020B0603020202020204" pitchFamily="34" charset="0"/>
              </a:rPr>
              <a:t>(s.name,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홍길동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s.</a:t>
            </a:r>
            <a:r>
              <a:rPr lang="en-US" altLang="ko-KR" sz="1400" dirty="0" err="1">
                <a:latin typeface="Trebuchet MS" panose="020B0603020202020204" pitchFamily="34" charset="0"/>
              </a:rPr>
              <a:t>grade</a:t>
            </a:r>
            <a:r>
              <a:rPr lang="en-US" altLang="en-US" sz="1400" dirty="0">
                <a:latin typeface="Trebuchet MS" panose="020B0603020202020204" pitchFamily="34" charset="0"/>
              </a:rPr>
              <a:t> = </a:t>
            </a:r>
            <a:r>
              <a:rPr lang="en-US" altLang="ko-KR" sz="1400" dirty="0">
                <a:latin typeface="Trebuchet MS" panose="020B0603020202020204" pitchFamily="34" charset="0"/>
              </a:rPr>
              <a:t>4.3</a:t>
            </a:r>
            <a:r>
              <a:rPr lang="en-US" altLang="en-US" sz="14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학번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 %d\n"</a:t>
            </a:r>
            <a:r>
              <a:rPr lang="en-US" altLang="en-US" sz="1400" dirty="0">
                <a:latin typeface="Trebuchet MS" panose="020B0603020202020204" pitchFamily="34" charset="0"/>
              </a:rPr>
              <a:t>, </a:t>
            </a:r>
            <a:r>
              <a:rPr lang="en-US" altLang="en-US" sz="1400" dirty="0" err="1">
                <a:latin typeface="Trebuchet MS" panose="020B0603020202020204" pitchFamily="34" charset="0"/>
              </a:rPr>
              <a:t>s.number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이름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 %s\n"</a:t>
            </a:r>
            <a:r>
              <a:rPr lang="en-US" altLang="en-US" sz="1400" dirty="0">
                <a:latin typeface="Trebuchet MS" panose="020B0603020202020204" pitchFamily="34" charset="0"/>
              </a:rPr>
              <a:t>, s.name);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학점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 %</a:t>
            </a:r>
            <a:r>
              <a:rPr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.2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f\n"</a:t>
            </a:r>
            <a:r>
              <a:rPr lang="en-US" altLang="en-US" sz="1400" dirty="0">
                <a:latin typeface="Trebuchet MS" panose="020B0603020202020204" pitchFamily="34" charset="0"/>
              </a:rPr>
              <a:t>, </a:t>
            </a:r>
            <a:r>
              <a:rPr lang="en-US" altLang="en-US" sz="1400" dirty="0" err="1">
                <a:latin typeface="Trebuchet MS" panose="020B0603020202020204" pitchFamily="34" charset="0"/>
              </a:rPr>
              <a:t>s.</a:t>
            </a:r>
            <a:r>
              <a:rPr lang="en-US" altLang="ko-KR" sz="1400" dirty="0" err="1">
                <a:latin typeface="Trebuchet MS" panose="020B0603020202020204" pitchFamily="34" charset="0"/>
              </a:rPr>
              <a:t>grade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400" dirty="0">
                <a:latin typeface="Trebuchet MS" panose="020B0603020202020204" pitchFamily="34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6" name="Rectangle 10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1350" name="AutoShape 38"/>
          <p:cNvSpPr>
            <a:spLocks/>
          </p:cNvSpPr>
          <p:nvPr/>
        </p:nvSpPr>
        <p:spPr bwMode="auto">
          <a:xfrm>
            <a:off x="612648" y="2060848"/>
            <a:ext cx="1724025" cy="1285875"/>
          </a:xfrm>
          <a:prstGeom prst="borderCallout2">
            <a:avLst>
              <a:gd name="adj1" fmla="val 48436"/>
              <a:gd name="adj2" fmla="val 100554"/>
              <a:gd name="adj3" fmla="val 47695"/>
              <a:gd name="adj4" fmla="val 189688"/>
              <a:gd name="adj5" fmla="val 93796"/>
              <a:gd name="adj6" fmla="val 274772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41351" name="Text Box 39"/>
          <p:cNvSpPr txBox="1">
            <a:spLocks noChangeArrowheads="1"/>
          </p:cNvSpPr>
          <p:nvPr/>
        </p:nvSpPr>
        <p:spPr bwMode="auto">
          <a:xfrm>
            <a:off x="5326332" y="2912517"/>
            <a:ext cx="1131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</a:rPr>
              <a:t>구조체 선언</a:t>
            </a:r>
          </a:p>
        </p:txBody>
      </p:sp>
      <p:sp>
        <p:nvSpPr>
          <p:cNvPr id="141352" name="AutoShape 40"/>
          <p:cNvSpPr>
            <a:spLocks/>
          </p:cNvSpPr>
          <p:nvPr/>
        </p:nvSpPr>
        <p:spPr bwMode="auto">
          <a:xfrm>
            <a:off x="954357" y="3861843"/>
            <a:ext cx="1871663" cy="304800"/>
          </a:xfrm>
          <a:prstGeom prst="borderCallout2">
            <a:avLst>
              <a:gd name="adj1" fmla="val 53095"/>
              <a:gd name="adj2" fmla="val 99998"/>
              <a:gd name="adj3" fmla="val 53565"/>
              <a:gd name="adj4" fmla="val 167093"/>
              <a:gd name="adj5" fmla="val -35398"/>
              <a:gd name="adj6" fmla="val 23206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41353" name="Text Box 41"/>
          <p:cNvSpPr txBox="1">
            <a:spLocks noChangeArrowheads="1"/>
          </p:cNvSpPr>
          <p:nvPr/>
        </p:nvSpPr>
        <p:spPr bwMode="auto">
          <a:xfrm>
            <a:off x="5273945" y="3572917"/>
            <a:ext cx="1546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>
                <a:solidFill>
                  <a:srgbClr val="FF0000"/>
                </a:solidFill>
              </a:rPr>
              <a:t>구조체 변수 선언</a:t>
            </a:r>
          </a:p>
        </p:txBody>
      </p:sp>
      <p:sp>
        <p:nvSpPr>
          <p:cNvPr id="141354" name="AutoShape 42"/>
          <p:cNvSpPr>
            <a:spLocks/>
          </p:cNvSpPr>
          <p:nvPr/>
        </p:nvSpPr>
        <p:spPr bwMode="auto">
          <a:xfrm>
            <a:off x="954357" y="4372470"/>
            <a:ext cx="2309813" cy="780825"/>
          </a:xfrm>
          <a:prstGeom prst="borderCallout2">
            <a:avLst>
              <a:gd name="adj1" fmla="val 51656"/>
              <a:gd name="adj2" fmla="val 100358"/>
              <a:gd name="adj3" fmla="val 49321"/>
              <a:gd name="adj4" fmla="val 167722"/>
              <a:gd name="adj5" fmla="val -4194"/>
              <a:gd name="adj6" fmla="val 222272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141355" name="Text Box 43"/>
          <p:cNvSpPr txBox="1">
            <a:spLocks noChangeArrowheads="1"/>
          </p:cNvSpPr>
          <p:nvPr/>
        </p:nvSpPr>
        <p:spPr bwMode="auto">
          <a:xfrm>
            <a:off x="5345382" y="4077742"/>
            <a:ext cx="1546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dirty="0">
                <a:solidFill>
                  <a:srgbClr val="FF0000"/>
                </a:solidFill>
              </a:rPr>
              <a:t>구조체 멤버 참조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604E266-1447-43C0-B8C8-0773BC00DDBC}"/>
              </a:ext>
            </a:extLst>
          </p:cNvPr>
          <p:cNvGrpSpPr/>
          <p:nvPr/>
        </p:nvGrpSpPr>
        <p:grpSpPr>
          <a:xfrm>
            <a:off x="6372199" y="5058960"/>
            <a:ext cx="1817443" cy="1005988"/>
            <a:chOff x="5038165" y="815788"/>
            <a:chExt cx="3663880" cy="1316231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DADEEB0-9D11-4BC9-8857-E1E6CEFF6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2B98684-6E2D-4F5D-B975-F574EFB8EAA5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학번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20230001</a:t>
              </a:r>
            </a:p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</a:p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학점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4.30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726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구조체 입력</a:t>
            </a:r>
            <a:endParaRPr lang="en-US" altLang="ko-KR" dirty="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12648" y="1567881"/>
            <a:ext cx="7777162" cy="51734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1400"/>
              </a:lnSpc>
              <a:spcBef>
                <a:spcPts val="0"/>
              </a:spcBef>
              <a:buClr>
                <a:schemeClr val="folHlink"/>
              </a:buClr>
            </a:pPr>
            <a:r>
              <a:rPr lang="en-US" altLang="en-US" sz="1400" dirty="0">
                <a:solidFill>
                  <a:srgbClr val="0000FF"/>
                </a:solidFill>
                <a:latin typeface="Arial Unicode MS" pitchFamily="50" charset="-127"/>
                <a:ea typeface="맑은 고딕" pitchFamily="50" charset="-127"/>
              </a:rPr>
              <a:t>#include</a:t>
            </a:r>
            <a:r>
              <a:rPr lang="en-US" altLang="en-US" sz="1400" dirty="0">
                <a:latin typeface="Arial Unicode MS" pitchFamily="50" charset="-127"/>
                <a:ea typeface="맑은 고딕" pitchFamily="50" charset="-127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Arial Unicode MS" pitchFamily="50" charset="-127"/>
                <a:ea typeface="맑은 고딕" pitchFamily="50" charset="-127"/>
              </a:rPr>
              <a:t>&gt;</a:t>
            </a:r>
          </a:p>
          <a:p>
            <a:pPr marL="342900" indent="-342900">
              <a:lnSpc>
                <a:spcPts val="1400"/>
              </a:lnSpc>
              <a:spcBef>
                <a:spcPts val="0"/>
              </a:spcBef>
              <a:buClr>
                <a:schemeClr val="folHlink"/>
              </a:buClr>
            </a:pPr>
            <a:endParaRPr lang="en-US" altLang="en-US" sz="1400" dirty="0">
              <a:latin typeface="Arial Unicode MS" pitchFamily="50" charset="-127"/>
              <a:ea typeface="맑은 고딕" pitchFamily="50" charset="-127"/>
            </a:endParaRPr>
          </a:p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student {</a:t>
            </a:r>
          </a:p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number;</a:t>
            </a:r>
          </a:p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en-US" sz="1400" dirty="0">
                <a:latin typeface="Trebuchet MS" panose="020B0603020202020204" pitchFamily="34" charset="0"/>
              </a:rPr>
              <a:t> name[10];</a:t>
            </a:r>
          </a:p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400" dirty="0">
                <a:latin typeface="Trebuchet MS" panose="020B0603020202020204" pitchFamily="34" charset="0"/>
              </a:rPr>
              <a:t> grade;</a:t>
            </a:r>
          </a:p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};</a:t>
            </a:r>
          </a:p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4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400" dirty="0">
                <a:latin typeface="Trebuchet MS" panose="020B0603020202020204" pitchFamily="34" charset="0"/>
              </a:rPr>
              <a:t>) {</a:t>
            </a:r>
          </a:p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400" dirty="0">
                <a:latin typeface="Trebuchet MS" panose="020B0603020202020204" pitchFamily="34" charset="0"/>
              </a:rPr>
              <a:t> student s;</a:t>
            </a:r>
          </a:p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학번을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 "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scanf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lang="en-US" altLang="en-US" sz="1400" dirty="0">
                <a:latin typeface="Trebuchet MS" panose="020B0603020202020204" pitchFamily="34" charset="0"/>
              </a:rPr>
              <a:t>, &amp;</a:t>
            </a:r>
            <a:r>
              <a:rPr lang="en-US" altLang="en-US" sz="1400" dirty="0" err="1">
                <a:latin typeface="Trebuchet MS" panose="020B0603020202020204" pitchFamily="34" charset="0"/>
              </a:rPr>
              <a:t>s.number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이름을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 "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scanf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"%s"</a:t>
            </a:r>
            <a:r>
              <a:rPr lang="en-US" altLang="en-US" sz="1400" dirty="0">
                <a:latin typeface="Trebuchet MS" panose="020B0603020202020204" pitchFamily="34" charset="0"/>
              </a:rPr>
              <a:t>, s.name);</a:t>
            </a:r>
          </a:p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학점을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실수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): "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scanf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"%lf"</a:t>
            </a:r>
            <a:r>
              <a:rPr lang="en-US" altLang="en-US" sz="1400" dirty="0">
                <a:latin typeface="Trebuchet MS" panose="020B0603020202020204" pitchFamily="34" charset="0"/>
              </a:rPr>
              <a:t>, &amp;</a:t>
            </a:r>
            <a:r>
              <a:rPr lang="en-US" altLang="en-US" sz="1400" dirty="0" err="1">
                <a:latin typeface="Trebuchet MS" panose="020B0603020202020204" pitchFamily="34" charset="0"/>
              </a:rPr>
              <a:t>s.grade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\</a:t>
            </a:r>
            <a:r>
              <a:rPr lang="en-US" altLang="ko-KR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학번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 %d\n"</a:t>
            </a:r>
            <a:r>
              <a:rPr lang="en-US" altLang="en-US" sz="1400" dirty="0">
                <a:latin typeface="Trebuchet MS" panose="020B0603020202020204" pitchFamily="34" charset="0"/>
              </a:rPr>
              <a:t>, </a:t>
            </a:r>
            <a:r>
              <a:rPr lang="en-US" altLang="en-US" sz="1400" dirty="0" err="1">
                <a:latin typeface="Trebuchet MS" panose="020B0603020202020204" pitchFamily="34" charset="0"/>
              </a:rPr>
              <a:t>s.number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이름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 %s\n"</a:t>
            </a:r>
            <a:r>
              <a:rPr lang="en-US" altLang="en-US" sz="1400" dirty="0">
                <a:latin typeface="Trebuchet MS" panose="020B0603020202020204" pitchFamily="34" charset="0"/>
              </a:rPr>
              <a:t>, s.name);</a:t>
            </a:r>
          </a:p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학점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 %</a:t>
            </a:r>
            <a:r>
              <a:rPr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.2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f\n"</a:t>
            </a:r>
            <a:r>
              <a:rPr lang="en-US" altLang="en-US" sz="1400" dirty="0">
                <a:latin typeface="Trebuchet MS" panose="020B0603020202020204" pitchFamily="34" charset="0"/>
              </a:rPr>
              <a:t>, </a:t>
            </a:r>
            <a:r>
              <a:rPr lang="en-US" altLang="en-US" sz="1400" dirty="0" err="1">
                <a:latin typeface="Trebuchet MS" panose="020B0603020202020204" pitchFamily="34" charset="0"/>
              </a:rPr>
              <a:t>s.grade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400" dirty="0">
                <a:latin typeface="Trebuchet MS" panose="020B0603020202020204" pitchFamily="34" charset="0"/>
              </a:rPr>
              <a:t> 0;</a:t>
            </a:r>
          </a:p>
          <a:p>
            <a:pPr marL="342900" indent="-342900">
              <a:lnSpc>
                <a:spcPts val="14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9" name="AutoShape 42"/>
          <p:cNvSpPr>
            <a:spLocks/>
          </p:cNvSpPr>
          <p:nvPr/>
        </p:nvSpPr>
        <p:spPr bwMode="auto">
          <a:xfrm>
            <a:off x="971600" y="4142310"/>
            <a:ext cx="2016224" cy="283642"/>
          </a:xfrm>
          <a:prstGeom prst="borderCallout2">
            <a:avLst>
              <a:gd name="adj1" fmla="val 49475"/>
              <a:gd name="adj2" fmla="val 100290"/>
              <a:gd name="adj3" fmla="val 52833"/>
              <a:gd name="adj4" fmla="val 169430"/>
              <a:gd name="adj5" fmla="val -20088"/>
              <a:gd name="adj6" fmla="val 235880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5665179" y="3886493"/>
            <a:ext cx="2217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dirty="0">
                <a:solidFill>
                  <a:srgbClr val="FF0000"/>
                </a:solidFill>
              </a:rPr>
              <a:t>구조체  멤버의 주소 전달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FB96C1B-8AD6-48EF-8D25-2F4ADF95EC39}"/>
              </a:ext>
            </a:extLst>
          </p:cNvPr>
          <p:cNvGrpSpPr/>
          <p:nvPr/>
        </p:nvGrpSpPr>
        <p:grpSpPr>
          <a:xfrm>
            <a:off x="5220072" y="4695340"/>
            <a:ext cx="2871236" cy="1934056"/>
            <a:chOff x="5038165" y="815788"/>
            <a:chExt cx="3663880" cy="1316231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5D47527-3C02-4A8C-BDC2-B01FD0B5A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CE6226-E4B0-4EDA-BC0D-9C2A130C6EF6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학번을 </a:t>
              </a:r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입력하시오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20230001</a:t>
              </a:r>
            </a:p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이름을 </a:t>
              </a:r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입력하시오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</a:p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학점을 </a:t>
              </a:r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입력하시오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실수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): 4.3</a:t>
              </a:r>
            </a:p>
            <a:p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학번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20230001</a:t>
              </a:r>
            </a:p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</a:p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학점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4.30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6918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2081</TotalTime>
  <Words>2400</Words>
  <Application>Microsoft Office PowerPoint</Application>
  <PresentationFormat>화면 슬라이드 쇼(4:3)</PresentationFormat>
  <Paragraphs>412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맑은 고딕</vt:lpstr>
      <vt:lpstr>Wingdings</vt:lpstr>
      <vt:lpstr>Symbol</vt:lpstr>
      <vt:lpstr>Tw Cen MT</vt:lpstr>
      <vt:lpstr>Consolas</vt:lpstr>
      <vt:lpstr>Times New Roman</vt:lpstr>
      <vt:lpstr>Arial Unicode MS</vt:lpstr>
      <vt:lpstr>굴림</vt:lpstr>
      <vt:lpstr>Arial</vt:lpstr>
      <vt:lpstr>Trebuchet MS</vt:lpstr>
      <vt:lpstr>가을</vt:lpstr>
      <vt:lpstr>제 13장 구조체</vt:lpstr>
      <vt:lpstr>구조체의 필요성</vt:lpstr>
      <vt:lpstr>배열과 구조체</vt:lpstr>
      <vt:lpstr>구조체 선언</vt:lpstr>
      <vt:lpstr>구조체 변수 선언</vt:lpstr>
      <vt:lpstr>구조체의 초기화</vt:lpstr>
      <vt:lpstr>구조체 멤버 참조</vt:lpstr>
      <vt:lpstr>예제: 구조체</vt:lpstr>
      <vt:lpstr>예제: 구조체 입력</vt:lpstr>
      <vt:lpstr>중첩 구조체</vt:lpstr>
      <vt:lpstr>예제: 구조체 중첩</vt:lpstr>
      <vt:lpstr>구조체 변수의 대입과 비교</vt:lpstr>
      <vt:lpstr>구조체 배열</vt:lpstr>
      <vt:lpstr>예제: 구조체 배열</vt:lpstr>
      <vt:lpstr>구조체를 가리키는 포인터</vt:lpstr>
      <vt:lpstr>-&gt; 연산자</vt:lpstr>
      <vt:lpstr>포인터를 멤버로 가지는 구조체</vt:lpstr>
      <vt:lpstr>구조체와 함수</vt:lpstr>
      <vt:lpstr>예제: 구조체 인자와 구조체 반환</vt:lpstr>
      <vt:lpstr>예제: 구조체 포인터 인자</vt:lpstr>
      <vt:lpstr>예제: 구조체 포인터 반환</vt:lpstr>
    </vt:vector>
  </TitlesOfParts>
  <Company>web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LHG</cp:lastModifiedBy>
  <cp:revision>423</cp:revision>
  <dcterms:created xsi:type="dcterms:W3CDTF">2007-11-08T01:24:05Z</dcterms:created>
  <dcterms:modified xsi:type="dcterms:W3CDTF">2024-05-23T01:54:15Z</dcterms:modified>
</cp:coreProperties>
</file>