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5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3514" autoAdjust="0"/>
  </p:normalViewPr>
  <p:slideViewPr>
    <p:cSldViewPr snapToGrid="0">
      <p:cViewPr varScale="1">
        <p:scale>
          <a:sx n="100" d="100"/>
          <a:sy n="100" d="100"/>
        </p:scale>
        <p:origin x="1146" y="11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3"/>
        <p:guide pos="2183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slide" Target="slides/slide47.xml"  /><Relationship Id="rId51" Type="http://schemas.openxmlformats.org/officeDocument/2006/relationships/slide" Target="slides/slide48.xml"  /><Relationship Id="rId52" Type="http://schemas.openxmlformats.org/officeDocument/2006/relationships/slide" Target="slides/slide49.xml"  /><Relationship Id="rId53" Type="http://schemas.openxmlformats.org/officeDocument/2006/relationships/slide" Target="slides/slide50.xml"  /><Relationship Id="rId54" Type="http://schemas.openxmlformats.org/officeDocument/2006/relationships/slide" Target="slides/slide51.xml"  /><Relationship Id="rId55" Type="http://schemas.openxmlformats.org/officeDocument/2006/relationships/slide" Target="slides/slide52.xml"  /><Relationship Id="rId56" Type="http://schemas.openxmlformats.org/officeDocument/2006/relationships/slide" Target="slides/slide53.xml"  /><Relationship Id="rId57" Type="http://schemas.openxmlformats.org/officeDocument/2006/relationships/slide" Target="slides/slide54.xml"  /><Relationship Id="rId58" Type="http://schemas.openxmlformats.org/officeDocument/2006/relationships/slide" Target="slides/slide55.xml"  /><Relationship Id="rId59" Type="http://schemas.openxmlformats.org/officeDocument/2006/relationships/slide" Target="slides/slide56.xml"  /><Relationship Id="rId6" Type="http://schemas.openxmlformats.org/officeDocument/2006/relationships/slide" Target="slides/slide3.xml"  /><Relationship Id="rId60" Type="http://schemas.openxmlformats.org/officeDocument/2006/relationships/slide" Target="slides/slide57.xml"  /><Relationship Id="rId61" Type="http://schemas.openxmlformats.org/officeDocument/2006/relationships/slide" Target="slides/slide58.xml"  /><Relationship Id="rId62" Type="http://schemas.openxmlformats.org/officeDocument/2006/relationships/slide" Target="slides/slide59.xml"  /><Relationship Id="rId63" Type="http://schemas.openxmlformats.org/officeDocument/2006/relationships/slide" Target="slides/slide60.xml"  /><Relationship Id="rId64" Type="http://schemas.openxmlformats.org/officeDocument/2006/relationships/slide" Target="slides/slide61.xml"  /><Relationship Id="rId65" Type="http://schemas.openxmlformats.org/officeDocument/2006/relationships/slide" Target="slides/slide62.xml"  /><Relationship Id="rId66" Type="http://schemas.openxmlformats.org/officeDocument/2006/relationships/slide" Target="slides/slide63.xml"  /><Relationship Id="rId67" Type="http://schemas.openxmlformats.org/officeDocument/2006/relationships/presProps" Target="presProps.xml"  /><Relationship Id="rId68" Type="http://schemas.openxmlformats.org/officeDocument/2006/relationships/viewProps" Target="viewProps.xml"  /><Relationship Id="rId69" Type="http://schemas.openxmlformats.org/officeDocument/2006/relationships/theme" Target="theme/theme1.xml"  /><Relationship Id="rId7" Type="http://schemas.openxmlformats.org/officeDocument/2006/relationships/slide" Target="slides/slide4.xml"  /><Relationship Id="rId70" Type="http://schemas.openxmlformats.org/officeDocument/2006/relationships/tableStyles" Target="tableStyles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>
              <a:defRPr/>
            </a:pPr>
            <a:fld id="{BC3AD47C-2D12-4A41-A7F2-E1452ED4A26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>
              <a:defRPr/>
            </a:pPr>
            <a:fld id="{E6D39435-B71D-43C9-9577-0712C786329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1E58B3D-AF80-4B88-BC74-82D36DA8D1E2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F4BFB86-0F0F-428D-A07D-2B6212BEAD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9694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1E58B3D-AF80-4B88-BC74-82D36DA8D1E2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5A6715D-45E8-40ED-AA33-E961FB66FF5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77681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F8911-ED66-490C-9F02-0DE174B43B4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350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1E58B3D-AF80-4B88-BC74-82D36DA8D1E2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E64881B-F38E-4D5F-94A5-007DB14E432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94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534230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 hasCustomPrompt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 marL="320040" indent="-320040">
              <a:buSzPct val="100000"/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8653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EAD87-2B1A-42EC-A71D-F9609022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886426-8A54-4F76-A258-AD8EEBF2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B25AAA-97DF-4BBB-BFC4-31411B1E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BAA9B3-B1F4-4D95-B4C3-36774A25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C0A67E-4C02-46E0-9C10-0D9C76C0A8A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BF705C25-6827-43C3-B5D2-F04169D125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457200" indent="-457200">
              <a:buSzPct val="10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82296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114300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485900" indent="-342900"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943100" indent="-342900"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4446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6A4B6B-9AEF-492C-9BD0-234C756F6E2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09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E58B3D-AF80-4B88-BC74-82D36DA8D1E2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34C3E3E-8143-4780-AE9C-A20F1D4F188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5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E58B3D-AF80-4B88-BC74-82D36DA8D1E2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106D1B0-0951-46C8-96EF-45750F6E876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7627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80495E-9B86-4420-9E48-68F1A673F0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796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E3C6FA-4B00-434C-9072-C1B102A1479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324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5DB6067-293A-4640-A01E-3DC6CD8CB47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6774745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15" Type="http://schemas.openxmlformats.org/officeDocument/2006/relationships/image" Target="../media/image3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9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93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9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www.google.co.kr/url?sa=i&amp;rct=j&amp;q=starbucks+cup+size&amp;source=images&amp;cd=&amp;cad=rja&amp;docid=fQjYD4AsMh8WNM&amp;tbnid=e75Gos5O66sZ-M:&amp;ved=0CAUQjRw&amp;url=http://www.foodiggity.com/starbucks-goes-big-gulp-with-the-31-oz-trenta-size/&amp;ei=likjUazyKrH4igKQt4CABw&amp;bvm=bv.42661473,d.cGE&amp;psig=AFQjCNENbkdKavSStydacWvbNQSYiP4sQQ&amp;ust=1361345299815107" TargetMode="External" /><Relationship Id="rId3" Type="http://schemas.openxmlformats.org/officeDocument/2006/relationships/image" Target="../media/image18.jpeg"  /><Relationship Id="rId4" Type="http://schemas.openxmlformats.org/officeDocument/2006/relationships/image" Target="../media/image1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wmf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wm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7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1.pn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2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B8A08-3916-4E1A-926B-9DB33C65D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장 </a:t>
            </a:r>
            <a:r>
              <a:rPr lang="en-US" altLang="ko-KR" dirty="0"/>
              <a:t>C</a:t>
            </a:r>
            <a:r>
              <a:rPr lang="ko-KR" altLang="en-US" dirty="0"/>
              <a:t>프로그램 구성요소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227B60-13C7-40ED-AD49-983CA3E02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A04F333-F7F3-4D37-A588-44F5853268D2}"/>
              </a:ext>
            </a:extLst>
          </p:cNvPr>
          <p:cNvSpPr txBox="1">
            <a:spLocks/>
          </p:cNvSpPr>
          <p:nvPr/>
        </p:nvSpPr>
        <p:spPr>
          <a:xfrm>
            <a:off x="1853453" y="813586"/>
            <a:ext cx="4932829" cy="685801"/>
          </a:xfrm>
          <a:prstGeom prst="rect">
            <a:avLst/>
          </a:prstGeom>
          <a:ln>
            <a:noFill/>
          </a:ln>
        </p:spPr>
        <p:txBody>
          <a:bodyPr vert="horz" anchor="b">
            <a:normAutofit fontScale="92500" lnSpcReduction="1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>
                <a:solidFill>
                  <a:srgbClr val="FFFF00"/>
                </a:solidFill>
              </a:rPr>
              <a:t>C</a:t>
            </a:r>
            <a:r>
              <a:rPr lang="ko-KR" altLang="en-US" dirty="0">
                <a:solidFill>
                  <a:srgbClr val="FFFF00"/>
                </a:solidFill>
              </a:rPr>
              <a:t> 언어 </a:t>
            </a:r>
            <a:r>
              <a:rPr lang="en-US" altLang="ko-KR" dirty="0">
                <a:solidFill>
                  <a:srgbClr val="FFFF00"/>
                </a:solidFill>
              </a:rPr>
              <a:t>Express(</a:t>
            </a:r>
            <a:r>
              <a:rPr lang="ko-KR" altLang="en-US" dirty="0">
                <a:solidFill>
                  <a:srgbClr val="FFFF00"/>
                </a:solidFill>
              </a:rPr>
              <a:t>개정</a:t>
            </a:r>
            <a:r>
              <a:rPr lang="en-US" altLang="ko-KR" dirty="0">
                <a:solidFill>
                  <a:srgbClr val="FFFF00"/>
                </a:solidFill>
              </a:rPr>
              <a:t>4</a:t>
            </a:r>
            <a:r>
              <a:rPr lang="ko-KR" altLang="en-US" dirty="0">
                <a:solidFill>
                  <a:srgbClr val="FFFF00"/>
                </a:solidFill>
              </a:rPr>
              <a:t>판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671780-E12F-C7D6-87EE-814A04B02A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62" t="23733" r="2362" b="-155"/>
          <a:stretch/>
        </p:blipFill>
        <p:spPr>
          <a:xfrm>
            <a:off x="1403648" y="1916832"/>
            <a:ext cx="3600400" cy="275148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C21FDB2-CA99-C74E-E20E-2F622BC5F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6096" y="1794195"/>
            <a:ext cx="2448272" cy="299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4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전처리기</a:t>
            </a:r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12648" y="1888078"/>
            <a:ext cx="3698875" cy="4216888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/* </a:t>
            </a:r>
            <a:r>
              <a:rPr lang="ko-KR" altLang="en-US" sz="1600" dirty="0" err="1">
                <a:solidFill>
                  <a:srgbClr val="008000"/>
                </a:solidFill>
                <a:latin typeface="Trebuchet MS" pitchFamily="34" charset="0"/>
              </a:rPr>
              <a:t>첫번째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 프로그램 *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</a:t>
            </a:r>
          </a:p>
          <a:p>
            <a:endParaRPr lang="en-US" altLang="ko-KR" sz="1600" dirty="0">
              <a:solidFill>
                <a:srgbClr val="008000"/>
              </a:solidFill>
              <a:latin typeface="Trebuchet MS" pitchFamily="34" charset="0"/>
            </a:endParaRPr>
          </a:p>
          <a:p>
            <a:endParaRPr lang="en-US" altLang="ko-KR" sz="1600" dirty="0">
              <a:solidFill>
                <a:srgbClr val="008000"/>
              </a:solidFill>
              <a:latin typeface="Trebuchet MS" pitchFamily="34" charset="0"/>
            </a:endParaRPr>
          </a:p>
          <a:p>
            <a:endParaRPr lang="en-US" altLang="ko-KR" sz="1600" dirty="0">
              <a:solidFill>
                <a:srgbClr val="008000"/>
              </a:solidFill>
              <a:latin typeface="Trebuchet MS" pitchFamily="34" charset="0"/>
            </a:endParaRPr>
          </a:p>
          <a:p>
            <a:endParaRPr lang="en-US" altLang="ko-KR" sz="1600" dirty="0">
              <a:solidFill>
                <a:srgbClr val="008000"/>
              </a:solidFill>
              <a:latin typeface="Trebuchet MS" pitchFamily="34" charset="0"/>
            </a:endParaRPr>
          </a:p>
          <a:p>
            <a:endParaRPr lang="en-US" altLang="ko-KR" sz="1600" dirty="0">
              <a:solidFill>
                <a:srgbClr val="008000"/>
              </a:solidFill>
              <a:latin typeface="Trebuchet MS" pitchFamily="34" charset="0"/>
            </a:endParaRPr>
          </a:p>
          <a:p>
            <a:endParaRPr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endParaRPr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"Hello World!"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   return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12660" y="3124740"/>
            <a:ext cx="2592387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356097" y="2185733"/>
            <a:ext cx="3455988" cy="1930401"/>
            <a:chOff x="5076825" y="1812925"/>
            <a:chExt cx="3455988" cy="1930401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5076825" y="1812926"/>
              <a:ext cx="3455988" cy="1930400"/>
            </a:xfrm>
            <a:prstGeom prst="foldedCorner">
              <a:avLst>
                <a:gd name="adj" fmla="val 12500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600" dirty="0">
                  <a:solidFill>
                    <a:srgbClr val="000000"/>
                  </a:solidFill>
                  <a:latin typeface="Trebuchet MS" pitchFamily="34" charset="0"/>
                </a:rPr>
                <a:t>// </a:t>
              </a:r>
              <a:r>
                <a:rPr lang="en-US" altLang="ko-KR" sz="1600" dirty="0" err="1">
                  <a:solidFill>
                    <a:srgbClr val="000000"/>
                  </a:solidFill>
                  <a:latin typeface="Trebuchet MS" pitchFamily="34" charset="0"/>
                </a:rPr>
                <a:t>stdio.h</a:t>
              </a:r>
              <a:endParaRPr lang="en-US" altLang="ko-KR" sz="1600" dirty="0">
                <a:solidFill>
                  <a:srgbClr val="000000"/>
                </a:solidFill>
                <a:latin typeface="Trebuchet MS" pitchFamily="34" charset="0"/>
              </a:endParaRPr>
            </a:p>
            <a:p>
              <a:r>
                <a:rPr lang="en-US" altLang="ko-KR" sz="1600" dirty="0">
                  <a:solidFill>
                    <a:srgbClr val="000000"/>
                  </a:solidFill>
                  <a:latin typeface="Trebuchet MS" pitchFamily="34" charset="0"/>
                </a:rPr>
                <a:t>…</a:t>
              </a:r>
            </a:p>
            <a:p>
              <a:r>
                <a:rPr lang="en-US" altLang="ko-KR" sz="1600" dirty="0">
                  <a:solidFill>
                    <a:srgbClr val="0000FF"/>
                  </a:solidFill>
                  <a:latin typeface="Trebuchet MS" pitchFamily="34" charset="0"/>
                </a:rPr>
                <a:t>int</a:t>
              </a:r>
              <a:r>
                <a:rPr lang="en-US" altLang="ko-KR" sz="1600" dirty="0">
                  <a:solidFill>
                    <a:srgbClr val="000000"/>
                  </a:solidFill>
                  <a:latin typeface="Trebuchet MS" pitchFamily="34" charset="0"/>
                </a:rPr>
                <a:t> </a:t>
              </a:r>
              <a:r>
                <a:rPr lang="en-US" altLang="ko-KR" sz="1600" dirty="0" err="1">
                  <a:solidFill>
                    <a:srgbClr val="000000"/>
                  </a:solidFill>
                  <a:latin typeface="Trebuchet MS" pitchFamily="34" charset="0"/>
                </a:rPr>
                <a:t>printf</a:t>
              </a:r>
              <a:r>
                <a:rPr lang="en-US" altLang="ko-KR" sz="1600" dirty="0">
                  <a:solidFill>
                    <a:srgbClr val="000000"/>
                  </a:solidFill>
                  <a:latin typeface="Trebuchet MS" pitchFamily="34" charset="0"/>
                </a:rPr>
                <a:t>(</a:t>
              </a:r>
              <a:r>
                <a:rPr lang="en-US" altLang="ko-KR" sz="1600" dirty="0">
                  <a:solidFill>
                    <a:srgbClr val="0000FF"/>
                  </a:solidFill>
                  <a:latin typeface="Trebuchet MS" pitchFamily="34" charset="0"/>
                </a:rPr>
                <a:t>char</a:t>
              </a:r>
              <a:r>
                <a:rPr lang="en-US" altLang="ko-KR" sz="1600" dirty="0">
                  <a:solidFill>
                    <a:srgbClr val="000000"/>
                  </a:solidFill>
                  <a:latin typeface="Trebuchet MS" pitchFamily="34" charset="0"/>
                </a:rPr>
                <a:t> *,…);</a:t>
              </a:r>
            </a:p>
            <a:p>
              <a:r>
                <a:rPr lang="en-US" altLang="ko-KR" sz="1600" dirty="0">
                  <a:solidFill>
                    <a:srgbClr val="000000"/>
                  </a:solidFill>
                  <a:latin typeface="Trebuchet MS" pitchFamily="34" charset="0"/>
                </a:rPr>
                <a:t>…</a:t>
              </a: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5076825" y="1812925"/>
              <a:ext cx="3455988" cy="19304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24473" y="4316953"/>
            <a:ext cx="969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err="1">
                <a:solidFill>
                  <a:srgbClr val="000000"/>
                </a:solidFill>
                <a:latin typeface="Trebuchet MS" pitchFamily="34" charset="0"/>
              </a:rPr>
              <a:t>stdio.h</a:t>
            </a:r>
            <a:endParaRPr lang="en-US" altLang="ko-KR" sz="20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863598" y="6344190"/>
            <a:ext cx="96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000000"/>
                </a:solidFill>
                <a:latin typeface="Trebuchet MS" pitchFamily="34" charset="0"/>
              </a:rPr>
              <a:t>hello.c</a:t>
            </a:r>
          </a:p>
        </p:txBody>
      </p:sp>
      <p:sp>
        <p:nvSpPr>
          <p:cNvPr id="3" name="자유형 2"/>
          <p:cNvSpPr/>
          <p:nvPr/>
        </p:nvSpPr>
        <p:spPr bwMode="auto">
          <a:xfrm>
            <a:off x="3354887" y="2468141"/>
            <a:ext cx="2043953" cy="922085"/>
          </a:xfrm>
          <a:custGeom>
            <a:avLst/>
            <a:gdLst>
              <a:gd name="connsiteX0" fmla="*/ 2043953 w 2043953"/>
              <a:gd name="connsiteY0" fmla="*/ 0 h 922085"/>
              <a:gd name="connsiteX1" fmla="*/ 1921009 w 2043953"/>
              <a:gd name="connsiteY1" fmla="*/ 15369 h 922085"/>
              <a:gd name="connsiteX2" fmla="*/ 1897957 w 2043953"/>
              <a:gd name="connsiteY2" fmla="*/ 23053 h 922085"/>
              <a:gd name="connsiteX3" fmla="*/ 1859537 w 2043953"/>
              <a:gd name="connsiteY3" fmla="*/ 38421 h 922085"/>
              <a:gd name="connsiteX4" fmla="*/ 1798064 w 2043953"/>
              <a:gd name="connsiteY4" fmla="*/ 53789 h 922085"/>
              <a:gd name="connsiteX5" fmla="*/ 1767328 w 2043953"/>
              <a:gd name="connsiteY5" fmla="*/ 61473 h 922085"/>
              <a:gd name="connsiteX6" fmla="*/ 1698172 w 2043953"/>
              <a:gd name="connsiteY6" fmla="*/ 84525 h 922085"/>
              <a:gd name="connsiteX7" fmla="*/ 1659752 w 2043953"/>
              <a:gd name="connsiteY7" fmla="*/ 99893 h 922085"/>
              <a:gd name="connsiteX8" fmla="*/ 1605964 w 2043953"/>
              <a:gd name="connsiteY8" fmla="*/ 115261 h 922085"/>
              <a:gd name="connsiteX9" fmla="*/ 1559859 w 2043953"/>
              <a:gd name="connsiteY9" fmla="*/ 145997 h 922085"/>
              <a:gd name="connsiteX10" fmla="*/ 1544491 w 2043953"/>
              <a:gd name="connsiteY10" fmla="*/ 169049 h 922085"/>
              <a:gd name="connsiteX11" fmla="*/ 1536807 w 2043953"/>
              <a:gd name="connsiteY11" fmla="*/ 192101 h 922085"/>
              <a:gd name="connsiteX12" fmla="*/ 1506071 w 2043953"/>
              <a:gd name="connsiteY12" fmla="*/ 238206 h 922085"/>
              <a:gd name="connsiteX13" fmla="*/ 1490703 w 2043953"/>
              <a:gd name="connsiteY13" fmla="*/ 284310 h 922085"/>
              <a:gd name="connsiteX14" fmla="*/ 1467651 w 2043953"/>
              <a:gd name="connsiteY14" fmla="*/ 345782 h 922085"/>
              <a:gd name="connsiteX15" fmla="*/ 1452283 w 2043953"/>
              <a:gd name="connsiteY15" fmla="*/ 414938 h 922085"/>
              <a:gd name="connsiteX16" fmla="*/ 1459967 w 2043953"/>
              <a:gd name="connsiteY16" fmla="*/ 530199 h 922085"/>
              <a:gd name="connsiteX17" fmla="*/ 1490703 w 2043953"/>
              <a:gd name="connsiteY17" fmla="*/ 614723 h 922085"/>
              <a:gd name="connsiteX18" fmla="*/ 1506071 w 2043953"/>
              <a:gd name="connsiteY18" fmla="*/ 637775 h 922085"/>
              <a:gd name="connsiteX19" fmla="*/ 1521439 w 2043953"/>
              <a:gd name="connsiteY19" fmla="*/ 668511 h 922085"/>
              <a:gd name="connsiteX20" fmla="*/ 1552175 w 2043953"/>
              <a:gd name="connsiteY20" fmla="*/ 714616 h 922085"/>
              <a:gd name="connsiteX21" fmla="*/ 1575227 w 2043953"/>
              <a:gd name="connsiteY21" fmla="*/ 776088 h 922085"/>
              <a:gd name="connsiteX22" fmla="*/ 1582911 w 2043953"/>
              <a:gd name="connsiteY22" fmla="*/ 799140 h 922085"/>
              <a:gd name="connsiteX23" fmla="*/ 1552175 w 2043953"/>
              <a:gd name="connsiteY23" fmla="*/ 860612 h 922085"/>
              <a:gd name="connsiteX24" fmla="*/ 1490703 w 2043953"/>
              <a:gd name="connsiteY24" fmla="*/ 875980 h 922085"/>
              <a:gd name="connsiteX25" fmla="*/ 1459967 w 2043953"/>
              <a:gd name="connsiteY25" fmla="*/ 883664 h 922085"/>
              <a:gd name="connsiteX26" fmla="*/ 1413863 w 2043953"/>
              <a:gd name="connsiteY26" fmla="*/ 891348 h 922085"/>
              <a:gd name="connsiteX27" fmla="*/ 1306286 w 2043953"/>
              <a:gd name="connsiteY27" fmla="*/ 914400 h 922085"/>
              <a:gd name="connsiteX28" fmla="*/ 1191026 w 2043953"/>
              <a:gd name="connsiteY28" fmla="*/ 922085 h 922085"/>
              <a:gd name="connsiteX29" fmla="*/ 706932 w 2043953"/>
              <a:gd name="connsiteY29" fmla="*/ 914400 h 922085"/>
              <a:gd name="connsiteX30" fmla="*/ 637775 w 2043953"/>
              <a:gd name="connsiteY30" fmla="*/ 891348 h 922085"/>
              <a:gd name="connsiteX31" fmla="*/ 583987 w 2043953"/>
              <a:gd name="connsiteY31" fmla="*/ 875980 h 922085"/>
              <a:gd name="connsiteX32" fmla="*/ 537883 w 2043953"/>
              <a:gd name="connsiteY32" fmla="*/ 852928 h 922085"/>
              <a:gd name="connsiteX33" fmla="*/ 507147 w 2043953"/>
              <a:gd name="connsiteY33" fmla="*/ 837560 h 922085"/>
              <a:gd name="connsiteX34" fmla="*/ 476411 w 2043953"/>
              <a:gd name="connsiteY34" fmla="*/ 829876 h 922085"/>
              <a:gd name="connsiteX35" fmla="*/ 414938 w 2043953"/>
              <a:gd name="connsiteY35" fmla="*/ 799140 h 922085"/>
              <a:gd name="connsiteX36" fmla="*/ 391886 w 2043953"/>
              <a:gd name="connsiteY36" fmla="*/ 791456 h 922085"/>
              <a:gd name="connsiteX37" fmla="*/ 353466 w 2043953"/>
              <a:gd name="connsiteY37" fmla="*/ 776088 h 922085"/>
              <a:gd name="connsiteX38" fmla="*/ 322730 w 2043953"/>
              <a:gd name="connsiteY38" fmla="*/ 768404 h 922085"/>
              <a:gd name="connsiteX39" fmla="*/ 299678 w 2043953"/>
              <a:gd name="connsiteY39" fmla="*/ 760720 h 922085"/>
              <a:gd name="connsiteX40" fmla="*/ 92209 w 2043953"/>
              <a:gd name="connsiteY40" fmla="*/ 768404 h 922085"/>
              <a:gd name="connsiteX41" fmla="*/ 46105 w 2043953"/>
              <a:gd name="connsiteY41" fmla="*/ 791456 h 922085"/>
              <a:gd name="connsiteX42" fmla="*/ 0 w 2043953"/>
              <a:gd name="connsiteY42" fmla="*/ 806824 h 92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043953" h="922085">
                <a:moveTo>
                  <a:pt x="2043953" y="0"/>
                </a:moveTo>
                <a:cubicBezTo>
                  <a:pt x="2002972" y="5123"/>
                  <a:pt x="1960190" y="2309"/>
                  <a:pt x="1921009" y="15369"/>
                </a:cubicBezTo>
                <a:cubicBezTo>
                  <a:pt x="1913325" y="17930"/>
                  <a:pt x="1905541" y="20209"/>
                  <a:pt x="1897957" y="23053"/>
                </a:cubicBezTo>
                <a:cubicBezTo>
                  <a:pt x="1885042" y="27896"/>
                  <a:pt x="1872720" y="34365"/>
                  <a:pt x="1859537" y="38421"/>
                </a:cubicBezTo>
                <a:cubicBezTo>
                  <a:pt x="1839349" y="44633"/>
                  <a:pt x="1818555" y="48666"/>
                  <a:pt x="1798064" y="53789"/>
                </a:cubicBezTo>
                <a:cubicBezTo>
                  <a:pt x="1787819" y="56350"/>
                  <a:pt x="1777133" y="57551"/>
                  <a:pt x="1767328" y="61473"/>
                </a:cubicBezTo>
                <a:cubicBezTo>
                  <a:pt x="1647076" y="109574"/>
                  <a:pt x="1797436" y="51437"/>
                  <a:pt x="1698172" y="84525"/>
                </a:cubicBezTo>
                <a:cubicBezTo>
                  <a:pt x="1685087" y="88887"/>
                  <a:pt x="1672667" y="95050"/>
                  <a:pt x="1659752" y="99893"/>
                </a:cubicBezTo>
                <a:cubicBezTo>
                  <a:pt x="1637705" y="108161"/>
                  <a:pt x="1630185" y="109206"/>
                  <a:pt x="1605964" y="115261"/>
                </a:cubicBezTo>
                <a:cubicBezTo>
                  <a:pt x="1590596" y="125506"/>
                  <a:pt x="1570104" y="130629"/>
                  <a:pt x="1559859" y="145997"/>
                </a:cubicBezTo>
                <a:cubicBezTo>
                  <a:pt x="1554736" y="153681"/>
                  <a:pt x="1548621" y="160789"/>
                  <a:pt x="1544491" y="169049"/>
                </a:cubicBezTo>
                <a:cubicBezTo>
                  <a:pt x="1540869" y="176294"/>
                  <a:pt x="1540740" y="185021"/>
                  <a:pt x="1536807" y="192101"/>
                </a:cubicBezTo>
                <a:cubicBezTo>
                  <a:pt x="1527837" y="208247"/>
                  <a:pt x="1511912" y="220684"/>
                  <a:pt x="1506071" y="238206"/>
                </a:cubicBezTo>
                <a:cubicBezTo>
                  <a:pt x="1500948" y="253574"/>
                  <a:pt x="1496719" y="269269"/>
                  <a:pt x="1490703" y="284310"/>
                </a:cubicBezTo>
                <a:cubicBezTo>
                  <a:pt x="1487712" y="291788"/>
                  <a:pt x="1470662" y="332230"/>
                  <a:pt x="1467651" y="345782"/>
                </a:cubicBezTo>
                <a:cubicBezTo>
                  <a:pt x="1449620" y="426922"/>
                  <a:pt x="1469581" y="363045"/>
                  <a:pt x="1452283" y="414938"/>
                </a:cubicBezTo>
                <a:cubicBezTo>
                  <a:pt x="1454844" y="453358"/>
                  <a:pt x="1454522" y="492080"/>
                  <a:pt x="1459967" y="530199"/>
                </a:cubicBezTo>
                <a:cubicBezTo>
                  <a:pt x="1461401" y="540241"/>
                  <a:pt x="1484897" y="603110"/>
                  <a:pt x="1490703" y="614723"/>
                </a:cubicBezTo>
                <a:cubicBezTo>
                  <a:pt x="1494833" y="622983"/>
                  <a:pt x="1501489" y="629757"/>
                  <a:pt x="1506071" y="637775"/>
                </a:cubicBezTo>
                <a:cubicBezTo>
                  <a:pt x="1511754" y="647720"/>
                  <a:pt x="1515546" y="658689"/>
                  <a:pt x="1521439" y="668511"/>
                </a:cubicBezTo>
                <a:cubicBezTo>
                  <a:pt x="1530942" y="684349"/>
                  <a:pt x="1546334" y="697094"/>
                  <a:pt x="1552175" y="714616"/>
                </a:cubicBezTo>
                <a:cubicBezTo>
                  <a:pt x="1569616" y="766940"/>
                  <a:pt x="1547663" y="702583"/>
                  <a:pt x="1575227" y="776088"/>
                </a:cubicBezTo>
                <a:cubicBezTo>
                  <a:pt x="1578071" y="783672"/>
                  <a:pt x="1580350" y="791456"/>
                  <a:pt x="1582911" y="799140"/>
                </a:cubicBezTo>
                <a:cubicBezTo>
                  <a:pt x="1577752" y="824933"/>
                  <a:pt x="1580588" y="847697"/>
                  <a:pt x="1552175" y="860612"/>
                </a:cubicBezTo>
                <a:cubicBezTo>
                  <a:pt x="1532947" y="869352"/>
                  <a:pt x="1511194" y="870857"/>
                  <a:pt x="1490703" y="875980"/>
                </a:cubicBezTo>
                <a:cubicBezTo>
                  <a:pt x="1480458" y="878541"/>
                  <a:pt x="1470384" y="881928"/>
                  <a:pt x="1459967" y="883664"/>
                </a:cubicBezTo>
                <a:cubicBezTo>
                  <a:pt x="1444599" y="886225"/>
                  <a:pt x="1428978" y="887569"/>
                  <a:pt x="1413863" y="891348"/>
                </a:cubicBezTo>
                <a:cubicBezTo>
                  <a:pt x="1328783" y="912618"/>
                  <a:pt x="1408542" y="905508"/>
                  <a:pt x="1306286" y="914400"/>
                </a:cubicBezTo>
                <a:cubicBezTo>
                  <a:pt x="1267925" y="917736"/>
                  <a:pt x="1229446" y="919523"/>
                  <a:pt x="1191026" y="922085"/>
                </a:cubicBezTo>
                <a:lnTo>
                  <a:pt x="706932" y="914400"/>
                </a:lnTo>
                <a:cubicBezTo>
                  <a:pt x="669843" y="913309"/>
                  <a:pt x="669173" y="904804"/>
                  <a:pt x="637775" y="891348"/>
                </a:cubicBezTo>
                <a:cubicBezTo>
                  <a:pt x="622342" y="884734"/>
                  <a:pt x="599584" y="879879"/>
                  <a:pt x="583987" y="875980"/>
                </a:cubicBezTo>
                <a:cubicBezTo>
                  <a:pt x="539687" y="846446"/>
                  <a:pt x="582421" y="872016"/>
                  <a:pt x="537883" y="852928"/>
                </a:cubicBezTo>
                <a:cubicBezTo>
                  <a:pt x="527355" y="848416"/>
                  <a:pt x="517872" y="841582"/>
                  <a:pt x="507147" y="837560"/>
                </a:cubicBezTo>
                <a:cubicBezTo>
                  <a:pt x="497259" y="833852"/>
                  <a:pt x="486159" y="833938"/>
                  <a:pt x="476411" y="829876"/>
                </a:cubicBezTo>
                <a:cubicBezTo>
                  <a:pt x="455264" y="821065"/>
                  <a:pt x="436672" y="806385"/>
                  <a:pt x="414938" y="799140"/>
                </a:cubicBezTo>
                <a:cubicBezTo>
                  <a:pt x="407254" y="796579"/>
                  <a:pt x="399470" y="794300"/>
                  <a:pt x="391886" y="791456"/>
                </a:cubicBezTo>
                <a:cubicBezTo>
                  <a:pt x="378971" y="786613"/>
                  <a:pt x="366551" y="780450"/>
                  <a:pt x="353466" y="776088"/>
                </a:cubicBezTo>
                <a:cubicBezTo>
                  <a:pt x="343447" y="772748"/>
                  <a:pt x="332884" y="771305"/>
                  <a:pt x="322730" y="768404"/>
                </a:cubicBezTo>
                <a:cubicBezTo>
                  <a:pt x="314942" y="766179"/>
                  <a:pt x="307362" y="763281"/>
                  <a:pt x="299678" y="760720"/>
                </a:cubicBezTo>
                <a:cubicBezTo>
                  <a:pt x="230522" y="763281"/>
                  <a:pt x="161259" y="763801"/>
                  <a:pt x="92209" y="768404"/>
                </a:cubicBezTo>
                <a:cubicBezTo>
                  <a:pt x="67482" y="770052"/>
                  <a:pt x="67817" y="781806"/>
                  <a:pt x="46105" y="791456"/>
                </a:cubicBezTo>
                <a:cubicBezTo>
                  <a:pt x="31302" y="798035"/>
                  <a:pt x="0" y="806824"/>
                  <a:pt x="0" y="806824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6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함수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739784"/>
            <a:ext cx="8074152" cy="1689216"/>
          </a:xfrm>
        </p:spPr>
        <p:txBody>
          <a:bodyPr/>
          <a:lstStyle/>
          <a:p>
            <a:pPr eaLnBrk="1" hangingPunct="1"/>
            <a:r>
              <a:rPr lang="ko-KR" altLang="en-US" dirty="0">
                <a:solidFill>
                  <a:schemeClr val="tx2"/>
                </a:solidFill>
              </a:rPr>
              <a:t>함수</a:t>
            </a:r>
            <a:r>
              <a:rPr lang="en-US" altLang="ko-KR" dirty="0">
                <a:solidFill>
                  <a:schemeClr val="tx2"/>
                </a:solidFill>
              </a:rPr>
              <a:t>(function):</a:t>
            </a:r>
            <a:r>
              <a:rPr lang="en-US" altLang="ko-KR" dirty="0"/>
              <a:t> </a:t>
            </a:r>
            <a:r>
              <a:rPr lang="ko-KR" altLang="en-US" dirty="0"/>
              <a:t>특정 기능을 수행하는 처리 단계들을 괄호로 묶어서 이름을 붙인 것</a:t>
            </a:r>
          </a:p>
          <a:p>
            <a:pPr eaLnBrk="1" hangingPunct="1"/>
            <a:endParaRPr lang="ko-KR" altLang="en-US" dirty="0"/>
          </a:p>
          <a:p>
            <a:pPr eaLnBrk="1" hangingPunct="1"/>
            <a:r>
              <a:rPr lang="ko-KR" altLang="en-US" dirty="0"/>
              <a:t>함수는 프로그램을 구성하는 기본적인 단위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ABDED4-820E-48D3-BB26-403E4FC7A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67"/>
          <a:stretch/>
        </p:blipFill>
        <p:spPr>
          <a:xfrm>
            <a:off x="1086053" y="4543621"/>
            <a:ext cx="4364488" cy="18228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F88690-54C9-51D1-ADE2-A8C3E5E9A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989" y="3748983"/>
            <a:ext cx="2828925" cy="28003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함수안에 들어 있는 것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900238"/>
            <a:ext cx="3436938" cy="6921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>
                <a:solidFill>
                  <a:srgbClr val="0000FF"/>
                </a:solidFill>
              </a:rPr>
              <a:t>Q) </a:t>
            </a:r>
            <a:r>
              <a:rPr lang="ko-KR" altLang="en-US">
                <a:solidFill>
                  <a:srgbClr val="0000FF"/>
                </a:solidFill>
              </a:rPr>
              <a:t>그렇다면 함수 안에 들어 있는 것은 무엇인가</a:t>
            </a:r>
            <a:r>
              <a:rPr lang="en-US" altLang="ko-KR">
                <a:solidFill>
                  <a:srgbClr val="0000FF"/>
                </a:solidFill>
              </a:rPr>
              <a:t>?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>
              <a:solidFill>
                <a:srgbClr val="0000FF"/>
              </a:solidFill>
            </a:endParaRPr>
          </a:p>
        </p:txBody>
      </p:sp>
      <p:sp>
        <p:nvSpPr>
          <p:cNvPr id="444438" name="Rectangle 22"/>
          <p:cNvSpPr>
            <a:spLocks noChangeArrowheads="1"/>
          </p:cNvSpPr>
          <p:nvPr/>
        </p:nvSpPr>
        <p:spPr bwMode="auto">
          <a:xfrm>
            <a:off x="627063" y="2849563"/>
            <a:ext cx="3436937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>
                <a:solidFill>
                  <a:schemeClr val="tx2"/>
                </a:solidFill>
                <a:latin typeface="Comic Sans MS" pitchFamily="66" charset="0"/>
              </a:rPr>
              <a:t>A) </a:t>
            </a:r>
            <a:r>
              <a:rPr kumimoji="1" lang="ko-KR" altLang="en-US" sz="2000">
                <a:solidFill>
                  <a:schemeClr val="tx2"/>
                </a:solidFill>
                <a:latin typeface="Comic Sans MS" pitchFamily="66" charset="0"/>
              </a:rPr>
              <a:t>함수 안에는 함수가 처리하는 처리 단계</a:t>
            </a:r>
            <a:r>
              <a:rPr kumimoji="1" lang="en-US" altLang="ko-KR" sz="2000">
                <a:solidFill>
                  <a:schemeClr val="tx2"/>
                </a:solidFill>
                <a:latin typeface="Comic Sans MS" pitchFamily="66" charset="0"/>
              </a:rPr>
              <a:t>(</a:t>
            </a:r>
            <a:r>
              <a:rPr kumimoji="1" lang="ko-KR" altLang="en-US" sz="2000">
                <a:solidFill>
                  <a:schemeClr val="tx2"/>
                </a:solidFill>
                <a:latin typeface="Comic Sans MS" pitchFamily="66" charset="0"/>
              </a:rPr>
              <a:t>문장</a:t>
            </a:r>
            <a:r>
              <a:rPr kumimoji="1" lang="en-US" altLang="ko-KR" sz="2000">
                <a:solidFill>
                  <a:schemeClr val="tx2"/>
                </a:solidFill>
                <a:latin typeface="Comic Sans MS" pitchFamily="66" charset="0"/>
              </a:rPr>
              <a:t>)</a:t>
            </a:r>
            <a:r>
              <a:rPr kumimoji="1" lang="ko-KR" altLang="en-US" sz="2000">
                <a:solidFill>
                  <a:schemeClr val="tx2"/>
                </a:solidFill>
                <a:latin typeface="Comic Sans MS" pitchFamily="66" charset="0"/>
              </a:rPr>
              <a:t>들이 중괄호 안에 나열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1C5D1C-1574-B023-0074-1F0EC1DCD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767" y="2592388"/>
            <a:ext cx="4495800" cy="35242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함수의 구조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34EA2F4-EB49-18F3-B3D7-C4513AC99F1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33093"/>
            <a:ext cx="8153400" cy="4430014"/>
          </a:xfr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726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return </a:t>
            </a:r>
            <a:r>
              <a:rPr lang="ko-KR" altLang="en-US" dirty="0"/>
              <a:t>문장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AF3C5-63D1-48A5-B673-A0B9236A4B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en-US" altLang="ko-KR" sz="1800" b="0" i="0" u="none" strike="noStrike" baseline="0" dirty="0">
                <a:latin typeface="굴림" panose="020B0600000101010101" pitchFamily="50" charset="-127"/>
              </a:rPr>
              <a:t>return</a:t>
            </a:r>
            <a:r>
              <a:rPr lang="ko-KR" altLang="en-US" sz="1800" b="0" i="0" u="none" strike="noStrike" baseline="0" dirty="0">
                <a:latin typeface="굴림" panose="020B0600000101010101" pitchFamily="50" charset="-127"/>
              </a:rPr>
              <a:t>은 함수를 </a:t>
            </a:r>
            <a:r>
              <a:rPr lang="ko-KR" altLang="en-US" sz="1800" b="0" i="0" u="none" strike="noStrike" baseline="0" dirty="0" err="1">
                <a:latin typeface="굴림" panose="020B0600000101010101" pitchFamily="50" charset="-127"/>
              </a:rPr>
              <a:t>종료시키면서</a:t>
            </a:r>
            <a:r>
              <a:rPr lang="ko-KR" altLang="en-US" sz="1800" b="0" i="0" u="none" strike="noStrike" baseline="0" dirty="0">
                <a:latin typeface="굴림" panose="020B0600000101010101" pitchFamily="50" charset="-127"/>
              </a:rPr>
              <a:t> 값을 반환하는 키워드이다</a:t>
            </a:r>
            <a:r>
              <a:rPr lang="en-US" altLang="ko-KR" sz="1800" b="0" i="0" u="none" strike="noStrike" baseline="0" dirty="0">
                <a:latin typeface="굴림" panose="020B0600000101010101" pitchFamily="50" charset="-127"/>
              </a:rPr>
              <a:t>. </a:t>
            </a:r>
          </a:p>
          <a:p>
            <a:pPr algn="l"/>
            <a:r>
              <a:rPr lang="ko-KR" altLang="en-US" sz="1800" b="0" i="0" u="none" strike="noStrike" baseline="0" dirty="0">
                <a:latin typeface="굴림" panose="020B0600000101010101" pitchFamily="50" charset="-127"/>
              </a:rPr>
              <a:t>값을 반환하기 위해서는 </a:t>
            </a:r>
            <a:r>
              <a:rPr lang="en-US" altLang="ko-KR" sz="1800" b="0" i="0" u="none" strike="noStrike" baseline="0" dirty="0">
                <a:latin typeface="굴림" panose="020B0600000101010101" pitchFamily="50" charset="-127"/>
              </a:rPr>
              <a:t>return </a:t>
            </a:r>
            <a:r>
              <a:rPr lang="ko-KR" altLang="en-US" sz="1800" b="0" i="0" u="none" strike="noStrike" baseline="0" dirty="0">
                <a:latin typeface="굴림" panose="020B0600000101010101" pitchFamily="50" charset="-127"/>
              </a:rPr>
              <a:t>다음에 </a:t>
            </a:r>
            <a:r>
              <a:rPr lang="ko-KR" altLang="en-US" sz="1800" b="0" i="0" u="none" strike="noStrike" baseline="0" dirty="0" err="1">
                <a:latin typeface="굴림" panose="020B0600000101010101" pitchFamily="50" charset="-127"/>
              </a:rPr>
              <a:t>반환값을</a:t>
            </a:r>
            <a:r>
              <a:rPr lang="ko-KR" altLang="en-US" sz="1800" b="0" i="0" u="none" strike="noStrike" baseline="0" dirty="0">
                <a:latin typeface="굴림" panose="020B0600000101010101" pitchFamily="50" charset="-127"/>
              </a:rPr>
              <a:t> 써주면 된다</a:t>
            </a:r>
            <a:r>
              <a:rPr lang="en-US" altLang="ko-KR" sz="1800" b="0" i="0" u="none" strike="noStrike" baseline="0" dirty="0">
                <a:latin typeface="굴림" panose="020B0600000101010101" pitchFamily="50" charset="-127"/>
              </a:rPr>
              <a:t>. </a:t>
            </a:r>
            <a:endParaRPr lang="ko-KR" altLang="en-US" dirty="0">
              <a:latin typeface="굴림" panose="020B0600000101010101" pitchFamily="50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0A43C43-4E38-45EA-BD54-5586A4F570D1}"/>
              </a:ext>
            </a:extLst>
          </p:cNvPr>
          <p:cNvSpPr txBox="1">
            <a:spLocks noChangeArrowheads="1"/>
          </p:cNvSpPr>
          <p:nvPr/>
        </p:nvSpPr>
        <p:spPr>
          <a:xfrm>
            <a:off x="1128993" y="2797549"/>
            <a:ext cx="5818654" cy="246025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/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 fontAlgn="auto">
              <a:spcAft>
                <a:spcPts val="0"/>
              </a:spcAft>
              <a:buFont typeface="Wingdings"/>
              <a:buNone/>
            </a:pPr>
            <a:endParaRPr lang="en-US" altLang="ko-KR" sz="1600" dirty="0">
              <a:solidFill>
                <a:srgbClr val="0000FF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 fontAlgn="auto">
              <a:spcAft>
                <a:spcPts val="0"/>
              </a:spcAft>
              <a:buFont typeface="Wingdings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…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…</a:t>
            </a:r>
          </a:p>
          <a:p>
            <a:pPr marL="0" indent="0" fontAlgn="auto">
              <a:spcAft>
                <a:spcPts val="0"/>
              </a:spcAft>
              <a:buFont typeface="Wingdings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0;</a:t>
            </a:r>
          </a:p>
          <a:p>
            <a:pPr marL="0" indent="0" fontAlgn="auto">
              <a:spcAft>
                <a:spcPts val="0"/>
              </a:spcAft>
              <a:buFont typeface="Wingdings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3CBE2DA-E47E-4458-8335-CA30EC092ED4}"/>
              </a:ext>
            </a:extLst>
          </p:cNvPr>
          <p:cNvSpPr/>
          <p:nvPr/>
        </p:nvSpPr>
        <p:spPr>
          <a:xfrm>
            <a:off x="1990165" y="4387311"/>
            <a:ext cx="1371600" cy="4213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BB6B500F-6A01-4DE0-B03D-ED2E76A1FFC1}"/>
              </a:ext>
            </a:extLst>
          </p:cNvPr>
          <p:cNvSpPr/>
          <p:nvPr/>
        </p:nvSpPr>
        <p:spPr>
          <a:xfrm rot="2464681">
            <a:off x="3260186" y="4033701"/>
            <a:ext cx="726141" cy="430306"/>
          </a:xfrm>
          <a:prstGeom prst="downArrow">
            <a:avLst>
              <a:gd name="adj1" fmla="val 2141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66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main()</a:t>
            </a:r>
            <a:r>
              <a:rPr lang="ko-KR" altLang="en-US" dirty="0"/>
              <a:t>은 누가 호출할까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D62E2F-0631-1572-F208-76CD6C53C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2162175"/>
            <a:ext cx="82962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76152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3600"/>
              <a:t>변수</a:t>
            </a:r>
            <a:r>
              <a:rPr lang="en-US" altLang="ko-KR" sz="3600"/>
              <a:t>(variable)</a:t>
            </a:r>
            <a:endParaRPr lang="ko-KR" altLang="en-US" sz="360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프로그램이 사용하는 데이터를 일시적으로 저장할 목적으로 사용하는 메모리 공간 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5523" y="2589998"/>
            <a:ext cx="8010525" cy="2257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변수는 왜 필요한가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변수는 데이터 값을 일시적으로 저장하는 역할을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FABCFB-C028-17FF-463F-6F7D1C03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488477"/>
            <a:ext cx="76581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95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변수의 종류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latin typeface="HY엽서L" pitchFamily="18" charset="-127"/>
              </a:rPr>
              <a:t>변수는 데이터를 담는 상자로 생각할 수 있다</a:t>
            </a:r>
            <a:r>
              <a:rPr lang="en-US" altLang="ko-KR" dirty="0">
                <a:latin typeface="HY엽서L" pitchFamily="18" charset="-127"/>
              </a:rPr>
              <a:t>.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773113" y="4075113"/>
            <a:ext cx="8212137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kumimoji="1" lang="en-US" altLang="ko-KR" sz="2000" dirty="0">
              <a:latin typeface="Comic Sans MS" pitchFamily="66" charset="0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6201121" y="3582988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5529608" y="3582988"/>
            <a:ext cx="671513" cy="6604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813771" y="3413125"/>
            <a:ext cx="1008062" cy="720725"/>
          </a:xfrm>
          <a:prstGeom prst="ellipse">
            <a:avLst/>
          </a:prstGeom>
          <a:gradFill rotWithShape="1">
            <a:gsLst>
              <a:gs pos="0">
                <a:sysClr val="window" lastClr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3600" kern="0" dirty="0">
                <a:solidFill>
                  <a:sysClr val="windowText" lastClr="000000"/>
                </a:solidFill>
                <a:latin typeface="Lucida Calligraphy" pitchFamily="66" charset="0"/>
              </a:rPr>
              <a:t>2</a:t>
            </a:r>
          </a:p>
        </p:txBody>
      </p:sp>
      <p:sp>
        <p:nvSpPr>
          <p:cNvPr id="19466" name="모서리가 둥근 사각형 설명선 1"/>
          <p:cNvSpPr>
            <a:spLocks noChangeArrowheads="1"/>
          </p:cNvSpPr>
          <p:nvPr/>
        </p:nvSpPr>
        <p:spPr bwMode="auto">
          <a:xfrm>
            <a:off x="6693246" y="2901950"/>
            <a:ext cx="1401762" cy="309563"/>
          </a:xfrm>
          <a:prstGeom prst="wedgeRoundRectCallout">
            <a:avLst>
              <a:gd name="adj1" fmla="val -48801"/>
              <a:gd name="adj2" fmla="val 13131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>
                <a:latin typeface="굴림" panose="020B0600000101010101" pitchFamily="50" charset="-127"/>
              </a:rPr>
              <a:t>데이터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529608" y="3748088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kern="0" dirty="0">
                <a:solidFill>
                  <a:sysClr val="windowText" lastClr="000000"/>
                </a:solidFill>
              </a:rPr>
              <a:t>  x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6515446" y="3748088"/>
            <a:ext cx="671512" cy="7715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9469" name="모서리가 둥근 사각형 설명선 13"/>
          <p:cNvSpPr>
            <a:spLocks noChangeArrowheads="1"/>
          </p:cNvSpPr>
          <p:nvPr/>
        </p:nvSpPr>
        <p:spPr bwMode="auto">
          <a:xfrm>
            <a:off x="5113683" y="4670425"/>
            <a:ext cx="1401763" cy="309563"/>
          </a:xfrm>
          <a:prstGeom prst="wedgeRoundRectCallout">
            <a:avLst>
              <a:gd name="adj1" fmla="val 21542"/>
              <a:gd name="adj2" fmla="val -16687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>
                <a:latin typeface="굴림" panose="020B0600000101010101" pitchFamily="50" charset="-127"/>
              </a:rPr>
              <a:t>변수의 이름</a:t>
            </a:r>
          </a:p>
        </p:txBody>
      </p:sp>
      <p:sp>
        <p:nvSpPr>
          <p:cNvPr id="15" name="모서리가 둥근 사각형 설명선 14"/>
          <p:cNvSpPr>
            <a:spLocks noChangeArrowheads="1"/>
          </p:cNvSpPr>
          <p:nvPr/>
        </p:nvSpPr>
        <p:spPr bwMode="auto">
          <a:xfrm>
            <a:off x="2609535" y="4211638"/>
            <a:ext cx="1579563" cy="307975"/>
          </a:xfrm>
          <a:prstGeom prst="wedgeRoundRectCallout">
            <a:avLst>
              <a:gd name="adj1" fmla="val -33154"/>
              <a:gd name="adj2" fmla="val -19249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>
                <a:latin typeface="굴림" panose="020B0600000101010101" pitchFamily="50" charset="-127"/>
              </a:rPr>
              <a:t>변수의 이름</a:t>
            </a:r>
          </a:p>
        </p:txBody>
      </p:sp>
      <p:sp>
        <p:nvSpPr>
          <p:cNvPr id="16" name="모서리가 둥근 사각형 설명선 15"/>
          <p:cNvSpPr>
            <a:spLocks noChangeArrowheads="1"/>
          </p:cNvSpPr>
          <p:nvPr/>
        </p:nvSpPr>
        <p:spPr bwMode="auto">
          <a:xfrm>
            <a:off x="828360" y="4222751"/>
            <a:ext cx="1365250" cy="309562"/>
          </a:xfrm>
          <a:prstGeom prst="wedgeRoundRectCallout">
            <a:avLst>
              <a:gd name="adj1" fmla="val 36560"/>
              <a:gd name="adj2" fmla="val -1875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>
                <a:latin typeface="굴림" panose="020B0600000101010101" pitchFamily="50" charset="-127"/>
              </a:rPr>
              <a:t>자료형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738927" y="3260725"/>
            <a:ext cx="2890837" cy="4873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3200" dirty="0" err="1">
                <a:solidFill>
                  <a:srgbClr val="0000FF"/>
                </a:solidFill>
                <a:latin typeface="¹ÙÅÁ" charset="0"/>
              </a:rPr>
              <a:t>int</a:t>
            </a:r>
            <a:r>
              <a:rPr kumimoji="1" lang="en-US" altLang="ko-KR" sz="3200" dirty="0">
                <a:solidFill>
                  <a:srgbClr val="0000FF"/>
                </a:solidFill>
                <a:latin typeface="¹ÙÅÁ" charset="0"/>
              </a:rPr>
              <a:t>    </a:t>
            </a:r>
            <a:r>
              <a:rPr kumimoji="1" lang="en-US" altLang="ko-KR" sz="3200" dirty="0">
                <a:latin typeface="¹ÙÅÁ" charset="0"/>
              </a:rPr>
              <a:t>x</a:t>
            </a:r>
            <a:r>
              <a:rPr kumimoji="1" lang="en-US" altLang="ko-KR" sz="3200" dirty="0">
                <a:solidFill>
                  <a:srgbClr val="0000FF"/>
                </a:solidFill>
                <a:latin typeface="¹ÙÅÁ" charset="0"/>
              </a:rPr>
              <a:t>;</a:t>
            </a:r>
            <a:r>
              <a:rPr kumimoji="1" lang="en-US" altLang="ko-KR" sz="3200" dirty="0">
                <a:solidFill>
                  <a:srgbClr val="0000FF"/>
                </a:solidFill>
                <a:latin typeface="Comic Sans MS" pitchFamily="66" charset="0"/>
              </a:rPr>
              <a:t>	</a:t>
            </a:r>
            <a:endParaRPr kumimoji="1" lang="ko-KR" altLang="en-US" sz="32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변수의 종류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>
                <a:latin typeface="Comic Sans MS" pitchFamily="66" charset="0"/>
              </a:rPr>
              <a:t>변수에는 데이터의 종류에 따라 여러 가지 타입이 존재한다</a:t>
            </a:r>
            <a:r>
              <a:rPr kumimoji="1" lang="en-US" altLang="ko-KR" dirty="0">
                <a:latin typeface="Comic Sans MS" pitchFamily="66" charset="0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4098" name="Picture 2" descr="http://www.foodiggity.com/wp-content/uploads/2011/01/starbucks-coffee-cups-sizes-tall-grande-venti-trenta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352" y="4030276"/>
            <a:ext cx="3229909" cy="215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F743879-1C2C-9968-6C97-7872BCF0D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0" y="2407820"/>
            <a:ext cx="62865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8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일반적인 프로그램의 형태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53911" y="1615937"/>
            <a:ext cx="8212137" cy="8731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ko-KR" altLang="en-US" dirty="0"/>
              <a:t>데이터를 받아서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입력단계</a:t>
            </a:r>
            <a:r>
              <a:rPr lang="en-US" altLang="ko-KR" dirty="0"/>
              <a:t>), </a:t>
            </a:r>
            <a:r>
              <a:rPr lang="ko-KR" altLang="en-US" dirty="0"/>
              <a:t>데이터를 처리한 후에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처리단계</a:t>
            </a:r>
            <a:r>
              <a:rPr lang="en-US" altLang="ko-KR" dirty="0"/>
              <a:t>), </a:t>
            </a:r>
            <a:r>
              <a:rPr lang="ko-KR" altLang="en-US" dirty="0"/>
              <a:t>결과를 화면에 출력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출력단계</a:t>
            </a:r>
            <a:r>
              <a:rPr lang="en-US" altLang="ko-KR" dirty="0"/>
              <a:t>)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Input </a:t>
            </a:r>
            <a:r>
              <a:rPr lang="en-US" altLang="ko-KR" dirty="0">
                <a:sym typeface="Wingdings" panose="05000000000000000000" pitchFamily="2" charset="2"/>
              </a:rPr>
              <a:t> Processing  Output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DD2DEF-CAF3-55CD-C6D6-6C78D7D55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41" y="2885799"/>
            <a:ext cx="6788118" cy="223953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62171-2DCC-4352-8A5E-A89B2112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  <a:r>
              <a:rPr lang="en-US" altLang="ko-KR" dirty="0"/>
              <a:t>(data type)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87CBF-8028-4B84-A11F-040CDD35E8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변수가 저장할 데이터가 정수인지 실수인지</a:t>
            </a:r>
            <a:r>
              <a:rPr lang="en-US" altLang="ko-KR" dirty="0"/>
              <a:t>, </a:t>
            </a:r>
            <a:r>
              <a:rPr lang="ko-KR" altLang="en-US" dirty="0"/>
              <a:t>아니면 또 다른 어떤 데이터인지를 지정하는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자료형에는 정수형</a:t>
            </a:r>
            <a:r>
              <a:rPr lang="en-US" altLang="ko-KR" dirty="0"/>
              <a:t>, </a:t>
            </a:r>
            <a:r>
              <a:rPr lang="ko-KR" altLang="en-US" dirty="0"/>
              <a:t>부동소수점형</a:t>
            </a:r>
            <a:r>
              <a:rPr lang="en-US" altLang="ko-KR" dirty="0"/>
              <a:t>(</a:t>
            </a:r>
            <a:r>
              <a:rPr lang="ko-KR" altLang="en-US" dirty="0"/>
              <a:t>실수형</a:t>
            </a:r>
            <a:r>
              <a:rPr lang="en-US" altLang="ko-KR" dirty="0"/>
              <a:t>), </a:t>
            </a:r>
            <a:r>
              <a:rPr lang="ko-KR" altLang="en-US" dirty="0"/>
              <a:t>문자형이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A0FE78-26A3-422D-B6CF-D492243F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19" y="2971368"/>
            <a:ext cx="7270657" cy="2365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452152-CDAB-44B3-ABC3-58F9EF3B929D}"/>
              </a:ext>
            </a:extLst>
          </p:cNvPr>
          <p:cNvSpPr txBox="1"/>
          <p:nvPr/>
        </p:nvSpPr>
        <p:spPr>
          <a:xfrm>
            <a:off x="3941058" y="4000055"/>
            <a:ext cx="1261884" cy="307777"/>
          </a:xfrm>
          <a:prstGeom prst="rect">
            <a:avLst/>
          </a:prstGeom>
          <a:solidFill>
            <a:srgbClr val="CEE9D4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/>
              <a:t>부동소수점형</a:t>
            </a:r>
          </a:p>
        </p:txBody>
      </p:sp>
    </p:spTree>
    <p:extLst>
      <p:ext uri="{BB962C8B-B14F-4D97-AF65-F5344CB8AC3E}">
        <p14:creationId xmlns:p14="http://schemas.microsoft.com/office/powerpoint/2010/main" val="487939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변수 선언</a:t>
            </a:r>
          </a:p>
        </p:txBody>
      </p:sp>
      <p:sp>
        <p:nvSpPr>
          <p:cNvPr id="21511" name="Rectangle 1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>
                <a:solidFill>
                  <a:schemeClr val="tx2"/>
                </a:solidFill>
              </a:rPr>
              <a:t>변수 선언</a:t>
            </a:r>
            <a:r>
              <a:rPr lang="en-US" altLang="ko-KR"/>
              <a:t>: </a:t>
            </a:r>
            <a:r>
              <a:rPr lang="ko-KR" altLang="en-US"/>
              <a:t>컴파일러에게 어떤 타입의 변수가 사용되는지를 미리 알리는 것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37F972-CD6A-A67A-8443-66EB52C73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89" y="2488485"/>
            <a:ext cx="7137118" cy="24574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BC6EC-6447-4E0B-932D-D36060AE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선언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C972BE5-31AC-44F5-88D5-3FA90B9EB18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87396"/>
            <a:ext cx="8153400" cy="2005736"/>
          </a:xfrm>
        </p:spPr>
      </p:pic>
    </p:spTree>
    <p:extLst>
      <p:ext uri="{BB962C8B-B14F-4D97-AF65-F5344CB8AC3E}">
        <p14:creationId xmlns:p14="http://schemas.microsoft.com/office/powerpoint/2010/main" val="537330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변수 선언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612648" y="1635449"/>
            <a:ext cx="8031163" cy="9588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¹ÙÅÁ" charset="0"/>
              </a:rPr>
              <a:t>  int </a:t>
            </a:r>
            <a:r>
              <a:rPr kumimoji="1" lang="en-US" altLang="ko-KR">
                <a:latin typeface="¹ÙÅÁ" charset="0"/>
              </a:rPr>
              <a:t>x</a:t>
            </a:r>
            <a:r>
              <a:rPr kumimoji="1" lang="en-US" altLang="ko-KR">
                <a:solidFill>
                  <a:srgbClr val="0000FF"/>
                </a:solidFill>
                <a:latin typeface="¹ÙÅÁ" charset="0"/>
              </a:rPr>
              <a:t>;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	 </a:t>
            </a:r>
            <a:r>
              <a:rPr kumimoji="1" lang="en-US" altLang="ko-KR">
                <a:solidFill>
                  <a:srgbClr val="008000"/>
                </a:solidFill>
                <a:latin typeface="Lucida Console" pitchFamily="49" charset="0"/>
              </a:rPr>
              <a:t>//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첫번째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정수를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저장하는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변수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endParaRPr kumimoji="1" lang="ko-KR" altLang="en-US">
              <a:solidFill>
                <a:srgbClr val="0000FF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¹ÙÅÁ" charset="0"/>
              </a:rPr>
              <a:t>  int </a:t>
            </a:r>
            <a:r>
              <a:rPr kumimoji="1" lang="en-US" altLang="ko-KR">
                <a:latin typeface="¹ÙÅÁ" charset="0"/>
              </a:rPr>
              <a:t>y</a:t>
            </a:r>
            <a:r>
              <a:rPr kumimoji="1" lang="en-US" altLang="ko-KR">
                <a:solidFill>
                  <a:srgbClr val="0000FF"/>
                </a:solidFill>
                <a:latin typeface="¹ÙÅÁ" charset="0"/>
              </a:rPr>
              <a:t>;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	 </a:t>
            </a:r>
            <a:r>
              <a:rPr kumimoji="1" lang="en-US" altLang="ko-KR">
                <a:solidFill>
                  <a:srgbClr val="008000"/>
                </a:solidFill>
                <a:latin typeface="Lucida Console" pitchFamily="49" charset="0"/>
              </a:rPr>
              <a:t>//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두번째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정수를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저장하는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변수</a:t>
            </a:r>
            <a:r>
              <a:rPr kumimoji="1" lang="ko-KR" altLang="en-US">
                <a:solidFill>
                  <a:srgbClr val="009933"/>
                </a:solidFill>
                <a:latin typeface="¹ÙÅÁ" charset="0"/>
              </a:rPr>
              <a:t> </a:t>
            </a:r>
            <a:endParaRPr kumimoji="1" lang="ko-KR" altLang="en-US">
              <a:solidFill>
                <a:srgbClr val="0000FF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¹ÙÅÁ" charset="0"/>
              </a:rPr>
              <a:t>  int </a:t>
            </a:r>
            <a:r>
              <a:rPr kumimoji="1" lang="en-US" altLang="ko-KR">
                <a:latin typeface="¹ÙÅÁ" charset="0"/>
              </a:rPr>
              <a:t>sum;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kumimoji="1" lang="en-US" altLang="ko-KR">
                <a:solidFill>
                  <a:srgbClr val="008000"/>
                </a:solidFill>
                <a:latin typeface="Lucida Console" pitchFamily="49" charset="0"/>
              </a:rPr>
              <a:t>//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두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정수의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합을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저장하는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변수</a:t>
            </a:r>
            <a:r>
              <a:rPr kumimoji="1" lang="ko-KR" altLang="en-US">
                <a:solidFill>
                  <a:srgbClr val="0000FF"/>
                </a:solidFill>
                <a:latin typeface="¹ÙÅÁ" charset="0"/>
              </a:rPr>
              <a:t> </a:t>
            </a:r>
            <a:endParaRPr kumimoji="1" lang="en-US" altLang="ko-KR">
              <a:solidFill>
                <a:srgbClr val="0000FF"/>
              </a:solidFill>
              <a:latin typeface="¹ÙÅÁ" charset="0"/>
            </a:endParaRPr>
          </a:p>
        </p:txBody>
      </p:sp>
      <p:sp>
        <p:nvSpPr>
          <p:cNvPr id="23556" name="Freeform 5"/>
          <p:cNvSpPr>
            <a:spLocks/>
          </p:cNvSpPr>
          <p:nvPr/>
        </p:nvSpPr>
        <p:spPr bwMode="auto">
          <a:xfrm>
            <a:off x="2243011" y="4188149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57" name="Freeform 6"/>
          <p:cNvSpPr>
            <a:spLocks/>
          </p:cNvSpPr>
          <p:nvPr/>
        </p:nvSpPr>
        <p:spPr bwMode="auto">
          <a:xfrm>
            <a:off x="1571498" y="4188149"/>
            <a:ext cx="671513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58" name="Freeform 9"/>
          <p:cNvSpPr>
            <a:spLocks/>
          </p:cNvSpPr>
          <p:nvPr/>
        </p:nvSpPr>
        <p:spPr bwMode="auto">
          <a:xfrm>
            <a:off x="1571498" y="4353249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3559" name="Freeform 8"/>
          <p:cNvSpPr>
            <a:spLocks/>
          </p:cNvSpPr>
          <p:nvPr/>
        </p:nvSpPr>
        <p:spPr bwMode="auto">
          <a:xfrm>
            <a:off x="2557336" y="4353249"/>
            <a:ext cx="671512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0" name="Freeform 5"/>
          <p:cNvSpPr>
            <a:spLocks/>
          </p:cNvSpPr>
          <p:nvPr/>
        </p:nvSpPr>
        <p:spPr bwMode="auto">
          <a:xfrm>
            <a:off x="4141661" y="4202436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1" name="Freeform 6"/>
          <p:cNvSpPr>
            <a:spLocks/>
          </p:cNvSpPr>
          <p:nvPr/>
        </p:nvSpPr>
        <p:spPr bwMode="auto">
          <a:xfrm>
            <a:off x="3470148" y="4202436"/>
            <a:ext cx="671513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2" name="Freeform 9"/>
          <p:cNvSpPr>
            <a:spLocks/>
          </p:cNvSpPr>
          <p:nvPr/>
        </p:nvSpPr>
        <p:spPr bwMode="auto">
          <a:xfrm>
            <a:off x="3470148" y="4367536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23563" name="Freeform 8"/>
          <p:cNvSpPr>
            <a:spLocks/>
          </p:cNvSpPr>
          <p:nvPr/>
        </p:nvSpPr>
        <p:spPr bwMode="auto">
          <a:xfrm>
            <a:off x="4455986" y="4367536"/>
            <a:ext cx="671512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4" name="Freeform 5"/>
          <p:cNvSpPr>
            <a:spLocks/>
          </p:cNvSpPr>
          <p:nvPr/>
        </p:nvSpPr>
        <p:spPr bwMode="auto">
          <a:xfrm>
            <a:off x="6005386" y="4202436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5" name="Freeform 6"/>
          <p:cNvSpPr>
            <a:spLocks/>
          </p:cNvSpPr>
          <p:nvPr/>
        </p:nvSpPr>
        <p:spPr bwMode="auto">
          <a:xfrm>
            <a:off x="5333873" y="4202436"/>
            <a:ext cx="671513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6" name="Freeform 9"/>
          <p:cNvSpPr>
            <a:spLocks/>
          </p:cNvSpPr>
          <p:nvPr/>
        </p:nvSpPr>
        <p:spPr bwMode="auto">
          <a:xfrm>
            <a:off x="5333873" y="4367536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sum</a:t>
            </a:r>
            <a:endParaRPr lang="ko-KR" altLang="en-US"/>
          </a:p>
        </p:txBody>
      </p:sp>
      <p:sp>
        <p:nvSpPr>
          <p:cNvPr id="23567" name="Freeform 8"/>
          <p:cNvSpPr>
            <a:spLocks/>
          </p:cNvSpPr>
          <p:nvPr/>
        </p:nvSpPr>
        <p:spPr bwMode="auto">
          <a:xfrm>
            <a:off x="6319711" y="4367536"/>
            <a:ext cx="671512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cxnSp>
        <p:nvCxnSpPr>
          <p:cNvPr id="3" name="직선 화살표 연결선 2"/>
          <p:cNvCxnSpPr>
            <a:cxnSpLocks noChangeShapeType="1"/>
          </p:cNvCxnSpPr>
          <p:nvPr/>
        </p:nvCxnSpPr>
        <p:spPr bwMode="auto">
          <a:xfrm flipH="1">
            <a:off x="2644648" y="3338836"/>
            <a:ext cx="711200" cy="985838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화살표 연결선 17"/>
          <p:cNvCxnSpPr>
            <a:cxnSpLocks noChangeShapeType="1"/>
            <a:stCxn id="24" idx="2"/>
          </p:cNvCxnSpPr>
          <p:nvPr/>
        </p:nvCxnSpPr>
        <p:spPr bwMode="auto">
          <a:xfrm flipH="1">
            <a:off x="4271836" y="3338836"/>
            <a:ext cx="66675" cy="985838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/>
          <p:cNvCxnSpPr>
            <a:cxnSpLocks noChangeShapeType="1"/>
          </p:cNvCxnSpPr>
          <p:nvPr/>
        </p:nvCxnSpPr>
        <p:spPr bwMode="auto">
          <a:xfrm>
            <a:off x="5333873" y="3338836"/>
            <a:ext cx="671513" cy="985838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모서리가 둥근 직사각형 23"/>
          <p:cNvSpPr>
            <a:spLocks noChangeArrowheads="1"/>
          </p:cNvSpPr>
          <p:nvPr/>
        </p:nvSpPr>
        <p:spPr bwMode="auto">
          <a:xfrm>
            <a:off x="2449386" y="2946724"/>
            <a:ext cx="3778250" cy="3921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1400" dirty="0">
                <a:solidFill>
                  <a:srgbClr val="FFFF00"/>
                </a:solidFill>
                <a:latin typeface="굴림" panose="020B0600000101010101" pitchFamily="50" charset="-127"/>
              </a:rPr>
              <a:t>각</a:t>
            </a:r>
            <a:r>
              <a:rPr lang="en-US" altLang="ko-KR" sz="1400" dirty="0">
                <a:solidFill>
                  <a:srgbClr val="FFFF00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FFFF00"/>
                </a:solidFill>
                <a:latin typeface="굴림" panose="020B0600000101010101" pitchFamily="50" charset="-127"/>
              </a:rPr>
              <a:t>변수는 정수를 저장 할 수 있다</a:t>
            </a:r>
            <a:r>
              <a:rPr lang="en-US" altLang="ko-KR" sz="1400" dirty="0">
                <a:solidFill>
                  <a:srgbClr val="FFFF00"/>
                </a:solidFill>
                <a:latin typeface="굴림" panose="020B0600000101010101" pitchFamily="50" charset="-127"/>
              </a:rPr>
              <a:t>.</a:t>
            </a:r>
            <a:endParaRPr lang="ko-KR" altLang="en-US" sz="1400" dirty="0">
              <a:solidFill>
                <a:srgbClr val="FFFF00"/>
              </a:solidFill>
              <a:latin typeface="굴림" panose="020B0600000101010101" pitchFamily="50" charset="-127"/>
            </a:endParaRPr>
          </a:p>
        </p:txBody>
      </p:sp>
      <p:cxnSp>
        <p:nvCxnSpPr>
          <p:cNvPr id="46" name="직선 화살표 연결선 45"/>
          <p:cNvCxnSpPr>
            <a:cxnSpLocks noChangeShapeType="1"/>
          </p:cNvCxnSpPr>
          <p:nvPr/>
        </p:nvCxnSpPr>
        <p:spPr bwMode="auto">
          <a:xfrm flipV="1">
            <a:off x="5127498" y="4977136"/>
            <a:ext cx="698500" cy="831850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직선 화살표 연결선 49"/>
          <p:cNvCxnSpPr>
            <a:cxnSpLocks noChangeShapeType="1"/>
          </p:cNvCxnSpPr>
          <p:nvPr/>
        </p:nvCxnSpPr>
        <p:spPr bwMode="auto">
          <a:xfrm flipV="1">
            <a:off x="4271836" y="4986661"/>
            <a:ext cx="9525" cy="822325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직선 화살표 연결선 55"/>
          <p:cNvCxnSpPr>
            <a:cxnSpLocks noChangeShapeType="1"/>
          </p:cNvCxnSpPr>
          <p:nvPr/>
        </p:nvCxnSpPr>
        <p:spPr bwMode="auto">
          <a:xfrm flipH="1" flipV="1">
            <a:off x="2893886" y="4848549"/>
            <a:ext cx="712787" cy="960437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모서리가 둥근 직사각형 58"/>
          <p:cNvSpPr>
            <a:spLocks noChangeArrowheads="1"/>
          </p:cNvSpPr>
          <p:nvPr/>
        </p:nvSpPr>
        <p:spPr bwMode="auto">
          <a:xfrm>
            <a:off x="2449386" y="5808986"/>
            <a:ext cx="3778250" cy="7366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1400">
                <a:solidFill>
                  <a:srgbClr val="FFFF00"/>
                </a:solidFill>
                <a:latin typeface="굴림" panose="020B0600000101010101" pitchFamily="50" charset="-127"/>
              </a:rPr>
              <a:t>메모리 공간에 변수 가 만들어지고</a:t>
            </a:r>
            <a:endParaRPr lang="en-US" altLang="ko-KR" sz="1400">
              <a:solidFill>
                <a:srgbClr val="FFFF00"/>
              </a:solidFill>
              <a:latin typeface="굴림" panose="020B0600000101010101" pitchFamily="50" charset="-127"/>
            </a:endParaRPr>
          </a:p>
          <a:p>
            <a:pPr algn="ctr"/>
            <a:r>
              <a:rPr lang="ko-KR" altLang="en-US" sz="1400">
                <a:solidFill>
                  <a:srgbClr val="FFFF00"/>
                </a:solidFill>
                <a:latin typeface="굴림" panose="020B0600000101010101" pitchFamily="50" charset="-127"/>
              </a:rPr>
              <a:t>이름이 붙여진다</a:t>
            </a:r>
            <a:r>
              <a:rPr lang="en-US" altLang="ko-KR" sz="1400">
                <a:solidFill>
                  <a:srgbClr val="FFFF00"/>
                </a:solidFill>
                <a:latin typeface="굴림" panose="020B0600000101010101" pitchFamily="50" charset="-127"/>
              </a:rPr>
              <a:t>.</a:t>
            </a:r>
            <a:endParaRPr lang="ko-KR" altLang="en-US" sz="1400">
              <a:solidFill>
                <a:srgbClr val="FFFF00"/>
              </a:solidFill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592E4-3EC3-4C14-9E1F-5B666A1A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 줄에 여러 개의 변수 선언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ACAD16-C5F5-455E-8DB4-14E53D9E9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1877496"/>
            <a:ext cx="8031163" cy="61469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FF"/>
                </a:solidFill>
                <a:latin typeface="¹ÙÅÁ" charset="0"/>
              </a:rPr>
              <a:t>  int </a:t>
            </a:r>
            <a:r>
              <a:rPr kumimoji="1" lang="en-US" altLang="ko-KR" dirty="0">
                <a:latin typeface="¹ÙÅÁ" charset="0"/>
              </a:rPr>
              <a:t>x,</a:t>
            </a:r>
            <a:r>
              <a:rPr kumimoji="1" lang="en-US" altLang="ko-KR" dirty="0">
                <a:solidFill>
                  <a:srgbClr val="0000FF"/>
                </a:solidFill>
                <a:latin typeface="¹ÙÅÁ" charset="0"/>
              </a:rPr>
              <a:t> </a:t>
            </a:r>
            <a:r>
              <a:rPr kumimoji="1" lang="en-US" altLang="ko-KR" dirty="0">
                <a:latin typeface="¹ÙÅÁ" charset="0"/>
              </a:rPr>
              <a:t>y,</a:t>
            </a:r>
            <a:r>
              <a:rPr kumimoji="1" lang="en-US" altLang="ko-KR" dirty="0">
                <a:solidFill>
                  <a:srgbClr val="0000FF"/>
                </a:solidFill>
                <a:latin typeface="¹ÙÅÁ" charset="0"/>
              </a:rPr>
              <a:t> </a:t>
            </a:r>
            <a:r>
              <a:rPr kumimoji="1" lang="en-US" altLang="ko-KR" dirty="0">
                <a:latin typeface="¹ÙÅÁ" charset="0"/>
              </a:rPr>
              <a:t>sum;</a:t>
            </a:r>
            <a:r>
              <a:rPr kumimoji="1" lang="en-US" altLang="ko-KR" dirty="0">
                <a:solidFill>
                  <a:srgbClr val="0000FF"/>
                </a:solidFill>
                <a:latin typeface="Comic Sans MS" pitchFamily="66" charset="0"/>
              </a:rPr>
              <a:t> 	</a:t>
            </a:r>
            <a:r>
              <a:rPr kumimoji="1" lang="en-US" altLang="ko-KR" dirty="0">
                <a:solidFill>
                  <a:srgbClr val="008000"/>
                </a:solidFill>
                <a:latin typeface="Lucida Console" pitchFamily="49" charset="0"/>
              </a:rPr>
              <a:t>//</a:t>
            </a:r>
            <a:r>
              <a:rPr kumimoji="1" lang="ko-KR" altLang="en-US" dirty="0">
                <a:solidFill>
                  <a:srgbClr val="008000"/>
                </a:solidFill>
                <a:latin typeface="Lucida Console" pitchFamily="49" charset="0"/>
              </a:rPr>
              <a:t>가능</a:t>
            </a:r>
            <a:r>
              <a:rPr kumimoji="1" lang="en-US" altLang="ko-KR" dirty="0">
                <a:solidFill>
                  <a:srgbClr val="008000"/>
                </a:solidFill>
                <a:latin typeface="Lucida Console" pitchFamily="49" charset="0"/>
              </a:rPr>
              <a:t>!!</a:t>
            </a:r>
            <a:endParaRPr kumimoji="1" lang="en-US" altLang="ko-KR" dirty="0">
              <a:solidFill>
                <a:srgbClr val="0000FF"/>
              </a:solidFill>
              <a:latin typeface="¹ÙÅÁ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8955447-6491-4CE2-8618-A63663D60FB9}"/>
              </a:ext>
            </a:extLst>
          </p:cNvPr>
          <p:cNvSpPr>
            <a:spLocks/>
          </p:cNvSpPr>
          <p:nvPr/>
        </p:nvSpPr>
        <p:spPr bwMode="auto">
          <a:xfrm>
            <a:off x="2243011" y="4188149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84F195B-9716-4CA5-8EE7-760BC7E6F256}"/>
              </a:ext>
            </a:extLst>
          </p:cNvPr>
          <p:cNvSpPr>
            <a:spLocks/>
          </p:cNvSpPr>
          <p:nvPr/>
        </p:nvSpPr>
        <p:spPr bwMode="auto">
          <a:xfrm>
            <a:off x="1571498" y="4188149"/>
            <a:ext cx="671513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889C1ED5-85D5-4E13-A26E-7BA7EA490B07}"/>
              </a:ext>
            </a:extLst>
          </p:cNvPr>
          <p:cNvSpPr>
            <a:spLocks/>
          </p:cNvSpPr>
          <p:nvPr/>
        </p:nvSpPr>
        <p:spPr bwMode="auto">
          <a:xfrm>
            <a:off x="1571498" y="4353249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B1248D64-1865-4F33-909B-8F218AC4CE90}"/>
              </a:ext>
            </a:extLst>
          </p:cNvPr>
          <p:cNvSpPr>
            <a:spLocks/>
          </p:cNvSpPr>
          <p:nvPr/>
        </p:nvSpPr>
        <p:spPr bwMode="auto">
          <a:xfrm>
            <a:off x="2557336" y="4353249"/>
            <a:ext cx="671512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C24F47D-5F92-4FD7-B95C-82A5CE81C181}"/>
              </a:ext>
            </a:extLst>
          </p:cNvPr>
          <p:cNvSpPr>
            <a:spLocks/>
          </p:cNvSpPr>
          <p:nvPr/>
        </p:nvSpPr>
        <p:spPr bwMode="auto">
          <a:xfrm>
            <a:off x="4141661" y="4202436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5F7D1130-F655-42DB-AF59-247551C82E76}"/>
              </a:ext>
            </a:extLst>
          </p:cNvPr>
          <p:cNvSpPr>
            <a:spLocks/>
          </p:cNvSpPr>
          <p:nvPr/>
        </p:nvSpPr>
        <p:spPr bwMode="auto">
          <a:xfrm>
            <a:off x="3470148" y="4202436"/>
            <a:ext cx="671513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744FBDDE-F52F-43E8-BF30-A29C2B6A9508}"/>
              </a:ext>
            </a:extLst>
          </p:cNvPr>
          <p:cNvSpPr>
            <a:spLocks/>
          </p:cNvSpPr>
          <p:nvPr/>
        </p:nvSpPr>
        <p:spPr bwMode="auto">
          <a:xfrm>
            <a:off x="3470148" y="4367536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24465E7A-5965-4EF0-9117-12D09FC0C6C7}"/>
              </a:ext>
            </a:extLst>
          </p:cNvPr>
          <p:cNvSpPr>
            <a:spLocks/>
          </p:cNvSpPr>
          <p:nvPr/>
        </p:nvSpPr>
        <p:spPr bwMode="auto">
          <a:xfrm>
            <a:off x="4455986" y="4367536"/>
            <a:ext cx="671512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B992DC0A-9677-4138-A615-C06A2CB2AA9F}"/>
              </a:ext>
            </a:extLst>
          </p:cNvPr>
          <p:cNvSpPr>
            <a:spLocks/>
          </p:cNvSpPr>
          <p:nvPr/>
        </p:nvSpPr>
        <p:spPr bwMode="auto">
          <a:xfrm>
            <a:off x="6005386" y="4202436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B63C8E7C-FFB3-4BF1-B2C9-141EE1AC7EC8}"/>
              </a:ext>
            </a:extLst>
          </p:cNvPr>
          <p:cNvSpPr>
            <a:spLocks/>
          </p:cNvSpPr>
          <p:nvPr/>
        </p:nvSpPr>
        <p:spPr bwMode="auto">
          <a:xfrm>
            <a:off x="5333873" y="4202436"/>
            <a:ext cx="671513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121328E8-BAAA-465B-BE44-78082EFE45A9}"/>
              </a:ext>
            </a:extLst>
          </p:cNvPr>
          <p:cNvSpPr>
            <a:spLocks/>
          </p:cNvSpPr>
          <p:nvPr/>
        </p:nvSpPr>
        <p:spPr bwMode="auto">
          <a:xfrm>
            <a:off x="5333873" y="4367536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sum</a:t>
            </a:r>
            <a:endParaRPr lang="ko-KR" altLang="en-US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494972F7-3A71-4A14-80D6-8E9E4D1EA84D}"/>
              </a:ext>
            </a:extLst>
          </p:cNvPr>
          <p:cNvSpPr>
            <a:spLocks/>
          </p:cNvSpPr>
          <p:nvPr/>
        </p:nvSpPr>
        <p:spPr bwMode="auto">
          <a:xfrm>
            <a:off x="6319711" y="4367536"/>
            <a:ext cx="671512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2607E3A-AE54-4871-9122-8EE97022F50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644648" y="3338836"/>
            <a:ext cx="711200" cy="985838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5DF7352-8E6B-4CDB-B27F-936AF60BDF6E}"/>
              </a:ext>
            </a:extLst>
          </p:cNvPr>
          <p:cNvCxnSpPr>
            <a:cxnSpLocks noChangeShapeType="1"/>
            <a:stCxn id="20" idx="2"/>
          </p:cNvCxnSpPr>
          <p:nvPr/>
        </p:nvCxnSpPr>
        <p:spPr bwMode="auto">
          <a:xfrm flipH="1">
            <a:off x="4271836" y="3338836"/>
            <a:ext cx="66675" cy="985838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3B301E-7E60-44B8-9A56-6EEC9BC539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3873" y="3338836"/>
            <a:ext cx="671513" cy="985838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모서리가 둥근 직사각형 23">
            <a:extLst>
              <a:ext uri="{FF2B5EF4-FFF2-40B4-BE49-F238E27FC236}">
                <a16:creationId xmlns:a16="http://schemas.microsoft.com/office/drawing/2014/main" id="{4369660D-E07C-4531-B1B3-029D6ED66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386" y="2946724"/>
            <a:ext cx="3778250" cy="392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dirty="0">
                <a:latin typeface="+mj-ea"/>
                <a:ea typeface="+mj-ea"/>
              </a:rPr>
              <a:t>각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변수는 정수를 저장 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1765A09-7C4C-4764-842F-8C75EA1C65E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127498" y="4977136"/>
            <a:ext cx="698500" cy="831850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FF419B0-FB3E-42DE-8ACC-C432EA62474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71836" y="4986661"/>
            <a:ext cx="9525" cy="822325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EC41175-8958-42DF-AF02-076E484B536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93886" y="4848549"/>
            <a:ext cx="712787" cy="960437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모서리가 둥근 직사각형 58">
            <a:extLst>
              <a:ext uri="{FF2B5EF4-FFF2-40B4-BE49-F238E27FC236}">
                <a16:creationId xmlns:a16="http://schemas.microsoft.com/office/drawing/2014/main" id="{FAA2D189-A606-4101-A8D3-15ECA494A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386" y="5808986"/>
            <a:ext cx="3778250" cy="736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>
                <a:latin typeface="+mj-ea"/>
                <a:ea typeface="+mj-ea"/>
              </a:rPr>
              <a:t>메모리 공간에 변수 가 만들어지고</a:t>
            </a:r>
            <a:endParaRPr lang="en-US" altLang="ko-KR" sz="1600">
              <a:latin typeface="+mj-ea"/>
              <a:ea typeface="+mj-ea"/>
            </a:endParaRPr>
          </a:p>
          <a:p>
            <a:pPr algn="ctr"/>
            <a:r>
              <a:rPr lang="ko-KR" altLang="en-US" sz="1600">
                <a:latin typeface="+mj-ea"/>
                <a:ea typeface="+mj-ea"/>
              </a:rPr>
              <a:t>이름이 붙여진다</a:t>
            </a:r>
            <a:r>
              <a:rPr lang="en-US" altLang="ko-KR" sz="1600">
                <a:latin typeface="+mj-ea"/>
                <a:ea typeface="+mj-ea"/>
              </a:rPr>
              <a:t>.</a:t>
            </a:r>
            <a:endParaRPr lang="ko-KR" altLang="en-US" sz="16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7056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변수의 이름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solidFill>
                  <a:schemeClr val="tx2"/>
                </a:solidFill>
                <a:ea typeface="새굴림" pitchFamily="18" charset="-127"/>
              </a:rPr>
              <a:t>식별자</a:t>
            </a:r>
            <a:r>
              <a:rPr lang="en-US" altLang="ko-KR" dirty="0">
                <a:solidFill>
                  <a:schemeClr val="tx2"/>
                </a:solidFill>
                <a:ea typeface="새굴림" pitchFamily="18" charset="-127"/>
              </a:rPr>
              <a:t>(identifier</a:t>
            </a:r>
            <a:r>
              <a:rPr lang="en-US" altLang="ko-KR" dirty="0">
                <a:ea typeface="새굴림" pitchFamily="18" charset="-127"/>
              </a:rPr>
              <a:t>): </a:t>
            </a:r>
            <a:r>
              <a:rPr lang="ko-KR" altLang="en-US" b="0" i="0" u="none" strike="noStrike" baseline="0" dirty="0">
                <a:latin typeface="YDVYMjOStd12"/>
              </a:rPr>
              <a:t>변수의 이름은 프로그래머가 마음대로 지을 수 있지만 몇 가지의 규칙을 지켜야 한다</a:t>
            </a:r>
            <a:r>
              <a:rPr lang="en-US" altLang="ko-KR" b="0" i="0" u="none" strike="noStrike" baseline="0" dirty="0">
                <a:latin typeface="YDVYMjOStd12"/>
              </a:rPr>
              <a:t>. “</a:t>
            </a:r>
            <a:r>
              <a:rPr lang="ko-KR" altLang="en-US" b="0" i="0" u="none" strike="noStrike" baseline="0" dirty="0">
                <a:latin typeface="YDVYMjOStd12"/>
              </a:rPr>
              <a:t>홍길동”</a:t>
            </a:r>
            <a:r>
              <a:rPr lang="en-US" altLang="ko-KR" b="0" i="0" u="none" strike="noStrike" baseline="0" dirty="0">
                <a:latin typeface="YDVYMjOStd12"/>
              </a:rPr>
              <a:t>, “</a:t>
            </a:r>
            <a:r>
              <a:rPr lang="ko-KR" altLang="en-US" b="0" i="0" u="none" strike="noStrike" baseline="0" dirty="0">
                <a:latin typeface="YDVYMjOStd12"/>
              </a:rPr>
              <a:t>김영희” 등의 이름이 사람을 식별하듯이 변수의 이름은 변수와 변수들을 식별하는 역할을 한다</a:t>
            </a:r>
            <a:r>
              <a:rPr lang="en-US" altLang="ko-KR" b="0" i="0" u="none" strike="noStrike" baseline="0" dirty="0">
                <a:latin typeface="YDVYMjOStd12"/>
              </a:rPr>
              <a:t>.</a:t>
            </a:r>
            <a:endParaRPr lang="ko-KR" altLang="en-US" dirty="0"/>
          </a:p>
          <a:p>
            <a:pPr eaLnBrk="1" hangingPunct="1"/>
            <a:endParaRPr lang="ko-KR" altLang="en-US" dirty="0">
              <a:ea typeface="새굴림" pitchFamily="18" charset="-127"/>
            </a:endParaRPr>
          </a:p>
        </p:txBody>
      </p:sp>
      <p:sp>
        <p:nvSpPr>
          <p:cNvPr id="20484" name="Rectangle 1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0A2B80-75EC-E6AD-ADEB-95BCE104F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76" y="2930941"/>
            <a:ext cx="7255743" cy="183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30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변수의 이름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err="1">
                <a:solidFill>
                  <a:srgbClr val="FF0000"/>
                </a:solidFill>
                <a:ea typeface="새굴림" pitchFamily="18" charset="-127"/>
              </a:rPr>
              <a:t>식별자</a:t>
            </a:r>
            <a:r>
              <a:rPr lang="ko-KR" altLang="en-US" dirty="0">
                <a:solidFill>
                  <a:srgbClr val="FF0000"/>
                </a:solidFill>
                <a:ea typeface="새굴림" pitchFamily="18" charset="-127"/>
              </a:rPr>
              <a:t> 만드는 규칙</a:t>
            </a:r>
            <a:endParaRPr lang="en-US" altLang="ko-KR" dirty="0">
              <a:solidFill>
                <a:srgbClr val="FF0000"/>
              </a:solidFill>
              <a:ea typeface="새굴림" pitchFamily="18" charset="-127"/>
            </a:endParaRPr>
          </a:p>
          <a:p>
            <a:pPr lvl="1"/>
            <a:r>
              <a:rPr lang="ko-KR" altLang="en-US" dirty="0"/>
              <a:t>식별자는 영문자와 숫자</a:t>
            </a:r>
            <a:r>
              <a:rPr lang="en-US" altLang="ko-KR" dirty="0"/>
              <a:t>, </a:t>
            </a:r>
            <a:r>
              <a:rPr lang="ko-KR" altLang="en-US" dirty="0"/>
              <a:t>밑줄 문자 </a:t>
            </a:r>
            <a:r>
              <a:rPr lang="en-US" altLang="ko-KR" dirty="0"/>
              <a:t>_</a:t>
            </a:r>
            <a:r>
              <a:rPr lang="ko-KR" altLang="en-US" dirty="0"/>
              <a:t>로 이루어진다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식별자의 중간에 공백이 들어가면 안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식별자의 첫 글자는 반드시 영문자 또는 밑줄 기호 </a:t>
            </a:r>
            <a:r>
              <a:rPr lang="en-US" altLang="ko-KR" dirty="0"/>
              <a:t>_</a:t>
            </a:r>
            <a:r>
              <a:rPr lang="ko-KR" altLang="en-US" dirty="0" err="1"/>
              <a:t>이여야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/>
              <a:t>식별자는 숫자로 시작할 수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대문자와 소문자는 구별된다</a:t>
            </a:r>
            <a:r>
              <a:rPr lang="en-US" altLang="ko-KR" dirty="0"/>
              <a:t>. </a:t>
            </a:r>
            <a:r>
              <a:rPr lang="ko-KR" altLang="en-US" dirty="0"/>
              <a:t>따라서 변수 </a:t>
            </a:r>
            <a:r>
              <a:rPr lang="en-US" altLang="ko-KR" dirty="0"/>
              <a:t>index</a:t>
            </a:r>
            <a:r>
              <a:rPr lang="ko-KR" altLang="en-US" dirty="0"/>
              <a:t>와 </a:t>
            </a:r>
            <a:r>
              <a:rPr lang="en-US" altLang="ko-KR" dirty="0"/>
              <a:t>Index, INDEX</a:t>
            </a:r>
            <a:r>
              <a:rPr lang="ko-KR" altLang="en-US" dirty="0"/>
              <a:t>은 모두 서로 다른 변수이다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언어의 키워드와 똑같은 식별자는 허용되지 않는다</a:t>
            </a:r>
            <a:r>
              <a:rPr lang="en-US" altLang="ko-KR" dirty="0"/>
              <a:t>.</a:t>
            </a:r>
          </a:p>
        </p:txBody>
      </p:sp>
      <p:sp>
        <p:nvSpPr>
          <p:cNvPr id="20484" name="Rectangle 1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C11B5D28-75AA-96FD-F879-0DD23255C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497" y="4897876"/>
            <a:ext cx="7404481" cy="10772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ko-KR" sz="1600" dirty="0">
                <a:ea typeface="굴림" pitchFamily="50" charset="-127"/>
              </a:rPr>
              <a:t>int</a:t>
            </a:r>
            <a:r>
              <a:rPr lang="ko-KR" altLang="en-US" sz="1600" dirty="0">
                <a:ea typeface="굴림" pitchFamily="50" charset="-127"/>
              </a:rPr>
              <a:t> </a:t>
            </a:r>
            <a:r>
              <a:rPr lang="en-US" altLang="ko-KR" sz="1600" dirty="0">
                <a:ea typeface="굴림" pitchFamily="50" charset="-127"/>
              </a:rPr>
              <a:t>sub(void)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>
                <a:ea typeface="굴림" pitchFamily="50" charset="-127"/>
              </a:rPr>
              <a:t>	int x;</a:t>
            </a:r>
          </a:p>
          <a:p>
            <a:r>
              <a:rPr lang="en-US" altLang="ko-KR" sz="1600" dirty="0"/>
              <a:t>}</a:t>
            </a:r>
            <a:endParaRPr lang="en-US" altLang="ko-KR" sz="1600" dirty="0">
              <a:ea typeface="굴림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973FB3A-0AF6-ECC5-D623-AF01912CFCFF}"/>
              </a:ext>
            </a:extLst>
          </p:cNvPr>
          <p:cNvSpPr/>
          <p:nvPr/>
        </p:nvSpPr>
        <p:spPr>
          <a:xfrm>
            <a:off x="2353901" y="5357266"/>
            <a:ext cx="398353" cy="4255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1C7C95D-7AB6-D3E4-4075-FF375CA18FEE}"/>
              </a:ext>
            </a:extLst>
          </p:cNvPr>
          <p:cNvCxnSpPr>
            <a:cxnSpLocks/>
          </p:cNvCxnSpPr>
          <p:nvPr/>
        </p:nvCxnSpPr>
        <p:spPr>
          <a:xfrm flipV="1">
            <a:off x="2703245" y="4976039"/>
            <a:ext cx="755454" cy="40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FCA2777-3AFE-9141-B08F-AB88BF4C0575}"/>
              </a:ext>
            </a:extLst>
          </p:cNvPr>
          <p:cNvSpPr txBox="1"/>
          <p:nvPr/>
        </p:nvSpPr>
        <p:spPr>
          <a:xfrm>
            <a:off x="3345996" y="4872535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00B050"/>
                </a:solidFill>
              </a:rPr>
              <a:t>변수</a:t>
            </a:r>
            <a:r>
              <a:rPr lang="en-US" altLang="ko-KR" sz="1400" b="1" dirty="0">
                <a:solidFill>
                  <a:srgbClr val="00B050"/>
                </a:solidFill>
              </a:rPr>
              <a:t> </a:t>
            </a:r>
            <a:r>
              <a:rPr lang="ko-KR" altLang="en-US" sz="1400" b="1" dirty="0">
                <a:solidFill>
                  <a:srgbClr val="00B050"/>
                </a:solidFill>
              </a:rPr>
              <a:t>이름</a:t>
            </a:r>
            <a:r>
              <a:rPr lang="en-US" altLang="ko-KR" sz="1400" b="1" dirty="0">
                <a:solidFill>
                  <a:srgbClr val="00B050"/>
                </a:solidFill>
              </a:rPr>
              <a:t> 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DB9E4ED-6F7C-3A50-16E0-35BA7E00374C}"/>
              </a:ext>
            </a:extLst>
          </p:cNvPr>
          <p:cNvSpPr/>
          <p:nvPr/>
        </p:nvSpPr>
        <p:spPr>
          <a:xfrm>
            <a:off x="1392215" y="4852609"/>
            <a:ext cx="398353" cy="4255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8A61604-0EE9-42C9-C9B0-6E0D414FE0A6}"/>
              </a:ext>
            </a:extLst>
          </p:cNvPr>
          <p:cNvCxnSpPr>
            <a:cxnSpLocks/>
          </p:cNvCxnSpPr>
          <p:nvPr/>
        </p:nvCxnSpPr>
        <p:spPr>
          <a:xfrm flipV="1">
            <a:off x="1697388" y="4554855"/>
            <a:ext cx="755454" cy="40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58B8B5-DE57-1532-8746-E3E57859A4BC}"/>
              </a:ext>
            </a:extLst>
          </p:cNvPr>
          <p:cNvSpPr txBox="1"/>
          <p:nvPr/>
        </p:nvSpPr>
        <p:spPr>
          <a:xfrm>
            <a:off x="2340139" y="4451351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B050"/>
                </a:solidFill>
              </a:rPr>
              <a:t>함수</a:t>
            </a:r>
            <a:r>
              <a:rPr lang="en-US" altLang="ko-KR" sz="1400" b="1" dirty="0">
                <a:solidFill>
                  <a:srgbClr val="00B050"/>
                </a:solidFill>
              </a:rPr>
              <a:t> </a:t>
            </a:r>
            <a:r>
              <a:rPr lang="ko-KR" altLang="en-US" sz="1400" b="1" dirty="0">
                <a:solidFill>
                  <a:srgbClr val="00B050"/>
                </a:solidFill>
              </a:rPr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2389334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ea typeface="굴림" pitchFamily="50" charset="-127"/>
              </a:rPr>
              <a:t>키워드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>
                <a:solidFill>
                  <a:schemeClr val="tx2"/>
                </a:solidFill>
                <a:latin typeface="Comic Sans MS" pitchFamily="66" charset="0"/>
              </a:rPr>
              <a:t>키워드</a:t>
            </a:r>
            <a:r>
              <a:rPr lang="en-US" altLang="ko-KR" dirty="0">
                <a:solidFill>
                  <a:schemeClr val="tx2"/>
                </a:solidFill>
                <a:latin typeface="Comic Sans MS" pitchFamily="66" charset="0"/>
              </a:rPr>
              <a:t>(keyword</a:t>
            </a:r>
            <a:r>
              <a:rPr lang="en-US" altLang="ko-KR" dirty="0">
                <a:latin typeface="Comic Sans MS" pitchFamily="66" charset="0"/>
              </a:rPr>
              <a:t>): C</a:t>
            </a:r>
            <a:r>
              <a:rPr lang="ko-KR" altLang="en-US" dirty="0">
                <a:latin typeface="Comic Sans MS" pitchFamily="66" charset="0"/>
              </a:rPr>
              <a:t>언어에서 고유한 의미를 가지고 있는 특별한 단어 </a:t>
            </a:r>
            <a:r>
              <a:rPr lang="en-US" altLang="ko-KR" dirty="0">
                <a:latin typeface="Comic Sans MS" pitchFamily="66" charset="0"/>
              </a:rPr>
              <a:t> </a:t>
            </a:r>
            <a:r>
              <a:rPr lang="ko-KR" altLang="en-US" dirty="0" err="1">
                <a:solidFill>
                  <a:schemeClr val="tx2"/>
                </a:solidFill>
                <a:latin typeface="Comic Sans MS" pitchFamily="66" charset="0"/>
              </a:rPr>
              <a:t>예약어</a:t>
            </a:r>
            <a:r>
              <a:rPr lang="en-US" altLang="ko-KR" dirty="0">
                <a:solidFill>
                  <a:schemeClr val="tx2"/>
                </a:solidFill>
                <a:latin typeface="Comic Sans MS" pitchFamily="66" charset="0"/>
              </a:rPr>
              <a:t>(reserved words</a:t>
            </a:r>
            <a:r>
              <a:rPr lang="en-US" altLang="ko-KR" dirty="0">
                <a:latin typeface="Comic Sans MS" pitchFamily="66" charset="0"/>
              </a:rPr>
              <a:t>)</a:t>
            </a:r>
            <a:r>
              <a:rPr lang="ko-KR" altLang="en-US" dirty="0">
                <a:latin typeface="Comic Sans MS" pitchFamily="66" charset="0"/>
              </a:rPr>
              <a:t> 라고도 한다</a:t>
            </a:r>
            <a:r>
              <a:rPr lang="en-US" altLang="ko-KR" dirty="0">
                <a:latin typeface="Comic Sans MS" pitchFamily="66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563435" y="2878382"/>
            <a:ext cx="8251825" cy="23083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auto        double          int             struct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break       else            long            switch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case        </a:t>
            </a:r>
            <a:r>
              <a:rPr lang="en-US" altLang="ko-KR" dirty="0" err="1">
                <a:latin typeface="Consolas" panose="020B0609020204030204" pitchFamily="49" charset="0"/>
              </a:rPr>
              <a:t>enum</a:t>
            </a:r>
            <a:r>
              <a:rPr lang="en-US" altLang="ko-KR" dirty="0">
                <a:latin typeface="Consolas" panose="020B0609020204030204" pitchFamily="49" charset="0"/>
              </a:rPr>
              <a:t>            register        typedef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char        extern          return          union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const       float           short           unsigned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continue    for             signed          void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default     </a:t>
            </a:r>
            <a:r>
              <a:rPr lang="en-US" altLang="ko-KR" dirty="0" err="1">
                <a:latin typeface="Consolas" panose="020B0609020204030204" pitchFamily="49" charset="0"/>
              </a:rPr>
              <a:t>goto</a:t>
            </a:r>
            <a:r>
              <a:rPr lang="en-US" altLang="ko-KR" dirty="0">
                <a:latin typeface="Consolas" panose="020B0609020204030204" pitchFamily="49" charset="0"/>
              </a:rPr>
              <a:t>            </a:t>
            </a:r>
            <a:r>
              <a:rPr lang="en-US" altLang="ko-KR" dirty="0" err="1">
                <a:latin typeface="Consolas" panose="020B0609020204030204" pitchFamily="49" charset="0"/>
              </a:rPr>
              <a:t>sizeof</a:t>
            </a:r>
            <a:r>
              <a:rPr lang="en-US" altLang="ko-KR" dirty="0">
                <a:latin typeface="Consolas" panose="020B0609020204030204" pitchFamily="49" charset="0"/>
              </a:rPr>
              <a:t>          volatile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do          if              static          while </a:t>
            </a:r>
          </a:p>
        </p:txBody>
      </p:sp>
    </p:spTree>
    <p:extLst>
      <p:ext uri="{BB962C8B-B14F-4D97-AF65-F5344CB8AC3E}">
        <p14:creationId xmlns:p14="http://schemas.microsoft.com/office/powerpoint/2010/main" val="1755445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이름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1800" i="1" dirty="0">
                <a:solidFill>
                  <a:srgbClr val="0070C0"/>
                </a:solidFill>
                <a:latin typeface="Trebuchet MS" panose="020B0603020202020204" pitchFamily="34" charset="0"/>
              </a:rPr>
              <a:t>sum			// </a:t>
            </a:r>
            <a:r>
              <a:rPr lang="ko-KR" altLang="en-US" sz="1800" i="1" dirty="0">
                <a:solidFill>
                  <a:srgbClr val="0070C0"/>
                </a:solidFill>
                <a:latin typeface="Trebuchet MS" panose="020B0603020202020204" pitchFamily="34" charset="0"/>
              </a:rPr>
              <a:t>영문 알파벳 문자로 시작</a:t>
            </a:r>
          </a:p>
          <a:p>
            <a:r>
              <a:rPr lang="en-US" altLang="ko-KR" sz="1800" i="1" dirty="0">
                <a:solidFill>
                  <a:srgbClr val="0070C0"/>
                </a:solidFill>
                <a:latin typeface="Trebuchet MS" panose="020B0603020202020204" pitchFamily="34" charset="0"/>
              </a:rPr>
              <a:t>_count		// </a:t>
            </a:r>
            <a:r>
              <a:rPr lang="ko-KR" altLang="en-US" sz="1800" i="1" dirty="0">
                <a:solidFill>
                  <a:srgbClr val="0070C0"/>
                </a:solidFill>
                <a:latin typeface="Trebuchet MS" panose="020B0603020202020204" pitchFamily="34" charset="0"/>
              </a:rPr>
              <a:t>밑줄 문자로 시작할 수 있다</a:t>
            </a:r>
            <a:r>
              <a:rPr lang="en-US" altLang="ko-KR" sz="1800" i="1" dirty="0">
                <a:solidFill>
                  <a:srgbClr val="0070C0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en-US" altLang="ko-KR" sz="1800" i="1" dirty="0" err="1">
                <a:solidFill>
                  <a:srgbClr val="0070C0"/>
                </a:solidFill>
                <a:latin typeface="Trebuchet MS" panose="020B0603020202020204" pitchFamily="34" charset="0"/>
              </a:rPr>
              <a:t>number_of_pictures</a:t>
            </a:r>
            <a:r>
              <a:rPr lang="en-US" altLang="ko-KR" sz="1800" i="1" dirty="0">
                <a:solidFill>
                  <a:srgbClr val="0070C0"/>
                </a:solidFill>
                <a:latin typeface="Trebuchet MS" panose="020B0603020202020204" pitchFamily="34" charset="0"/>
              </a:rPr>
              <a:t>	// </a:t>
            </a:r>
            <a:r>
              <a:rPr lang="ko-KR" altLang="en-US" sz="1800" i="1" dirty="0">
                <a:solidFill>
                  <a:srgbClr val="0070C0"/>
                </a:solidFill>
                <a:latin typeface="Trebuchet MS" panose="020B0603020202020204" pitchFamily="34" charset="0"/>
              </a:rPr>
              <a:t>중간에 밑줄 문자를 넣을 수 있다</a:t>
            </a:r>
            <a:r>
              <a:rPr lang="en-US" altLang="ko-KR" sz="1800" i="1" dirty="0">
                <a:solidFill>
                  <a:srgbClr val="0070C0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en-US" altLang="ko-KR" sz="1800" i="1" dirty="0">
                <a:solidFill>
                  <a:srgbClr val="0070C0"/>
                </a:solidFill>
                <a:latin typeface="Trebuchet MS" panose="020B0603020202020204" pitchFamily="34" charset="0"/>
              </a:rPr>
              <a:t>King3		// </a:t>
            </a:r>
            <a:r>
              <a:rPr lang="ko-KR" altLang="en-US" sz="1800" i="1" dirty="0">
                <a:solidFill>
                  <a:srgbClr val="0070C0"/>
                </a:solidFill>
                <a:latin typeface="Trebuchet MS" panose="020B0603020202020204" pitchFamily="34" charset="0"/>
              </a:rPr>
              <a:t>맨 처음이 아니라면 숫자도 넣을 수 있다</a:t>
            </a:r>
            <a:r>
              <a:rPr lang="en-US" altLang="ko-KR" sz="1800" i="1" dirty="0">
                <a:solidFill>
                  <a:srgbClr val="0070C0"/>
                </a:solidFill>
                <a:latin typeface="Trebuchet MS" panose="020B0603020202020204" pitchFamily="34" charset="0"/>
              </a:rPr>
              <a:t>.</a:t>
            </a:r>
          </a:p>
          <a:p>
            <a:endParaRPr lang="en-US" altLang="ko-KR" dirty="0"/>
          </a:p>
          <a:p>
            <a:r>
              <a:rPr lang="en-US" altLang="ko-KR" sz="1800" i="1" dirty="0">
                <a:solidFill>
                  <a:srgbClr val="FF0000"/>
                </a:solidFill>
                <a:latin typeface="Trebuchet MS" panose="020B0603020202020204" pitchFamily="34" charset="0"/>
              </a:rPr>
              <a:t>2nd_base(☓)  		// </a:t>
            </a:r>
            <a:r>
              <a:rPr lang="ko-KR" altLang="en-US" sz="1800" i="1" dirty="0">
                <a:solidFill>
                  <a:srgbClr val="FF0000"/>
                </a:solidFill>
                <a:latin typeface="Trebuchet MS" panose="020B0603020202020204" pitchFamily="34" charset="0"/>
              </a:rPr>
              <a:t>숫자로 시작할 수 없다</a:t>
            </a:r>
            <a:r>
              <a:rPr lang="en-US" altLang="ko-KR" sz="1800" i="1" dirty="0">
                <a:solidFill>
                  <a:srgbClr val="FF0000"/>
                </a:solidFill>
                <a:latin typeface="Trebuchet MS" panose="020B0603020202020204" pitchFamily="34" charset="0"/>
              </a:rPr>
              <a:t>. </a:t>
            </a:r>
          </a:p>
          <a:p>
            <a:r>
              <a:rPr lang="en-US" altLang="ko-KR" sz="1800" i="1" dirty="0">
                <a:solidFill>
                  <a:srgbClr val="FF0000"/>
                </a:solidFill>
                <a:latin typeface="Trebuchet MS" panose="020B0603020202020204" pitchFamily="34" charset="0"/>
              </a:rPr>
              <a:t>money# 		// #</a:t>
            </a:r>
            <a:r>
              <a:rPr lang="ko-KR" altLang="en-US" sz="1800" i="1" dirty="0">
                <a:solidFill>
                  <a:srgbClr val="FF0000"/>
                </a:solidFill>
                <a:latin typeface="Trebuchet MS" panose="020B0603020202020204" pitchFamily="34" charset="0"/>
              </a:rPr>
              <a:t>과 같은 기호는 사용할 수 없다</a:t>
            </a:r>
            <a:r>
              <a:rPr lang="en-US" altLang="ko-KR" sz="1800" i="1" dirty="0">
                <a:solidFill>
                  <a:srgbClr val="FF0000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en-US" altLang="ko-KR" sz="1800" i="1" dirty="0">
                <a:solidFill>
                  <a:srgbClr val="FF0000"/>
                </a:solidFill>
                <a:latin typeface="Trebuchet MS" panose="020B0603020202020204" pitchFamily="34" charset="0"/>
              </a:rPr>
              <a:t>double 		// double</a:t>
            </a:r>
            <a:r>
              <a:rPr lang="ko-KR" altLang="en-US" sz="1800" i="1" dirty="0">
                <a:solidFill>
                  <a:srgbClr val="FF0000"/>
                </a:solidFill>
                <a:latin typeface="Trebuchet MS" panose="020B0603020202020204" pitchFamily="34" charset="0"/>
              </a:rPr>
              <a:t>은 </a:t>
            </a:r>
            <a:r>
              <a:rPr lang="en-US" altLang="ko-KR" sz="1800" i="1" dirty="0">
                <a:solidFill>
                  <a:srgbClr val="FF0000"/>
                </a:solidFill>
                <a:latin typeface="Trebuchet MS" panose="020B0603020202020204" pitchFamily="34" charset="0"/>
              </a:rPr>
              <a:t>C </a:t>
            </a:r>
            <a:r>
              <a:rPr lang="ko-KR" altLang="en-US" sz="1800" i="1" dirty="0">
                <a:solidFill>
                  <a:srgbClr val="FF0000"/>
                </a:solidFill>
                <a:latin typeface="Trebuchet MS" panose="020B0603020202020204" pitchFamily="34" charset="0"/>
              </a:rPr>
              <a:t>언어의 키워드이다</a:t>
            </a:r>
            <a:r>
              <a:rPr lang="en-US" altLang="ko-KR" sz="1800" i="1" dirty="0">
                <a:solidFill>
                  <a:srgbClr val="FF0000"/>
                </a:solidFill>
                <a:latin typeface="Trebuchet MS" panose="020B0603020202020204" pitchFamily="34" charset="0"/>
              </a:rPr>
              <a:t>. </a:t>
            </a:r>
            <a:endParaRPr lang="ko-KR" altLang="en-US" sz="1800" i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59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좋은 변수 이름</a:t>
            </a:r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변수의 역할을 가장 잘 설명하는 이름을 선택하여야 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 err="1"/>
              <a:t>i</a:t>
            </a:r>
            <a:r>
              <a:rPr lang="en-US" altLang="ko-KR" dirty="0"/>
              <a:t>, j, k		(X)</a:t>
            </a:r>
          </a:p>
          <a:p>
            <a:pPr lvl="1"/>
            <a:r>
              <a:rPr lang="en-US" altLang="ko-KR" dirty="0"/>
              <a:t>year, month, date	(O)</a:t>
            </a:r>
          </a:p>
          <a:p>
            <a:pPr lvl="1"/>
            <a:endParaRPr lang="en-US" altLang="ko-KR" dirty="0"/>
          </a:p>
          <a:p>
            <a:pPr eaLnBrk="1" hangingPunct="1"/>
            <a:r>
              <a:rPr lang="ko-KR" altLang="en-US" dirty="0"/>
              <a:t>여러 단어로 된 이름을 만드는 방법</a:t>
            </a:r>
          </a:p>
          <a:p>
            <a:pPr lvl="1" eaLnBrk="1" hangingPunct="1"/>
            <a:r>
              <a:rPr lang="ko-KR" altLang="en-US" dirty="0"/>
              <a:t>밑줄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  <a:r>
              <a:rPr lang="en-US" altLang="ko-KR" dirty="0"/>
              <a:t>: </a:t>
            </a:r>
            <a:r>
              <a:rPr lang="en-US" altLang="ko-KR" dirty="0" err="1"/>
              <a:t>bank_account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단어의 첫번째 글자를 대문자</a:t>
            </a:r>
            <a:r>
              <a:rPr lang="en-US" altLang="ko-KR" dirty="0"/>
              <a:t>: </a:t>
            </a:r>
            <a:r>
              <a:rPr lang="en-US" altLang="ko-KR" dirty="0" err="1"/>
              <a:t>BankAccount</a:t>
            </a:r>
            <a:r>
              <a:rPr lang="ko-KR" altLang="en-US" dirty="0"/>
              <a:t> </a:t>
            </a:r>
          </a:p>
        </p:txBody>
      </p:sp>
      <p:sp>
        <p:nvSpPr>
          <p:cNvPr id="603138" name="Cloud"/>
          <p:cNvSpPr>
            <a:spLocks noChangeAspect="1" noEditPoints="1" noChangeArrowheads="1"/>
          </p:cNvSpPr>
          <p:nvPr/>
        </p:nvSpPr>
        <p:spPr bwMode="auto">
          <a:xfrm>
            <a:off x="1557533" y="4406900"/>
            <a:ext cx="2335747" cy="156527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ko-KR" dirty="0"/>
              <a:t>a, b, c, d,…</a:t>
            </a:r>
            <a:endParaRPr lang="ko-KR" altLang="en-US" dirty="0"/>
          </a:p>
        </p:txBody>
      </p:sp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5315146" y="4376737"/>
            <a:ext cx="2335747" cy="156527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ko-KR" dirty="0"/>
              <a:t>number, average, sum,…</a:t>
            </a:r>
            <a:endParaRPr lang="ko-KR" altLang="en-US" dirty="0"/>
          </a:p>
        </p:txBody>
      </p:sp>
      <p:cxnSp>
        <p:nvCxnSpPr>
          <p:cNvPr id="21510" name="직선 연결선 8"/>
          <p:cNvCxnSpPr>
            <a:cxnSpLocks noChangeShapeType="1"/>
          </p:cNvCxnSpPr>
          <p:nvPr/>
        </p:nvCxnSpPr>
        <p:spPr bwMode="auto">
          <a:xfrm flipH="1">
            <a:off x="1855960" y="4376737"/>
            <a:ext cx="1648215" cy="159543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직선 연결선 10"/>
          <p:cNvCxnSpPr>
            <a:cxnSpLocks noChangeShapeType="1"/>
          </p:cNvCxnSpPr>
          <p:nvPr/>
        </p:nvCxnSpPr>
        <p:spPr bwMode="auto">
          <a:xfrm>
            <a:off x="1855960" y="4406900"/>
            <a:ext cx="1648215" cy="1565275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2" name="타원 11"/>
          <p:cNvSpPr>
            <a:spLocks noChangeArrowheads="1"/>
          </p:cNvSpPr>
          <p:nvPr/>
        </p:nvSpPr>
        <p:spPr bwMode="auto">
          <a:xfrm>
            <a:off x="5213321" y="4291343"/>
            <a:ext cx="2373146" cy="2145097"/>
          </a:xfrm>
          <a:prstGeom prst="ellipse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0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덧셈 프로그램 </a:t>
            </a:r>
            <a:r>
              <a:rPr lang="en-US" altLang="ko-KR" sz="3600">
                <a:latin typeface="HY엽서L" pitchFamily="18" charset="-127"/>
              </a:rPr>
              <a:t>#1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0DBD471-BD05-9F52-37B7-3A4956F4401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51439" y="1600199"/>
            <a:ext cx="7302214" cy="4879245"/>
          </a:xfr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B3DECA71-FAD8-CCC9-AADC-48BF6FABDF9D}"/>
              </a:ext>
            </a:extLst>
          </p:cNvPr>
          <p:cNvGrpSpPr/>
          <p:nvPr/>
        </p:nvGrpSpPr>
        <p:grpSpPr>
          <a:xfrm>
            <a:off x="5667469" y="5377759"/>
            <a:ext cx="3342504" cy="884124"/>
            <a:chOff x="4963766" y="-1402131"/>
            <a:chExt cx="3663880" cy="132069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52BBA7F-44A1-F24B-6AB5-A48F64BA7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2813" y="-431493"/>
              <a:ext cx="745785" cy="35005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2B50622-BC99-A460-C65F-3982F192D20F}"/>
                </a:ext>
              </a:extLst>
            </p:cNvPr>
            <p:cNvSpPr/>
            <p:nvPr/>
          </p:nvSpPr>
          <p:spPr>
            <a:xfrm>
              <a:off x="4963766" y="-1402131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ko-KR" altLang="en-US" sz="1600" dirty="0">
                  <a:solidFill>
                    <a:srgbClr val="FFFF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두수의 합</a:t>
              </a:r>
              <a:r>
                <a:rPr lang="en-US" altLang="ko-KR" sz="1600" dirty="0">
                  <a:solidFill>
                    <a:srgbClr val="FFFF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 300</a:t>
              </a:r>
              <a:endParaRPr lang="ko-KR" altLang="en-US" sz="1600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초기화</a:t>
            </a:r>
            <a:r>
              <a:rPr lang="en-US" altLang="ko-KR" dirty="0"/>
              <a:t>(initialization)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3CA8E61-FCA0-40B7-9473-A3DC07D617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b="0" i="0" u="none" strike="noStrike" baseline="0" dirty="0">
                <a:latin typeface="D2Coding"/>
              </a:rPr>
              <a:t>변수에 초기값을 줄 수 있다</a:t>
            </a:r>
            <a:r>
              <a:rPr lang="en-US" altLang="ko-KR" sz="1800" b="0" i="0" u="none" strike="noStrike" baseline="0" dirty="0">
                <a:latin typeface="D2Coding"/>
              </a:rPr>
              <a:t>. </a:t>
            </a:r>
          </a:p>
          <a:p>
            <a:pPr lvl="1"/>
            <a:r>
              <a:rPr lang="en-US" altLang="ko-KR" sz="1800" b="0" i="0" u="none" strike="noStrike" baseline="0" dirty="0">
                <a:solidFill>
                  <a:srgbClr val="0080FF"/>
                </a:solidFill>
                <a:latin typeface="D2Coding"/>
              </a:rPr>
              <a:t>int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D2Coding"/>
              </a:rPr>
              <a:t>x = 10;</a:t>
            </a:r>
          </a:p>
          <a:p>
            <a:pPr lvl="1"/>
            <a:r>
              <a:rPr lang="en-US" altLang="ko-KR" sz="1800" b="0" i="0" u="none" strike="noStrike" baseline="0" dirty="0">
                <a:solidFill>
                  <a:srgbClr val="0080FF"/>
                </a:solidFill>
                <a:latin typeface="D2Coding"/>
              </a:rPr>
              <a:t>int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D2Coding"/>
              </a:rPr>
              <a:t>y = 20;</a:t>
            </a:r>
          </a:p>
          <a:p>
            <a:pPr lvl="1"/>
            <a:r>
              <a:rPr lang="en-US" altLang="ko-KR" sz="1800" b="0" i="0" u="none" strike="noStrike" baseline="0" dirty="0">
                <a:solidFill>
                  <a:srgbClr val="0080FF"/>
                </a:solidFill>
                <a:latin typeface="D2Coding"/>
              </a:rPr>
              <a:t>int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D2Coding"/>
              </a:rPr>
              <a:t>sum = 0;</a:t>
            </a:r>
          </a:p>
          <a:p>
            <a:pPr algn="l"/>
            <a:endParaRPr lang="en-US" altLang="ko-KR" sz="1800" b="0" i="0" u="none" strike="noStrike" baseline="0" dirty="0">
              <a:solidFill>
                <a:srgbClr val="000000"/>
              </a:solidFill>
              <a:latin typeface="YDVYMjOStd32"/>
            </a:endParaRP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32"/>
              </a:rPr>
              <a:t>동일한 타입의 변수인 경우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32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32"/>
              </a:rPr>
              <a:t>같은 줄에서 선언과 동시에 변수들을 초기화할 수 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32"/>
              </a:rPr>
              <a:t>.</a:t>
            </a:r>
          </a:p>
          <a:p>
            <a:pPr lvl="1"/>
            <a:r>
              <a:rPr lang="en-US" altLang="ko-KR" sz="1800" b="0" i="0" u="none" strike="noStrike" baseline="0" dirty="0">
                <a:solidFill>
                  <a:srgbClr val="0080FF"/>
                </a:solidFill>
                <a:latin typeface="D2Coding"/>
              </a:rPr>
              <a:t>int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D2Coding"/>
              </a:rPr>
              <a:t>width = 100, height = 200;</a:t>
            </a:r>
          </a:p>
          <a:p>
            <a:pPr algn="l"/>
            <a:endParaRPr lang="en-US" altLang="ko-KR" sz="1800" b="0" i="0" u="none" strike="noStrike" baseline="0" dirty="0">
              <a:solidFill>
                <a:srgbClr val="000000"/>
              </a:solidFill>
              <a:latin typeface="YDVYMjOStd32"/>
            </a:endParaRP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32"/>
              </a:rPr>
              <a:t>다음과 같이 초기화하는 것은 문법적으로는 오류가 아니지만 피하는 것이 좋다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32"/>
              </a:rPr>
              <a:t>.</a:t>
            </a:r>
          </a:p>
          <a:p>
            <a:pPr lvl="1"/>
            <a:r>
              <a:rPr lang="en-US" altLang="ko-KR" sz="1800" b="0" i="0" u="none" strike="noStrike" baseline="0" dirty="0">
                <a:solidFill>
                  <a:srgbClr val="0080FF"/>
                </a:solidFill>
                <a:latin typeface="D2Coding"/>
              </a:rPr>
              <a:t>int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D2Coding"/>
              </a:rPr>
              <a:t>width, height = 200;</a:t>
            </a:r>
            <a:endParaRPr lang="ko-KR" altLang="en-US" dirty="0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C01FA9A2-4909-3CEC-DD98-EAE74A90ED9F}"/>
              </a:ext>
            </a:extLst>
          </p:cNvPr>
          <p:cNvSpPr/>
          <p:nvPr/>
        </p:nvSpPr>
        <p:spPr>
          <a:xfrm>
            <a:off x="3974471" y="5522614"/>
            <a:ext cx="2607398" cy="669956"/>
          </a:xfrm>
          <a:prstGeom prst="wedgeRoundRectCallout">
            <a:avLst>
              <a:gd name="adj1" fmla="val -61805"/>
              <a:gd name="adj2" fmla="val -320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width</a:t>
            </a:r>
            <a:r>
              <a:rPr lang="ko-KR" altLang="en-US" dirty="0"/>
              <a:t>는 초기화되지 않는다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069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수식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solidFill>
                  <a:schemeClr val="tx2"/>
                </a:solidFill>
              </a:rPr>
              <a:t>수식</a:t>
            </a:r>
            <a:r>
              <a:rPr lang="en-US" altLang="ko-KR" dirty="0">
                <a:solidFill>
                  <a:schemeClr val="tx2"/>
                </a:solidFill>
              </a:rPr>
              <a:t>(expression</a:t>
            </a:r>
            <a:r>
              <a:rPr lang="en-US" altLang="ko-KR" dirty="0"/>
              <a:t>): </a:t>
            </a:r>
            <a:r>
              <a:rPr lang="ko-KR" altLang="en-US" dirty="0"/>
              <a:t>피연산자</a:t>
            </a:r>
            <a:r>
              <a:rPr lang="en-US" altLang="ko-KR" dirty="0"/>
              <a:t>(operand)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  <a:r>
              <a:rPr lang="en-US" altLang="ko-KR" dirty="0"/>
              <a:t>(operator)</a:t>
            </a:r>
            <a:r>
              <a:rPr lang="ko-KR" altLang="en-US" dirty="0"/>
              <a:t>로 구성된 식</a:t>
            </a:r>
          </a:p>
          <a:p>
            <a:pPr eaLnBrk="1" hangingPunct="1"/>
            <a:r>
              <a:rPr lang="ko-KR" altLang="en-US" dirty="0"/>
              <a:t>수식은 </a:t>
            </a:r>
            <a:r>
              <a:rPr lang="ko-KR" altLang="en-US" b="1" dirty="0"/>
              <a:t>결과값</a:t>
            </a:r>
            <a:r>
              <a:rPr lang="ko-KR" altLang="en-US" dirty="0"/>
              <a:t>을 가진다</a:t>
            </a:r>
            <a:r>
              <a:rPr lang="en-US" altLang="ko-KR" dirty="0"/>
              <a:t>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2465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5605" name="Rectangle 102"/>
          <p:cNvSpPr>
            <a:spLocks noChangeArrowheads="1"/>
          </p:cNvSpPr>
          <p:nvPr/>
        </p:nvSpPr>
        <p:spPr bwMode="auto">
          <a:xfrm>
            <a:off x="-175846" y="401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/>
          </a:p>
        </p:txBody>
      </p:sp>
      <p:grpSp>
        <p:nvGrpSpPr>
          <p:cNvPr id="111" name="Group 680"/>
          <p:cNvGrpSpPr>
            <a:grpSpLocks/>
          </p:cNvGrpSpPr>
          <p:nvPr/>
        </p:nvGrpSpPr>
        <p:grpSpPr bwMode="auto">
          <a:xfrm>
            <a:off x="518503" y="3423627"/>
            <a:ext cx="3654425" cy="1890713"/>
            <a:chOff x="2653" y="190"/>
            <a:chExt cx="2302" cy="1191"/>
          </a:xfrm>
        </p:grpSpPr>
        <p:sp>
          <p:nvSpPr>
            <p:cNvPr id="112" name="Freeform 571"/>
            <p:cNvSpPr>
              <a:spLocks/>
            </p:cNvSpPr>
            <p:nvPr/>
          </p:nvSpPr>
          <p:spPr bwMode="auto">
            <a:xfrm>
              <a:off x="2653" y="190"/>
              <a:ext cx="2255" cy="974"/>
            </a:xfrm>
            <a:custGeom>
              <a:avLst/>
              <a:gdLst>
                <a:gd name="T0" fmla="*/ 0 w 1633"/>
                <a:gd name="T1" fmla="*/ 0 h 1948"/>
                <a:gd name="T2" fmla="*/ 505 w 1633"/>
                <a:gd name="T3" fmla="*/ 122 h 1948"/>
                <a:gd name="T4" fmla="*/ 5192 w 1633"/>
                <a:gd name="T5" fmla="*/ 110 h 1948"/>
                <a:gd name="T6" fmla="*/ 5938 w 1633"/>
                <a:gd name="T7" fmla="*/ 16 h 1948"/>
                <a:gd name="T8" fmla="*/ 0 w 1633"/>
                <a:gd name="T9" fmla="*/ 0 h 1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3" h="1948">
                  <a:moveTo>
                    <a:pt x="0" y="0"/>
                  </a:moveTo>
                  <a:lnTo>
                    <a:pt x="139" y="1948"/>
                  </a:lnTo>
                  <a:lnTo>
                    <a:pt x="1428" y="1750"/>
                  </a:lnTo>
                  <a:lnTo>
                    <a:pt x="1633" y="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" name="Text Box 499"/>
            <p:cNvSpPr txBox="1">
              <a:spLocks noChangeArrowheads="1"/>
            </p:cNvSpPr>
            <p:nvPr/>
          </p:nvSpPr>
          <p:spPr bwMode="auto">
            <a:xfrm>
              <a:off x="2804" y="342"/>
              <a:ext cx="145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x</a:t>
              </a:r>
              <a:r>
                <a:rPr lang="ko-KR" altLang="en-US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가 </a:t>
              </a:r>
              <a:r>
                <a:rPr lang="en-US" altLang="ko-KR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3</a:t>
              </a:r>
              <a:r>
                <a:rPr lang="ko-KR" altLang="en-US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일때 수식 </a:t>
              </a:r>
            </a:p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x</a:t>
              </a:r>
              <a:r>
                <a:rPr lang="en-US" altLang="ko-KR" baseline="30000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2</a:t>
              </a:r>
              <a:r>
                <a:rPr lang="en-US" altLang="ko-KR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 - 5x + 6</a:t>
              </a:r>
              <a:r>
                <a:rPr lang="ko-KR" altLang="en-US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의 값을 </a:t>
              </a:r>
            </a:p>
            <a:p>
              <a:pPr eaLnBrk="1" hangingPunct="1"/>
              <a:r>
                <a:rPr lang="ko-KR" altLang="en-US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계산하라</a:t>
              </a:r>
              <a:r>
                <a:rPr lang="en-US" altLang="ko-KR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.</a:t>
              </a:r>
            </a:p>
          </p:txBody>
        </p:sp>
        <p:sp>
          <p:nvSpPr>
            <p:cNvPr id="114" name="Freeform 570"/>
            <p:cNvSpPr>
              <a:spLocks/>
            </p:cNvSpPr>
            <p:nvPr/>
          </p:nvSpPr>
          <p:spPr bwMode="auto">
            <a:xfrm>
              <a:off x="4255" y="429"/>
              <a:ext cx="700" cy="886"/>
            </a:xfrm>
            <a:custGeom>
              <a:avLst/>
              <a:gdLst>
                <a:gd name="T0" fmla="*/ 0 w 1400"/>
                <a:gd name="T1" fmla="*/ 91 h 1772"/>
                <a:gd name="T2" fmla="*/ 38 w 1400"/>
                <a:gd name="T3" fmla="*/ 111 h 1772"/>
                <a:gd name="T4" fmla="*/ 88 w 1400"/>
                <a:gd name="T5" fmla="*/ 78 h 1772"/>
                <a:gd name="T6" fmla="*/ 81 w 1400"/>
                <a:gd name="T7" fmla="*/ 0 h 1772"/>
                <a:gd name="T8" fmla="*/ 9 w 1400"/>
                <a:gd name="T9" fmla="*/ 32 h 1772"/>
                <a:gd name="T10" fmla="*/ 0 w 1400"/>
                <a:gd name="T11" fmla="*/ 91 h 17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0" h="1772">
                  <a:moveTo>
                    <a:pt x="0" y="1453"/>
                  </a:moveTo>
                  <a:lnTo>
                    <a:pt x="607" y="1772"/>
                  </a:lnTo>
                  <a:lnTo>
                    <a:pt x="1400" y="1235"/>
                  </a:lnTo>
                  <a:lnTo>
                    <a:pt x="1294" y="0"/>
                  </a:lnTo>
                  <a:lnTo>
                    <a:pt x="132" y="498"/>
                  </a:lnTo>
                  <a:lnTo>
                    <a:pt x="0" y="1453"/>
                  </a:lnTo>
                  <a:close/>
                </a:path>
              </a:pathLst>
            </a:custGeom>
            <a:solidFill>
              <a:srgbClr val="FFF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" name="Freeform 572"/>
            <p:cNvSpPr>
              <a:spLocks/>
            </p:cNvSpPr>
            <p:nvPr/>
          </p:nvSpPr>
          <p:spPr bwMode="auto">
            <a:xfrm>
              <a:off x="2804" y="1047"/>
              <a:ext cx="2029" cy="162"/>
            </a:xfrm>
            <a:custGeom>
              <a:avLst/>
              <a:gdLst>
                <a:gd name="T0" fmla="*/ 0 w 1419"/>
                <a:gd name="T1" fmla="*/ 13 h 324"/>
                <a:gd name="T2" fmla="*/ 0 w 1419"/>
                <a:gd name="T3" fmla="*/ 16 h 324"/>
                <a:gd name="T4" fmla="*/ 751 w 1419"/>
                <a:gd name="T5" fmla="*/ 21 h 324"/>
                <a:gd name="T6" fmla="*/ 5931 w 1419"/>
                <a:gd name="T7" fmla="*/ 6 h 324"/>
                <a:gd name="T8" fmla="*/ 5388 w 1419"/>
                <a:gd name="T9" fmla="*/ 0 h 324"/>
                <a:gd name="T10" fmla="*/ 0 w 1419"/>
                <a:gd name="T11" fmla="*/ 13 h 3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19" h="324">
                  <a:moveTo>
                    <a:pt x="0" y="194"/>
                  </a:moveTo>
                  <a:lnTo>
                    <a:pt x="0" y="241"/>
                  </a:lnTo>
                  <a:lnTo>
                    <a:pt x="180" y="324"/>
                  </a:lnTo>
                  <a:lnTo>
                    <a:pt x="1419" y="88"/>
                  </a:lnTo>
                  <a:lnTo>
                    <a:pt x="1289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DDA5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6" name="Freeform 573"/>
            <p:cNvSpPr>
              <a:spLocks/>
            </p:cNvSpPr>
            <p:nvPr/>
          </p:nvSpPr>
          <p:spPr bwMode="auto">
            <a:xfrm>
              <a:off x="4124" y="1144"/>
              <a:ext cx="89" cy="66"/>
            </a:xfrm>
            <a:custGeom>
              <a:avLst/>
              <a:gdLst>
                <a:gd name="T0" fmla="*/ 0 w 180"/>
                <a:gd name="T1" fmla="*/ 0 h 131"/>
                <a:gd name="T2" fmla="*/ 11 w 180"/>
                <a:gd name="T3" fmla="*/ 4 h 131"/>
                <a:gd name="T4" fmla="*/ 11 w 180"/>
                <a:gd name="T5" fmla="*/ 9 h 131"/>
                <a:gd name="T6" fmla="*/ 0 w 180"/>
                <a:gd name="T7" fmla="*/ 3 h 131"/>
                <a:gd name="T8" fmla="*/ 0 w 180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131">
                  <a:moveTo>
                    <a:pt x="0" y="0"/>
                  </a:moveTo>
                  <a:lnTo>
                    <a:pt x="180" y="62"/>
                  </a:lnTo>
                  <a:lnTo>
                    <a:pt x="180" y="131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5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" name="Freeform 574"/>
            <p:cNvSpPr>
              <a:spLocks/>
            </p:cNvSpPr>
            <p:nvPr/>
          </p:nvSpPr>
          <p:spPr bwMode="auto">
            <a:xfrm>
              <a:off x="4213" y="1075"/>
              <a:ext cx="620" cy="135"/>
            </a:xfrm>
            <a:custGeom>
              <a:avLst/>
              <a:gdLst>
                <a:gd name="T0" fmla="*/ 0 w 1239"/>
                <a:gd name="T1" fmla="*/ 13 h 270"/>
                <a:gd name="T2" fmla="*/ 77 w 1239"/>
                <a:gd name="T3" fmla="*/ 0 h 270"/>
                <a:gd name="T4" fmla="*/ 78 w 1239"/>
                <a:gd name="T5" fmla="*/ 3 h 270"/>
                <a:gd name="T6" fmla="*/ 0 w 1239"/>
                <a:gd name="T7" fmla="*/ 17 h 270"/>
                <a:gd name="T8" fmla="*/ 0 w 1239"/>
                <a:gd name="T9" fmla="*/ 13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9" h="270">
                  <a:moveTo>
                    <a:pt x="0" y="201"/>
                  </a:moveTo>
                  <a:lnTo>
                    <a:pt x="1217" y="0"/>
                  </a:lnTo>
                  <a:lnTo>
                    <a:pt x="1239" y="33"/>
                  </a:lnTo>
                  <a:lnTo>
                    <a:pt x="0" y="27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BF8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" name="Freeform 575"/>
            <p:cNvSpPr>
              <a:spLocks/>
            </p:cNvSpPr>
            <p:nvPr/>
          </p:nvSpPr>
          <p:spPr bwMode="auto">
            <a:xfrm>
              <a:off x="4199" y="1086"/>
              <a:ext cx="446" cy="74"/>
            </a:xfrm>
            <a:custGeom>
              <a:avLst/>
              <a:gdLst>
                <a:gd name="T0" fmla="*/ 0 w 892"/>
                <a:gd name="T1" fmla="*/ 8 h 149"/>
                <a:gd name="T2" fmla="*/ 2 w 892"/>
                <a:gd name="T3" fmla="*/ 9 h 149"/>
                <a:gd name="T4" fmla="*/ 56 w 892"/>
                <a:gd name="T5" fmla="*/ 0 h 149"/>
                <a:gd name="T6" fmla="*/ 53 w 892"/>
                <a:gd name="T7" fmla="*/ 0 h 149"/>
                <a:gd name="T8" fmla="*/ 0 w 892"/>
                <a:gd name="T9" fmla="*/ 8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2" h="149">
                  <a:moveTo>
                    <a:pt x="0" y="142"/>
                  </a:moveTo>
                  <a:lnTo>
                    <a:pt x="29" y="149"/>
                  </a:lnTo>
                  <a:lnTo>
                    <a:pt x="892" y="14"/>
                  </a:lnTo>
                  <a:lnTo>
                    <a:pt x="844" y="0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BF8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9" name="Freeform 576"/>
            <p:cNvSpPr>
              <a:spLocks/>
            </p:cNvSpPr>
            <p:nvPr/>
          </p:nvSpPr>
          <p:spPr bwMode="auto">
            <a:xfrm>
              <a:off x="4436" y="722"/>
              <a:ext cx="16" cy="23"/>
            </a:xfrm>
            <a:custGeom>
              <a:avLst/>
              <a:gdLst>
                <a:gd name="T0" fmla="*/ 0 w 34"/>
                <a:gd name="T1" fmla="*/ 1 h 46"/>
                <a:gd name="T2" fmla="*/ 0 w 34"/>
                <a:gd name="T3" fmla="*/ 1 h 46"/>
                <a:gd name="T4" fmla="*/ 0 w 34"/>
                <a:gd name="T5" fmla="*/ 0 h 46"/>
                <a:gd name="T6" fmla="*/ 0 w 34"/>
                <a:gd name="T7" fmla="*/ 1 h 46"/>
                <a:gd name="T8" fmla="*/ 1 w 34"/>
                <a:gd name="T9" fmla="*/ 1 h 46"/>
                <a:gd name="T10" fmla="*/ 1 w 34"/>
                <a:gd name="T11" fmla="*/ 2 h 46"/>
                <a:gd name="T12" fmla="*/ 2 w 34"/>
                <a:gd name="T13" fmla="*/ 2 h 46"/>
                <a:gd name="T14" fmla="*/ 2 w 34"/>
                <a:gd name="T15" fmla="*/ 2 h 46"/>
                <a:gd name="T16" fmla="*/ 2 w 34"/>
                <a:gd name="T17" fmla="*/ 2 h 46"/>
                <a:gd name="T18" fmla="*/ 0 w 34"/>
                <a:gd name="T19" fmla="*/ 3 h 46"/>
                <a:gd name="T20" fmla="*/ 0 w 34"/>
                <a:gd name="T21" fmla="*/ 1 h 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46">
                  <a:moveTo>
                    <a:pt x="0" y="5"/>
                  </a:moveTo>
                  <a:lnTo>
                    <a:pt x="3" y="4"/>
                  </a:lnTo>
                  <a:lnTo>
                    <a:pt x="7" y="0"/>
                  </a:lnTo>
                  <a:lnTo>
                    <a:pt x="14" y="1"/>
                  </a:lnTo>
                  <a:lnTo>
                    <a:pt x="22" y="11"/>
                  </a:lnTo>
                  <a:lnTo>
                    <a:pt x="29" y="21"/>
                  </a:lnTo>
                  <a:lnTo>
                    <a:pt x="33" y="26"/>
                  </a:lnTo>
                  <a:lnTo>
                    <a:pt x="34" y="28"/>
                  </a:lnTo>
                  <a:lnTo>
                    <a:pt x="12" y="46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0" name="Freeform 577"/>
            <p:cNvSpPr>
              <a:spLocks/>
            </p:cNvSpPr>
            <p:nvPr/>
          </p:nvSpPr>
          <p:spPr bwMode="auto">
            <a:xfrm>
              <a:off x="4354" y="873"/>
              <a:ext cx="234" cy="138"/>
            </a:xfrm>
            <a:custGeom>
              <a:avLst/>
              <a:gdLst>
                <a:gd name="T0" fmla="*/ 0 w 469"/>
                <a:gd name="T1" fmla="*/ 13 h 278"/>
                <a:gd name="T2" fmla="*/ 0 w 469"/>
                <a:gd name="T3" fmla="*/ 13 h 278"/>
                <a:gd name="T4" fmla="*/ 1 w 469"/>
                <a:gd name="T5" fmla="*/ 13 h 278"/>
                <a:gd name="T6" fmla="*/ 2 w 469"/>
                <a:gd name="T7" fmla="*/ 12 h 278"/>
                <a:gd name="T8" fmla="*/ 3 w 469"/>
                <a:gd name="T9" fmla="*/ 12 h 278"/>
                <a:gd name="T10" fmla="*/ 5 w 469"/>
                <a:gd name="T11" fmla="*/ 11 h 278"/>
                <a:gd name="T12" fmla="*/ 7 w 469"/>
                <a:gd name="T13" fmla="*/ 10 h 278"/>
                <a:gd name="T14" fmla="*/ 9 w 469"/>
                <a:gd name="T15" fmla="*/ 8 h 278"/>
                <a:gd name="T16" fmla="*/ 11 w 469"/>
                <a:gd name="T17" fmla="*/ 7 h 278"/>
                <a:gd name="T18" fmla="*/ 12 w 469"/>
                <a:gd name="T19" fmla="*/ 6 h 278"/>
                <a:gd name="T20" fmla="*/ 13 w 469"/>
                <a:gd name="T21" fmla="*/ 5 h 278"/>
                <a:gd name="T22" fmla="*/ 14 w 469"/>
                <a:gd name="T23" fmla="*/ 4 h 278"/>
                <a:gd name="T24" fmla="*/ 15 w 469"/>
                <a:gd name="T25" fmla="*/ 3 h 278"/>
                <a:gd name="T26" fmla="*/ 16 w 469"/>
                <a:gd name="T27" fmla="*/ 3 h 278"/>
                <a:gd name="T28" fmla="*/ 17 w 469"/>
                <a:gd name="T29" fmla="*/ 2 h 278"/>
                <a:gd name="T30" fmla="*/ 18 w 469"/>
                <a:gd name="T31" fmla="*/ 2 h 278"/>
                <a:gd name="T32" fmla="*/ 19 w 469"/>
                <a:gd name="T33" fmla="*/ 1 h 278"/>
                <a:gd name="T34" fmla="*/ 19 w 469"/>
                <a:gd name="T35" fmla="*/ 1 h 278"/>
                <a:gd name="T36" fmla="*/ 20 w 469"/>
                <a:gd name="T37" fmla="*/ 0 h 278"/>
                <a:gd name="T38" fmla="*/ 21 w 469"/>
                <a:gd name="T39" fmla="*/ 0 h 278"/>
                <a:gd name="T40" fmla="*/ 22 w 469"/>
                <a:gd name="T41" fmla="*/ 0 h 278"/>
                <a:gd name="T42" fmla="*/ 22 w 469"/>
                <a:gd name="T43" fmla="*/ 0 h 278"/>
                <a:gd name="T44" fmla="*/ 22 w 469"/>
                <a:gd name="T45" fmla="*/ 0 h 278"/>
                <a:gd name="T46" fmla="*/ 23 w 469"/>
                <a:gd name="T47" fmla="*/ 0 h 278"/>
                <a:gd name="T48" fmla="*/ 23 w 469"/>
                <a:gd name="T49" fmla="*/ 0 h 278"/>
                <a:gd name="T50" fmla="*/ 29 w 469"/>
                <a:gd name="T51" fmla="*/ 2 h 278"/>
                <a:gd name="T52" fmla="*/ 29 w 469"/>
                <a:gd name="T53" fmla="*/ 3 h 278"/>
                <a:gd name="T54" fmla="*/ 29 w 469"/>
                <a:gd name="T55" fmla="*/ 3 h 278"/>
                <a:gd name="T56" fmla="*/ 28 w 469"/>
                <a:gd name="T57" fmla="*/ 3 h 278"/>
                <a:gd name="T58" fmla="*/ 28 w 469"/>
                <a:gd name="T59" fmla="*/ 4 h 278"/>
                <a:gd name="T60" fmla="*/ 27 w 469"/>
                <a:gd name="T61" fmla="*/ 5 h 278"/>
                <a:gd name="T62" fmla="*/ 26 w 469"/>
                <a:gd name="T63" fmla="*/ 6 h 278"/>
                <a:gd name="T64" fmla="*/ 25 w 469"/>
                <a:gd name="T65" fmla="*/ 7 h 278"/>
                <a:gd name="T66" fmla="*/ 23 w 469"/>
                <a:gd name="T67" fmla="*/ 8 h 278"/>
                <a:gd name="T68" fmla="*/ 22 w 469"/>
                <a:gd name="T69" fmla="*/ 9 h 278"/>
                <a:gd name="T70" fmla="*/ 20 w 469"/>
                <a:gd name="T71" fmla="*/ 10 h 278"/>
                <a:gd name="T72" fmla="*/ 18 w 469"/>
                <a:gd name="T73" fmla="*/ 11 h 278"/>
                <a:gd name="T74" fmla="*/ 15 w 469"/>
                <a:gd name="T75" fmla="*/ 12 h 278"/>
                <a:gd name="T76" fmla="*/ 13 w 469"/>
                <a:gd name="T77" fmla="*/ 14 h 278"/>
                <a:gd name="T78" fmla="*/ 10 w 469"/>
                <a:gd name="T79" fmla="*/ 15 h 278"/>
                <a:gd name="T80" fmla="*/ 7 w 469"/>
                <a:gd name="T81" fmla="*/ 16 h 278"/>
                <a:gd name="T82" fmla="*/ 3 w 469"/>
                <a:gd name="T83" fmla="*/ 17 h 278"/>
                <a:gd name="T84" fmla="*/ 0 w 469"/>
                <a:gd name="T85" fmla="*/ 13 h 27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69" h="278">
                  <a:moveTo>
                    <a:pt x="0" y="215"/>
                  </a:moveTo>
                  <a:lnTo>
                    <a:pt x="5" y="214"/>
                  </a:lnTo>
                  <a:lnTo>
                    <a:pt x="17" y="211"/>
                  </a:lnTo>
                  <a:lnTo>
                    <a:pt x="37" y="204"/>
                  </a:lnTo>
                  <a:lnTo>
                    <a:pt x="62" y="194"/>
                  </a:lnTo>
                  <a:lnTo>
                    <a:pt x="91" y="180"/>
                  </a:lnTo>
                  <a:lnTo>
                    <a:pt x="121" y="162"/>
                  </a:lnTo>
                  <a:lnTo>
                    <a:pt x="152" y="139"/>
                  </a:lnTo>
                  <a:lnTo>
                    <a:pt x="182" y="112"/>
                  </a:lnTo>
                  <a:lnTo>
                    <a:pt x="197" y="97"/>
                  </a:lnTo>
                  <a:lnTo>
                    <a:pt x="213" y="83"/>
                  </a:lnTo>
                  <a:lnTo>
                    <a:pt x="228" y="71"/>
                  </a:lnTo>
                  <a:lnTo>
                    <a:pt x="244" y="60"/>
                  </a:lnTo>
                  <a:lnTo>
                    <a:pt x="260" y="50"/>
                  </a:lnTo>
                  <a:lnTo>
                    <a:pt x="276" y="40"/>
                  </a:lnTo>
                  <a:lnTo>
                    <a:pt x="291" y="32"/>
                  </a:lnTo>
                  <a:lnTo>
                    <a:pt x="306" y="25"/>
                  </a:lnTo>
                  <a:lnTo>
                    <a:pt x="319" y="20"/>
                  </a:lnTo>
                  <a:lnTo>
                    <a:pt x="332" y="14"/>
                  </a:lnTo>
                  <a:lnTo>
                    <a:pt x="343" y="9"/>
                  </a:lnTo>
                  <a:lnTo>
                    <a:pt x="352" y="6"/>
                  </a:lnTo>
                  <a:lnTo>
                    <a:pt x="360" y="3"/>
                  </a:lnTo>
                  <a:lnTo>
                    <a:pt x="366" y="1"/>
                  </a:lnTo>
                  <a:lnTo>
                    <a:pt x="370" y="0"/>
                  </a:lnTo>
                  <a:lnTo>
                    <a:pt x="371" y="0"/>
                  </a:lnTo>
                  <a:lnTo>
                    <a:pt x="469" y="47"/>
                  </a:lnTo>
                  <a:lnTo>
                    <a:pt x="467" y="48"/>
                  </a:lnTo>
                  <a:lnTo>
                    <a:pt x="464" y="54"/>
                  </a:lnTo>
                  <a:lnTo>
                    <a:pt x="457" y="61"/>
                  </a:lnTo>
                  <a:lnTo>
                    <a:pt x="449" y="71"/>
                  </a:lnTo>
                  <a:lnTo>
                    <a:pt x="436" y="84"/>
                  </a:lnTo>
                  <a:lnTo>
                    <a:pt x="421" y="98"/>
                  </a:lnTo>
                  <a:lnTo>
                    <a:pt x="403" y="114"/>
                  </a:lnTo>
                  <a:lnTo>
                    <a:pt x="381" y="131"/>
                  </a:lnTo>
                  <a:lnTo>
                    <a:pt x="356" y="149"/>
                  </a:lnTo>
                  <a:lnTo>
                    <a:pt x="326" y="168"/>
                  </a:lnTo>
                  <a:lnTo>
                    <a:pt x="292" y="187"/>
                  </a:lnTo>
                  <a:lnTo>
                    <a:pt x="254" y="206"/>
                  </a:lnTo>
                  <a:lnTo>
                    <a:pt x="213" y="225"/>
                  </a:lnTo>
                  <a:lnTo>
                    <a:pt x="166" y="243"/>
                  </a:lnTo>
                  <a:lnTo>
                    <a:pt x="115" y="262"/>
                  </a:lnTo>
                  <a:lnTo>
                    <a:pt x="59" y="278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1" name="Freeform 578"/>
            <p:cNvSpPr>
              <a:spLocks/>
            </p:cNvSpPr>
            <p:nvPr/>
          </p:nvSpPr>
          <p:spPr bwMode="auto">
            <a:xfrm>
              <a:off x="4213" y="951"/>
              <a:ext cx="188" cy="132"/>
            </a:xfrm>
            <a:custGeom>
              <a:avLst/>
              <a:gdLst>
                <a:gd name="T0" fmla="*/ 7 w 374"/>
                <a:gd name="T1" fmla="*/ 0 h 263"/>
                <a:gd name="T2" fmla="*/ 23 w 374"/>
                <a:gd name="T3" fmla="*/ 4 h 263"/>
                <a:gd name="T4" fmla="*/ 24 w 374"/>
                <a:gd name="T5" fmla="*/ 10 h 263"/>
                <a:gd name="T6" fmla="*/ 18 w 374"/>
                <a:gd name="T7" fmla="*/ 17 h 263"/>
                <a:gd name="T8" fmla="*/ 4 w 374"/>
                <a:gd name="T9" fmla="*/ 12 h 263"/>
                <a:gd name="T10" fmla="*/ 0 w 374"/>
                <a:gd name="T11" fmla="*/ 8 h 263"/>
                <a:gd name="T12" fmla="*/ 7 w 374"/>
                <a:gd name="T13" fmla="*/ 0 h 2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4" h="263">
                  <a:moveTo>
                    <a:pt x="107" y="0"/>
                  </a:moveTo>
                  <a:lnTo>
                    <a:pt x="361" y="64"/>
                  </a:lnTo>
                  <a:lnTo>
                    <a:pt x="374" y="154"/>
                  </a:lnTo>
                  <a:lnTo>
                    <a:pt x="279" y="263"/>
                  </a:lnTo>
                  <a:lnTo>
                    <a:pt x="61" y="192"/>
                  </a:lnTo>
                  <a:lnTo>
                    <a:pt x="0" y="11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9A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" name="Freeform 579"/>
            <p:cNvSpPr>
              <a:spLocks/>
            </p:cNvSpPr>
            <p:nvPr/>
          </p:nvSpPr>
          <p:spPr bwMode="auto">
            <a:xfrm>
              <a:off x="4213" y="951"/>
              <a:ext cx="181" cy="88"/>
            </a:xfrm>
            <a:custGeom>
              <a:avLst/>
              <a:gdLst>
                <a:gd name="T0" fmla="*/ 7 w 361"/>
                <a:gd name="T1" fmla="*/ 0 h 175"/>
                <a:gd name="T2" fmla="*/ 0 w 361"/>
                <a:gd name="T3" fmla="*/ 8 h 175"/>
                <a:gd name="T4" fmla="*/ 16 w 361"/>
                <a:gd name="T5" fmla="*/ 11 h 175"/>
                <a:gd name="T6" fmla="*/ 23 w 361"/>
                <a:gd name="T7" fmla="*/ 4 h 175"/>
                <a:gd name="T8" fmla="*/ 7 w 361"/>
                <a:gd name="T9" fmla="*/ 0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1" h="175">
                  <a:moveTo>
                    <a:pt x="107" y="0"/>
                  </a:moveTo>
                  <a:lnTo>
                    <a:pt x="0" y="113"/>
                  </a:lnTo>
                  <a:lnTo>
                    <a:pt x="251" y="175"/>
                  </a:lnTo>
                  <a:lnTo>
                    <a:pt x="361" y="6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9B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" name="Freeform 580"/>
            <p:cNvSpPr>
              <a:spLocks/>
            </p:cNvSpPr>
            <p:nvPr/>
          </p:nvSpPr>
          <p:spPr bwMode="auto">
            <a:xfrm>
              <a:off x="4532" y="755"/>
              <a:ext cx="74" cy="156"/>
            </a:xfrm>
            <a:custGeom>
              <a:avLst/>
              <a:gdLst>
                <a:gd name="T0" fmla="*/ 6 w 147"/>
                <a:gd name="T1" fmla="*/ 0 h 311"/>
                <a:gd name="T2" fmla="*/ 6 w 147"/>
                <a:gd name="T3" fmla="*/ 1 h 311"/>
                <a:gd name="T4" fmla="*/ 5 w 147"/>
                <a:gd name="T5" fmla="*/ 3 h 311"/>
                <a:gd name="T6" fmla="*/ 5 w 147"/>
                <a:gd name="T7" fmla="*/ 5 h 311"/>
                <a:gd name="T8" fmla="*/ 4 w 147"/>
                <a:gd name="T9" fmla="*/ 8 h 311"/>
                <a:gd name="T10" fmla="*/ 3 w 147"/>
                <a:gd name="T11" fmla="*/ 11 h 311"/>
                <a:gd name="T12" fmla="*/ 2 w 147"/>
                <a:gd name="T13" fmla="*/ 13 h 311"/>
                <a:gd name="T14" fmla="*/ 1 w 147"/>
                <a:gd name="T15" fmla="*/ 15 h 311"/>
                <a:gd name="T16" fmla="*/ 0 w 147"/>
                <a:gd name="T17" fmla="*/ 16 h 311"/>
                <a:gd name="T18" fmla="*/ 0 w 147"/>
                <a:gd name="T19" fmla="*/ 17 h 311"/>
                <a:gd name="T20" fmla="*/ 1 w 147"/>
                <a:gd name="T21" fmla="*/ 18 h 311"/>
                <a:gd name="T22" fmla="*/ 2 w 147"/>
                <a:gd name="T23" fmla="*/ 19 h 311"/>
                <a:gd name="T24" fmla="*/ 3 w 147"/>
                <a:gd name="T25" fmla="*/ 19 h 311"/>
                <a:gd name="T26" fmla="*/ 4 w 147"/>
                <a:gd name="T27" fmla="*/ 20 h 311"/>
                <a:gd name="T28" fmla="*/ 6 w 147"/>
                <a:gd name="T29" fmla="*/ 20 h 311"/>
                <a:gd name="T30" fmla="*/ 7 w 147"/>
                <a:gd name="T31" fmla="*/ 19 h 311"/>
                <a:gd name="T32" fmla="*/ 9 w 147"/>
                <a:gd name="T33" fmla="*/ 17 h 311"/>
                <a:gd name="T34" fmla="*/ 9 w 147"/>
                <a:gd name="T35" fmla="*/ 14 h 311"/>
                <a:gd name="T36" fmla="*/ 10 w 147"/>
                <a:gd name="T37" fmla="*/ 11 h 311"/>
                <a:gd name="T38" fmla="*/ 9 w 147"/>
                <a:gd name="T39" fmla="*/ 9 h 311"/>
                <a:gd name="T40" fmla="*/ 9 w 147"/>
                <a:gd name="T41" fmla="*/ 6 h 311"/>
                <a:gd name="T42" fmla="*/ 8 w 147"/>
                <a:gd name="T43" fmla="*/ 4 h 311"/>
                <a:gd name="T44" fmla="*/ 7 w 147"/>
                <a:gd name="T45" fmla="*/ 2 h 311"/>
                <a:gd name="T46" fmla="*/ 7 w 147"/>
                <a:gd name="T47" fmla="*/ 1 h 311"/>
                <a:gd name="T48" fmla="*/ 6 w 147"/>
                <a:gd name="T49" fmla="*/ 0 h 31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47" h="311">
                  <a:moveTo>
                    <a:pt x="94" y="0"/>
                  </a:moveTo>
                  <a:lnTo>
                    <a:pt x="91" y="10"/>
                  </a:lnTo>
                  <a:lnTo>
                    <a:pt x="80" y="36"/>
                  </a:lnTo>
                  <a:lnTo>
                    <a:pt x="67" y="74"/>
                  </a:lnTo>
                  <a:lnTo>
                    <a:pt x="51" y="116"/>
                  </a:lnTo>
                  <a:lnTo>
                    <a:pt x="34" y="161"/>
                  </a:lnTo>
                  <a:lnTo>
                    <a:pt x="19" y="202"/>
                  </a:lnTo>
                  <a:lnTo>
                    <a:pt x="7" y="233"/>
                  </a:lnTo>
                  <a:lnTo>
                    <a:pt x="0" y="249"/>
                  </a:lnTo>
                  <a:lnTo>
                    <a:pt x="0" y="259"/>
                  </a:lnTo>
                  <a:lnTo>
                    <a:pt x="8" y="274"/>
                  </a:lnTo>
                  <a:lnTo>
                    <a:pt x="22" y="290"/>
                  </a:lnTo>
                  <a:lnTo>
                    <a:pt x="39" y="303"/>
                  </a:lnTo>
                  <a:lnTo>
                    <a:pt x="60" y="311"/>
                  </a:lnTo>
                  <a:lnTo>
                    <a:pt x="83" y="309"/>
                  </a:lnTo>
                  <a:lnTo>
                    <a:pt x="107" y="294"/>
                  </a:lnTo>
                  <a:lnTo>
                    <a:pt x="129" y="263"/>
                  </a:lnTo>
                  <a:lnTo>
                    <a:pt x="144" y="220"/>
                  </a:lnTo>
                  <a:lnTo>
                    <a:pt x="147" y="176"/>
                  </a:lnTo>
                  <a:lnTo>
                    <a:pt x="143" y="132"/>
                  </a:lnTo>
                  <a:lnTo>
                    <a:pt x="132" y="91"/>
                  </a:lnTo>
                  <a:lnTo>
                    <a:pt x="120" y="54"/>
                  </a:lnTo>
                  <a:lnTo>
                    <a:pt x="108" y="25"/>
                  </a:lnTo>
                  <a:lnTo>
                    <a:pt x="98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" name="Freeform 581"/>
            <p:cNvSpPr>
              <a:spLocks/>
            </p:cNvSpPr>
            <p:nvPr/>
          </p:nvSpPr>
          <p:spPr bwMode="auto">
            <a:xfrm>
              <a:off x="4657" y="508"/>
              <a:ext cx="151" cy="176"/>
            </a:xfrm>
            <a:custGeom>
              <a:avLst/>
              <a:gdLst>
                <a:gd name="T0" fmla="*/ 14 w 300"/>
                <a:gd name="T1" fmla="*/ 0 h 351"/>
                <a:gd name="T2" fmla="*/ 14 w 300"/>
                <a:gd name="T3" fmla="*/ 1 h 351"/>
                <a:gd name="T4" fmla="*/ 14 w 300"/>
                <a:gd name="T5" fmla="*/ 3 h 351"/>
                <a:gd name="T6" fmla="*/ 14 w 300"/>
                <a:gd name="T7" fmla="*/ 6 h 351"/>
                <a:gd name="T8" fmla="*/ 13 w 300"/>
                <a:gd name="T9" fmla="*/ 9 h 351"/>
                <a:gd name="T10" fmla="*/ 14 w 300"/>
                <a:gd name="T11" fmla="*/ 12 h 351"/>
                <a:gd name="T12" fmla="*/ 15 w 300"/>
                <a:gd name="T13" fmla="*/ 15 h 351"/>
                <a:gd name="T14" fmla="*/ 17 w 300"/>
                <a:gd name="T15" fmla="*/ 18 h 351"/>
                <a:gd name="T16" fmla="*/ 19 w 300"/>
                <a:gd name="T17" fmla="*/ 19 h 351"/>
                <a:gd name="T18" fmla="*/ 19 w 300"/>
                <a:gd name="T19" fmla="*/ 19 h 351"/>
                <a:gd name="T20" fmla="*/ 19 w 300"/>
                <a:gd name="T21" fmla="*/ 19 h 351"/>
                <a:gd name="T22" fmla="*/ 19 w 300"/>
                <a:gd name="T23" fmla="*/ 20 h 351"/>
                <a:gd name="T24" fmla="*/ 18 w 300"/>
                <a:gd name="T25" fmla="*/ 20 h 351"/>
                <a:gd name="T26" fmla="*/ 17 w 300"/>
                <a:gd name="T27" fmla="*/ 20 h 351"/>
                <a:gd name="T28" fmla="*/ 16 w 300"/>
                <a:gd name="T29" fmla="*/ 21 h 351"/>
                <a:gd name="T30" fmla="*/ 15 w 300"/>
                <a:gd name="T31" fmla="*/ 21 h 351"/>
                <a:gd name="T32" fmla="*/ 14 w 300"/>
                <a:gd name="T33" fmla="*/ 22 h 351"/>
                <a:gd name="T34" fmla="*/ 13 w 300"/>
                <a:gd name="T35" fmla="*/ 22 h 351"/>
                <a:gd name="T36" fmla="*/ 12 w 300"/>
                <a:gd name="T37" fmla="*/ 22 h 351"/>
                <a:gd name="T38" fmla="*/ 10 w 300"/>
                <a:gd name="T39" fmla="*/ 22 h 351"/>
                <a:gd name="T40" fmla="*/ 8 w 300"/>
                <a:gd name="T41" fmla="*/ 22 h 351"/>
                <a:gd name="T42" fmla="*/ 6 w 300"/>
                <a:gd name="T43" fmla="*/ 22 h 351"/>
                <a:gd name="T44" fmla="*/ 5 w 300"/>
                <a:gd name="T45" fmla="*/ 21 h 351"/>
                <a:gd name="T46" fmla="*/ 3 w 300"/>
                <a:gd name="T47" fmla="*/ 20 h 351"/>
                <a:gd name="T48" fmla="*/ 0 w 300"/>
                <a:gd name="T49" fmla="*/ 19 h 351"/>
                <a:gd name="T50" fmla="*/ 1 w 300"/>
                <a:gd name="T51" fmla="*/ 19 h 351"/>
                <a:gd name="T52" fmla="*/ 1 w 300"/>
                <a:gd name="T53" fmla="*/ 19 h 351"/>
                <a:gd name="T54" fmla="*/ 2 w 300"/>
                <a:gd name="T55" fmla="*/ 19 h 351"/>
                <a:gd name="T56" fmla="*/ 2 w 300"/>
                <a:gd name="T57" fmla="*/ 19 h 351"/>
                <a:gd name="T58" fmla="*/ 3 w 300"/>
                <a:gd name="T59" fmla="*/ 19 h 351"/>
                <a:gd name="T60" fmla="*/ 4 w 300"/>
                <a:gd name="T61" fmla="*/ 18 h 351"/>
                <a:gd name="T62" fmla="*/ 4 w 300"/>
                <a:gd name="T63" fmla="*/ 18 h 351"/>
                <a:gd name="T64" fmla="*/ 4 w 300"/>
                <a:gd name="T65" fmla="*/ 17 h 351"/>
                <a:gd name="T66" fmla="*/ 4 w 300"/>
                <a:gd name="T67" fmla="*/ 16 h 351"/>
                <a:gd name="T68" fmla="*/ 4 w 300"/>
                <a:gd name="T69" fmla="*/ 15 h 351"/>
                <a:gd name="T70" fmla="*/ 3 w 300"/>
                <a:gd name="T71" fmla="*/ 14 h 351"/>
                <a:gd name="T72" fmla="*/ 3 w 300"/>
                <a:gd name="T73" fmla="*/ 12 h 351"/>
                <a:gd name="T74" fmla="*/ 2 w 300"/>
                <a:gd name="T75" fmla="*/ 10 h 351"/>
                <a:gd name="T76" fmla="*/ 2 w 300"/>
                <a:gd name="T77" fmla="*/ 9 h 351"/>
                <a:gd name="T78" fmla="*/ 2 w 300"/>
                <a:gd name="T79" fmla="*/ 8 h 351"/>
                <a:gd name="T80" fmla="*/ 2 w 300"/>
                <a:gd name="T81" fmla="*/ 8 h 351"/>
                <a:gd name="T82" fmla="*/ 14 w 300"/>
                <a:gd name="T83" fmla="*/ 0 h 35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00" h="351">
                  <a:moveTo>
                    <a:pt x="220" y="0"/>
                  </a:moveTo>
                  <a:lnTo>
                    <a:pt x="217" y="11"/>
                  </a:lnTo>
                  <a:lnTo>
                    <a:pt x="213" y="41"/>
                  </a:lnTo>
                  <a:lnTo>
                    <a:pt x="208" y="84"/>
                  </a:lnTo>
                  <a:lnTo>
                    <a:pt x="207" y="133"/>
                  </a:lnTo>
                  <a:lnTo>
                    <a:pt x="213" y="186"/>
                  </a:lnTo>
                  <a:lnTo>
                    <a:pt x="228" y="234"/>
                  </a:lnTo>
                  <a:lnTo>
                    <a:pt x="256" y="273"/>
                  </a:lnTo>
                  <a:lnTo>
                    <a:pt x="300" y="296"/>
                  </a:lnTo>
                  <a:lnTo>
                    <a:pt x="299" y="297"/>
                  </a:lnTo>
                  <a:lnTo>
                    <a:pt x="294" y="300"/>
                  </a:lnTo>
                  <a:lnTo>
                    <a:pt x="289" y="306"/>
                  </a:lnTo>
                  <a:lnTo>
                    <a:pt x="280" y="313"/>
                  </a:lnTo>
                  <a:lnTo>
                    <a:pt x="268" y="320"/>
                  </a:lnTo>
                  <a:lnTo>
                    <a:pt x="254" y="328"/>
                  </a:lnTo>
                  <a:lnTo>
                    <a:pt x="238" y="335"/>
                  </a:lnTo>
                  <a:lnTo>
                    <a:pt x="220" y="342"/>
                  </a:lnTo>
                  <a:lnTo>
                    <a:pt x="199" y="347"/>
                  </a:lnTo>
                  <a:lnTo>
                    <a:pt x="176" y="350"/>
                  </a:lnTo>
                  <a:lnTo>
                    <a:pt x="151" y="351"/>
                  </a:lnTo>
                  <a:lnTo>
                    <a:pt x="124" y="349"/>
                  </a:lnTo>
                  <a:lnTo>
                    <a:pt x="96" y="343"/>
                  </a:lnTo>
                  <a:lnTo>
                    <a:pt x="65" y="334"/>
                  </a:lnTo>
                  <a:lnTo>
                    <a:pt x="33" y="320"/>
                  </a:lnTo>
                  <a:lnTo>
                    <a:pt x="0" y="302"/>
                  </a:lnTo>
                  <a:lnTo>
                    <a:pt x="2" y="302"/>
                  </a:lnTo>
                  <a:lnTo>
                    <a:pt x="9" y="300"/>
                  </a:lnTo>
                  <a:lnTo>
                    <a:pt x="19" y="299"/>
                  </a:lnTo>
                  <a:lnTo>
                    <a:pt x="31" y="296"/>
                  </a:lnTo>
                  <a:lnTo>
                    <a:pt x="41" y="291"/>
                  </a:lnTo>
                  <a:lnTo>
                    <a:pt x="52" y="284"/>
                  </a:lnTo>
                  <a:lnTo>
                    <a:pt x="58" y="275"/>
                  </a:lnTo>
                  <a:lnTo>
                    <a:pt x="61" y="262"/>
                  </a:lnTo>
                  <a:lnTo>
                    <a:pt x="58" y="251"/>
                  </a:lnTo>
                  <a:lnTo>
                    <a:pt x="54" y="232"/>
                  </a:lnTo>
                  <a:lnTo>
                    <a:pt x="47" y="209"/>
                  </a:lnTo>
                  <a:lnTo>
                    <a:pt x="39" y="183"/>
                  </a:lnTo>
                  <a:lnTo>
                    <a:pt x="31" y="159"/>
                  </a:lnTo>
                  <a:lnTo>
                    <a:pt x="24" y="138"/>
                  </a:lnTo>
                  <a:lnTo>
                    <a:pt x="19" y="123"/>
                  </a:lnTo>
                  <a:lnTo>
                    <a:pt x="17" y="117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" name="Freeform 582"/>
            <p:cNvSpPr>
              <a:spLocks/>
            </p:cNvSpPr>
            <p:nvPr/>
          </p:nvSpPr>
          <p:spPr bwMode="auto">
            <a:xfrm>
              <a:off x="4585" y="329"/>
              <a:ext cx="239" cy="281"/>
            </a:xfrm>
            <a:custGeom>
              <a:avLst/>
              <a:gdLst>
                <a:gd name="T0" fmla="*/ 5 w 478"/>
                <a:gd name="T1" fmla="*/ 3 h 563"/>
                <a:gd name="T2" fmla="*/ 3 w 478"/>
                <a:gd name="T3" fmla="*/ 5 h 563"/>
                <a:gd name="T4" fmla="*/ 1 w 478"/>
                <a:gd name="T5" fmla="*/ 8 h 563"/>
                <a:gd name="T6" fmla="*/ 1 w 478"/>
                <a:gd name="T7" fmla="*/ 13 h 563"/>
                <a:gd name="T8" fmla="*/ 2 w 478"/>
                <a:gd name="T9" fmla="*/ 16 h 563"/>
                <a:gd name="T10" fmla="*/ 1 w 478"/>
                <a:gd name="T11" fmla="*/ 18 h 563"/>
                <a:gd name="T12" fmla="*/ 0 w 478"/>
                <a:gd name="T13" fmla="*/ 22 h 563"/>
                <a:gd name="T14" fmla="*/ 2 w 478"/>
                <a:gd name="T15" fmla="*/ 27 h 563"/>
                <a:gd name="T16" fmla="*/ 5 w 478"/>
                <a:gd name="T17" fmla="*/ 30 h 563"/>
                <a:gd name="T18" fmla="*/ 5 w 478"/>
                <a:gd name="T19" fmla="*/ 31 h 563"/>
                <a:gd name="T20" fmla="*/ 6 w 478"/>
                <a:gd name="T21" fmla="*/ 33 h 563"/>
                <a:gd name="T22" fmla="*/ 7 w 478"/>
                <a:gd name="T23" fmla="*/ 34 h 563"/>
                <a:gd name="T24" fmla="*/ 8 w 478"/>
                <a:gd name="T25" fmla="*/ 35 h 563"/>
                <a:gd name="T26" fmla="*/ 11 w 478"/>
                <a:gd name="T27" fmla="*/ 34 h 563"/>
                <a:gd name="T28" fmla="*/ 13 w 478"/>
                <a:gd name="T29" fmla="*/ 34 h 563"/>
                <a:gd name="T30" fmla="*/ 14 w 478"/>
                <a:gd name="T31" fmla="*/ 33 h 563"/>
                <a:gd name="T32" fmla="*/ 16 w 478"/>
                <a:gd name="T33" fmla="*/ 33 h 563"/>
                <a:gd name="T34" fmla="*/ 19 w 478"/>
                <a:gd name="T35" fmla="*/ 32 h 563"/>
                <a:gd name="T36" fmla="*/ 21 w 478"/>
                <a:gd name="T37" fmla="*/ 30 h 563"/>
                <a:gd name="T38" fmla="*/ 23 w 478"/>
                <a:gd name="T39" fmla="*/ 28 h 563"/>
                <a:gd name="T40" fmla="*/ 25 w 478"/>
                <a:gd name="T41" fmla="*/ 26 h 563"/>
                <a:gd name="T42" fmla="*/ 27 w 478"/>
                <a:gd name="T43" fmla="*/ 22 h 563"/>
                <a:gd name="T44" fmla="*/ 29 w 478"/>
                <a:gd name="T45" fmla="*/ 16 h 563"/>
                <a:gd name="T46" fmla="*/ 30 w 478"/>
                <a:gd name="T47" fmla="*/ 11 h 563"/>
                <a:gd name="T48" fmla="*/ 30 w 478"/>
                <a:gd name="T49" fmla="*/ 8 h 563"/>
                <a:gd name="T50" fmla="*/ 28 w 478"/>
                <a:gd name="T51" fmla="*/ 6 h 563"/>
                <a:gd name="T52" fmla="*/ 24 w 478"/>
                <a:gd name="T53" fmla="*/ 3 h 563"/>
                <a:gd name="T54" fmla="*/ 21 w 478"/>
                <a:gd name="T55" fmla="*/ 2 h 563"/>
                <a:gd name="T56" fmla="*/ 19 w 478"/>
                <a:gd name="T57" fmla="*/ 1 h 563"/>
                <a:gd name="T58" fmla="*/ 16 w 478"/>
                <a:gd name="T59" fmla="*/ 0 h 563"/>
                <a:gd name="T60" fmla="*/ 13 w 478"/>
                <a:gd name="T61" fmla="*/ 0 h 563"/>
                <a:gd name="T62" fmla="*/ 10 w 478"/>
                <a:gd name="T63" fmla="*/ 0 h 563"/>
                <a:gd name="T64" fmla="*/ 8 w 478"/>
                <a:gd name="T65" fmla="*/ 0 h 563"/>
                <a:gd name="T66" fmla="*/ 6 w 478"/>
                <a:gd name="T67" fmla="*/ 1 h 5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78" h="563">
                  <a:moveTo>
                    <a:pt x="83" y="45"/>
                  </a:moveTo>
                  <a:lnTo>
                    <a:pt x="77" y="50"/>
                  </a:lnTo>
                  <a:lnTo>
                    <a:pt x="63" y="63"/>
                  </a:lnTo>
                  <a:lnTo>
                    <a:pt x="46" y="82"/>
                  </a:lnTo>
                  <a:lnTo>
                    <a:pt x="27" y="109"/>
                  </a:lnTo>
                  <a:lnTo>
                    <a:pt x="11" y="141"/>
                  </a:lnTo>
                  <a:lnTo>
                    <a:pt x="3" y="179"/>
                  </a:lnTo>
                  <a:lnTo>
                    <a:pt x="7" y="219"/>
                  </a:lnTo>
                  <a:lnTo>
                    <a:pt x="24" y="264"/>
                  </a:lnTo>
                  <a:lnTo>
                    <a:pt x="21" y="269"/>
                  </a:lnTo>
                  <a:lnTo>
                    <a:pt x="14" y="283"/>
                  </a:lnTo>
                  <a:lnTo>
                    <a:pt x="6" y="303"/>
                  </a:lnTo>
                  <a:lnTo>
                    <a:pt x="1" y="331"/>
                  </a:lnTo>
                  <a:lnTo>
                    <a:pt x="0" y="364"/>
                  </a:lnTo>
                  <a:lnTo>
                    <a:pt x="9" y="401"/>
                  </a:lnTo>
                  <a:lnTo>
                    <a:pt x="29" y="443"/>
                  </a:lnTo>
                  <a:lnTo>
                    <a:pt x="63" y="487"/>
                  </a:lnTo>
                  <a:lnTo>
                    <a:pt x="65" y="489"/>
                  </a:lnTo>
                  <a:lnTo>
                    <a:pt x="70" y="497"/>
                  </a:lnTo>
                  <a:lnTo>
                    <a:pt x="77" y="508"/>
                  </a:lnTo>
                  <a:lnTo>
                    <a:pt x="84" y="525"/>
                  </a:lnTo>
                  <a:lnTo>
                    <a:pt x="87" y="533"/>
                  </a:lnTo>
                  <a:lnTo>
                    <a:pt x="93" y="541"/>
                  </a:lnTo>
                  <a:lnTo>
                    <a:pt x="100" y="550"/>
                  </a:lnTo>
                  <a:lnTo>
                    <a:pt x="110" y="557"/>
                  </a:lnTo>
                  <a:lnTo>
                    <a:pt x="124" y="561"/>
                  </a:lnTo>
                  <a:lnTo>
                    <a:pt x="141" y="563"/>
                  </a:lnTo>
                  <a:lnTo>
                    <a:pt x="163" y="559"/>
                  </a:lnTo>
                  <a:lnTo>
                    <a:pt x="191" y="551"/>
                  </a:lnTo>
                  <a:lnTo>
                    <a:pt x="199" y="549"/>
                  </a:lnTo>
                  <a:lnTo>
                    <a:pt x="210" y="545"/>
                  </a:lnTo>
                  <a:lnTo>
                    <a:pt x="223" y="542"/>
                  </a:lnTo>
                  <a:lnTo>
                    <a:pt x="238" y="537"/>
                  </a:lnTo>
                  <a:lnTo>
                    <a:pt x="254" y="532"/>
                  </a:lnTo>
                  <a:lnTo>
                    <a:pt x="272" y="525"/>
                  </a:lnTo>
                  <a:lnTo>
                    <a:pt x="290" y="515"/>
                  </a:lnTo>
                  <a:lnTo>
                    <a:pt x="308" y="505"/>
                  </a:lnTo>
                  <a:lnTo>
                    <a:pt x="328" y="494"/>
                  </a:lnTo>
                  <a:lnTo>
                    <a:pt x="346" y="479"/>
                  </a:lnTo>
                  <a:lnTo>
                    <a:pt x="364" y="460"/>
                  </a:lnTo>
                  <a:lnTo>
                    <a:pt x="381" y="441"/>
                  </a:lnTo>
                  <a:lnTo>
                    <a:pt x="397" y="416"/>
                  </a:lnTo>
                  <a:lnTo>
                    <a:pt x="411" y="390"/>
                  </a:lnTo>
                  <a:lnTo>
                    <a:pt x="424" y="359"/>
                  </a:lnTo>
                  <a:lnTo>
                    <a:pt x="433" y="324"/>
                  </a:lnTo>
                  <a:lnTo>
                    <a:pt x="449" y="260"/>
                  </a:lnTo>
                  <a:lnTo>
                    <a:pt x="463" y="212"/>
                  </a:lnTo>
                  <a:lnTo>
                    <a:pt x="473" y="179"/>
                  </a:lnTo>
                  <a:lnTo>
                    <a:pt x="478" y="154"/>
                  </a:lnTo>
                  <a:lnTo>
                    <a:pt x="474" y="134"/>
                  </a:lnTo>
                  <a:lnTo>
                    <a:pt x="463" y="117"/>
                  </a:lnTo>
                  <a:lnTo>
                    <a:pt x="438" y="98"/>
                  </a:lnTo>
                  <a:lnTo>
                    <a:pt x="403" y="74"/>
                  </a:lnTo>
                  <a:lnTo>
                    <a:pt x="381" y="61"/>
                  </a:lnTo>
                  <a:lnTo>
                    <a:pt x="358" y="49"/>
                  </a:lnTo>
                  <a:lnTo>
                    <a:pt x="335" y="37"/>
                  </a:lnTo>
                  <a:lnTo>
                    <a:pt x="312" y="28"/>
                  </a:lnTo>
                  <a:lnTo>
                    <a:pt x="289" y="20"/>
                  </a:lnTo>
                  <a:lnTo>
                    <a:pt x="266" y="12"/>
                  </a:lnTo>
                  <a:lnTo>
                    <a:pt x="243" y="7"/>
                  </a:lnTo>
                  <a:lnTo>
                    <a:pt x="221" y="3"/>
                  </a:lnTo>
                  <a:lnTo>
                    <a:pt x="199" y="2"/>
                  </a:lnTo>
                  <a:lnTo>
                    <a:pt x="178" y="0"/>
                  </a:lnTo>
                  <a:lnTo>
                    <a:pt x="159" y="3"/>
                  </a:lnTo>
                  <a:lnTo>
                    <a:pt x="140" y="6"/>
                  </a:lnTo>
                  <a:lnTo>
                    <a:pt x="123" y="13"/>
                  </a:lnTo>
                  <a:lnTo>
                    <a:pt x="108" y="21"/>
                  </a:lnTo>
                  <a:lnTo>
                    <a:pt x="94" y="31"/>
                  </a:lnTo>
                  <a:lnTo>
                    <a:pt x="83" y="45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" name="Freeform 583"/>
            <p:cNvSpPr>
              <a:spLocks/>
            </p:cNvSpPr>
            <p:nvPr/>
          </p:nvSpPr>
          <p:spPr bwMode="auto">
            <a:xfrm>
              <a:off x="4662" y="463"/>
              <a:ext cx="55" cy="15"/>
            </a:xfrm>
            <a:custGeom>
              <a:avLst/>
              <a:gdLst>
                <a:gd name="T0" fmla="*/ 0 w 109"/>
                <a:gd name="T1" fmla="*/ 0 h 29"/>
                <a:gd name="T2" fmla="*/ 1 w 109"/>
                <a:gd name="T3" fmla="*/ 1 h 29"/>
                <a:gd name="T4" fmla="*/ 1 w 109"/>
                <a:gd name="T5" fmla="*/ 1 h 29"/>
                <a:gd name="T6" fmla="*/ 2 w 109"/>
                <a:gd name="T7" fmla="*/ 1 h 29"/>
                <a:gd name="T8" fmla="*/ 3 w 109"/>
                <a:gd name="T9" fmla="*/ 1 h 29"/>
                <a:gd name="T10" fmla="*/ 4 w 109"/>
                <a:gd name="T11" fmla="*/ 2 h 29"/>
                <a:gd name="T12" fmla="*/ 5 w 109"/>
                <a:gd name="T13" fmla="*/ 1 h 29"/>
                <a:gd name="T14" fmla="*/ 6 w 109"/>
                <a:gd name="T15" fmla="*/ 1 h 29"/>
                <a:gd name="T16" fmla="*/ 7 w 109"/>
                <a:gd name="T17" fmla="*/ 1 h 29"/>
                <a:gd name="T18" fmla="*/ 7 w 109"/>
                <a:gd name="T19" fmla="*/ 1 h 29"/>
                <a:gd name="T20" fmla="*/ 7 w 109"/>
                <a:gd name="T21" fmla="*/ 1 h 29"/>
                <a:gd name="T22" fmla="*/ 6 w 109"/>
                <a:gd name="T23" fmla="*/ 2 h 29"/>
                <a:gd name="T24" fmla="*/ 5 w 109"/>
                <a:gd name="T25" fmla="*/ 2 h 29"/>
                <a:gd name="T26" fmla="*/ 4 w 109"/>
                <a:gd name="T27" fmla="*/ 2 h 29"/>
                <a:gd name="T28" fmla="*/ 3 w 109"/>
                <a:gd name="T29" fmla="*/ 2 h 29"/>
                <a:gd name="T30" fmla="*/ 2 w 109"/>
                <a:gd name="T31" fmla="*/ 2 h 29"/>
                <a:gd name="T32" fmla="*/ 0 w 109"/>
                <a:gd name="T33" fmla="*/ 0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9" h="29">
                  <a:moveTo>
                    <a:pt x="0" y="0"/>
                  </a:moveTo>
                  <a:lnTo>
                    <a:pt x="2" y="1"/>
                  </a:lnTo>
                  <a:lnTo>
                    <a:pt x="10" y="6"/>
                  </a:lnTo>
                  <a:lnTo>
                    <a:pt x="22" y="10"/>
                  </a:lnTo>
                  <a:lnTo>
                    <a:pt x="37" y="14"/>
                  </a:lnTo>
                  <a:lnTo>
                    <a:pt x="54" y="17"/>
                  </a:lnTo>
                  <a:lnTo>
                    <a:pt x="72" y="16"/>
                  </a:lnTo>
                  <a:lnTo>
                    <a:pt x="91" y="12"/>
                  </a:lnTo>
                  <a:lnTo>
                    <a:pt x="109" y="1"/>
                  </a:lnTo>
                  <a:lnTo>
                    <a:pt x="107" y="3"/>
                  </a:lnTo>
                  <a:lnTo>
                    <a:pt x="100" y="10"/>
                  </a:lnTo>
                  <a:lnTo>
                    <a:pt x="89" y="17"/>
                  </a:lnTo>
                  <a:lnTo>
                    <a:pt x="75" y="24"/>
                  </a:lnTo>
                  <a:lnTo>
                    <a:pt x="59" y="29"/>
                  </a:lnTo>
                  <a:lnTo>
                    <a:pt x="40" y="28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" name="Freeform 584"/>
            <p:cNvSpPr>
              <a:spLocks/>
            </p:cNvSpPr>
            <p:nvPr/>
          </p:nvSpPr>
          <p:spPr bwMode="auto">
            <a:xfrm>
              <a:off x="4593" y="453"/>
              <a:ext cx="27" cy="14"/>
            </a:xfrm>
            <a:custGeom>
              <a:avLst/>
              <a:gdLst>
                <a:gd name="T0" fmla="*/ 4 w 53"/>
                <a:gd name="T1" fmla="*/ 1 h 28"/>
                <a:gd name="T2" fmla="*/ 4 w 53"/>
                <a:gd name="T3" fmla="*/ 1 h 28"/>
                <a:gd name="T4" fmla="*/ 3 w 53"/>
                <a:gd name="T5" fmla="*/ 2 h 28"/>
                <a:gd name="T6" fmla="*/ 3 w 53"/>
                <a:gd name="T7" fmla="*/ 2 h 28"/>
                <a:gd name="T8" fmla="*/ 2 w 53"/>
                <a:gd name="T9" fmla="*/ 2 h 28"/>
                <a:gd name="T10" fmla="*/ 2 w 53"/>
                <a:gd name="T11" fmla="*/ 2 h 28"/>
                <a:gd name="T12" fmla="*/ 1 w 53"/>
                <a:gd name="T13" fmla="*/ 1 h 28"/>
                <a:gd name="T14" fmla="*/ 1 w 53"/>
                <a:gd name="T15" fmla="*/ 1 h 28"/>
                <a:gd name="T16" fmla="*/ 0 w 53"/>
                <a:gd name="T17" fmla="*/ 0 h 28"/>
                <a:gd name="T18" fmla="*/ 1 w 53"/>
                <a:gd name="T19" fmla="*/ 1 h 28"/>
                <a:gd name="T20" fmla="*/ 1 w 53"/>
                <a:gd name="T21" fmla="*/ 1 h 28"/>
                <a:gd name="T22" fmla="*/ 1 w 53"/>
                <a:gd name="T23" fmla="*/ 1 h 28"/>
                <a:gd name="T24" fmla="*/ 1 w 53"/>
                <a:gd name="T25" fmla="*/ 2 h 28"/>
                <a:gd name="T26" fmla="*/ 2 w 53"/>
                <a:gd name="T27" fmla="*/ 2 h 28"/>
                <a:gd name="T28" fmla="*/ 2 w 53"/>
                <a:gd name="T29" fmla="*/ 2 h 28"/>
                <a:gd name="T30" fmla="*/ 3 w 53"/>
                <a:gd name="T31" fmla="*/ 2 h 28"/>
                <a:gd name="T32" fmla="*/ 4 w 53"/>
                <a:gd name="T33" fmla="*/ 1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3" h="28">
                  <a:moveTo>
                    <a:pt x="53" y="16"/>
                  </a:moveTo>
                  <a:lnTo>
                    <a:pt x="51" y="16"/>
                  </a:lnTo>
                  <a:lnTo>
                    <a:pt x="46" y="18"/>
                  </a:lnTo>
                  <a:lnTo>
                    <a:pt x="39" y="19"/>
                  </a:lnTo>
                  <a:lnTo>
                    <a:pt x="31" y="19"/>
                  </a:lnTo>
                  <a:lnTo>
                    <a:pt x="22" y="18"/>
                  </a:lnTo>
                  <a:lnTo>
                    <a:pt x="13" y="14"/>
                  </a:lnTo>
                  <a:lnTo>
                    <a:pt x="6" y="8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7"/>
                  </a:lnTo>
                  <a:lnTo>
                    <a:pt x="6" y="14"/>
                  </a:lnTo>
                  <a:lnTo>
                    <a:pt x="11" y="21"/>
                  </a:lnTo>
                  <a:lnTo>
                    <a:pt x="18" y="27"/>
                  </a:lnTo>
                  <a:lnTo>
                    <a:pt x="28" y="28"/>
                  </a:lnTo>
                  <a:lnTo>
                    <a:pt x="39" y="26"/>
                  </a:lnTo>
                  <a:lnTo>
                    <a:pt x="53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8" name="Freeform 585"/>
            <p:cNvSpPr>
              <a:spLocks/>
            </p:cNvSpPr>
            <p:nvPr/>
          </p:nvSpPr>
          <p:spPr bwMode="auto">
            <a:xfrm>
              <a:off x="4583" y="1042"/>
              <a:ext cx="299" cy="339"/>
            </a:xfrm>
            <a:custGeom>
              <a:avLst/>
              <a:gdLst>
                <a:gd name="T0" fmla="*/ 5 w 600"/>
                <a:gd name="T1" fmla="*/ 1 h 676"/>
                <a:gd name="T2" fmla="*/ 6 w 600"/>
                <a:gd name="T3" fmla="*/ 1 h 676"/>
                <a:gd name="T4" fmla="*/ 8 w 600"/>
                <a:gd name="T5" fmla="*/ 2 h 676"/>
                <a:gd name="T6" fmla="*/ 10 w 600"/>
                <a:gd name="T7" fmla="*/ 3 h 676"/>
                <a:gd name="T8" fmla="*/ 13 w 600"/>
                <a:gd name="T9" fmla="*/ 4 h 676"/>
                <a:gd name="T10" fmla="*/ 17 w 600"/>
                <a:gd name="T11" fmla="*/ 4 h 676"/>
                <a:gd name="T12" fmla="*/ 22 w 600"/>
                <a:gd name="T13" fmla="*/ 4 h 676"/>
                <a:gd name="T14" fmla="*/ 28 w 600"/>
                <a:gd name="T15" fmla="*/ 3 h 676"/>
                <a:gd name="T16" fmla="*/ 31 w 600"/>
                <a:gd name="T17" fmla="*/ 2 h 676"/>
                <a:gd name="T18" fmla="*/ 33 w 600"/>
                <a:gd name="T19" fmla="*/ 8 h 676"/>
                <a:gd name="T20" fmla="*/ 35 w 600"/>
                <a:gd name="T21" fmla="*/ 18 h 676"/>
                <a:gd name="T22" fmla="*/ 37 w 600"/>
                <a:gd name="T23" fmla="*/ 32 h 676"/>
                <a:gd name="T24" fmla="*/ 37 w 600"/>
                <a:gd name="T25" fmla="*/ 40 h 676"/>
                <a:gd name="T26" fmla="*/ 36 w 600"/>
                <a:gd name="T27" fmla="*/ 41 h 676"/>
                <a:gd name="T28" fmla="*/ 35 w 600"/>
                <a:gd name="T29" fmla="*/ 41 h 676"/>
                <a:gd name="T30" fmla="*/ 33 w 600"/>
                <a:gd name="T31" fmla="*/ 42 h 676"/>
                <a:gd name="T32" fmla="*/ 31 w 600"/>
                <a:gd name="T33" fmla="*/ 43 h 676"/>
                <a:gd name="T34" fmla="*/ 29 w 600"/>
                <a:gd name="T35" fmla="*/ 43 h 676"/>
                <a:gd name="T36" fmla="*/ 26 w 600"/>
                <a:gd name="T37" fmla="*/ 42 h 676"/>
                <a:gd name="T38" fmla="*/ 24 w 600"/>
                <a:gd name="T39" fmla="*/ 41 h 676"/>
                <a:gd name="T40" fmla="*/ 22 w 600"/>
                <a:gd name="T41" fmla="*/ 39 h 676"/>
                <a:gd name="T42" fmla="*/ 22 w 600"/>
                <a:gd name="T43" fmla="*/ 35 h 676"/>
                <a:gd name="T44" fmla="*/ 20 w 600"/>
                <a:gd name="T45" fmla="*/ 29 h 676"/>
                <a:gd name="T46" fmla="*/ 19 w 600"/>
                <a:gd name="T47" fmla="*/ 24 h 676"/>
                <a:gd name="T48" fmla="*/ 18 w 600"/>
                <a:gd name="T49" fmla="*/ 23 h 676"/>
                <a:gd name="T50" fmla="*/ 17 w 600"/>
                <a:gd name="T51" fmla="*/ 25 h 676"/>
                <a:gd name="T52" fmla="*/ 15 w 600"/>
                <a:gd name="T53" fmla="*/ 30 h 676"/>
                <a:gd name="T54" fmla="*/ 14 w 600"/>
                <a:gd name="T55" fmla="*/ 36 h 676"/>
                <a:gd name="T56" fmla="*/ 13 w 600"/>
                <a:gd name="T57" fmla="*/ 40 h 676"/>
                <a:gd name="T58" fmla="*/ 12 w 600"/>
                <a:gd name="T59" fmla="*/ 40 h 676"/>
                <a:gd name="T60" fmla="*/ 12 w 600"/>
                <a:gd name="T61" fmla="*/ 40 h 676"/>
                <a:gd name="T62" fmla="*/ 10 w 600"/>
                <a:gd name="T63" fmla="*/ 41 h 676"/>
                <a:gd name="T64" fmla="*/ 8 w 600"/>
                <a:gd name="T65" fmla="*/ 41 h 676"/>
                <a:gd name="T66" fmla="*/ 6 w 600"/>
                <a:gd name="T67" fmla="*/ 41 h 676"/>
                <a:gd name="T68" fmla="*/ 4 w 600"/>
                <a:gd name="T69" fmla="*/ 40 h 676"/>
                <a:gd name="T70" fmla="*/ 1 w 600"/>
                <a:gd name="T71" fmla="*/ 38 h 676"/>
                <a:gd name="T72" fmla="*/ 0 w 600"/>
                <a:gd name="T73" fmla="*/ 36 h 676"/>
                <a:gd name="T74" fmla="*/ 0 w 600"/>
                <a:gd name="T75" fmla="*/ 30 h 676"/>
                <a:gd name="T76" fmla="*/ 1 w 600"/>
                <a:gd name="T77" fmla="*/ 22 h 676"/>
                <a:gd name="T78" fmla="*/ 2 w 600"/>
                <a:gd name="T79" fmla="*/ 13 h 676"/>
                <a:gd name="T80" fmla="*/ 4 w 600"/>
                <a:gd name="T81" fmla="*/ 7 h 676"/>
                <a:gd name="T82" fmla="*/ 5 w 600"/>
                <a:gd name="T83" fmla="*/ 3 h 676"/>
                <a:gd name="T84" fmla="*/ 5 w 600"/>
                <a:gd name="T85" fmla="*/ 1 h 676"/>
                <a:gd name="T86" fmla="*/ 5 w 600"/>
                <a:gd name="T87" fmla="*/ 1 h 67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00" h="676">
                  <a:moveTo>
                    <a:pt x="86" y="0"/>
                  </a:moveTo>
                  <a:lnTo>
                    <a:pt x="88" y="1"/>
                  </a:lnTo>
                  <a:lnTo>
                    <a:pt x="93" y="6"/>
                  </a:lnTo>
                  <a:lnTo>
                    <a:pt x="101" y="11"/>
                  </a:lnTo>
                  <a:lnTo>
                    <a:pt x="113" y="18"/>
                  </a:lnTo>
                  <a:lnTo>
                    <a:pt x="128" y="26"/>
                  </a:lnTo>
                  <a:lnTo>
                    <a:pt x="145" y="36"/>
                  </a:lnTo>
                  <a:lnTo>
                    <a:pt x="167" y="44"/>
                  </a:lnTo>
                  <a:lnTo>
                    <a:pt x="191" y="52"/>
                  </a:lnTo>
                  <a:lnTo>
                    <a:pt x="219" y="58"/>
                  </a:lnTo>
                  <a:lnTo>
                    <a:pt x="250" y="62"/>
                  </a:lnTo>
                  <a:lnTo>
                    <a:pt x="284" y="64"/>
                  </a:lnTo>
                  <a:lnTo>
                    <a:pt x="322" y="63"/>
                  </a:lnTo>
                  <a:lnTo>
                    <a:pt x="363" y="59"/>
                  </a:lnTo>
                  <a:lnTo>
                    <a:pt x="406" y="51"/>
                  </a:lnTo>
                  <a:lnTo>
                    <a:pt x="454" y="38"/>
                  </a:lnTo>
                  <a:lnTo>
                    <a:pt x="504" y="20"/>
                  </a:lnTo>
                  <a:lnTo>
                    <a:pt x="509" y="30"/>
                  </a:lnTo>
                  <a:lnTo>
                    <a:pt x="520" y="62"/>
                  </a:lnTo>
                  <a:lnTo>
                    <a:pt x="538" y="114"/>
                  </a:lnTo>
                  <a:lnTo>
                    <a:pt x="556" y="185"/>
                  </a:lnTo>
                  <a:lnTo>
                    <a:pt x="575" y="274"/>
                  </a:lnTo>
                  <a:lnTo>
                    <a:pt x="590" y="379"/>
                  </a:lnTo>
                  <a:lnTo>
                    <a:pt x="599" y="500"/>
                  </a:lnTo>
                  <a:lnTo>
                    <a:pt x="600" y="635"/>
                  </a:lnTo>
                  <a:lnTo>
                    <a:pt x="599" y="636"/>
                  </a:lnTo>
                  <a:lnTo>
                    <a:pt x="594" y="639"/>
                  </a:lnTo>
                  <a:lnTo>
                    <a:pt x="587" y="643"/>
                  </a:lnTo>
                  <a:lnTo>
                    <a:pt x="578" y="649"/>
                  </a:lnTo>
                  <a:lnTo>
                    <a:pt x="568" y="654"/>
                  </a:lnTo>
                  <a:lnTo>
                    <a:pt x="554" y="660"/>
                  </a:lnTo>
                  <a:lnTo>
                    <a:pt x="540" y="666"/>
                  </a:lnTo>
                  <a:lnTo>
                    <a:pt x="524" y="670"/>
                  </a:lnTo>
                  <a:lnTo>
                    <a:pt x="506" y="675"/>
                  </a:lnTo>
                  <a:lnTo>
                    <a:pt x="487" y="676"/>
                  </a:lnTo>
                  <a:lnTo>
                    <a:pt x="469" y="676"/>
                  </a:lnTo>
                  <a:lnTo>
                    <a:pt x="448" y="673"/>
                  </a:lnTo>
                  <a:lnTo>
                    <a:pt x="428" y="666"/>
                  </a:lnTo>
                  <a:lnTo>
                    <a:pt x="408" y="657"/>
                  </a:lnTo>
                  <a:lnTo>
                    <a:pt x="387" y="643"/>
                  </a:lnTo>
                  <a:lnTo>
                    <a:pt x="367" y="624"/>
                  </a:lnTo>
                  <a:lnTo>
                    <a:pt x="366" y="614"/>
                  </a:lnTo>
                  <a:lnTo>
                    <a:pt x="360" y="588"/>
                  </a:lnTo>
                  <a:lnTo>
                    <a:pt x="354" y="550"/>
                  </a:lnTo>
                  <a:lnTo>
                    <a:pt x="344" y="503"/>
                  </a:lnTo>
                  <a:lnTo>
                    <a:pt x="333" y="456"/>
                  </a:lnTo>
                  <a:lnTo>
                    <a:pt x="321" y="412"/>
                  </a:lnTo>
                  <a:lnTo>
                    <a:pt x="307" y="376"/>
                  </a:lnTo>
                  <a:lnTo>
                    <a:pt x="295" y="352"/>
                  </a:lnTo>
                  <a:lnTo>
                    <a:pt x="292" y="357"/>
                  </a:lnTo>
                  <a:lnTo>
                    <a:pt x="284" y="372"/>
                  </a:lnTo>
                  <a:lnTo>
                    <a:pt x="274" y="396"/>
                  </a:lnTo>
                  <a:lnTo>
                    <a:pt x="261" y="427"/>
                  </a:lnTo>
                  <a:lnTo>
                    <a:pt x="249" y="468"/>
                  </a:lnTo>
                  <a:lnTo>
                    <a:pt x="236" y="514"/>
                  </a:lnTo>
                  <a:lnTo>
                    <a:pt x="225" y="567"/>
                  </a:lnTo>
                  <a:lnTo>
                    <a:pt x="216" y="624"/>
                  </a:lnTo>
                  <a:lnTo>
                    <a:pt x="215" y="626"/>
                  </a:lnTo>
                  <a:lnTo>
                    <a:pt x="213" y="628"/>
                  </a:lnTo>
                  <a:lnTo>
                    <a:pt x="207" y="630"/>
                  </a:lnTo>
                  <a:lnTo>
                    <a:pt x="202" y="635"/>
                  </a:lnTo>
                  <a:lnTo>
                    <a:pt x="192" y="638"/>
                  </a:lnTo>
                  <a:lnTo>
                    <a:pt x="183" y="642"/>
                  </a:lnTo>
                  <a:lnTo>
                    <a:pt x="170" y="645"/>
                  </a:lnTo>
                  <a:lnTo>
                    <a:pt x="158" y="646"/>
                  </a:lnTo>
                  <a:lnTo>
                    <a:pt x="143" y="647"/>
                  </a:lnTo>
                  <a:lnTo>
                    <a:pt x="127" y="646"/>
                  </a:lnTo>
                  <a:lnTo>
                    <a:pt x="108" y="642"/>
                  </a:lnTo>
                  <a:lnTo>
                    <a:pt x="89" y="636"/>
                  </a:lnTo>
                  <a:lnTo>
                    <a:pt x="69" y="626"/>
                  </a:lnTo>
                  <a:lnTo>
                    <a:pt x="47" y="613"/>
                  </a:lnTo>
                  <a:lnTo>
                    <a:pt x="24" y="596"/>
                  </a:lnTo>
                  <a:lnTo>
                    <a:pt x="0" y="575"/>
                  </a:lnTo>
                  <a:lnTo>
                    <a:pt x="1" y="562"/>
                  </a:lnTo>
                  <a:lnTo>
                    <a:pt x="3" y="526"/>
                  </a:lnTo>
                  <a:lnTo>
                    <a:pt x="7" y="473"/>
                  </a:lnTo>
                  <a:lnTo>
                    <a:pt x="14" y="410"/>
                  </a:lnTo>
                  <a:lnTo>
                    <a:pt x="22" y="340"/>
                  </a:lnTo>
                  <a:lnTo>
                    <a:pt x="32" y="270"/>
                  </a:lnTo>
                  <a:lnTo>
                    <a:pt x="45" y="205"/>
                  </a:lnTo>
                  <a:lnTo>
                    <a:pt x="61" y="151"/>
                  </a:lnTo>
                  <a:lnTo>
                    <a:pt x="75" y="108"/>
                  </a:lnTo>
                  <a:lnTo>
                    <a:pt x="84" y="75"/>
                  </a:lnTo>
                  <a:lnTo>
                    <a:pt x="89" y="48"/>
                  </a:lnTo>
                  <a:lnTo>
                    <a:pt x="91" y="29"/>
                  </a:lnTo>
                  <a:lnTo>
                    <a:pt x="90" y="15"/>
                  </a:lnTo>
                  <a:lnTo>
                    <a:pt x="89" y="6"/>
                  </a:lnTo>
                  <a:lnTo>
                    <a:pt x="88" y="1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358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" name="Freeform 586"/>
            <p:cNvSpPr>
              <a:spLocks/>
            </p:cNvSpPr>
            <p:nvPr/>
          </p:nvSpPr>
          <p:spPr bwMode="auto">
            <a:xfrm>
              <a:off x="4589" y="641"/>
              <a:ext cx="294" cy="475"/>
            </a:xfrm>
            <a:custGeom>
              <a:avLst/>
              <a:gdLst>
                <a:gd name="T0" fmla="*/ 26 w 588"/>
                <a:gd name="T1" fmla="*/ 1 h 950"/>
                <a:gd name="T2" fmla="*/ 25 w 588"/>
                <a:gd name="T3" fmla="*/ 1 h 950"/>
                <a:gd name="T4" fmla="*/ 24 w 588"/>
                <a:gd name="T5" fmla="*/ 2 h 950"/>
                <a:gd name="T6" fmla="*/ 21 w 588"/>
                <a:gd name="T7" fmla="*/ 3 h 950"/>
                <a:gd name="T8" fmla="*/ 19 w 588"/>
                <a:gd name="T9" fmla="*/ 4 h 950"/>
                <a:gd name="T10" fmla="*/ 16 w 588"/>
                <a:gd name="T11" fmla="*/ 5 h 950"/>
                <a:gd name="T12" fmla="*/ 13 w 588"/>
                <a:gd name="T13" fmla="*/ 4 h 950"/>
                <a:gd name="T14" fmla="*/ 11 w 588"/>
                <a:gd name="T15" fmla="*/ 2 h 950"/>
                <a:gd name="T16" fmla="*/ 1 w 588"/>
                <a:gd name="T17" fmla="*/ 4 h 950"/>
                <a:gd name="T18" fmla="*/ 1 w 588"/>
                <a:gd name="T19" fmla="*/ 15 h 950"/>
                <a:gd name="T20" fmla="*/ 2 w 588"/>
                <a:gd name="T21" fmla="*/ 37 h 950"/>
                <a:gd name="T22" fmla="*/ 2 w 588"/>
                <a:gd name="T23" fmla="*/ 46 h 950"/>
                <a:gd name="T24" fmla="*/ 2 w 588"/>
                <a:gd name="T25" fmla="*/ 52 h 950"/>
                <a:gd name="T26" fmla="*/ 1 w 588"/>
                <a:gd name="T27" fmla="*/ 55 h 950"/>
                <a:gd name="T28" fmla="*/ 0 w 588"/>
                <a:gd name="T29" fmla="*/ 55 h 950"/>
                <a:gd name="T30" fmla="*/ 1 w 588"/>
                <a:gd name="T31" fmla="*/ 56 h 950"/>
                <a:gd name="T32" fmla="*/ 3 w 588"/>
                <a:gd name="T33" fmla="*/ 57 h 950"/>
                <a:gd name="T34" fmla="*/ 6 w 588"/>
                <a:gd name="T35" fmla="*/ 58 h 950"/>
                <a:gd name="T36" fmla="*/ 10 w 588"/>
                <a:gd name="T37" fmla="*/ 59 h 950"/>
                <a:gd name="T38" fmla="*/ 16 w 588"/>
                <a:gd name="T39" fmla="*/ 60 h 950"/>
                <a:gd name="T40" fmla="*/ 22 w 588"/>
                <a:gd name="T41" fmla="*/ 60 h 950"/>
                <a:gd name="T42" fmla="*/ 29 w 588"/>
                <a:gd name="T43" fmla="*/ 59 h 950"/>
                <a:gd name="T44" fmla="*/ 37 w 588"/>
                <a:gd name="T45" fmla="*/ 56 h 950"/>
                <a:gd name="T46" fmla="*/ 36 w 588"/>
                <a:gd name="T47" fmla="*/ 54 h 950"/>
                <a:gd name="T48" fmla="*/ 34 w 588"/>
                <a:gd name="T49" fmla="*/ 48 h 950"/>
                <a:gd name="T50" fmla="*/ 33 w 588"/>
                <a:gd name="T51" fmla="*/ 40 h 950"/>
                <a:gd name="T52" fmla="*/ 33 w 588"/>
                <a:gd name="T53" fmla="*/ 30 h 950"/>
                <a:gd name="T54" fmla="*/ 35 w 588"/>
                <a:gd name="T55" fmla="*/ 21 h 950"/>
                <a:gd name="T56" fmla="*/ 36 w 588"/>
                <a:gd name="T57" fmla="*/ 13 h 950"/>
                <a:gd name="T58" fmla="*/ 37 w 588"/>
                <a:gd name="T59" fmla="*/ 7 h 950"/>
                <a:gd name="T60" fmla="*/ 37 w 588"/>
                <a:gd name="T61" fmla="*/ 5 h 950"/>
                <a:gd name="T62" fmla="*/ 36 w 588"/>
                <a:gd name="T63" fmla="*/ 4 h 950"/>
                <a:gd name="T64" fmla="*/ 33 w 588"/>
                <a:gd name="T65" fmla="*/ 3 h 950"/>
                <a:gd name="T66" fmla="*/ 29 w 588"/>
                <a:gd name="T67" fmla="*/ 2 h 950"/>
                <a:gd name="T68" fmla="*/ 27 w 588"/>
                <a:gd name="T69" fmla="*/ 0 h 9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88" h="950">
                  <a:moveTo>
                    <a:pt x="417" y="0"/>
                  </a:moveTo>
                  <a:lnTo>
                    <a:pt x="414" y="1"/>
                  </a:lnTo>
                  <a:lnTo>
                    <a:pt x="408" y="6"/>
                  </a:lnTo>
                  <a:lnTo>
                    <a:pt x="398" y="13"/>
                  </a:lnTo>
                  <a:lnTo>
                    <a:pt x="385" y="21"/>
                  </a:lnTo>
                  <a:lnTo>
                    <a:pt x="370" y="30"/>
                  </a:lnTo>
                  <a:lnTo>
                    <a:pt x="352" y="39"/>
                  </a:lnTo>
                  <a:lnTo>
                    <a:pt x="332" y="48"/>
                  </a:lnTo>
                  <a:lnTo>
                    <a:pt x="313" y="56"/>
                  </a:lnTo>
                  <a:lnTo>
                    <a:pt x="291" y="63"/>
                  </a:lnTo>
                  <a:lnTo>
                    <a:pt x="269" y="67"/>
                  </a:lnTo>
                  <a:lnTo>
                    <a:pt x="248" y="68"/>
                  </a:lnTo>
                  <a:lnTo>
                    <a:pt x="227" y="66"/>
                  </a:lnTo>
                  <a:lnTo>
                    <a:pt x="207" y="60"/>
                  </a:lnTo>
                  <a:lnTo>
                    <a:pt x="190" y="48"/>
                  </a:lnTo>
                  <a:lnTo>
                    <a:pt x="174" y="32"/>
                  </a:lnTo>
                  <a:lnTo>
                    <a:pt x="160" y="9"/>
                  </a:lnTo>
                  <a:lnTo>
                    <a:pt x="10" y="62"/>
                  </a:lnTo>
                  <a:lnTo>
                    <a:pt x="7" y="107"/>
                  </a:lnTo>
                  <a:lnTo>
                    <a:pt x="3" y="225"/>
                  </a:lnTo>
                  <a:lnTo>
                    <a:pt x="5" y="392"/>
                  </a:lnTo>
                  <a:lnTo>
                    <a:pt x="22" y="585"/>
                  </a:lnTo>
                  <a:lnTo>
                    <a:pt x="30" y="669"/>
                  </a:lnTo>
                  <a:lnTo>
                    <a:pt x="31" y="736"/>
                  </a:lnTo>
                  <a:lnTo>
                    <a:pt x="28" y="788"/>
                  </a:lnTo>
                  <a:lnTo>
                    <a:pt x="23" y="826"/>
                  </a:lnTo>
                  <a:lnTo>
                    <a:pt x="15" y="852"/>
                  </a:lnTo>
                  <a:lnTo>
                    <a:pt x="8" y="869"/>
                  </a:lnTo>
                  <a:lnTo>
                    <a:pt x="2" y="877"/>
                  </a:lnTo>
                  <a:lnTo>
                    <a:pt x="0" y="879"/>
                  </a:lnTo>
                  <a:lnTo>
                    <a:pt x="2" y="880"/>
                  </a:lnTo>
                  <a:lnTo>
                    <a:pt x="10" y="885"/>
                  </a:lnTo>
                  <a:lnTo>
                    <a:pt x="24" y="892"/>
                  </a:lnTo>
                  <a:lnTo>
                    <a:pt x="41" y="900"/>
                  </a:lnTo>
                  <a:lnTo>
                    <a:pt x="64" y="909"/>
                  </a:lnTo>
                  <a:lnTo>
                    <a:pt x="92" y="919"/>
                  </a:lnTo>
                  <a:lnTo>
                    <a:pt x="123" y="929"/>
                  </a:lnTo>
                  <a:lnTo>
                    <a:pt x="160" y="937"/>
                  </a:lnTo>
                  <a:lnTo>
                    <a:pt x="200" y="943"/>
                  </a:lnTo>
                  <a:lnTo>
                    <a:pt x="244" y="948"/>
                  </a:lnTo>
                  <a:lnTo>
                    <a:pt x="292" y="950"/>
                  </a:lnTo>
                  <a:lnTo>
                    <a:pt x="344" y="948"/>
                  </a:lnTo>
                  <a:lnTo>
                    <a:pt x="399" y="942"/>
                  </a:lnTo>
                  <a:lnTo>
                    <a:pt x="458" y="932"/>
                  </a:lnTo>
                  <a:lnTo>
                    <a:pt x="520" y="917"/>
                  </a:lnTo>
                  <a:lnTo>
                    <a:pt x="585" y="895"/>
                  </a:lnTo>
                  <a:lnTo>
                    <a:pt x="580" y="886"/>
                  </a:lnTo>
                  <a:lnTo>
                    <a:pt x="568" y="858"/>
                  </a:lnTo>
                  <a:lnTo>
                    <a:pt x="554" y="817"/>
                  </a:lnTo>
                  <a:lnTo>
                    <a:pt x="537" y="763"/>
                  </a:lnTo>
                  <a:lnTo>
                    <a:pt x="522" y="699"/>
                  </a:lnTo>
                  <a:lnTo>
                    <a:pt x="513" y="629"/>
                  </a:lnTo>
                  <a:lnTo>
                    <a:pt x="511" y="555"/>
                  </a:lnTo>
                  <a:lnTo>
                    <a:pt x="519" y="480"/>
                  </a:lnTo>
                  <a:lnTo>
                    <a:pt x="533" y="405"/>
                  </a:lnTo>
                  <a:lnTo>
                    <a:pt x="545" y="333"/>
                  </a:lnTo>
                  <a:lnTo>
                    <a:pt x="557" y="264"/>
                  </a:lnTo>
                  <a:lnTo>
                    <a:pt x="567" y="200"/>
                  </a:lnTo>
                  <a:lnTo>
                    <a:pt x="577" y="147"/>
                  </a:lnTo>
                  <a:lnTo>
                    <a:pt x="582" y="106"/>
                  </a:lnTo>
                  <a:lnTo>
                    <a:pt x="587" y="79"/>
                  </a:lnTo>
                  <a:lnTo>
                    <a:pt x="588" y="70"/>
                  </a:lnTo>
                  <a:lnTo>
                    <a:pt x="582" y="69"/>
                  </a:lnTo>
                  <a:lnTo>
                    <a:pt x="567" y="64"/>
                  </a:lnTo>
                  <a:lnTo>
                    <a:pt x="545" y="57"/>
                  </a:lnTo>
                  <a:lnTo>
                    <a:pt x="519" y="48"/>
                  </a:lnTo>
                  <a:lnTo>
                    <a:pt x="490" y="38"/>
                  </a:lnTo>
                  <a:lnTo>
                    <a:pt x="461" y="26"/>
                  </a:lnTo>
                  <a:lnTo>
                    <a:pt x="436" y="14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D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0" name="Freeform 587"/>
            <p:cNvSpPr>
              <a:spLocks/>
            </p:cNvSpPr>
            <p:nvPr/>
          </p:nvSpPr>
          <p:spPr bwMode="auto">
            <a:xfrm>
              <a:off x="4612" y="507"/>
              <a:ext cx="17" cy="22"/>
            </a:xfrm>
            <a:custGeom>
              <a:avLst/>
              <a:gdLst>
                <a:gd name="T0" fmla="*/ 2 w 34"/>
                <a:gd name="T1" fmla="*/ 3 h 43"/>
                <a:gd name="T2" fmla="*/ 3 w 34"/>
                <a:gd name="T3" fmla="*/ 3 h 43"/>
                <a:gd name="T4" fmla="*/ 3 w 34"/>
                <a:gd name="T5" fmla="*/ 3 h 43"/>
                <a:gd name="T6" fmla="*/ 3 w 34"/>
                <a:gd name="T7" fmla="*/ 2 h 43"/>
                <a:gd name="T8" fmla="*/ 3 w 34"/>
                <a:gd name="T9" fmla="*/ 2 h 43"/>
                <a:gd name="T10" fmla="*/ 2 w 34"/>
                <a:gd name="T11" fmla="*/ 2 h 43"/>
                <a:gd name="T12" fmla="*/ 2 w 34"/>
                <a:gd name="T13" fmla="*/ 1 h 43"/>
                <a:gd name="T14" fmla="*/ 1 w 34"/>
                <a:gd name="T15" fmla="*/ 1 h 43"/>
                <a:gd name="T16" fmla="*/ 0 w 34"/>
                <a:gd name="T17" fmla="*/ 0 h 43"/>
                <a:gd name="T18" fmla="*/ 1 w 34"/>
                <a:gd name="T19" fmla="*/ 1 h 43"/>
                <a:gd name="T20" fmla="*/ 1 w 34"/>
                <a:gd name="T21" fmla="*/ 1 h 43"/>
                <a:gd name="T22" fmla="*/ 2 w 34"/>
                <a:gd name="T23" fmla="*/ 2 h 43"/>
                <a:gd name="T24" fmla="*/ 2 w 34"/>
                <a:gd name="T25" fmla="*/ 3 h 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4" h="43">
                  <a:moveTo>
                    <a:pt x="32" y="43"/>
                  </a:moveTo>
                  <a:lnTo>
                    <a:pt x="33" y="42"/>
                  </a:lnTo>
                  <a:lnTo>
                    <a:pt x="34" y="38"/>
                  </a:lnTo>
                  <a:lnTo>
                    <a:pt x="34" y="32"/>
                  </a:lnTo>
                  <a:lnTo>
                    <a:pt x="34" y="25"/>
                  </a:lnTo>
                  <a:lnTo>
                    <a:pt x="31" y="18"/>
                  </a:lnTo>
                  <a:lnTo>
                    <a:pt x="25" y="10"/>
                  </a:lnTo>
                  <a:lnTo>
                    <a:pt x="15" y="4"/>
                  </a:lnTo>
                  <a:lnTo>
                    <a:pt x="0" y="0"/>
                  </a:lnTo>
                  <a:lnTo>
                    <a:pt x="4" y="3"/>
                  </a:lnTo>
                  <a:lnTo>
                    <a:pt x="15" y="12"/>
                  </a:lnTo>
                  <a:lnTo>
                    <a:pt x="25" y="26"/>
                  </a:lnTo>
                  <a:lnTo>
                    <a:pt x="32" y="43"/>
                  </a:lnTo>
                  <a:close/>
                </a:path>
              </a:pathLst>
            </a:custGeom>
            <a:solidFill>
              <a:srgbClr val="E5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" name="Freeform 588"/>
            <p:cNvSpPr>
              <a:spLocks/>
            </p:cNvSpPr>
            <p:nvPr/>
          </p:nvSpPr>
          <p:spPr bwMode="auto">
            <a:xfrm>
              <a:off x="4562" y="314"/>
              <a:ext cx="278" cy="265"/>
            </a:xfrm>
            <a:custGeom>
              <a:avLst/>
              <a:gdLst>
                <a:gd name="T0" fmla="*/ 18 w 556"/>
                <a:gd name="T1" fmla="*/ 9 h 532"/>
                <a:gd name="T2" fmla="*/ 17 w 556"/>
                <a:gd name="T3" fmla="*/ 10 h 532"/>
                <a:gd name="T4" fmla="*/ 13 w 556"/>
                <a:gd name="T5" fmla="*/ 11 h 532"/>
                <a:gd name="T6" fmla="*/ 10 w 556"/>
                <a:gd name="T7" fmla="*/ 11 h 532"/>
                <a:gd name="T8" fmla="*/ 8 w 556"/>
                <a:gd name="T9" fmla="*/ 12 h 532"/>
                <a:gd name="T10" fmla="*/ 8 w 556"/>
                <a:gd name="T11" fmla="*/ 13 h 532"/>
                <a:gd name="T12" fmla="*/ 7 w 556"/>
                <a:gd name="T13" fmla="*/ 13 h 532"/>
                <a:gd name="T14" fmla="*/ 8 w 556"/>
                <a:gd name="T15" fmla="*/ 11 h 532"/>
                <a:gd name="T16" fmla="*/ 8 w 556"/>
                <a:gd name="T17" fmla="*/ 11 h 532"/>
                <a:gd name="T18" fmla="*/ 7 w 556"/>
                <a:gd name="T19" fmla="*/ 10 h 532"/>
                <a:gd name="T20" fmla="*/ 5 w 556"/>
                <a:gd name="T21" fmla="*/ 12 h 532"/>
                <a:gd name="T22" fmla="*/ 4 w 556"/>
                <a:gd name="T23" fmla="*/ 15 h 532"/>
                <a:gd name="T24" fmla="*/ 3 w 556"/>
                <a:gd name="T25" fmla="*/ 15 h 532"/>
                <a:gd name="T26" fmla="*/ 2 w 556"/>
                <a:gd name="T27" fmla="*/ 13 h 532"/>
                <a:gd name="T28" fmla="*/ 2 w 556"/>
                <a:gd name="T29" fmla="*/ 10 h 532"/>
                <a:gd name="T30" fmla="*/ 1 w 556"/>
                <a:gd name="T31" fmla="*/ 10 h 532"/>
                <a:gd name="T32" fmla="*/ 0 w 556"/>
                <a:gd name="T33" fmla="*/ 9 h 532"/>
                <a:gd name="T34" fmla="*/ 1 w 556"/>
                <a:gd name="T35" fmla="*/ 8 h 532"/>
                <a:gd name="T36" fmla="*/ 2 w 556"/>
                <a:gd name="T37" fmla="*/ 8 h 532"/>
                <a:gd name="T38" fmla="*/ 3 w 556"/>
                <a:gd name="T39" fmla="*/ 6 h 532"/>
                <a:gd name="T40" fmla="*/ 5 w 556"/>
                <a:gd name="T41" fmla="*/ 4 h 532"/>
                <a:gd name="T42" fmla="*/ 8 w 556"/>
                <a:gd name="T43" fmla="*/ 3 h 532"/>
                <a:gd name="T44" fmla="*/ 10 w 556"/>
                <a:gd name="T45" fmla="*/ 2 h 532"/>
                <a:gd name="T46" fmla="*/ 13 w 556"/>
                <a:gd name="T47" fmla="*/ 0 h 532"/>
                <a:gd name="T48" fmla="*/ 18 w 556"/>
                <a:gd name="T49" fmla="*/ 0 h 532"/>
                <a:gd name="T50" fmla="*/ 23 w 556"/>
                <a:gd name="T51" fmla="*/ 0 h 532"/>
                <a:gd name="T52" fmla="*/ 29 w 556"/>
                <a:gd name="T53" fmla="*/ 3 h 532"/>
                <a:gd name="T54" fmla="*/ 30 w 556"/>
                <a:gd name="T55" fmla="*/ 4 h 532"/>
                <a:gd name="T56" fmla="*/ 32 w 556"/>
                <a:gd name="T57" fmla="*/ 6 h 532"/>
                <a:gd name="T58" fmla="*/ 34 w 556"/>
                <a:gd name="T59" fmla="*/ 9 h 532"/>
                <a:gd name="T60" fmla="*/ 35 w 556"/>
                <a:gd name="T61" fmla="*/ 14 h 532"/>
                <a:gd name="T62" fmla="*/ 34 w 556"/>
                <a:gd name="T63" fmla="*/ 21 h 532"/>
                <a:gd name="T64" fmla="*/ 32 w 556"/>
                <a:gd name="T65" fmla="*/ 24 h 532"/>
                <a:gd name="T66" fmla="*/ 31 w 556"/>
                <a:gd name="T67" fmla="*/ 26 h 532"/>
                <a:gd name="T68" fmla="*/ 29 w 556"/>
                <a:gd name="T69" fmla="*/ 28 h 532"/>
                <a:gd name="T70" fmla="*/ 27 w 556"/>
                <a:gd name="T71" fmla="*/ 30 h 532"/>
                <a:gd name="T72" fmla="*/ 26 w 556"/>
                <a:gd name="T73" fmla="*/ 32 h 532"/>
                <a:gd name="T74" fmla="*/ 25 w 556"/>
                <a:gd name="T75" fmla="*/ 32 h 532"/>
                <a:gd name="T76" fmla="*/ 27 w 556"/>
                <a:gd name="T77" fmla="*/ 28 h 532"/>
                <a:gd name="T78" fmla="*/ 28 w 556"/>
                <a:gd name="T79" fmla="*/ 23 h 532"/>
                <a:gd name="T80" fmla="*/ 27 w 556"/>
                <a:gd name="T81" fmla="*/ 20 h 532"/>
                <a:gd name="T82" fmla="*/ 26 w 556"/>
                <a:gd name="T83" fmla="*/ 20 h 532"/>
                <a:gd name="T84" fmla="*/ 25 w 556"/>
                <a:gd name="T85" fmla="*/ 22 h 532"/>
                <a:gd name="T86" fmla="*/ 24 w 556"/>
                <a:gd name="T87" fmla="*/ 23 h 532"/>
                <a:gd name="T88" fmla="*/ 24 w 556"/>
                <a:gd name="T89" fmla="*/ 22 h 532"/>
                <a:gd name="T90" fmla="*/ 24 w 556"/>
                <a:gd name="T91" fmla="*/ 17 h 532"/>
                <a:gd name="T92" fmla="*/ 22 w 556"/>
                <a:gd name="T93" fmla="*/ 15 h 532"/>
                <a:gd name="T94" fmla="*/ 21 w 556"/>
                <a:gd name="T95" fmla="*/ 13 h 532"/>
                <a:gd name="T96" fmla="*/ 20 w 556"/>
                <a:gd name="T97" fmla="*/ 10 h 532"/>
                <a:gd name="T98" fmla="*/ 19 w 556"/>
                <a:gd name="T99" fmla="*/ 8 h 532"/>
                <a:gd name="T100" fmla="*/ 18 w 556"/>
                <a:gd name="T101" fmla="*/ 8 h 53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56" h="532">
                  <a:moveTo>
                    <a:pt x="280" y="139"/>
                  </a:moveTo>
                  <a:lnTo>
                    <a:pt x="280" y="141"/>
                  </a:lnTo>
                  <a:lnTo>
                    <a:pt x="277" y="146"/>
                  </a:lnTo>
                  <a:lnTo>
                    <a:pt x="273" y="151"/>
                  </a:lnTo>
                  <a:lnTo>
                    <a:pt x="267" y="159"/>
                  </a:lnTo>
                  <a:lnTo>
                    <a:pt x="258" y="167"/>
                  </a:lnTo>
                  <a:lnTo>
                    <a:pt x="245" y="174"/>
                  </a:lnTo>
                  <a:lnTo>
                    <a:pt x="228" y="180"/>
                  </a:lnTo>
                  <a:lnTo>
                    <a:pt x="207" y="182"/>
                  </a:lnTo>
                  <a:lnTo>
                    <a:pt x="185" y="184"/>
                  </a:lnTo>
                  <a:lnTo>
                    <a:pt x="166" y="185"/>
                  </a:lnTo>
                  <a:lnTo>
                    <a:pt x="149" y="188"/>
                  </a:lnTo>
                  <a:lnTo>
                    <a:pt x="136" y="192"/>
                  </a:lnTo>
                  <a:lnTo>
                    <a:pt x="126" y="196"/>
                  </a:lnTo>
                  <a:lnTo>
                    <a:pt x="119" y="203"/>
                  </a:lnTo>
                  <a:lnTo>
                    <a:pt x="117" y="211"/>
                  </a:lnTo>
                  <a:lnTo>
                    <a:pt x="118" y="222"/>
                  </a:lnTo>
                  <a:lnTo>
                    <a:pt x="117" y="220"/>
                  </a:lnTo>
                  <a:lnTo>
                    <a:pt x="115" y="218"/>
                  </a:lnTo>
                  <a:lnTo>
                    <a:pt x="113" y="215"/>
                  </a:lnTo>
                  <a:lnTo>
                    <a:pt x="110" y="209"/>
                  </a:lnTo>
                  <a:lnTo>
                    <a:pt x="111" y="203"/>
                  </a:lnTo>
                  <a:lnTo>
                    <a:pt x="114" y="196"/>
                  </a:lnTo>
                  <a:lnTo>
                    <a:pt x="121" y="188"/>
                  </a:lnTo>
                  <a:lnTo>
                    <a:pt x="133" y="179"/>
                  </a:lnTo>
                  <a:lnTo>
                    <a:pt x="131" y="178"/>
                  </a:lnTo>
                  <a:lnTo>
                    <a:pt x="126" y="176"/>
                  </a:lnTo>
                  <a:lnTo>
                    <a:pt x="118" y="173"/>
                  </a:lnTo>
                  <a:lnTo>
                    <a:pt x="109" y="172"/>
                  </a:lnTo>
                  <a:lnTo>
                    <a:pt x="98" y="173"/>
                  </a:lnTo>
                  <a:lnTo>
                    <a:pt x="87" y="176"/>
                  </a:lnTo>
                  <a:lnTo>
                    <a:pt x="77" y="184"/>
                  </a:lnTo>
                  <a:lnTo>
                    <a:pt x="68" y="195"/>
                  </a:lnTo>
                  <a:lnTo>
                    <a:pt x="56" y="220"/>
                  </a:lnTo>
                  <a:lnTo>
                    <a:pt x="52" y="239"/>
                  </a:lnTo>
                  <a:lnTo>
                    <a:pt x="52" y="250"/>
                  </a:lnTo>
                  <a:lnTo>
                    <a:pt x="53" y="254"/>
                  </a:lnTo>
                  <a:lnTo>
                    <a:pt x="50" y="252"/>
                  </a:lnTo>
                  <a:lnTo>
                    <a:pt x="43" y="247"/>
                  </a:lnTo>
                  <a:lnTo>
                    <a:pt x="35" y="239"/>
                  </a:lnTo>
                  <a:lnTo>
                    <a:pt x="27" y="227"/>
                  </a:lnTo>
                  <a:lnTo>
                    <a:pt x="20" y="215"/>
                  </a:lnTo>
                  <a:lnTo>
                    <a:pt x="16" y="199"/>
                  </a:lnTo>
                  <a:lnTo>
                    <a:pt x="18" y="181"/>
                  </a:lnTo>
                  <a:lnTo>
                    <a:pt x="26" y="163"/>
                  </a:lnTo>
                  <a:lnTo>
                    <a:pt x="24" y="163"/>
                  </a:lnTo>
                  <a:lnTo>
                    <a:pt x="20" y="162"/>
                  </a:lnTo>
                  <a:lnTo>
                    <a:pt x="14" y="161"/>
                  </a:lnTo>
                  <a:lnTo>
                    <a:pt x="8" y="157"/>
                  </a:lnTo>
                  <a:lnTo>
                    <a:pt x="3" y="154"/>
                  </a:lnTo>
                  <a:lnTo>
                    <a:pt x="0" y="147"/>
                  </a:lnTo>
                  <a:lnTo>
                    <a:pt x="1" y="138"/>
                  </a:lnTo>
                  <a:lnTo>
                    <a:pt x="7" y="125"/>
                  </a:lnTo>
                  <a:lnTo>
                    <a:pt x="8" y="128"/>
                  </a:lnTo>
                  <a:lnTo>
                    <a:pt x="12" y="135"/>
                  </a:lnTo>
                  <a:lnTo>
                    <a:pt x="18" y="139"/>
                  </a:lnTo>
                  <a:lnTo>
                    <a:pt x="27" y="132"/>
                  </a:lnTo>
                  <a:lnTo>
                    <a:pt x="32" y="124"/>
                  </a:lnTo>
                  <a:lnTo>
                    <a:pt x="38" y="113"/>
                  </a:lnTo>
                  <a:lnTo>
                    <a:pt x="42" y="102"/>
                  </a:lnTo>
                  <a:lnTo>
                    <a:pt x="50" y="90"/>
                  </a:lnTo>
                  <a:lnTo>
                    <a:pt x="60" y="80"/>
                  </a:lnTo>
                  <a:lnTo>
                    <a:pt x="73" y="70"/>
                  </a:lnTo>
                  <a:lnTo>
                    <a:pt x="91" y="60"/>
                  </a:lnTo>
                  <a:lnTo>
                    <a:pt x="115" y="55"/>
                  </a:lnTo>
                  <a:lnTo>
                    <a:pt x="117" y="53"/>
                  </a:lnTo>
                  <a:lnTo>
                    <a:pt x="123" y="49"/>
                  </a:lnTo>
                  <a:lnTo>
                    <a:pt x="132" y="44"/>
                  </a:lnTo>
                  <a:lnTo>
                    <a:pt x="145" y="37"/>
                  </a:lnTo>
                  <a:lnTo>
                    <a:pt x="161" y="29"/>
                  </a:lnTo>
                  <a:lnTo>
                    <a:pt x="179" y="21"/>
                  </a:lnTo>
                  <a:lnTo>
                    <a:pt x="201" y="14"/>
                  </a:lnTo>
                  <a:lnTo>
                    <a:pt x="224" y="7"/>
                  </a:lnTo>
                  <a:lnTo>
                    <a:pt x="250" y="3"/>
                  </a:lnTo>
                  <a:lnTo>
                    <a:pt x="276" y="0"/>
                  </a:lnTo>
                  <a:lnTo>
                    <a:pt x="304" y="0"/>
                  </a:lnTo>
                  <a:lnTo>
                    <a:pt x="332" y="4"/>
                  </a:lnTo>
                  <a:lnTo>
                    <a:pt x="362" y="11"/>
                  </a:lnTo>
                  <a:lnTo>
                    <a:pt x="392" y="22"/>
                  </a:lnTo>
                  <a:lnTo>
                    <a:pt x="423" y="38"/>
                  </a:lnTo>
                  <a:lnTo>
                    <a:pt x="453" y="60"/>
                  </a:lnTo>
                  <a:lnTo>
                    <a:pt x="456" y="61"/>
                  </a:lnTo>
                  <a:lnTo>
                    <a:pt x="461" y="65"/>
                  </a:lnTo>
                  <a:lnTo>
                    <a:pt x="470" y="70"/>
                  </a:lnTo>
                  <a:lnTo>
                    <a:pt x="480" y="78"/>
                  </a:lnTo>
                  <a:lnTo>
                    <a:pt x="493" y="87"/>
                  </a:lnTo>
                  <a:lnTo>
                    <a:pt x="505" y="100"/>
                  </a:lnTo>
                  <a:lnTo>
                    <a:pt x="518" y="116"/>
                  </a:lnTo>
                  <a:lnTo>
                    <a:pt x="529" y="133"/>
                  </a:lnTo>
                  <a:lnTo>
                    <a:pt x="540" y="154"/>
                  </a:lnTo>
                  <a:lnTo>
                    <a:pt x="549" y="178"/>
                  </a:lnTo>
                  <a:lnTo>
                    <a:pt x="554" y="204"/>
                  </a:lnTo>
                  <a:lnTo>
                    <a:pt x="556" y="234"/>
                  </a:lnTo>
                  <a:lnTo>
                    <a:pt x="552" y="269"/>
                  </a:lnTo>
                  <a:lnTo>
                    <a:pt x="544" y="306"/>
                  </a:lnTo>
                  <a:lnTo>
                    <a:pt x="532" y="346"/>
                  </a:lnTo>
                  <a:lnTo>
                    <a:pt x="511" y="390"/>
                  </a:lnTo>
                  <a:lnTo>
                    <a:pt x="510" y="391"/>
                  </a:lnTo>
                  <a:lnTo>
                    <a:pt x="508" y="396"/>
                  </a:lnTo>
                  <a:lnTo>
                    <a:pt x="504" y="403"/>
                  </a:lnTo>
                  <a:lnTo>
                    <a:pt x="498" y="412"/>
                  </a:lnTo>
                  <a:lnTo>
                    <a:pt x="491" y="422"/>
                  </a:lnTo>
                  <a:lnTo>
                    <a:pt x="483" y="434"/>
                  </a:lnTo>
                  <a:lnTo>
                    <a:pt x="473" y="446"/>
                  </a:lnTo>
                  <a:lnTo>
                    <a:pt x="460" y="459"/>
                  </a:lnTo>
                  <a:lnTo>
                    <a:pt x="448" y="471"/>
                  </a:lnTo>
                  <a:lnTo>
                    <a:pt x="436" y="481"/>
                  </a:lnTo>
                  <a:lnTo>
                    <a:pt x="427" y="490"/>
                  </a:lnTo>
                  <a:lnTo>
                    <a:pt x="418" y="499"/>
                  </a:lnTo>
                  <a:lnTo>
                    <a:pt x="411" y="507"/>
                  </a:lnTo>
                  <a:lnTo>
                    <a:pt x="405" y="515"/>
                  </a:lnTo>
                  <a:lnTo>
                    <a:pt x="402" y="524"/>
                  </a:lnTo>
                  <a:lnTo>
                    <a:pt x="400" y="532"/>
                  </a:lnTo>
                  <a:lnTo>
                    <a:pt x="399" y="524"/>
                  </a:lnTo>
                  <a:lnTo>
                    <a:pt x="398" y="504"/>
                  </a:lnTo>
                  <a:lnTo>
                    <a:pt x="403" y="477"/>
                  </a:lnTo>
                  <a:lnTo>
                    <a:pt x="419" y="449"/>
                  </a:lnTo>
                  <a:lnTo>
                    <a:pt x="432" y="428"/>
                  </a:lnTo>
                  <a:lnTo>
                    <a:pt x="438" y="405"/>
                  </a:lnTo>
                  <a:lnTo>
                    <a:pt x="440" y="381"/>
                  </a:lnTo>
                  <a:lnTo>
                    <a:pt x="436" y="361"/>
                  </a:lnTo>
                  <a:lnTo>
                    <a:pt x="432" y="345"/>
                  </a:lnTo>
                  <a:lnTo>
                    <a:pt x="426" y="331"/>
                  </a:lnTo>
                  <a:lnTo>
                    <a:pt x="419" y="325"/>
                  </a:lnTo>
                  <a:lnTo>
                    <a:pt x="408" y="330"/>
                  </a:lnTo>
                  <a:lnTo>
                    <a:pt x="403" y="336"/>
                  </a:lnTo>
                  <a:lnTo>
                    <a:pt x="398" y="344"/>
                  </a:lnTo>
                  <a:lnTo>
                    <a:pt x="395" y="351"/>
                  </a:lnTo>
                  <a:lnTo>
                    <a:pt x="391" y="359"/>
                  </a:lnTo>
                  <a:lnTo>
                    <a:pt x="387" y="366"/>
                  </a:lnTo>
                  <a:lnTo>
                    <a:pt x="382" y="371"/>
                  </a:lnTo>
                  <a:lnTo>
                    <a:pt x="375" y="377"/>
                  </a:lnTo>
                  <a:lnTo>
                    <a:pt x="367" y="381"/>
                  </a:lnTo>
                  <a:lnTo>
                    <a:pt x="370" y="374"/>
                  </a:lnTo>
                  <a:lnTo>
                    <a:pt x="379" y="355"/>
                  </a:lnTo>
                  <a:lnTo>
                    <a:pt x="384" y="330"/>
                  </a:lnTo>
                  <a:lnTo>
                    <a:pt x="382" y="299"/>
                  </a:lnTo>
                  <a:lnTo>
                    <a:pt x="376" y="285"/>
                  </a:lnTo>
                  <a:lnTo>
                    <a:pt x="368" y="273"/>
                  </a:lnTo>
                  <a:lnTo>
                    <a:pt x="358" y="264"/>
                  </a:lnTo>
                  <a:lnTo>
                    <a:pt x="349" y="255"/>
                  </a:lnTo>
                  <a:lnTo>
                    <a:pt x="338" y="246"/>
                  </a:lnTo>
                  <a:lnTo>
                    <a:pt x="330" y="233"/>
                  </a:lnTo>
                  <a:lnTo>
                    <a:pt x="323" y="217"/>
                  </a:lnTo>
                  <a:lnTo>
                    <a:pt x="319" y="196"/>
                  </a:lnTo>
                  <a:lnTo>
                    <a:pt x="315" y="176"/>
                  </a:lnTo>
                  <a:lnTo>
                    <a:pt x="309" y="161"/>
                  </a:lnTo>
                  <a:lnTo>
                    <a:pt x="304" y="150"/>
                  </a:lnTo>
                  <a:lnTo>
                    <a:pt x="297" y="143"/>
                  </a:lnTo>
                  <a:lnTo>
                    <a:pt x="290" y="140"/>
                  </a:lnTo>
                  <a:lnTo>
                    <a:pt x="284" y="139"/>
                  </a:lnTo>
                  <a:lnTo>
                    <a:pt x="281" y="139"/>
                  </a:lnTo>
                  <a:lnTo>
                    <a:pt x="280" y="139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" name="Freeform 589"/>
            <p:cNvSpPr>
              <a:spLocks/>
            </p:cNvSpPr>
            <p:nvPr/>
          </p:nvSpPr>
          <p:spPr bwMode="auto">
            <a:xfrm>
              <a:off x="4759" y="473"/>
              <a:ext cx="39" cy="67"/>
            </a:xfrm>
            <a:custGeom>
              <a:avLst/>
              <a:gdLst>
                <a:gd name="T0" fmla="*/ 0 w 77"/>
                <a:gd name="T1" fmla="*/ 3 h 134"/>
                <a:gd name="T2" fmla="*/ 0 w 77"/>
                <a:gd name="T3" fmla="*/ 3 h 134"/>
                <a:gd name="T4" fmla="*/ 1 w 77"/>
                <a:gd name="T5" fmla="*/ 2 h 134"/>
                <a:gd name="T6" fmla="*/ 1 w 77"/>
                <a:gd name="T7" fmla="*/ 2 h 134"/>
                <a:gd name="T8" fmla="*/ 1 w 77"/>
                <a:gd name="T9" fmla="*/ 2 h 134"/>
                <a:gd name="T10" fmla="*/ 1 w 77"/>
                <a:gd name="T11" fmla="*/ 1 h 134"/>
                <a:gd name="T12" fmla="*/ 2 w 77"/>
                <a:gd name="T13" fmla="*/ 1 h 134"/>
                <a:gd name="T14" fmla="*/ 3 w 77"/>
                <a:gd name="T15" fmla="*/ 1 h 134"/>
                <a:gd name="T16" fmla="*/ 4 w 77"/>
                <a:gd name="T17" fmla="*/ 0 h 134"/>
                <a:gd name="T18" fmla="*/ 4 w 77"/>
                <a:gd name="T19" fmla="*/ 1 h 134"/>
                <a:gd name="T20" fmla="*/ 5 w 77"/>
                <a:gd name="T21" fmla="*/ 1 h 134"/>
                <a:gd name="T22" fmla="*/ 5 w 77"/>
                <a:gd name="T23" fmla="*/ 2 h 134"/>
                <a:gd name="T24" fmla="*/ 5 w 77"/>
                <a:gd name="T25" fmla="*/ 4 h 134"/>
                <a:gd name="T26" fmla="*/ 5 w 77"/>
                <a:gd name="T27" fmla="*/ 5 h 134"/>
                <a:gd name="T28" fmla="*/ 4 w 77"/>
                <a:gd name="T29" fmla="*/ 6 h 134"/>
                <a:gd name="T30" fmla="*/ 3 w 77"/>
                <a:gd name="T31" fmla="*/ 8 h 134"/>
                <a:gd name="T32" fmla="*/ 2 w 77"/>
                <a:gd name="T33" fmla="*/ 9 h 134"/>
                <a:gd name="T34" fmla="*/ 0 w 77"/>
                <a:gd name="T35" fmla="*/ 3 h 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7" h="134">
                  <a:moveTo>
                    <a:pt x="0" y="36"/>
                  </a:moveTo>
                  <a:lnTo>
                    <a:pt x="0" y="35"/>
                  </a:lnTo>
                  <a:lnTo>
                    <a:pt x="2" y="30"/>
                  </a:lnTo>
                  <a:lnTo>
                    <a:pt x="4" y="25"/>
                  </a:lnTo>
                  <a:lnTo>
                    <a:pt x="9" y="18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35" y="2"/>
                  </a:lnTo>
                  <a:lnTo>
                    <a:pt x="49" y="0"/>
                  </a:lnTo>
                  <a:lnTo>
                    <a:pt x="63" y="5"/>
                  </a:lnTo>
                  <a:lnTo>
                    <a:pt x="72" y="15"/>
                  </a:lnTo>
                  <a:lnTo>
                    <a:pt x="77" y="32"/>
                  </a:lnTo>
                  <a:lnTo>
                    <a:pt x="77" y="51"/>
                  </a:lnTo>
                  <a:lnTo>
                    <a:pt x="72" y="73"/>
                  </a:lnTo>
                  <a:lnTo>
                    <a:pt x="61" y="96"/>
                  </a:lnTo>
                  <a:lnTo>
                    <a:pt x="42" y="117"/>
                  </a:lnTo>
                  <a:lnTo>
                    <a:pt x="18" y="13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" name="Freeform 590"/>
            <p:cNvSpPr>
              <a:spLocks/>
            </p:cNvSpPr>
            <p:nvPr/>
          </p:nvSpPr>
          <p:spPr bwMode="auto">
            <a:xfrm>
              <a:off x="4663" y="424"/>
              <a:ext cx="58" cy="27"/>
            </a:xfrm>
            <a:custGeom>
              <a:avLst/>
              <a:gdLst>
                <a:gd name="T0" fmla="*/ 8 w 116"/>
                <a:gd name="T1" fmla="*/ 4 h 53"/>
                <a:gd name="T2" fmla="*/ 8 w 116"/>
                <a:gd name="T3" fmla="*/ 4 h 53"/>
                <a:gd name="T4" fmla="*/ 7 w 116"/>
                <a:gd name="T5" fmla="*/ 3 h 53"/>
                <a:gd name="T6" fmla="*/ 7 w 116"/>
                <a:gd name="T7" fmla="*/ 3 h 53"/>
                <a:gd name="T8" fmla="*/ 6 w 116"/>
                <a:gd name="T9" fmla="*/ 3 h 53"/>
                <a:gd name="T10" fmla="*/ 5 w 116"/>
                <a:gd name="T11" fmla="*/ 2 h 53"/>
                <a:gd name="T12" fmla="*/ 4 w 116"/>
                <a:gd name="T13" fmla="*/ 2 h 53"/>
                <a:gd name="T14" fmla="*/ 3 w 116"/>
                <a:gd name="T15" fmla="*/ 2 h 53"/>
                <a:gd name="T16" fmla="*/ 1 w 116"/>
                <a:gd name="T17" fmla="*/ 2 h 53"/>
                <a:gd name="T18" fmla="*/ 1 w 116"/>
                <a:gd name="T19" fmla="*/ 2 h 53"/>
                <a:gd name="T20" fmla="*/ 1 w 116"/>
                <a:gd name="T21" fmla="*/ 1 h 53"/>
                <a:gd name="T22" fmla="*/ 0 w 116"/>
                <a:gd name="T23" fmla="*/ 1 h 53"/>
                <a:gd name="T24" fmla="*/ 0 w 116"/>
                <a:gd name="T25" fmla="*/ 1 h 53"/>
                <a:gd name="T26" fmla="*/ 1 w 116"/>
                <a:gd name="T27" fmla="*/ 0 h 53"/>
                <a:gd name="T28" fmla="*/ 2 w 116"/>
                <a:gd name="T29" fmla="*/ 0 h 53"/>
                <a:gd name="T30" fmla="*/ 2 w 116"/>
                <a:gd name="T31" fmla="*/ 1 h 53"/>
                <a:gd name="T32" fmla="*/ 4 w 116"/>
                <a:gd name="T33" fmla="*/ 1 h 53"/>
                <a:gd name="T34" fmla="*/ 5 w 116"/>
                <a:gd name="T35" fmla="*/ 1 h 53"/>
                <a:gd name="T36" fmla="*/ 6 w 116"/>
                <a:gd name="T37" fmla="*/ 2 h 53"/>
                <a:gd name="T38" fmla="*/ 7 w 116"/>
                <a:gd name="T39" fmla="*/ 3 h 53"/>
                <a:gd name="T40" fmla="*/ 8 w 116"/>
                <a:gd name="T41" fmla="*/ 4 h 5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16" h="53">
                  <a:moveTo>
                    <a:pt x="116" y="53"/>
                  </a:moveTo>
                  <a:lnTo>
                    <a:pt x="115" y="51"/>
                  </a:lnTo>
                  <a:lnTo>
                    <a:pt x="111" y="47"/>
                  </a:lnTo>
                  <a:lnTo>
                    <a:pt x="103" y="41"/>
                  </a:lnTo>
                  <a:lnTo>
                    <a:pt x="91" y="34"/>
                  </a:lnTo>
                  <a:lnTo>
                    <a:pt x="76" y="28"/>
                  </a:lnTo>
                  <a:lnTo>
                    <a:pt x="59" y="24"/>
                  </a:lnTo>
                  <a:lnTo>
                    <a:pt x="37" y="20"/>
                  </a:lnTo>
                  <a:lnTo>
                    <a:pt x="13" y="20"/>
                  </a:lnTo>
                  <a:lnTo>
                    <a:pt x="10" y="19"/>
                  </a:lnTo>
                  <a:lnTo>
                    <a:pt x="5" y="16"/>
                  </a:lnTo>
                  <a:lnTo>
                    <a:pt x="0" y="11"/>
                  </a:lnTo>
                  <a:lnTo>
                    <a:pt x="0" y="3"/>
                  </a:lnTo>
                  <a:lnTo>
                    <a:pt x="6" y="0"/>
                  </a:lnTo>
                  <a:lnTo>
                    <a:pt x="17" y="0"/>
                  </a:lnTo>
                  <a:lnTo>
                    <a:pt x="32" y="1"/>
                  </a:lnTo>
                  <a:lnTo>
                    <a:pt x="52" y="4"/>
                  </a:lnTo>
                  <a:lnTo>
                    <a:pt x="70" y="11"/>
                  </a:lnTo>
                  <a:lnTo>
                    <a:pt x="89" y="22"/>
                  </a:lnTo>
                  <a:lnTo>
                    <a:pt x="105" y="35"/>
                  </a:lnTo>
                  <a:lnTo>
                    <a:pt x="116" y="53"/>
                  </a:lnTo>
                  <a:close/>
                </a:path>
              </a:pathLst>
            </a:custGeom>
            <a:solidFill>
              <a:srgbClr val="6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" name="Freeform 591"/>
            <p:cNvSpPr>
              <a:spLocks/>
            </p:cNvSpPr>
            <p:nvPr/>
          </p:nvSpPr>
          <p:spPr bwMode="auto">
            <a:xfrm>
              <a:off x="4587" y="420"/>
              <a:ext cx="32" cy="13"/>
            </a:xfrm>
            <a:custGeom>
              <a:avLst/>
              <a:gdLst>
                <a:gd name="T0" fmla="*/ 0 w 65"/>
                <a:gd name="T1" fmla="*/ 1 h 27"/>
                <a:gd name="T2" fmla="*/ 0 w 65"/>
                <a:gd name="T3" fmla="*/ 1 h 27"/>
                <a:gd name="T4" fmla="*/ 0 w 65"/>
                <a:gd name="T5" fmla="*/ 1 h 27"/>
                <a:gd name="T6" fmla="*/ 0 w 65"/>
                <a:gd name="T7" fmla="*/ 1 h 27"/>
                <a:gd name="T8" fmla="*/ 1 w 65"/>
                <a:gd name="T9" fmla="*/ 1 h 27"/>
                <a:gd name="T10" fmla="*/ 1 w 65"/>
                <a:gd name="T11" fmla="*/ 1 h 27"/>
                <a:gd name="T12" fmla="*/ 2 w 65"/>
                <a:gd name="T13" fmla="*/ 0 h 27"/>
                <a:gd name="T14" fmla="*/ 2 w 65"/>
                <a:gd name="T15" fmla="*/ 1 h 27"/>
                <a:gd name="T16" fmla="*/ 3 w 65"/>
                <a:gd name="T17" fmla="*/ 1 h 27"/>
                <a:gd name="T18" fmla="*/ 3 w 65"/>
                <a:gd name="T19" fmla="*/ 1 h 27"/>
                <a:gd name="T20" fmla="*/ 4 w 65"/>
                <a:gd name="T21" fmla="*/ 1 h 27"/>
                <a:gd name="T22" fmla="*/ 3 w 65"/>
                <a:gd name="T23" fmla="*/ 0 h 27"/>
                <a:gd name="T24" fmla="*/ 3 w 65"/>
                <a:gd name="T25" fmla="*/ 0 h 27"/>
                <a:gd name="T26" fmla="*/ 3 w 65"/>
                <a:gd name="T27" fmla="*/ 0 h 27"/>
                <a:gd name="T28" fmla="*/ 2 w 65"/>
                <a:gd name="T29" fmla="*/ 0 h 27"/>
                <a:gd name="T30" fmla="*/ 2 w 65"/>
                <a:gd name="T31" fmla="*/ 0 h 27"/>
                <a:gd name="T32" fmla="*/ 1 w 65"/>
                <a:gd name="T33" fmla="*/ 0 h 27"/>
                <a:gd name="T34" fmla="*/ 1 w 65"/>
                <a:gd name="T35" fmla="*/ 0 h 27"/>
                <a:gd name="T36" fmla="*/ 0 w 65"/>
                <a:gd name="T37" fmla="*/ 0 h 27"/>
                <a:gd name="T38" fmla="*/ 0 w 65"/>
                <a:gd name="T39" fmla="*/ 1 h 27"/>
                <a:gd name="T40" fmla="*/ 0 w 65"/>
                <a:gd name="T41" fmla="*/ 1 h 2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5" h="27">
                  <a:moveTo>
                    <a:pt x="0" y="27"/>
                  </a:moveTo>
                  <a:lnTo>
                    <a:pt x="1" y="26"/>
                  </a:lnTo>
                  <a:lnTo>
                    <a:pt x="5" y="23"/>
                  </a:lnTo>
                  <a:lnTo>
                    <a:pt x="9" y="21"/>
                  </a:lnTo>
                  <a:lnTo>
                    <a:pt x="16" y="18"/>
                  </a:lnTo>
                  <a:lnTo>
                    <a:pt x="23" y="17"/>
                  </a:lnTo>
                  <a:lnTo>
                    <a:pt x="32" y="15"/>
                  </a:lnTo>
                  <a:lnTo>
                    <a:pt x="42" y="18"/>
                  </a:lnTo>
                  <a:lnTo>
                    <a:pt x="52" y="22"/>
                  </a:lnTo>
                  <a:lnTo>
                    <a:pt x="61" y="26"/>
                  </a:lnTo>
                  <a:lnTo>
                    <a:pt x="65" y="22"/>
                  </a:lnTo>
                  <a:lnTo>
                    <a:pt x="62" y="14"/>
                  </a:lnTo>
                  <a:lnTo>
                    <a:pt x="58" y="5"/>
                  </a:lnTo>
                  <a:lnTo>
                    <a:pt x="53" y="2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28" y="2"/>
                  </a:lnTo>
                  <a:lnTo>
                    <a:pt x="18" y="6"/>
                  </a:lnTo>
                  <a:lnTo>
                    <a:pt x="9" y="11"/>
                  </a:lnTo>
                  <a:lnTo>
                    <a:pt x="3" y="18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6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5" name="Freeform 592"/>
            <p:cNvSpPr>
              <a:spLocks/>
            </p:cNvSpPr>
            <p:nvPr/>
          </p:nvSpPr>
          <p:spPr bwMode="auto">
            <a:xfrm>
              <a:off x="4614" y="533"/>
              <a:ext cx="61" cy="16"/>
            </a:xfrm>
            <a:custGeom>
              <a:avLst/>
              <a:gdLst>
                <a:gd name="T0" fmla="*/ 8 w 122"/>
                <a:gd name="T1" fmla="*/ 1 h 33"/>
                <a:gd name="T2" fmla="*/ 8 w 122"/>
                <a:gd name="T3" fmla="*/ 1 h 33"/>
                <a:gd name="T4" fmla="*/ 7 w 122"/>
                <a:gd name="T5" fmla="*/ 1 h 33"/>
                <a:gd name="T6" fmla="*/ 6 w 122"/>
                <a:gd name="T7" fmla="*/ 1 h 33"/>
                <a:gd name="T8" fmla="*/ 5 w 122"/>
                <a:gd name="T9" fmla="*/ 1 h 33"/>
                <a:gd name="T10" fmla="*/ 4 w 122"/>
                <a:gd name="T11" fmla="*/ 1 h 33"/>
                <a:gd name="T12" fmla="*/ 2 w 122"/>
                <a:gd name="T13" fmla="*/ 1 h 33"/>
                <a:gd name="T14" fmla="*/ 1 w 122"/>
                <a:gd name="T15" fmla="*/ 0 h 33"/>
                <a:gd name="T16" fmla="*/ 0 w 122"/>
                <a:gd name="T17" fmla="*/ 0 h 33"/>
                <a:gd name="T18" fmla="*/ 0 w 122"/>
                <a:gd name="T19" fmla="*/ 0 h 33"/>
                <a:gd name="T20" fmla="*/ 1 w 122"/>
                <a:gd name="T21" fmla="*/ 0 h 33"/>
                <a:gd name="T22" fmla="*/ 1 w 122"/>
                <a:gd name="T23" fmla="*/ 1 h 33"/>
                <a:gd name="T24" fmla="*/ 2 w 122"/>
                <a:gd name="T25" fmla="*/ 1 h 33"/>
                <a:gd name="T26" fmla="*/ 3 w 122"/>
                <a:gd name="T27" fmla="*/ 1 h 33"/>
                <a:gd name="T28" fmla="*/ 4 w 122"/>
                <a:gd name="T29" fmla="*/ 2 h 33"/>
                <a:gd name="T30" fmla="*/ 5 w 122"/>
                <a:gd name="T31" fmla="*/ 2 h 33"/>
                <a:gd name="T32" fmla="*/ 5 w 122"/>
                <a:gd name="T33" fmla="*/ 2 h 33"/>
                <a:gd name="T34" fmla="*/ 6 w 122"/>
                <a:gd name="T35" fmla="*/ 2 h 33"/>
                <a:gd name="T36" fmla="*/ 7 w 122"/>
                <a:gd name="T37" fmla="*/ 1 h 33"/>
                <a:gd name="T38" fmla="*/ 8 w 122"/>
                <a:gd name="T39" fmla="*/ 1 h 33"/>
                <a:gd name="T40" fmla="*/ 8 w 122"/>
                <a:gd name="T41" fmla="*/ 1 h 3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22" h="33">
                  <a:moveTo>
                    <a:pt x="122" y="26"/>
                  </a:moveTo>
                  <a:lnTo>
                    <a:pt x="118" y="26"/>
                  </a:lnTo>
                  <a:lnTo>
                    <a:pt x="107" y="26"/>
                  </a:lnTo>
                  <a:lnTo>
                    <a:pt x="91" y="26"/>
                  </a:lnTo>
                  <a:lnTo>
                    <a:pt x="72" y="25"/>
                  </a:lnTo>
                  <a:lnTo>
                    <a:pt x="51" y="22"/>
                  </a:lnTo>
                  <a:lnTo>
                    <a:pt x="31" y="18"/>
                  </a:lnTo>
                  <a:lnTo>
                    <a:pt x="13" y="11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10"/>
                  </a:lnTo>
                  <a:lnTo>
                    <a:pt x="11" y="19"/>
                  </a:lnTo>
                  <a:lnTo>
                    <a:pt x="28" y="27"/>
                  </a:lnTo>
                  <a:lnTo>
                    <a:pt x="40" y="29"/>
                  </a:lnTo>
                  <a:lnTo>
                    <a:pt x="53" y="32"/>
                  </a:lnTo>
                  <a:lnTo>
                    <a:pt x="67" y="33"/>
                  </a:lnTo>
                  <a:lnTo>
                    <a:pt x="80" y="33"/>
                  </a:lnTo>
                  <a:lnTo>
                    <a:pt x="92" y="32"/>
                  </a:lnTo>
                  <a:lnTo>
                    <a:pt x="104" y="30"/>
                  </a:lnTo>
                  <a:lnTo>
                    <a:pt x="114" y="28"/>
                  </a:lnTo>
                  <a:lnTo>
                    <a:pt x="122" y="26"/>
                  </a:lnTo>
                  <a:close/>
                </a:path>
              </a:pathLst>
            </a:custGeom>
            <a:solidFill>
              <a:srgbClr val="C963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6" name="Freeform 593"/>
            <p:cNvSpPr>
              <a:spLocks/>
            </p:cNvSpPr>
            <p:nvPr/>
          </p:nvSpPr>
          <p:spPr bwMode="auto">
            <a:xfrm>
              <a:off x="4625" y="558"/>
              <a:ext cx="36" cy="13"/>
            </a:xfrm>
            <a:custGeom>
              <a:avLst/>
              <a:gdLst>
                <a:gd name="T0" fmla="*/ 0 w 73"/>
                <a:gd name="T1" fmla="*/ 0 h 25"/>
                <a:gd name="T2" fmla="*/ 0 w 73"/>
                <a:gd name="T3" fmla="*/ 1 h 25"/>
                <a:gd name="T4" fmla="*/ 0 w 73"/>
                <a:gd name="T5" fmla="*/ 1 h 25"/>
                <a:gd name="T6" fmla="*/ 0 w 73"/>
                <a:gd name="T7" fmla="*/ 1 h 25"/>
                <a:gd name="T8" fmla="*/ 1 w 73"/>
                <a:gd name="T9" fmla="*/ 1 h 25"/>
                <a:gd name="T10" fmla="*/ 1 w 73"/>
                <a:gd name="T11" fmla="*/ 1 h 25"/>
                <a:gd name="T12" fmla="*/ 2 w 73"/>
                <a:gd name="T13" fmla="*/ 1 h 25"/>
                <a:gd name="T14" fmla="*/ 3 w 73"/>
                <a:gd name="T15" fmla="*/ 1 h 25"/>
                <a:gd name="T16" fmla="*/ 4 w 73"/>
                <a:gd name="T17" fmla="*/ 0 h 25"/>
                <a:gd name="T18" fmla="*/ 4 w 73"/>
                <a:gd name="T19" fmla="*/ 1 h 25"/>
                <a:gd name="T20" fmla="*/ 4 w 73"/>
                <a:gd name="T21" fmla="*/ 1 h 25"/>
                <a:gd name="T22" fmla="*/ 3 w 73"/>
                <a:gd name="T23" fmla="*/ 1 h 25"/>
                <a:gd name="T24" fmla="*/ 2 w 73"/>
                <a:gd name="T25" fmla="*/ 2 h 25"/>
                <a:gd name="T26" fmla="*/ 2 w 73"/>
                <a:gd name="T27" fmla="*/ 2 h 25"/>
                <a:gd name="T28" fmla="*/ 1 w 73"/>
                <a:gd name="T29" fmla="*/ 2 h 25"/>
                <a:gd name="T30" fmla="*/ 0 w 73"/>
                <a:gd name="T31" fmla="*/ 1 h 25"/>
                <a:gd name="T32" fmla="*/ 0 w 73"/>
                <a:gd name="T33" fmla="*/ 0 h 2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3" h="25">
                  <a:moveTo>
                    <a:pt x="0" y="0"/>
                  </a:moveTo>
                  <a:lnTo>
                    <a:pt x="1" y="1"/>
                  </a:lnTo>
                  <a:lnTo>
                    <a:pt x="4" y="5"/>
                  </a:lnTo>
                  <a:lnTo>
                    <a:pt x="9" y="8"/>
                  </a:lnTo>
                  <a:lnTo>
                    <a:pt x="16" y="11"/>
                  </a:lnTo>
                  <a:lnTo>
                    <a:pt x="25" y="14"/>
                  </a:lnTo>
                  <a:lnTo>
                    <a:pt x="38" y="13"/>
                  </a:lnTo>
                  <a:lnTo>
                    <a:pt x="54" y="9"/>
                  </a:lnTo>
                  <a:lnTo>
                    <a:pt x="73" y="0"/>
                  </a:lnTo>
                  <a:lnTo>
                    <a:pt x="70" y="2"/>
                  </a:lnTo>
                  <a:lnTo>
                    <a:pt x="65" y="8"/>
                  </a:lnTo>
                  <a:lnTo>
                    <a:pt x="55" y="15"/>
                  </a:lnTo>
                  <a:lnTo>
                    <a:pt x="45" y="21"/>
                  </a:lnTo>
                  <a:lnTo>
                    <a:pt x="33" y="25"/>
                  </a:lnTo>
                  <a:lnTo>
                    <a:pt x="21" y="24"/>
                  </a:lnTo>
                  <a:lnTo>
                    <a:pt x="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3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7" name="Freeform 594"/>
            <p:cNvSpPr>
              <a:spLocks/>
            </p:cNvSpPr>
            <p:nvPr/>
          </p:nvSpPr>
          <p:spPr bwMode="auto">
            <a:xfrm>
              <a:off x="4534" y="672"/>
              <a:ext cx="78" cy="187"/>
            </a:xfrm>
            <a:custGeom>
              <a:avLst/>
              <a:gdLst>
                <a:gd name="T0" fmla="*/ 7 w 157"/>
                <a:gd name="T1" fmla="*/ 0 h 373"/>
                <a:gd name="T2" fmla="*/ 7 w 157"/>
                <a:gd name="T3" fmla="*/ 0 h 373"/>
                <a:gd name="T4" fmla="*/ 7 w 157"/>
                <a:gd name="T5" fmla="*/ 1 h 373"/>
                <a:gd name="T6" fmla="*/ 7 w 157"/>
                <a:gd name="T7" fmla="*/ 1 h 373"/>
                <a:gd name="T8" fmla="*/ 7 w 157"/>
                <a:gd name="T9" fmla="*/ 1 h 373"/>
                <a:gd name="T10" fmla="*/ 6 w 157"/>
                <a:gd name="T11" fmla="*/ 2 h 373"/>
                <a:gd name="T12" fmla="*/ 6 w 157"/>
                <a:gd name="T13" fmla="*/ 3 h 373"/>
                <a:gd name="T14" fmla="*/ 5 w 157"/>
                <a:gd name="T15" fmla="*/ 5 h 373"/>
                <a:gd name="T16" fmla="*/ 4 w 157"/>
                <a:gd name="T17" fmla="*/ 7 h 373"/>
                <a:gd name="T18" fmla="*/ 3 w 157"/>
                <a:gd name="T19" fmla="*/ 8 h 373"/>
                <a:gd name="T20" fmla="*/ 3 w 157"/>
                <a:gd name="T21" fmla="*/ 10 h 373"/>
                <a:gd name="T22" fmla="*/ 2 w 157"/>
                <a:gd name="T23" fmla="*/ 11 h 373"/>
                <a:gd name="T24" fmla="*/ 2 w 157"/>
                <a:gd name="T25" fmla="*/ 12 h 373"/>
                <a:gd name="T26" fmla="*/ 1 w 157"/>
                <a:gd name="T27" fmla="*/ 13 h 373"/>
                <a:gd name="T28" fmla="*/ 1 w 157"/>
                <a:gd name="T29" fmla="*/ 14 h 373"/>
                <a:gd name="T30" fmla="*/ 0 w 157"/>
                <a:gd name="T31" fmla="*/ 15 h 373"/>
                <a:gd name="T32" fmla="*/ 0 w 157"/>
                <a:gd name="T33" fmla="*/ 16 h 373"/>
                <a:gd name="T34" fmla="*/ 0 w 157"/>
                <a:gd name="T35" fmla="*/ 16 h 373"/>
                <a:gd name="T36" fmla="*/ 0 w 157"/>
                <a:gd name="T37" fmla="*/ 17 h 373"/>
                <a:gd name="T38" fmla="*/ 1 w 157"/>
                <a:gd name="T39" fmla="*/ 18 h 373"/>
                <a:gd name="T40" fmla="*/ 3 w 157"/>
                <a:gd name="T41" fmla="*/ 19 h 373"/>
                <a:gd name="T42" fmla="*/ 4 w 157"/>
                <a:gd name="T43" fmla="*/ 21 h 373"/>
                <a:gd name="T44" fmla="*/ 6 w 157"/>
                <a:gd name="T45" fmla="*/ 22 h 373"/>
                <a:gd name="T46" fmla="*/ 8 w 157"/>
                <a:gd name="T47" fmla="*/ 23 h 373"/>
                <a:gd name="T48" fmla="*/ 9 w 157"/>
                <a:gd name="T49" fmla="*/ 24 h 373"/>
                <a:gd name="T50" fmla="*/ 7 w 157"/>
                <a:gd name="T51" fmla="*/ 0 h 3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57" h="373">
                  <a:moveTo>
                    <a:pt x="121" y="0"/>
                  </a:moveTo>
                  <a:lnTo>
                    <a:pt x="121" y="0"/>
                  </a:lnTo>
                  <a:lnTo>
                    <a:pt x="120" y="2"/>
                  </a:lnTo>
                  <a:lnTo>
                    <a:pt x="116" y="7"/>
                  </a:lnTo>
                  <a:lnTo>
                    <a:pt x="113" y="14"/>
                  </a:lnTo>
                  <a:lnTo>
                    <a:pt x="106" y="27"/>
                  </a:lnTo>
                  <a:lnTo>
                    <a:pt x="98" y="44"/>
                  </a:lnTo>
                  <a:lnTo>
                    <a:pt x="87" y="67"/>
                  </a:lnTo>
                  <a:lnTo>
                    <a:pt x="73" y="97"/>
                  </a:lnTo>
                  <a:lnTo>
                    <a:pt x="59" y="128"/>
                  </a:lnTo>
                  <a:lnTo>
                    <a:pt x="49" y="153"/>
                  </a:lnTo>
                  <a:lnTo>
                    <a:pt x="40" y="174"/>
                  </a:lnTo>
                  <a:lnTo>
                    <a:pt x="34" y="191"/>
                  </a:lnTo>
                  <a:lnTo>
                    <a:pt x="28" y="206"/>
                  </a:lnTo>
                  <a:lnTo>
                    <a:pt x="21" y="218"/>
                  </a:lnTo>
                  <a:lnTo>
                    <a:pt x="12" y="229"/>
                  </a:lnTo>
                  <a:lnTo>
                    <a:pt x="0" y="241"/>
                  </a:lnTo>
                  <a:lnTo>
                    <a:pt x="4" y="247"/>
                  </a:lnTo>
                  <a:lnTo>
                    <a:pt x="14" y="260"/>
                  </a:lnTo>
                  <a:lnTo>
                    <a:pt x="29" y="280"/>
                  </a:lnTo>
                  <a:lnTo>
                    <a:pt x="50" y="303"/>
                  </a:lnTo>
                  <a:lnTo>
                    <a:pt x="73" y="326"/>
                  </a:lnTo>
                  <a:lnTo>
                    <a:pt x="99" y="348"/>
                  </a:lnTo>
                  <a:lnTo>
                    <a:pt x="128" y="364"/>
                  </a:lnTo>
                  <a:lnTo>
                    <a:pt x="157" y="373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D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8" name="Freeform 595"/>
            <p:cNvSpPr>
              <a:spLocks/>
            </p:cNvSpPr>
            <p:nvPr/>
          </p:nvSpPr>
          <p:spPr bwMode="auto">
            <a:xfrm>
              <a:off x="4479" y="790"/>
              <a:ext cx="368" cy="160"/>
            </a:xfrm>
            <a:custGeom>
              <a:avLst/>
              <a:gdLst>
                <a:gd name="T0" fmla="*/ 32 w 737"/>
                <a:gd name="T1" fmla="*/ 8 h 320"/>
                <a:gd name="T2" fmla="*/ 32 w 737"/>
                <a:gd name="T3" fmla="*/ 8 h 320"/>
                <a:gd name="T4" fmla="*/ 31 w 737"/>
                <a:gd name="T5" fmla="*/ 8 h 320"/>
                <a:gd name="T6" fmla="*/ 30 w 737"/>
                <a:gd name="T7" fmla="*/ 8 h 320"/>
                <a:gd name="T8" fmla="*/ 28 w 737"/>
                <a:gd name="T9" fmla="*/ 7 h 320"/>
                <a:gd name="T10" fmla="*/ 26 w 737"/>
                <a:gd name="T11" fmla="*/ 7 h 320"/>
                <a:gd name="T12" fmla="*/ 23 w 737"/>
                <a:gd name="T13" fmla="*/ 6 h 320"/>
                <a:gd name="T14" fmla="*/ 20 w 737"/>
                <a:gd name="T15" fmla="*/ 6 h 320"/>
                <a:gd name="T16" fmla="*/ 17 w 737"/>
                <a:gd name="T17" fmla="*/ 6 h 320"/>
                <a:gd name="T18" fmla="*/ 14 w 737"/>
                <a:gd name="T19" fmla="*/ 5 h 320"/>
                <a:gd name="T20" fmla="*/ 11 w 737"/>
                <a:gd name="T21" fmla="*/ 5 h 320"/>
                <a:gd name="T22" fmla="*/ 9 w 737"/>
                <a:gd name="T23" fmla="*/ 4 h 320"/>
                <a:gd name="T24" fmla="*/ 6 w 737"/>
                <a:gd name="T25" fmla="*/ 3 h 320"/>
                <a:gd name="T26" fmla="*/ 4 w 737"/>
                <a:gd name="T27" fmla="*/ 2 h 320"/>
                <a:gd name="T28" fmla="*/ 3 w 737"/>
                <a:gd name="T29" fmla="*/ 2 h 320"/>
                <a:gd name="T30" fmla="*/ 2 w 737"/>
                <a:gd name="T31" fmla="*/ 1 h 320"/>
                <a:gd name="T32" fmla="*/ 2 w 737"/>
                <a:gd name="T33" fmla="*/ 1 h 320"/>
                <a:gd name="T34" fmla="*/ 0 w 737"/>
                <a:gd name="T35" fmla="*/ 6 h 320"/>
                <a:gd name="T36" fmla="*/ 2 w 737"/>
                <a:gd name="T37" fmla="*/ 7 h 320"/>
                <a:gd name="T38" fmla="*/ 5 w 737"/>
                <a:gd name="T39" fmla="*/ 9 h 320"/>
                <a:gd name="T40" fmla="*/ 10 w 737"/>
                <a:gd name="T41" fmla="*/ 11 h 320"/>
                <a:gd name="T42" fmla="*/ 15 w 737"/>
                <a:gd name="T43" fmla="*/ 13 h 320"/>
                <a:gd name="T44" fmla="*/ 21 w 737"/>
                <a:gd name="T45" fmla="*/ 16 h 320"/>
                <a:gd name="T46" fmla="*/ 26 w 737"/>
                <a:gd name="T47" fmla="*/ 18 h 320"/>
                <a:gd name="T48" fmla="*/ 31 w 737"/>
                <a:gd name="T49" fmla="*/ 20 h 320"/>
                <a:gd name="T50" fmla="*/ 33 w 737"/>
                <a:gd name="T51" fmla="*/ 20 h 320"/>
                <a:gd name="T52" fmla="*/ 34 w 737"/>
                <a:gd name="T53" fmla="*/ 20 h 320"/>
                <a:gd name="T54" fmla="*/ 35 w 737"/>
                <a:gd name="T55" fmla="*/ 19 h 320"/>
                <a:gd name="T56" fmla="*/ 37 w 737"/>
                <a:gd name="T57" fmla="*/ 17 h 320"/>
                <a:gd name="T58" fmla="*/ 38 w 737"/>
                <a:gd name="T59" fmla="*/ 15 h 320"/>
                <a:gd name="T60" fmla="*/ 41 w 737"/>
                <a:gd name="T61" fmla="*/ 12 h 320"/>
                <a:gd name="T62" fmla="*/ 43 w 737"/>
                <a:gd name="T63" fmla="*/ 9 h 320"/>
                <a:gd name="T64" fmla="*/ 45 w 737"/>
                <a:gd name="T65" fmla="*/ 6 h 320"/>
                <a:gd name="T66" fmla="*/ 37 w 737"/>
                <a:gd name="T67" fmla="*/ 0 h 3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737" h="320">
                  <a:moveTo>
                    <a:pt x="592" y="0"/>
                  </a:moveTo>
                  <a:lnTo>
                    <a:pt x="519" y="121"/>
                  </a:lnTo>
                  <a:lnTo>
                    <a:pt x="518" y="121"/>
                  </a:lnTo>
                  <a:lnTo>
                    <a:pt x="514" y="120"/>
                  </a:lnTo>
                  <a:lnTo>
                    <a:pt x="509" y="119"/>
                  </a:lnTo>
                  <a:lnTo>
                    <a:pt x="501" y="118"/>
                  </a:lnTo>
                  <a:lnTo>
                    <a:pt x="491" y="115"/>
                  </a:lnTo>
                  <a:lnTo>
                    <a:pt x="480" y="113"/>
                  </a:lnTo>
                  <a:lnTo>
                    <a:pt x="466" y="111"/>
                  </a:lnTo>
                  <a:lnTo>
                    <a:pt x="451" y="107"/>
                  </a:lnTo>
                  <a:lnTo>
                    <a:pt x="435" y="105"/>
                  </a:lnTo>
                  <a:lnTo>
                    <a:pt x="417" y="102"/>
                  </a:lnTo>
                  <a:lnTo>
                    <a:pt x="397" y="98"/>
                  </a:lnTo>
                  <a:lnTo>
                    <a:pt x="376" y="96"/>
                  </a:lnTo>
                  <a:lnTo>
                    <a:pt x="356" y="92"/>
                  </a:lnTo>
                  <a:lnTo>
                    <a:pt x="333" y="90"/>
                  </a:lnTo>
                  <a:lnTo>
                    <a:pt x="308" y="87"/>
                  </a:lnTo>
                  <a:lnTo>
                    <a:pt x="284" y="84"/>
                  </a:lnTo>
                  <a:lnTo>
                    <a:pt x="259" y="82"/>
                  </a:lnTo>
                  <a:lnTo>
                    <a:pt x="235" y="77"/>
                  </a:lnTo>
                  <a:lnTo>
                    <a:pt x="212" y="73"/>
                  </a:lnTo>
                  <a:lnTo>
                    <a:pt x="189" y="68"/>
                  </a:lnTo>
                  <a:lnTo>
                    <a:pt x="168" y="62"/>
                  </a:lnTo>
                  <a:lnTo>
                    <a:pt x="147" y="57"/>
                  </a:lnTo>
                  <a:lnTo>
                    <a:pt x="128" y="50"/>
                  </a:lnTo>
                  <a:lnTo>
                    <a:pt x="110" y="44"/>
                  </a:lnTo>
                  <a:lnTo>
                    <a:pt x="94" y="37"/>
                  </a:lnTo>
                  <a:lnTo>
                    <a:pt x="79" y="31"/>
                  </a:lnTo>
                  <a:lnTo>
                    <a:pt x="68" y="27"/>
                  </a:lnTo>
                  <a:lnTo>
                    <a:pt x="56" y="21"/>
                  </a:lnTo>
                  <a:lnTo>
                    <a:pt x="48" y="17"/>
                  </a:lnTo>
                  <a:lnTo>
                    <a:pt x="41" y="14"/>
                  </a:lnTo>
                  <a:lnTo>
                    <a:pt x="38" y="13"/>
                  </a:lnTo>
                  <a:lnTo>
                    <a:pt x="37" y="12"/>
                  </a:lnTo>
                  <a:lnTo>
                    <a:pt x="0" y="84"/>
                  </a:lnTo>
                  <a:lnTo>
                    <a:pt x="4" y="87"/>
                  </a:lnTo>
                  <a:lnTo>
                    <a:pt x="16" y="92"/>
                  </a:lnTo>
                  <a:lnTo>
                    <a:pt x="35" y="103"/>
                  </a:lnTo>
                  <a:lnTo>
                    <a:pt x="61" y="115"/>
                  </a:lnTo>
                  <a:lnTo>
                    <a:pt x="92" y="130"/>
                  </a:lnTo>
                  <a:lnTo>
                    <a:pt x="128" y="148"/>
                  </a:lnTo>
                  <a:lnTo>
                    <a:pt x="166" y="166"/>
                  </a:lnTo>
                  <a:lnTo>
                    <a:pt x="208" y="187"/>
                  </a:lnTo>
                  <a:lnTo>
                    <a:pt x="251" y="206"/>
                  </a:lnTo>
                  <a:lnTo>
                    <a:pt x="296" y="227"/>
                  </a:lnTo>
                  <a:lnTo>
                    <a:pt x="341" y="247"/>
                  </a:lnTo>
                  <a:lnTo>
                    <a:pt x="385" y="265"/>
                  </a:lnTo>
                  <a:lnTo>
                    <a:pt x="428" y="282"/>
                  </a:lnTo>
                  <a:lnTo>
                    <a:pt x="467" y="299"/>
                  </a:lnTo>
                  <a:lnTo>
                    <a:pt x="505" y="311"/>
                  </a:lnTo>
                  <a:lnTo>
                    <a:pt x="537" y="320"/>
                  </a:lnTo>
                  <a:lnTo>
                    <a:pt x="539" y="319"/>
                  </a:lnTo>
                  <a:lnTo>
                    <a:pt x="543" y="315"/>
                  </a:lnTo>
                  <a:lnTo>
                    <a:pt x="549" y="309"/>
                  </a:lnTo>
                  <a:lnTo>
                    <a:pt x="557" y="300"/>
                  </a:lnTo>
                  <a:lnTo>
                    <a:pt x="567" y="289"/>
                  </a:lnTo>
                  <a:lnTo>
                    <a:pt x="580" y="277"/>
                  </a:lnTo>
                  <a:lnTo>
                    <a:pt x="593" y="262"/>
                  </a:lnTo>
                  <a:lnTo>
                    <a:pt x="608" y="246"/>
                  </a:lnTo>
                  <a:lnTo>
                    <a:pt x="623" y="227"/>
                  </a:lnTo>
                  <a:lnTo>
                    <a:pt x="639" y="208"/>
                  </a:lnTo>
                  <a:lnTo>
                    <a:pt x="656" y="187"/>
                  </a:lnTo>
                  <a:lnTo>
                    <a:pt x="672" y="165"/>
                  </a:lnTo>
                  <a:lnTo>
                    <a:pt x="689" y="142"/>
                  </a:lnTo>
                  <a:lnTo>
                    <a:pt x="706" y="118"/>
                  </a:lnTo>
                  <a:lnTo>
                    <a:pt x="722" y="92"/>
                  </a:lnTo>
                  <a:lnTo>
                    <a:pt x="737" y="67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" name="Freeform 596"/>
            <p:cNvSpPr>
              <a:spLocks/>
            </p:cNvSpPr>
            <p:nvPr/>
          </p:nvSpPr>
          <p:spPr bwMode="auto">
            <a:xfrm>
              <a:off x="4726" y="667"/>
              <a:ext cx="172" cy="231"/>
            </a:xfrm>
            <a:custGeom>
              <a:avLst/>
              <a:gdLst>
                <a:gd name="T0" fmla="*/ 14 w 343"/>
                <a:gd name="T1" fmla="*/ 0 h 463"/>
                <a:gd name="T2" fmla="*/ 14 w 343"/>
                <a:gd name="T3" fmla="*/ 0 h 463"/>
                <a:gd name="T4" fmla="*/ 15 w 343"/>
                <a:gd name="T5" fmla="*/ 0 h 463"/>
                <a:gd name="T6" fmla="*/ 17 w 343"/>
                <a:gd name="T7" fmla="*/ 0 h 463"/>
                <a:gd name="T8" fmla="*/ 18 w 343"/>
                <a:gd name="T9" fmla="*/ 0 h 463"/>
                <a:gd name="T10" fmla="*/ 20 w 343"/>
                <a:gd name="T11" fmla="*/ 0 h 463"/>
                <a:gd name="T12" fmla="*/ 21 w 343"/>
                <a:gd name="T13" fmla="*/ 1 h 463"/>
                <a:gd name="T14" fmla="*/ 22 w 343"/>
                <a:gd name="T15" fmla="*/ 3 h 463"/>
                <a:gd name="T16" fmla="*/ 22 w 343"/>
                <a:gd name="T17" fmla="*/ 6 h 463"/>
                <a:gd name="T18" fmla="*/ 22 w 343"/>
                <a:gd name="T19" fmla="*/ 10 h 463"/>
                <a:gd name="T20" fmla="*/ 21 w 343"/>
                <a:gd name="T21" fmla="*/ 13 h 463"/>
                <a:gd name="T22" fmla="*/ 20 w 343"/>
                <a:gd name="T23" fmla="*/ 17 h 463"/>
                <a:gd name="T24" fmla="*/ 19 w 343"/>
                <a:gd name="T25" fmla="*/ 20 h 463"/>
                <a:gd name="T26" fmla="*/ 18 w 343"/>
                <a:gd name="T27" fmla="*/ 24 h 463"/>
                <a:gd name="T28" fmla="*/ 17 w 343"/>
                <a:gd name="T29" fmla="*/ 26 h 463"/>
                <a:gd name="T30" fmla="*/ 17 w 343"/>
                <a:gd name="T31" fmla="*/ 28 h 463"/>
                <a:gd name="T32" fmla="*/ 17 w 343"/>
                <a:gd name="T33" fmla="*/ 28 h 463"/>
                <a:gd name="T34" fmla="*/ 17 w 343"/>
                <a:gd name="T35" fmla="*/ 28 h 463"/>
                <a:gd name="T36" fmla="*/ 17 w 343"/>
                <a:gd name="T37" fmla="*/ 28 h 463"/>
                <a:gd name="T38" fmla="*/ 16 w 343"/>
                <a:gd name="T39" fmla="*/ 28 h 463"/>
                <a:gd name="T40" fmla="*/ 16 w 343"/>
                <a:gd name="T41" fmla="*/ 27 h 463"/>
                <a:gd name="T42" fmla="*/ 15 w 343"/>
                <a:gd name="T43" fmla="*/ 26 h 463"/>
                <a:gd name="T44" fmla="*/ 15 w 343"/>
                <a:gd name="T45" fmla="*/ 25 h 463"/>
                <a:gd name="T46" fmla="*/ 14 w 343"/>
                <a:gd name="T47" fmla="*/ 24 h 463"/>
                <a:gd name="T48" fmla="*/ 13 w 343"/>
                <a:gd name="T49" fmla="*/ 23 h 463"/>
                <a:gd name="T50" fmla="*/ 12 w 343"/>
                <a:gd name="T51" fmla="*/ 22 h 463"/>
                <a:gd name="T52" fmla="*/ 11 w 343"/>
                <a:gd name="T53" fmla="*/ 22 h 463"/>
                <a:gd name="T54" fmla="*/ 9 w 343"/>
                <a:gd name="T55" fmla="*/ 21 h 463"/>
                <a:gd name="T56" fmla="*/ 8 w 343"/>
                <a:gd name="T57" fmla="*/ 20 h 463"/>
                <a:gd name="T58" fmla="*/ 6 w 343"/>
                <a:gd name="T59" fmla="*/ 19 h 463"/>
                <a:gd name="T60" fmla="*/ 4 w 343"/>
                <a:gd name="T61" fmla="*/ 19 h 463"/>
                <a:gd name="T62" fmla="*/ 3 w 343"/>
                <a:gd name="T63" fmla="*/ 18 h 463"/>
                <a:gd name="T64" fmla="*/ 0 w 343"/>
                <a:gd name="T65" fmla="*/ 18 h 463"/>
                <a:gd name="T66" fmla="*/ 1 w 343"/>
                <a:gd name="T67" fmla="*/ 18 h 463"/>
                <a:gd name="T68" fmla="*/ 1 w 343"/>
                <a:gd name="T69" fmla="*/ 17 h 463"/>
                <a:gd name="T70" fmla="*/ 2 w 343"/>
                <a:gd name="T71" fmla="*/ 16 h 463"/>
                <a:gd name="T72" fmla="*/ 2 w 343"/>
                <a:gd name="T73" fmla="*/ 15 h 463"/>
                <a:gd name="T74" fmla="*/ 3 w 343"/>
                <a:gd name="T75" fmla="*/ 14 h 463"/>
                <a:gd name="T76" fmla="*/ 4 w 343"/>
                <a:gd name="T77" fmla="*/ 13 h 463"/>
                <a:gd name="T78" fmla="*/ 6 w 343"/>
                <a:gd name="T79" fmla="*/ 11 h 463"/>
                <a:gd name="T80" fmla="*/ 7 w 343"/>
                <a:gd name="T81" fmla="*/ 10 h 463"/>
                <a:gd name="T82" fmla="*/ 8 w 343"/>
                <a:gd name="T83" fmla="*/ 8 h 463"/>
                <a:gd name="T84" fmla="*/ 9 w 343"/>
                <a:gd name="T85" fmla="*/ 6 h 463"/>
                <a:gd name="T86" fmla="*/ 10 w 343"/>
                <a:gd name="T87" fmla="*/ 5 h 463"/>
                <a:gd name="T88" fmla="*/ 11 w 343"/>
                <a:gd name="T89" fmla="*/ 4 h 463"/>
                <a:gd name="T90" fmla="*/ 12 w 343"/>
                <a:gd name="T91" fmla="*/ 2 h 463"/>
                <a:gd name="T92" fmla="*/ 13 w 343"/>
                <a:gd name="T93" fmla="*/ 1 h 463"/>
                <a:gd name="T94" fmla="*/ 14 w 343"/>
                <a:gd name="T95" fmla="*/ 0 h 463"/>
                <a:gd name="T96" fmla="*/ 14 w 343"/>
                <a:gd name="T97" fmla="*/ 0 h 4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43" h="463">
                  <a:moveTo>
                    <a:pt x="213" y="5"/>
                  </a:moveTo>
                  <a:lnTo>
                    <a:pt x="219" y="4"/>
                  </a:lnTo>
                  <a:lnTo>
                    <a:pt x="235" y="1"/>
                  </a:lnTo>
                  <a:lnTo>
                    <a:pt x="257" y="0"/>
                  </a:lnTo>
                  <a:lnTo>
                    <a:pt x="281" y="3"/>
                  </a:lnTo>
                  <a:lnTo>
                    <a:pt x="305" y="12"/>
                  </a:lnTo>
                  <a:lnTo>
                    <a:pt x="326" y="31"/>
                  </a:lnTo>
                  <a:lnTo>
                    <a:pt x="340" y="61"/>
                  </a:lnTo>
                  <a:lnTo>
                    <a:pt x="343" y="105"/>
                  </a:lnTo>
                  <a:lnTo>
                    <a:pt x="337" y="160"/>
                  </a:lnTo>
                  <a:lnTo>
                    <a:pt x="327" y="219"/>
                  </a:lnTo>
                  <a:lnTo>
                    <a:pt x="313" y="279"/>
                  </a:lnTo>
                  <a:lnTo>
                    <a:pt x="298" y="335"/>
                  </a:lnTo>
                  <a:lnTo>
                    <a:pt x="284" y="386"/>
                  </a:lnTo>
                  <a:lnTo>
                    <a:pt x="272" y="426"/>
                  </a:lnTo>
                  <a:lnTo>
                    <a:pt x="264" y="454"/>
                  </a:lnTo>
                  <a:lnTo>
                    <a:pt x="260" y="463"/>
                  </a:lnTo>
                  <a:lnTo>
                    <a:pt x="259" y="461"/>
                  </a:lnTo>
                  <a:lnTo>
                    <a:pt x="257" y="456"/>
                  </a:lnTo>
                  <a:lnTo>
                    <a:pt x="252" y="448"/>
                  </a:lnTo>
                  <a:lnTo>
                    <a:pt x="245" y="438"/>
                  </a:lnTo>
                  <a:lnTo>
                    <a:pt x="236" y="426"/>
                  </a:lnTo>
                  <a:lnTo>
                    <a:pt x="226" y="412"/>
                  </a:lnTo>
                  <a:lnTo>
                    <a:pt x="213" y="397"/>
                  </a:lnTo>
                  <a:lnTo>
                    <a:pt x="198" y="382"/>
                  </a:lnTo>
                  <a:lnTo>
                    <a:pt x="182" y="367"/>
                  </a:lnTo>
                  <a:lnTo>
                    <a:pt x="162" y="352"/>
                  </a:lnTo>
                  <a:lnTo>
                    <a:pt x="140" y="338"/>
                  </a:lnTo>
                  <a:lnTo>
                    <a:pt x="117" y="325"/>
                  </a:lnTo>
                  <a:lnTo>
                    <a:pt x="92" y="313"/>
                  </a:lnTo>
                  <a:lnTo>
                    <a:pt x="63" y="304"/>
                  </a:lnTo>
                  <a:lnTo>
                    <a:pt x="33" y="297"/>
                  </a:lnTo>
                  <a:lnTo>
                    <a:pt x="0" y="294"/>
                  </a:lnTo>
                  <a:lnTo>
                    <a:pt x="2" y="291"/>
                  </a:lnTo>
                  <a:lnTo>
                    <a:pt x="9" y="282"/>
                  </a:lnTo>
                  <a:lnTo>
                    <a:pt x="18" y="269"/>
                  </a:lnTo>
                  <a:lnTo>
                    <a:pt x="32" y="253"/>
                  </a:lnTo>
                  <a:lnTo>
                    <a:pt x="47" y="234"/>
                  </a:lnTo>
                  <a:lnTo>
                    <a:pt x="64" y="212"/>
                  </a:lnTo>
                  <a:lnTo>
                    <a:pt x="84" y="188"/>
                  </a:lnTo>
                  <a:lnTo>
                    <a:pt x="104" y="162"/>
                  </a:lnTo>
                  <a:lnTo>
                    <a:pt x="122" y="137"/>
                  </a:lnTo>
                  <a:lnTo>
                    <a:pt x="142" y="111"/>
                  </a:lnTo>
                  <a:lnTo>
                    <a:pt x="160" y="87"/>
                  </a:lnTo>
                  <a:lnTo>
                    <a:pt x="176" y="64"/>
                  </a:lnTo>
                  <a:lnTo>
                    <a:pt x="190" y="45"/>
                  </a:lnTo>
                  <a:lnTo>
                    <a:pt x="201" y="27"/>
                  </a:lnTo>
                  <a:lnTo>
                    <a:pt x="209" y="15"/>
                  </a:lnTo>
                  <a:lnTo>
                    <a:pt x="213" y="5"/>
                  </a:lnTo>
                  <a:close/>
                </a:path>
              </a:pathLst>
            </a:custGeom>
            <a:solidFill>
              <a:srgbClr val="D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0" name="Freeform 597"/>
            <p:cNvSpPr>
              <a:spLocks/>
            </p:cNvSpPr>
            <p:nvPr/>
          </p:nvSpPr>
          <p:spPr bwMode="auto">
            <a:xfrm>
              <a:off x="4823" y="1106"/>
              <a:ext cx="48" cy="263"/>
            </a:xfrm>
            <a:custGeom>
              <a:avLst/>
              <a:gdLst>
                <a:gd name="T0" fmla="*/ 0 w 97"/>
                <a:gd name="T1" fmla="*/ 1 h 525"/>
                <a:gd name="T2" fmla="*/ 0 w 97"/>
                <a:gd name="T3" fmla="*/ 1 h 525"/>
                <a:gd name="T4" fmla="*/ 0 w 97"/>
                <a:gd name="T5" fmla="*/ 2 h 525"/>
                <a:gd name="T6" fmla="*/ 0 w 97"/>
                <a:gd name="T7" fmla="*/ 4 h 525"/>
                <a:gd name="T8" fmla="*/ 1 w 97"/>
                <a:gd name="T9" fmla="*/ 7 h 525"/>
                <a:gd name="T10" fmla="*/ 2 w 97"/>
                <a:gd name="T11" fmla="*/ 11 h 525"/>
                <a:gd name="T12" fmla="*/ 2 w 97"/>
                <a:gd name="T13" fmla="*/ 16 h 525"/>
                <a:gd name="T14" fmla="*/ 3 w 97"/>
                <a:gd name="T15" fmla="*/ 22 h 525"/>
                <a:gd name="T16" fmla="*/ 4 w 97"/>
                <a:gd name="T17" fmla="*/ 28 h 525"/>
                <a:gd name="T18" fmla="*/ 4 w 97"/>
                <a:gd name="T19" fmla="*/ 33 h 525"/>
                <a:gd name="T20" fmla="*/ 6 w 97"/>
                <a:gd name="T21" fmla="*/ 33 h 525"/>
                <a:gd name="T22" fmla="*/ 5 w 97"/>
                <a:gd name="T23" fmla="*/ 27 h 525"/>
                <a:gd name="T24" fmla="*/ 4 w 97"/>
                <a:gd name="T25" fmla="*/ 22 h 525"/>
                <a:gd name="T26" fmla="*/ 4 w 97"/>
                <a:gd name="T27" fmla="*/ 16 h 525"/>
                <a:gd name="T28" fmla="*/ 3 w 97"/>
                <a:gd name="T29" fmla="*/ 11 h 525"/>
                <a:gd name="T30" fmla="*/ 2 w 97"/>
                <a:gd name="T31" fmla="*/ 7 h 525"/>
                <a:gd name="T32" fmla="*/ 1 w 97"/>
                <a:gd name="T33" fmla="*/ 4 h 525"/>
                <a:gd name="T34" fmla="*/ 1 w 97"/>
                <a:gd name="T35" fmla="*/ 1 h 525"/>
                <a:gd name="T36" fmla="*/ 1 w 97"/>
                <a:gd name="T37" fmla="*/ 0 h 525"/>
                <a:gd name="T38" fmla="*/ 0 w 97"/>
                <a:gd name="T39" fmla="*/ 1 h 5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525">
                  <a:moveTo>
                    <a:pt x="0" y="3"/>
                  </a:moveTo>
                  <a:lnTo>
                    <a:pt x="0" y="3"/>
                  </a:lnTo>
                  <a:lnTo>
                    <a:pt x="2" y="17"/>
                  </a:lnTo>
                  <a:lnTo>
                    <a:pt x="9" y="53"/>
                  </a:lnTo>
                  <a:lnTo>
                    <a:pt x="20" y="107"/>
                  </a:lnTo>
                  <a:lnTo>
                    <a:pt x="32" y="176"/>
                  </a:lnTo>
                  <a:lnTo>
                    <a:pt x="45" y="255"/>
                  </a:lnTo>
                  <a:lnTo>
                    <a:pt x="58" y="343"/>
                  </a:lnTo>
                  <a:lnTo>
                    <a:pt x="69" y="434"/>
                  </a:lnTo>
                  <a:lnTo>
                    <a:pt x="77" y="525"/>
                  </a:lnTo>
                  <a:lnTo>
                    <a:pt x="97" y="523"/>
                  </a:lnTo>
                  <a:lnTo>
                    <a:pt x="89" y="432"/>
                  </a:lnTo>
                  <a:lnTo>
                    <a:pt x="78" y="341"/>
                  </a:lnTo>
                  <a:lnTo>
                    <a:pt x="66" y="252"/>
                  </a:lnTo>
                  <a:lnTo>
                    <a:pt x="52" y="172"/>
                  </a:lnTo>
                  <a:lnTo>
                    <a:pt x="40" y="103"/>
                  </a:lnTo>
                  <a:lnTo>
                    <a:pt x="30" y="49"/>
                  </a:lnTo>
                  <a:lnTo>
                    <a:pt x="22" y="13"/>
                  </a:lnTo>
                  <a:lnTo>
                    <a:pt x="2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5BF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1" name="Freeform 598"/>
            <p:cNvSpPr>
              <a:spLocks/>
            </p:cNvSpPr>
            <p:nvPr/>
          </p:nvSpPr>
          <p:spPr bwMode="auto">
            <a:xfrm>
              <a:off x="4751" y="1116"/>
              <a:ext cx="97" cy="78"/>
            </a:xfrm>
            <a:custGeom>
              <a:avLst/>
              <a:gdLst>
                <a:gd name="T0" fmla="*/ 0 w 196"/>
                <a:gd name="T1" fmla="*/ 0 h 157"/>
                <a:gd name="T2" fmla="*/ 0 w 196"/>
                <a:gd name="T3" fmla="*/ 0 h 157"/>
                <a:gd name="T4" fmla="*/ 0 w 196"/>
                <a:gd name="T5" fmla="*/ 0 h 157"/>
                <a:gd name="T6" fmla="*/ 0 w 196"/>
                <a:gd name="T7" fmla="*/ 1 h 157"/>
                <a:gd name="T8" fmla="*/ 0 w 196"/>
                <a:gd name="T9" fmla="*/ 1 h 157"/>
                <a:gd name="T10" fmla="*/ 0 w 196"/>
                <a:gd name="T11" fmla="*/ 2 h 157"/>
                <a:gd name="T12" fmla="*/ 1 w 196"/>
                <a:gd name="T13" fmla="*/ 3 h 157"/>
                <a:gd name="T14" fmla="*/ 1 w 196"/>
                <a:gd name="T15" fmla="*/ 4 h 157"/>
                <a:gd name="T16" fmla="*/ 2 w 196"/>
                <a:gd name="T17" fmla="*/ 5 h 157"/>
                <a:gd name="T18" fmla="*/ 3 w 196"/>
                <a:gd name="T19" fmla="*/ 6 h 157"/>
                <a:gd name="T20" fmla="*/ 4 w 196"/>
                <a:gd name="T21" fmla="*/ 7 h 157"/>
                <a:gd name="T22" fmla="*/ 5 w 196"/>
                <a:gd name="T23" fmla="*/ 8 h 157"/>
                <a:gd name="T24" fmla="*/ 6 w 196"/>
                <a:gd name="T25" fmla="*/ 8 h 157"/>
                <a:gd name="T26" fmla="*/ 7 w 196"/>
                <a:gd name="T27" fmla="*/ 9 h 157"/>
                <a:gd name="T28" fmla="*/ 8 w 196"/>
                <a:gd name="T29" fmla="*/ 9 h 157"/>
                <a:gd name="T30" fmla="*/ 10 w 196"/>
                <a:gd name="T31" fmla="*/ 9 h 157"/>
                <a:gd name="T32" fmla="*/ 12 w 196"/>
                <a:gd name="T33" fmla="*/ 9 h 157"/>
                <a:gd name="T34" fmla="*/ 12 w 196"/>
                <a:gd name="T35" fmla="*/ 8 h 157"/>
                <a:gd name="T36" fmla="*/ 9 w 196"/>
                <a:gd name="T37" fmla="*/ 8 h 157"/>
                <a:gd name="T38" fmla="*/ 6 w 196"/>
                <a:gd name="T39" fmla="*/ 7 h 157"/>
                <a:gd name="T40" fmla="*/ 4 w 196"/>
                <a:gd name="T41" fmla="*/ 6 h 157"/>
                <a:gd name="T42" fmla="*/ 3 w 196"/>
                <a:gd name="T43" fmla="*/ 4 h 157"/>
                <a:gd name="T44" fmla="*/ 2 w 196"/>
                <a:gd name="T45" fmla="*/ 3 h 157"/>
                <a:gd name="T46" fmla="*/ 1 w 196"/>
                <a:gd name="T47" fmla="*/ 1 h 157"/>
                <a:gd name="T48" fmla="*/ 1 w 196"/>
                <a:gd name="T49" fmla="*/ 0 h 157"/>
                <a:gd name="T50" fmla="*/ 1 w 196"/>
                <a:gd name="T51" fmla="*/ 0 h 157"/>
                <a:gd name="T52" fmla="*/ 0 w 196"/>
                <a:gd name="T53" fmla="*/ 0 h 15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96" h="157">
                  <a:moveTo>
                    <a:pt x="0" y="1"/>
                  </a:moveTo>
                  <a:lnTo>
                    <a:pt x="0" y="5"/>
                  </a:lnTo>
                  <a:lnTo>
                    <a:pt x="1" y="11"/>
                  </a:lnTo>
                  <a:lnTo>
                    <a:pt x="4" y="20"/>
                  </a:lnTo>
                  <a:lnTo>
                    <a:pt x="7" y="31"/>
                  </a:lnTo>
                  <a:lnTo>
                    <a:pt x="13" y="44"/>
                  </a:lnTo>
                  <a:lnTo>
                    <a:pt x="19" y="59"/>
                  </a:lnTo>
                  <a:lnTo>
                    <a:pt x="27" y="74"/>
                  </a:lnTo>
                  <a:lnTo>
                    <a:pt x="37" y="89"/>
                  </a:lnTo>
                  <a:lnTo>
                    <a:pt x="49" y="104"/>
                  </a:lnTo>
                  <a:lnTo>
                    <a:pt x="64" y="118"/>
                  </a:lnTo>
                  <a:lnTo>
                    <a:pt x="80" y="130"/>
                  </a:lnTo>
                  <a:lnTo>
                    <a:pt x="98" y="142"/>
                  </a:lnTo>
                  <a:lnTo>
                    <a:pt x="119" y="150"/>
                  </a:lnTo>
                  <a:lnTo>
                    <a:pt x="142" y="156"/>
                  </a:lnTo>
                  <a:lnTo>
                    <a:pt x="167" y="157"/>
                  </a:lnTo>
                  <a:lnTo>
                    <a:pt x="196" y="155"/>
                  </a:lnTo>
                  <a:lnTo>
                    <a:pt x="193" y="134"/>
                  </a:lnTo>
                  <a:lnTo>
                    <a:pt x="145" y="135"/>
                  </a:lnTo>
                  <a:lnTo>
                    <a:pt x="106" y="124"/>
                  </a:lnTo>
                  <a:lnTo>
                    <a:pt x="76" y="104"/>
                  </a:lnTo>
                  <a:lnTo>
                    <a:pt x="54" y="79"/>
                  </a:lnTo>
                  <a:lnTo>
                    <a:pt x="38" y="53"/>
                  </a:lnTo>
                  <a:lnTo>
                    <a:pt x="28" y="29"/>
                  </a:lnTo>
                  <a:lnTo>
                    <a:pt x="23" y="9"/>
                  </a:lnTo>
                  <a:lnTo>
                    <a:pt x="2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5BF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" name="Freeform 599"/>
            <p:cNvSpPr>
              <a:spLocks/>
            </p:cNvSpPr>
            <p:nvPr/>
          </p:nvSpPr>
          <p:spPr bwMode="auto">
            <a:xfrm>
              <a:off x="4213" y="1008"/>
              <a:ext cx="140" cy="75"/>
            </a:xfrm>
            <a:custGeom>
              <a:avLst/>
              <a:gdLst>
                <a:gd name="T0" fmla="*/ 0 w 279"/>
                <a:gd name="T1" fmla="*/ 0 h 150"/>
                <a:gd name="T2" fmla="*/ 16 w 279"/>
                <a:gd name="T3" fmla="*/ 4 h 150"/>
                <a:gd name="T4" fmla="*/ 18 w 279"/>
                <a:gd name="T5" fmla="*/ 10 h 150"/>
                <a:gd name="T6" fmla="*/ 4 w 279"/>
                <a:gd name="T7" fmla="*/ 6 h 150"/>
                <a:gd name="T8" fmla="*/ 0 w 279"/>
                <a:gd name="T9" fmla="*/ 0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150">
                  <a:moveTo>
                    <a:pt x="0" y="0"/>
                  </a:moveTo>
                  <a:lnTo>
                    <a:pt x="251" y="62"/>
                  </a:lnTo>
                  <a:lnTo>
                    <a:pt x="279" y="150"/>
                  </a:lnTo>
                  <a:lnTo>
                    <a:pt x="61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" name="Freeform 600"/>
            <p:cNvSpPr>
              <a:spLocks/>
            </p:cNvSpPr>
            <p:nvPr/>
          </p:nvSpPr>
          <p:spPr bwMode="auto">
            <a:xfrm>
              <a:off x="4350" y="1037"/>
              <a:ext cx="2" cy="3"/>
            </a:xfrm>
            <a:custGeom>
              <a:avLst/>
              <a:gdLst>
                <a:gd name="T0" fmla="*/ 1 w 4"/>
                <a:gd name="T1" fmla="*/ 1 h 6"/>
                <a:gd name="T2" fmla="*/ 1 w 4"/>
                <a:gd name="T3" fmla="*/ 1 h 6"/>
                <a:gd name="T4" fmla="*/ 1 w 4"/>
                <a:gd name="T5" fmla="*/ 1 h 6"/>
                <a:gd name="T6" fmla="*/ 1 w 4"/>
                <a:gd name="T7" fmla="*/ 1 h 6"/>
                <a:gd name="T8" fmla="*/ 1 w 4"/>
                <a:gd name="T9" fmla="*/ 1 h 6"/>
                <a:gd name="T10" fmla="*/ 1 w 4"/>
                <a:gd name="T11" fmla="*/ 1 h 6"/>
                <a:gd name="T12" fmla="*/ 1 w 4"/>
                <a:gd name="T13" fmla="*/ 1 h 6"/>
                <a:gd name="T14" fmla="*/ 0 w 4"/>
                <a:gd name="T15" fmla="*/ 1 h 6"/>
                <a:gd name="T16" fmla="*/ 0 w 4"/>
                <a:gd name="T17" fmla="*/ 1 h 6"/>
                <a:gd name="T18" fmla="*/ 0 w 4"/>
                <a:gd name="T19" fmla="*/ 1 h 6"/>
                <a:gd name="T20" fmla="*/ 1 w 4"/>
                <a:gd name="T21" fmla="*/ 1 h 6"/>
                <a:gd name="T22" fmla="*/ 1 w 4"/>
                <a:gd name="T23" fmla="*/ 0 h 6"/>
                <a:gd name="T24" fmla="*/ 1 w 4"/>
                <a:gd name="T25" fmla="*/ 0 h 6"/>
                <a:gd name="T26" fmla="*/ 1 w 4"/>
                <a:gd name="T27" fmla="*/ 0 h 6"/>
                <a:gd name="T28" fmla="*/ 1 w 4"/>
                <a:gd name="T29" fmla="*/ 1 h 6"/>
                <a:gd name="T30" fmla="*/ 1 w 4"/>
                <a:gd name="T31" fmla="*/ 1 h 6"/>
                <a:gd name="T32" fmla="*/ 1 w 4"/>
                <a:gd name="T33" fmla="*/ 1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" h="6">
                  <a:moveTo>
                    <a:pt x="4" y="4"/>
                  </a:moveTo>
                  <a:lnTo>
                    <a:pt x="4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4" y="3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" name="Freeform 601"/>
            <p:cNvSpPr>
              <a:spLocks/>
            </p:cNvSpPr>
            <p:nvPr/>
          </p:nvSpPr>
          <p:spPr bwMode="auto">
            <a:xfrm>
              <a:off x="4366" y="1020"/>
              <a:ext cx="1" cy="2"/>
            </a:xfrm>
            <a:custGeom>
              <a:avLst/>
              <a:gdLst>
                <a:gd name="T0" fmla="*/ 1 w 2"/>
                <a:gd name="T1" fmla="*/ 1 h 3"/>
                <a:gd name="T2" fmla="*/ 1 w 2"/>
                <a:gd name="T3" fmla="*/ 1 h 3"/>
                <a:gd name="T4" fmla="*/ 1 w 2"/>
                <a:gd name="T5" fmla="*/ 1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0 w 2"/>
                <a:gd name="T13" fmla="*/ 1 h 3"/>
                <a:gd name="T14" fmla="*/ 0 w 2"/>
                <a:gd name="T15" fmla="*/ 1 h 3"/>
                <a:gd name="T16" fmla="*/ 0 w 2"/>
                <a:gd name="T17" fmla="*/ 1 h 3"/>
                <a:gd name="T18" fmla="*/ 0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0 h 3"/>
                <a:gd name="T26" fmla="*/ 1 w 2"/>
                <a:gd name="T27" fmla="*/ 0 h 3"/>
                <a:gd name="T28" fmla="*/ 1 w 2"/>
                <a:gd name="T29" fmla="*/ 1 h 3"/>
                <a:gd name="T30" fmla="*/ 1 w 2"/>
                <a:gd name="T31" fmla="*/ 1 h 3"/>
                <a:gd name="T32" fmla="*/ 1 w 2"/>
                <a:gd name="T33" fmla="*/ 1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lnTo>
                    <a:pt x="2" y="2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" name="Freeform 602"/>
            <p:cNvSpPr>
              <a:spLocks/>
            </p:cNvSpPr>
            <p:nvPr/>
          </p:nvSpPr>
          <p:spPr bwMode="auto">
            <a:xfrm>
              <a:off x="4372" y="1041"/>
              <a:ext cx="1" cy="1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0 h 4"/>
                <a:gd name="T4" fmla="*/ 1 w 2"/>
                <a:gd name="T5" fmla="*/ 0 h 4"/>
                <a:gd name="T6" fmla="*/ 1 w 2"/>
                <a:gd name="T7" fmla="*/ 0 h 4"/>
                <a:gd name="T8" fmla="*/ 1 w 2"/>
                <a:gd name="T9" fmla="*/ 0 h 4"/>
                <a:gd name="T10" fmla="*/ 0 w 2"/>
                <a:gd name="T11" fmla="*/ 0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0 h 4"/>
                <a:gd name="T18" fmla="*/ 0 w 2"/>
                <a:gd name="T19" fmla="*/ 0 h 4"/>
                <a:gd name="T20" fmla="*/ 0 w 2"/>
                <a:gd name="T21" fmla="*/ 0 h 4"/>
                <a:gd name="T22" fmla="*/ 0 w 2"/>
                <a:gd name="T23" fmla="*/ 0 h 4"/>
                <a:gd name="T24" fmla="*/ 1 w 2"/>
                <a:gd name="T25" fmla="*/ 0 h 4"/>
                <a:gd name="T26" fmla="*/ 1 w 2"/>
                <a:gd name="T27" fmla="*/ 0 h 4"/>
                <a:gd name="T28" fmla="*/ 1 w 2"/>
                <a:gd name="T29" fmla="*/ 0 h 4"/>
                <a:gd name="T30" fmla="*/ 1 w 2"/>
                <a:gd name="T31" fmla="*/ 0 h 4"/>
                <a:gd name="T32" fmla="*/ 1 w 2"/>
                <a:gd name="T33" fmla="*/ 0 h 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" h="4">
                  <a:moveTo>
                    <a:pt x="2" y="2"/>
                  </a:moveTo>
                  <a:lnTo>
                    <a:pt x="2" y="3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" name="Freeform 603"/>
            <p:cNvSpPr>
              <a:spLocks/>
            </p:cNvSpPr>
            <p:nvPr/>
          </p:nvSpPr>
          <p:spPr bwMode="auto">
            <a:xfrm>
              <a:off x="4378" y="1012"/>
              <a:ext cx="1" cy="2"/>
            </a:xfrm>
            <a:custGeom>
              <a:avLst/>
              <a:gdLst>
                <a:gd name="T0" fmla="*/ 0 w 3"/>
                <a:gd name="T1" fmla="*/ 1 h 3"/>
                <a:gd name="T2" fmla="*/ 0 w 3"/>
                <a:gd name="T3" fmla="*/ 1 h 3"/>
                <a:gd name="T4" fmla="*/ 0 w 3"/>
                <a:gd name="T5" fmla="*/ 1 h 3"/>
                <a:gd name="T6" fmla="*/ 0 w 3"/>
                <a:gd name="T7" fmla="*/ 1 h 3"/>
                <a:gd name="T8" fmla="*/ 0 w 3"/>
                <a:gd name="T9" fmla="*/ 1 h 3"/>
                <a:gd name="T10" fmla="*/ 0 w 3"/>
                <a:gd name="T11" fmla="*/ 1 h 3"/>
                <a:gd name="T12" fmla="*/ 0 w 3"/>
                <a:gd name="T13" fmla="*/ 1 h 3"/>
                <a:gd name="T14" fmla="*/ 0 w 3"/>
                <a:gd name="T15" fmla="*/ 1 h 3"/>
                <a:gd name="T16" fmla="*/ 0 w 3"/>
                <a:gd name="T17" fmla="*/ 1 h 3"/>
                <a:gd name="T18" fmla="*/ 0 w 3"/>
                <a:gd name="T19" fmla="*/ 1 h 3"/>
                <a:gd name="T20" fmla="*/ 0 w 3"/>
                <a:gd name="T21" fmla="*/ 1 h 3"/>
                <a:gd name="T22" fmla="*/ 0 w 3"/>
                <a:gd name="T23" fmla="*/ 0 h 3"/>
                <a:gd name="T24" fmla="*/ 0 w 3"/>
                <a:gd name="T25" fmla="*/ 0 h 3"/>
                <a:gd name="T26" fmla="*/ 0 w 3"/>
                <a:gd name="T27" fmla="*/ 0 h 3"/>
                <a:gd name="T28" fmla="*/ 0 w 3"/>
                <a:gd name="T29" fmla="*/ 1 h 3"/>
                <a:gd name="T30" fmla="*/ 0 w 3"/>
                <a:gd name="T31" fmla="*/ 1 h 3"/>
                <a:gd name="T32" fmla="*/ 0 w 3"/>
                <a:gd name="T33" fmla="*/ 1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lnTo>
                    <a:pt x="3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7" name="Freeform 604"/>
            <p:cNvSpPr>
              <a:spLocks/>
            </p:cNvSpPr>
            <p:nvPr/>
          </p:nvSpPr>
          <p:spPr bwMode="auto">
            <a:xfrm>
              <a:off x="4386" y="1026"/>
              <a:ext cx="1" cy="1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0 h 3"/>
                <a:gd name="T4" fmla="*/ 0 w 3"/>
                <a:gd name="T5" fmla="*/ 0 h 3"/>
                <a:gd name="T6" fmla="*/ 0 w 3"/>
                <a:gd name="T7" fmla="*/ 0 h 3"/>
                <a:gd name="T8" fmla="*/ 0 w 3"/>
                <a:gd name="T9" fmla="*/ 0 h 3"/>
                <a:gd name="T10" fmla="*/ 0 w 3"/>
                <a:gd name="T11" fmla="*/ 0 h 3"/>
                <a:gd name="T12" fmla="*/ 0 w 3"/>
                <a:gd name="T13" fmla="*/ 0 h 3"/>
                <a:gd name="T14" fmla="*/ 0 w 3"/>
                <a:gd name="T15" fmla="*/ 0 h 3"/>
                <a:gd name="T16" fmla="*/ 0 w 3"/>
                <a:gd name="T17" fmla="*/ 0 h 3"/>
                <a:gd name="T18" fmla="*/ 0 w 3"/>
                <a:gd name="T19" fmla="*/ 0 h 3"/>
                <a:gd name="T20" fmla="*/ 0 w 3"/>
                <a:gd name="T21" fmla="*/ 0 h 3"/>
                <a:gd name="T22" fmla="*/ 0 w 3"/>
                <a:gd name="T23" fmla="*/ 0 h 3"/>
                <a:gd name="T24" fmla="*/ 0 w 3"/>
                <a:gd name="T25" fmla="*/ 0 h 3"/>
                <a:gd name="T26" fmla="*/ 0 w 3"/>
                <a:gd name="T27" fmla="*/ 0 h 3"/>
                <a:gd name="T28" fmla="*/ 0 w 3"/>
                <a:gd name="T29" fmla="*/ 0 h 3"/>
                <a:gd name="T30" fmla="*/ 0 w 3"/>
                <a:gd name="T31" fmla="*/ 0 h 3"/>
                <a:gd name="T32" fmla="*/ 0 w 3"/>
                <a:gd name="T33" fmla="*/ 0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lnTo>
                    <a:pt x="3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8" name="Freeform 605"/>
            <p:cNvSpPr>
              <a:spLocks/>
            </p:cNvSpPr>
            <p:nvPr/>
          </p:nvSpPr>
          <p:spPr bwMode="auto">
            <a:xfrm>
              <a:off x="4395" y="1015"/>
              <a:ext cx="4" cy="4"/>
            </a:xfrm>
            <a:custGeom>
              <a:avLst/>
              <a:gdLst>
                <a:gd name="T0" fmla="*/ 1 w 7"/>
                <a:gd name="T1" fmla="*/ 1 h 8"/>
                <a:gd name="T2" fmla="*/ 1 w 7"/>
                <a:gd name="T3" fmla="*/ 1 h 8"/>
                <a:gd name="T4" fmla="*/ 1 w 7"/>
                <a:gd name="T5" fmla="*/ 1 h 8"/>
                <a:gd name="T6" fmla="*/ 1 w 7"/>
                <a:gd name="T7" fmla="*/ 1 h 8"/>
                <a:gd name="T8" fmla="*/ 1 w 7"/>
                <a:gd name="T9" fmla="*/ 1 h 8"/>
                <a:gd name="T10" fmla="*/ 1 w 7"/>
                <a:gd name="T11" fmla="*/ 1 h 8"/>
                <a:gd name="T12" fmla="*/ 1 w 7"/>
                <a:gd name="T13" fmla="*/ 1 h 8"/>
                <a:gd name="T14" fmla="*/ 0 w 7"/>
                <a:gd name="T15" fmla="*/ 1 h 8"/>
                <a:gd name="T16" fmla="*/ 0 w 7"/>
                <a:gd name="T17" fmla="*/ 1 h 8"/>
                <a:gd name="T18" fmla="*/ 0 w 7"/>
                <a:gd name="T19" fmla="*/ 1 h 8"/>
                <a:gd name="T20" fmla="*/ 1 w 7"/>
                <a:gd name="T21" fmla="*/ 1 h 8"/>
                <a:gd name="T22" fmla="*/ 1 w 7"/>
                <a:gd name="T23" fmla="*/ 0 h 8"/>
                <a:gd name="T24" fmla="*/ 1 w 7"/>
                <a:gd name="T25" fmla="*/ 0 h 8"/>
                <a:gd name="T26" fmla="*/ 1 w 7"/>
                <a:gd name="T27" fmla="*/ 0 h 8"/>
                <a:gd name="T28" fmla="*/ 1 w 7"/>
                <a:gd name="T29" fmla="*/ 1 h 8"/>
                <a:gd name="T30" fmla="*/ 1 w 7"/>
                <a:gd name="T31" fmla="*/ 1 h 8"/>
                <a:gd name="T32" fmla="*/ 1 w 7"/>
                <a:gd name="T33" fmla="*/ 1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" h="8">
                  <a:moveTo>
                    <a:pt x="7" y="3"/>
                  </a:moveTo>
                  <a:lnTo>
                    <a:pt x="7" y="4"/>
                  </a:lnTo>
                  <a:lnTo>
                    <a:pt x="6" y="7"/>
                  </a:lnTo>
                  <a:lnTo>
                    <a:pt x="4" y="8"/>
                  </a:lnTo>
                  <a:lnTo>
                    <a:pt x="3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9" name="Freeform 606"/>
            <p:cNvSpPr>
              <a:spLocks/>
            </p:cNvSpPr>
            <p:nvPr/>
          </p:nvSpPr>
          <p:spPr bwMode="auto">
            <a:xfrm>
              <a:off x="4360" y="1034"/>
              <a:ext cx="3" cy="3"/>
            </a:xfrm>
            <a:custGeom>
              <a:avLst/>
              <a:gdLst>
                <a:gd name="T0" fmla="*/ 2 w 4"/>
                <a:gd name="T1" fmla="*/ 0 h 7"/>
                <a:gd name="T2" fmla="*/ 2 w 4"/>
                <a:gd name="T3" fmla="*/ 0 h 7"/>
                <a:gd name="T4" fmla="*/ 2 w 4"/>
                <a:gd name="T5" fmla="*/ 0 h 7"/>
                <a:gd name="T6" fmla="*/ 2 w 4"/>
                <a:gd name="T7" fmla="*/ 0 h 7"/>
                <a:gd name="T8" fmla="*/ 2 w 4"/>
                <a:gd name="T9" fmla="*/ 0 h 7"/>
                <a:gd name="T10" fmla="*/ 1 w 4"/>
                <a:gd name="T11" fmla="*/ 0 h 7"/>
                <a:gd name="T12" fmla="*/ 1 w 4"/>
                <a:gd name="T13" fmla="*/ 0 h 7"/>
                <a:gd name="T14" fmla="*/ 0 w 4"/>
                <a:gd name="T15" fmla="*/ 0 h 7"/>
                <a:gd name="T16" fmla="*/ 0 w 4"/>
                <a:gd name="T17" fmla="*/ 0 h 7"/>
                <a:gd name="T18" fmla="*/ 0 w 4"/>
                <a:gd name="T19" fmla="*/ 0 h 7"/>
                <a:gd name="T20" fmla="*/ 1 w 4"/>
                <a:gd name="T21" fmla="*/ 0 h 7"/>
                <a:gd name="T22" fmla="*/ 1 w 4"/>
                <a:gd name="T23" fmla="*/ 0 h 7"/>
                <a:gd name="T24" fmla="*/ 2 w 4"/>
                <a:gd name="T25" fmla="*/ 0 h 7"/>
                <a:gd name="T26" fmla="*/ 2 w 4"/>
                <a:gd name="T27" fmla="*/ 0 h 7"/>
                <a:gd name="T28" fmla="*/ 2 w 4"/>
                <a:gd name="T29" fmla="*/ 0 h 7"/>
                <a:gd name="T30" fmla="*/ 2 w 4"/>
                <a:gd name="T31" fmla="*/ 0 h 7"/>
                <a:gd name="T32" fmla="*/ 2 w 4"/>
                <a:gd name="T33" fmla="*/ 0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" h="7">
                  <a:moveTo>
                    <a:pt x="4" y="3"/>
                  </a:moveTo>
                  <a:lnTo>
                    <a:pt x="4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0" name="Freeform 607"/>
            <p:cNvSpPr>
              <a:spLocks/>
            </p:cNvSpPr>
            <p:nvPr/>
          </p:nvSpPr>
          <p:spPr bwMode="auto">
            <a:xfrm>
              <a:off x="4362" y="1059"/>
              <a:ext cx="1" cy="2"/>
            </a:xfrm>
            <a:custGeom>
              <a:avLst/>
              <a:gdLst>
                <a:gd name="T0" fmla="*/ 1 w 2"/>
                <a:gd name="T1" fmla="*/ 0 h 5"/>
                <a:gd name="T2" fmla="*/ 1 w 2"/>
                <a:gd name="T3" fmla="*/ 0 h 5"/>
                <a:gd name="T4" fmla="*/ 1 w 2"/>
                <a:gd name="T5" fmla="*/ 0 h 5"/>
                <a:gd name="T6" fmla="*/ 1 w 2"/>
                <a:gd name="T7" fmla="*/ 0 h 5"/>
                <a:gd name="T8" fmla="*/ 1 w 2"/>
                <a:gd name="T9" fmla="*/ 0 h 5"/>
                <a:gd name="T10" fmla="*/ 0 w 2"/>
                <a:gd name="T11" fmla="*/ 0 h 5"/>
                <a:gd name="T12" fmla="*/ 0 w 2"/>
                <a:gd name="T13" fmla="*/ 0 h 5"/>
                <a:gd name="T14" fmla="*/ 0 w 2"/>
                <a:gd name="T15" fmla="*/ 0 h 5"/>
                <a:gd name="T16" fmla="*/ 0 w 2"/>
                <a:gd name="T17" fmla="*/ 0 h 5"/>
                <a:gd name="T18" fmla="*/ 0 w 2"/>
                <a:gd name="T19" fmla="*/ 0 h 5"/>
                <a:gd name="T20" fmla="*/ 0 w 2"/>
                <a:gd name="T21" fmla="*/ 0 h 5"/>
                <a:gd name="T22" fmla="*/ 0 w 2"/>
                <a:gd name="T23" fmla="*/ 0 h 5"/>
                <a:gd name="T24" fmla="*/ 1 w 2"/>
                <a:gd name="T25" fmla="*/ 0 h 5"/>
                <a:gd name="T26" fmla="*/ 1 w 2"/>
                <a:gd name="T27" fmla="*/ 0 h 5"/>
                <a:gd name="T28" fmla="*/ 1 w 2"/>
                <a:gd name="T29" fmla="*/ 0 h 5"/>
                <a:gd name="T30" fmla="*/ 1 w 2"/>
                <a:gd name="T31" fmla="*/ 0 h 5"/>
                <a:gd name="T32" fmla="*/ 1 w 2"/>
                <a:gd name="T33" fmla="*/ 0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" h="5">
                  <a:moveTo>
                    <a:pt x="2" y="3"/>
                  </a:moveTo>
                  <a:lnTo>
                    <a:pt x="2" y="4"/>
                  </a:lnTo>
                  <a:lnTo>
                    <a:pt x="2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1" name="Freeform 608"/>
            <p:cNvSpPr>
              <a:spLocks/>
            </p:cNvSpPr>
            <p:nvPr/>
          </p:nvSpPr>
          <p:spPr bwMode="auto">
            <a:xfrm>
              <a:off x="4377" y="1029"/>
              <a:ext cx="2" cy="5"/>
            </a:xfrm>
            <a:custGeom>
              <a:avLst/>
              <a:gdLst>
                <a:gd name="T0" fmla="*/ 1 w 3"/>
                <a:gd name="T1" fmla="*/ 1 h 10"/>
                <a:gd name="T2" fmla="*/ 1 w 3"/>
                <a:gd name="T3" fmla="*/ 1 h 10"/>
                <a:gd name="T4" fmla="*/ 1 w 3"/>
                <a:gd name="T5" fmla="*/ 1 h 10"/>
                <a:gd name="T6" fmla="*/ 1 w 3"/>
                <a:gd name="T7" fmla="*/ 1 h 10"/>
                <a:gd name="T8" fmla="*/ 1 w 3"/>
                <a:gd name="T9" fmla="*/ 1 h 10"/>
                <a:gd name="T10" fmla="*/ 0 w 3"/>
                <a:gd name="T11" fmla="*/ 1 h 10"/>
                <a:gd name="T12" fmla="*/ 0 w 3"/>
                <a:gd name="T13" fmla="*/ 1 h 10"/>
                <a:gd name="T14" fmla="*/ 0 w 3"/>
                <a:gd name="T15" fmla="*/ 1 h 10"/>
                <a:gd name="T16" fmla="*/ 0 w 3"/>
                <a:gd name="T17" fmla="*/ 1 h 10"/>
                <a:gd name="T18" fmla="*/ 0 w 3"/>
                <a:gd name="T19" fmla="*/ 1 h 10"/>
                <a:gd name="T20" fmla="*/ 0 w 3"/>
                <a:gd name="T21" fmla="*/ 1 h 10"/>
                <a:gd name="T22" fmla="*/ 0 w 3"/>
                <a:gd name="T23" fmla="*/ 0 h 10"/>
                <a:gd name="T24" fmla="*/ 1 w 3"/>
                <a:gd name="T25" fmla="*/ 0 h 10"/>
                <a:gd name="T26" fmla="*/ 1 w 3"/>
                <a:gd name="T27" fmla="*/ 0 h 10"/>
                <a:gd name="T28" fmla="*/ 1 w 3"/>
                <a:gd name="T29" fmla="*/ 1 h 10"/>
                <a:gd name="T30" fmla="*/ 1 w 3"/>
                <a:gd name="T31" fmla="*/ 1 h 10"/>
                <a:gd name="T32" fmla="*/ 1 w 3"/>
                <a:gd name="T33" fmla="*/ 1 h 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" h="10">
                  <a:moveTo>
                    <a:pt x="3" y="5"/>
                  </a:moveTo>
                  <a:lnTo>
                    <a:pt x="3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2"/>
                  </a:lnTo>
                  <a:lnTo>
                    <a:pt x="3" y="4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2" name="Freeform 609"/>
            <p:cNvSpPr>
              <a:spLocks/>
            </p:cNvSpPr>
            <p:nvPr/>
          </p:nvSpPr>
          <p:spPr bwMode="auto">
            <a:xfrm>
              <a:off x="4317" y="1011"/>
              <a:ext cx="5" cy="4"/>
            </a:xfrm>
            <a:custGeom>
              <a:avLst/>
              <a:gdLst>
                <a:gd name="T0" fmla="*/ 0 w 11"/>
                <a:gd name="T1" fmla="*/ 1 h 7"/>
                <a:gd name="T2" fmla="*/ 0 w 11"/>
                <a:gd name="T3" fmla="*/ 1 h 7"/>
                <a:gd name="T4" fmla="*/ 0 w 11"/>
                <a:gd name="T5" fmla="*/ 1 h 7"/>
                <a:gd name="T6" fmla="*/ 0 w 11"/>
                <a:gd name="T7" fmla="*/ 1 h 7"/>
                <a:gd name="T8" fmla="*/ 0 w 11"/>
                <a:gd name="T9" fmla="*/ 1 h 7"/>
                <a:gd name="T10" fmla="*/ 0 w 11"/>
                <a:gd name="T11" fmla="*/ 1 h 7"/>
                <a:gd name="T12" fmla="*/ 0 w 11"/>
                <a:gd name="T13" fmla="*/ 1 h 7"/>
                <a:gd name="T14" fmla="*/ 0 w 11"/>
                <a:gd name="T15" fmla="*/ 1 h 7"/>
                <a:gd name="T16" fmla="*/ 0 w 11"/>
                <a:gd name="T17" fmla="*/ 1 h 7"/>
                <a:gd name="T18" fmla="*/ 0 w 11"/>
                <a:gd name="T19" fmla="*/ 1 h 7"/>
                <a:gd name="T20" fmla="*/ 0 w 11"/>
                <a:gd name="T21" fmla="*/ 1 h 7"/>
                <a:gd name="T22" fmla="*/ 0 w 11"/>
                <a:gd name="T23" fmla="*/ 0 h 7"/>
                <a:gd name="T24" fmla="*/ 0 w 11"/>
                <a:gd name="T25" fmla="*/ 0 h 7"/>
                <a:gd name="T26" fmla="*/ 0 w 11"/>
                <a:gd name="T27" fmla="*/ 0 h 7"/>
                <a:gd name="T28" fmla="*/ 0 w 11"/>
                <a:gd name="T29" fmla="*/ 1 h 7"/>
                <a:gd name="T30" fmla="*/ 0 w 11"/>
                <a:gd name="T31" fmla="*/ 1 h 7"/>
                <a:gd name="T32" fmla="*/ 0 w 11"/>
                <a:gd name="T33" fmla="*/ 1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7">
                  <a:moveTo>
                    <a:pt x="11" y="3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7" y="7"/>
                  </a:lnTo>
                  <a:lnTo>
                    <a:pt x="6" y="7"/>
                  </a:lnTo>
                  <a:lnTo>
                    <a:pt x="4" y="7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1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" name="Freeform 610"/>
            <p:cNvSpPr>
              <a:spLocks/>
            </p:cNvSpPr>
            <p:nvPr/>
          </p:nvSpPr>
          <p:spPr bwMode="auto">
            <a:xfrm>
              <a:off x="4327" y="999"/>
              <a:ext cx="3" cy="2"/>
            </a:xfrm>
            <a:custGeom>
              <a:avLst/>
              <a:gdLst>
                <a:gd name="T0" fmla="*/ 1 w 6"/>
                <a:gd name="T1" fmla="*/ 0 h 5"/>
                <a:gd name="T2" fmla="*/ 1 w 6"/>
                <a:gd name="T3" fmla="*/ 0 h 5"/>
                <a:gd name="T4" fmla="*/ 1 w 6"/>
                <a:gd name="T5" fmla="*/ 0 h 5"/>
                <a:gd name="T6" fmla="*/ 1 w 6"/>
                <a:gd name="T7" fmla="*/ 0 h 5"/>
                <a:gd name="T8" fmla="*/ 1 w 6"/>
                <a:gd name="T9" fmla="*/ 0 h 5"/>
                <a:gd name="T10" fmla="*/ 1 w 6"/>
                <a:gd name="T11" fmla="*/ 0 h 5"/>
                <a:gd name="T12" fmla="*/ 1 w 6"/>
                <a:gd name="T13" fmla="*/ 0 h 5"/>
                <a:gd name="T14" fmla="*/ 0 w 6"/>
                <a:gd name="T15" fmla="*/ 0 h 5"/>
                <a:gd name="T16" fmla="*/ 0 w 6"/>
                <a:gd name="T17" fmla="*/ 0 h 5"/>
                <a:gd name="T18" fmla="*/ 0 w 6"/>
                <a:gd name="T19" fmla="*/ 0 h 5"/>
                <a:gd name="T20" fmla="*/ 1 w 6"/>
                <a:gd name="T21" fmla="*/ 0 h 5"/>
                <a:gd name="T22" fmla="*/ 1 w 6"/>
                <a:gd name="T23" fmla="*/ 0 h 5"/>
                <a:gd name="T24" fmla="*/ 1 w 6"/>
                <a:gd name="T25" fmla="*/ 0 h 5"/>
                <a:gd name="T26" fmla="*/ 1 w 6"/>
                <a:gd name="T27" fmla="*/ 0 h 5"/>
                <a:gd name="T28" fmla="*/ 1 w 6"/>
                <a:gd name="T29" fmla="*/ 0 h 5"/>
                <a:gd name="T30" fmla="*/ 1 w 6"/>
                <a:gd name="T31" fmla="*/ 0 h 5"/>
                <a:gd name="T32" fmla="*/ 1 w 6"/>
                <a:gd name="T33" fmla="*/ 0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" h="5">
                  <a:moveTo>
                    <a:pt x="6" y="3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" name="Freeform 611"/>
            <p:cNvSpPr>
              <a:spLocks/>
            </p:cNvSpPr>
            <p:nvPr/>
          </p:nvSpPr>
          <p:spPr bwMode="auto">
            <a:xfrm>
              <a:off x="4345" y="993"/>
              <a:ext cx="4" cy="5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1 h 8"/>
                <a:gd name="T4" fmla="*/ 1 w 8"/>
                <a:gd name="T5" fmla="*/ 1 h 8"/>
                <a:gd name="T6" fmla="*/ 1 w 8"/>
                <a:gd name="T7" fmla="*/ 1 h 8"/>
                <a:gd name="T8" fmla="*/ 1 w 8"/>
                <a:gd name="T9" fmla="*/ 1 h 8"/>
                <a:gd name="T10" fmla="*/ 1 w 8"/>
                <a:gd name="T11" fmla="*/ 1 h 8"/>
                <a:gd name="T12" fmla="*/ 1 w 8"/>
                <a:gd name="T13" fmla="*/ 1 h 8"/>
                <a:gd name="T14" fmla="*/ 0 w 8"/>
                <a:gd name="T15" fmla="*/ 1 h 8"/>
                <a:gd name="T16" fmla="*/ 0 w 8"/>
                <a:gd name="T17" fmla="*/ 1 h 8"/>
                <a:gd name="T18" fmla="*/ 0 w 8"/>
                <a:gd name="T19" fmla="*/ 1 h 8"/>
                <a:gd name="T20" fmla="*/ 1 w 8"/>
                <a:gd name="T21" fmla="*/ 1 h 8"/>
                <a:gd name="T22" fmla="*/ 1 w 8"/>
                <a:gd name="T23" fmla="*/ 0 h 8"/>
                <a:gd name="T24" fmla="*/ 1 w 8"/>
                <a:gd name="T25" fmla="*/ 0 h 8"/>
                <a:gd name="T26" fmla="*/ 1 w 8"/>
                <a:gd name="T27" fmla="*/ 0 h 8"/>
                <a:gd name="T28" fmla="*/ 1 w 8"/>
                <a:gd name="T29" fmla="*/ 1 h 8"/>
                <a:gd name="T30" fmla="*/ 1 w 8"/>
                <a:gd name="T31" fmla="*/ 1 h 8"/>
                <a:gd name="T32" fmla="*/ 1 w 8"/>
                <a:gd name="T33" fmla="*/ 1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lnTo>
                    <a:pt x="8" y="6"/>
                  </a:lnTo>
                  <a:lnTo>
                    <a:pt x="7" y="7"/>
                  </a:lnTo>
                  <a:lnTo>
                    <a:pt x="4" y="8"/>
                  </a:lnTo>
                  <a:lnTo>
                    <a:pt x="3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8" y="5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5" name="Freeform 612"/>
            <p:cNvSpPr>
              <a:spLocks/>
            </p:cNvSpPr>
            <p:nvPr/>
          </p:nvSpPr>
          <p:spPr bwMode="auto">
            <a:xfrm>
              <a:off x="4340" y="1014"/>
              <a:ext cx="3" cy="2"/>
            </a:xfrm>
            <a:custGeom>
              <a:avLst/>
              <a:gdLst>
                <a:gd name="T0" fmla="*/ 0 w 7"/>
                <a:gd name="T1" fmla="*/ 0 h 5"/>
                <a:gd name="T2" fmla="*/ 0 w 7"/>
                <a:gd name="T3" fmla="*/ 0 h 5"/>
                <a:gd name="T4" fmla="*/ 0 w 7"/>
                <a:gd name="T5" fmla="*/ 0 h 5"/>
                <a:gd name="T6" fmla="*/ 0 w 7"/>
                <a:gd name="T7" fmla="*/ 0 h 5"/>
                <a:gd name="T8" fmla="*/ 0 w 7"/>
                <a:gd name="T9" fmla="*/ 0 h 5"/>
                <a:gd name="T10" fmla="*/ 0 w 7"/>
                <a:gd name="T11" fmla="*/ 0 h 5"/>
                <a:gd name="T12" fmla="*/ 0 w 7"/>
                <a:gd name="T13" fmla="*/ 0 h 5"/>
                <a:gd name="T14" fmla="*/ 0 w 7"/>
                <a:gd name="T15" fmla="*/ 0 h 5"/>
                <a:gd name="T16" fmla="*/ 0 w 7"/>
                <a:gd name="T17" fmla="*/ 0 h 5"/>
                <a:gd name="T18" fmla="*/ 0 w 7"/>
                <a:gd name="T19" fmla="*/ 0 h 5"/>
                <a:gd name="T20" fmla="*/ 0 w 7"/>
                <a:gd name="T21" fmla="*/ 0 h 5"/>
                <a:gd name="T22" fmla="*/ 0 w 7"/>
                <a:gd name="T23" fmla="*/ 0 h 5"/>
                <a:gd name="T24" fmla="*/ 0 w 7"/>
                <a:gd name="T25" fmla="*/ 0 h 5"/>
                <a:gd name="T26" fmla="*/ 0 w 7"/>
                <a:gd name="T27" fmla="*/ 0 h 5"/>
                <a:gd name="T28" fmla="*/ 0 w 7"/>
                <a:gd name="T29" fmla="*/ 0 h 5"/>
                <a:gd name="T30" fmla="*/ 0 w 7"/>
                <a:gd name="T31" fmla="*/ 0 h 5"/>
                <a:gd name="T32" fmla="*/ 0 w 7"/>
                <a:gd name="T33" fmla="*/ 0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lnTo>
                    <a:pt x="7" y="4"/>
                  </a:lnTo>
                  <a:lnTo>
                    <a:pt x="6" y="4"/>
                  </a:lnTo>
                  <a:lnTo>
                    <a:pt x="5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6" name="Freeform 613"/>
            <p:cNvSpPr>
              <a:spLocks/>
            </p:cNvSpPr>
            <p:nvPr/>
          </p:nvSpPr>
          <p:spPr bwMode="auto">
            <a:xfrm>
              <a:off x="4352" y="1008"/>
              <a:ext cx="3" cy="2"/>
            </a:xfrm>
            <a:custGeom>
              <a:avLst/>
              <a:gdLst>
                <a:gd name="T0" fmla="*/ 1 w 5"/>
                <a:gd name="T1" fmla="*/ 1 h 3"/>
                <a:gd name="T2" fmla="*/ 1 w 5"/>
                <a:gd name="T3" fmla="*/ 1 h 3"/>
                <a:gd name="T4" fmla="*/ 1 w 5"/>
                <a:gd name="T5" fmla="*/ 1 h 3"/>
                <a:gd name="T6" fmla="*/ 1 w 5"/>
                <a:gd name="T7" fmla="*/ 1 h 3"/>
                <a:gd name="T8" fmla="*/ 1 w 5"/>
                <a:gd name="T9" fmla="*/ 1 h 3"/>
                <a:gd name="T10" fmla="*/ 1 w 5"/>
                <a:gd name="T11" fmla="*/ 1 h 3"/>
                <a:gd name="T12" fmla="*/ 1 w 5"/>
                <a:gd name="T13" fmla="*/ 1 h 3"/>
                <a:gd name="T14" fmla="*/ 0 w 5"/>
                <a:gd name="T15" fmla="*/ 1 h 3"/>
                <a:gd name="T16" fmla="*/ 0 w 5"/>
                <a:gd name="T17" fmla="*/ 1 h 3"/>
                <a:gd name="T18" fmla="*/ 0 w 5"/>
                <a:gd name="T19" fmla="*/ 1 h 3"/>
                <a:gd name="T20" fmla="*/ 1 w 5"/>
                <a:gd name="T21" fmla="*/ 1 h 3"/>
                <a:gd name="T22" fmla="*/ 1 w 5"/>
                <a:gd name="T23" fmla="*/ 0 h 3"/>
                <a:gd name="T24" fmla="*/ 1 w 5"/>
                <a:gd name="T25" fmla="*/ 0 h 3"/>
                <a:gd name="T26" fmla="*/ 1 w 5"/>
                <a:gd name="T27" fmla="*/ 0 h 3"/>
                <a:gd name="T28" fmla="*/ 1 w 5"/>
                <a:gd name="T29" fmla="*/ 1 h 3"/>
                <a:gd name="T30" fmla="*/ 1 w 5"/>
                <a:gd name="T31" fmla="*/ 1 h 3"/>
                <a:gd name="T32" fmla="*/ 1 w 5"/>
                <a:gd name="T33" fmla="*/ 1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" name="Freeform 614"/>
            <p:cNvSpPr>
              <a:spLocks/>
            </p:cNvSpPr>
            <p:nvPr/>
          </p:nvSpPr>
          <p:spPr bwMode="auto">
            <a:xfrm>
              <a:off x="4365" y="991"/>
              <a:ext cx="3" cy="2"/>
            </a:xfrm>
            <a:custGeom>
              <a:avLst/>
              <a:gdLst>
                <a:gd name="T0" fmla="*/ 0 w 7"/>
                <a:gd name="T1" fmla="*/ 0 h 6"/>
                <a:gd name="T2" fmla="*/ 0 w 7"/>
                <a:gd name="T3" fmla="*/ 0 h 6"/>
                <a:gd name="T4" fmla="*/ 0 w 7"/>
                <a:gd name="T5" fmla="*/ 0 h 6"/>
                <a:gd name="T6" fmla="*/ 0 w 7"/>
                <a:gd name="T7" fmla="*/ 0 h 6"/>
                <a:gd name="T8" fmla="*/ 0 w 7"/>
                <a:gd name="T9" fmla="*/ 0 h 6"/>
                <a:gd name="T10" fmla="*/ 0 w 7"/>
                <a:gd name="T11" fmla="*/ 0 h 6"/>
                <a:gd name="T12" fmla="*/ 0 w 7"/>
                <a:gd name="T13" fmla="*/ 0 h 6"/>
                <a:gd name="T14" fmla="*/ 0 w 7"/>
                <a:gd name="T15" fmla="*/ 0 h 6"/>
                <a:gd name="T16" fmla="*/ 0 w 7"/>
                <a:gd name="T17" fmla="*/ 0 h 6"/>
                <a:gd name="T18" fmla="*/ 0 w 7"/>
                <a:gd name="T19" fmla="*/ 0 h 6"/>
                <a:gd name="T20" fmla="*/ 0 w 7"/>
                <a:gd name="T21" fmla="*/ 0 h 6"/>
                <a:gd name="T22" fmla="*/ 0 w 7"/>
                <a:gd name="T23" fmla="*/ 0 h 6"/>
                <a:gd name="T24" fmla="*/ 0 w 7"/>
                <a:gd name="T25" fmla="*/ 0 h 6"/>
                <a:gd name="T26" fmla="*/ 0 w 7"/>
                <a:gd name="T27" fmla="*/ 0 h 6"/>
                <a:gd name="T28" fmla="*/ 0 w 7"/>
                <a:gd name="T29" fmla="*/ 0 h 6"/>
                <a:gd name="T30" fmla="*/ 0 w 7"/>
                <a:gd name="T31" fmla="*/ 0 h 6"/>
                <a:gd name="T32" fmla="*/ 0 w 7"/>
                <a:gd name="T33" fmla="*/ 0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lnTo>
                    <a:pt x="7" y="4"/>
                  </a:lnTo>
                  <a:lnTo>
                    <a:pt x="6" y="5"/>
                  </a:lnTo>
                  <a:lnTo>
                    <a:pt x="4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8" name="Freeform 615"/>
            <p:cNvSpPr>
              <a:spLocks/>
            </p:cNvSpPr>
            <p:nvPr/>
          </p:nvSpPr>
          <p:spPr bwMode="auto">
            <a:xfrm>
              <a:off x="4273" y="1003"/>
              <a:ext cx="4" cy="3"/>
            </a:xfrm>
            <a:custGeom>
              <a:avLst/>
              <a:gdLst>
                <a:gd name="T0" fmla="*/ 1 w 8"/>
                <a:gd name="T1" fmla="*/ 1 h 5"/>
                <a:gd name="T2" fmla="*/ 1 w 8"/>
                <a:gd name="T3" fmla="*/ 1 h 5"/>
                <a:gd name="T4" fmla="*/ 1 w 8"/>
                <a:gd name="T5" fmla="*/ 1 h 5"/>
                <a:gd name="T6" fmla="*/ 1 w 8"/>
                <a:gd name="T7" fmla="*/ 1 h 5"/>
                <a:gd name="T8" fmla="*/ 1 w 8"/>
                <a:gd name="T9" fmla="*/ 1 h 5"/>
                <a:gd name="T10" fmla="*/ 1 w 8"/>
                <a:gd name="T11" fmla="*/ 1 h 5"/>
                <a:gd name="T12" fmla="*/ 1 w 8"/>
                <a:gd name="T13" fmla="*/ 1 h 5"/>
                <a:gd name="T14" fmla="*/ 0 w 8"/>
                <a:gd name="T15" fmla="*/ 1 h 5"/>
                <a:gd name="T16" fmla="*/ 0 w 8"/>
                <a:gd name="T17" fmla="*/ 1 h 5"/>
                <a:gd name="T18" fmla="*/ 0 w 8"/>
                <a:gd name="T19" fmla="*/ 1 h 5"/>
                <a:gd name="T20" fmla="*/ 1 w 8"/>
                <a:gd name="T21" fmla="*/ 1 h 5"/>
                <a:gd name="T22" fmla="*/ 1 w 8"/>
                <a:gd name="T23" fmla="*/ 0 h 5"/>
                <a:gd name="T24" fmla="*/ 1 w 8"/>
                <a:gd name="T25" fmla="*/ 0 h 5"/>
                <a:gd name="T26" fmla="*/ 1 w 8"/>
                <a:gd name="T27" fmla="*/ 0 h 5"/>
                <a:gd name="T28" fmla="*/ 1 w 8"/>
                <a:gd name="T29" fmla="*/ 1 h 5"/>
                <a:gd name="T30" fmla="*/ 1 w 8"/>
                <a:gd name="T31" fmla="*/ 1 h 5"/>
                <a:gd name="T32" fmla="*/ 1 w 8"/>
                <a:gd name="T33" fmla="*/ 1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lnTo>
                    <a:pt x="8" y="4"/>
                  </a:lnTo>
                  <a:lnTo>
                    <a:pt x="7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" name="Freeform 616"/>
            <p:cNvSpPr>
              <a:spLocks/>
            </p:cNvSpPr>
            <p:nvPr/>
          </p:nvSpPr>
          <p:spPr bwMode="auto">
            <a:xfrm>
              <a:off x="4283" y="993"/>
              <a:ext cx="1" cy="1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1 h 2"/>
                <a:gd name="T6" fmla="*/ 1 w 2"/>
                <a:gd name="T7" fmla="*/ 1 h 2"/>
                <a:gd name="T8" fmla="*/ 1 w 2"/>
                <a:gd name="T9" fmla="*/ 1 h 2"/>
                <a:gd name="T10" fmla="*/ 1 w 2"/>
                <a:gd name="T11" fmla="*/ 1 h 2"/>
                <a:gd name="T12" fmla="*/ 1 w 2"/>
                <a:gd name="T13" fmla="*/ 1 h 2"/>
                <a:gd name="T14" fmla="*/ 0 w 2"/>
                <a:gd name="T15" fmla="*/ 1 h 2"/>
                <a:gd name="T16" fmla="*/ 0 w 2"/>
                <a:gd name="T17" fmla="*/ 1 h 2"/>
                <a:gd name="T18" fmla="*/ 0 w 2"/>
                <a:gd name="T19" fmla="*/ 0 h 2"/>
                <a:gd name="T20" fmla="*/ 1 w 2"/>
                <a:gd name="T21" fmla="*/ 0 h 2"/>
                <a:gd name="T22" fmla="*/ 1 w 2"/>
                <a:gd name="T23" fmla="*/ 0 h 2"/>
                <a:gd name="T24" fmla="*/ 1 w 2"/>
                <a:gd name="T25" fmla="*/ 0 h 2"/>
                <a:gd name="T26" fmla="*/ 1 w 2"/>
                <a:gd name="T27" fmla="*/ 0 h 2"/>
                <a:gd name="T28" fmla="*/ 1 w 2"/>
                <a:gd name="T29" fmla="*/ 0 h 2"/>
                <a:gd name="T30" fmla="*/ 1 w 2"/>
                <a:gd name="T31" fmla="*/ 0 h 2"/>
                <a:gd name="T32" fmla="*/ 1 w 2"/>
                <a:gd name="T33" fmla="*/ 1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lnTo>
                    <a:pt x="2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0" name="Freeform 617"/>
            <p:cNvSpPr>
              <a:spLocks/>
            </p:cNvSpPr>
            <p:nvPr/>
          </p:nvSpPr>
          <p:spPr bwMode="auto">
            <a:xfrm>
              <a:off x="4327" y="981"/>
              <a:ext cx="2" cy="3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1 h 5"/>
                <a:gd name="T6" fmla="*/ 1 w 4"/>
                <a:gd name="T7" fmla="*/ 1 h 5"/>
                <a:gd name="T8" fmla="*/ 1 w 4"/>
                <a:gd name="T9" fmla="*/ 1 h 5"/>
                <a:gd name="T10" fmla="*/ 1 w 4"/>
                <a:gd name="T11" fmla="*/ 1 h 5"/>
                <a:gd name="T12" fmla="*/ 1 w 4"/>
                <a:gd name="T13" fmla="*/ 1 h 5"/>
                <a:gd name="T14" fmla="*/ 0 w 4"/>
                <a:gd name="T15" fmla="*/ 1 h 5"/>
                <a:gd name="T16" fmla="*/ 0 w 4"/>
                <a:gd name="T17" fmla="*/ 1 h 5"/>
                <a:gd name="T18" fmla="*/ 0 w 4"/>
                <a:gd name="T19" fmla="*/ 1 h 5"/>
                <a:gd name="T20" fmla="*/ 1 w 4"/>
                <a:gd name="T21" fmla="*/ 1 h 5"/>
                <a:gd name="T22" fmla="*/ 1 w 4"/>
                <a:gd name="T23" fmla="*/ 0 h 5"/>
                <a:gd name="T24" fmla="*/ 1 w 4"/>
                <a:gd name="T25" fmla="*/ 0 h 5"/>
                <a:gd name="T26" fmla="*/ 1 w 4"/>
                <a:gd name="T27" fmla="*/ 0 h 5"/>
                <a:gd name="T28" fmla="*/ 1 w 4"/>
                <a:gd name="T29" fmla="*/ 1 h 5"/>
                <a:gd name="T30" fmla="*/ 1 w 4"/>
                <a:gd name="T31" fmla="*/ 1 h 5"/>
                <a:gd name="T32" fmla="*/ 1 w 4"/>
                <a:gd name="T33" fmla="*/ 1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1" name="Freeform 618"/>
            <p:cNvSpPr>
              <a:spLocks/>
            </p:cNvSpPr>
            <p:nvPr/>
          </p:nvSpPr>
          <p:spPr bwMode="auto">
            <a:xfrm>
              <a:off x="4307" y="1022"/>
              <a:ext cx="1" cy="4"/>
            </a:xfrm>
            <a:custGeom>
              <a:avLst/>
              <a:gdLst>
                <a:gd name="T0" fmla="*/ 0 w 4"/>
                <a:gd name="T1" fmla="*/ 1 h 7"/>
                <a:gd name="T2" fmla="*/ 0 w 4"/>
                <a:gd name="T3" fmla="*/ 1 h 7"/>
                <a:gd name="T4" fmla="*/ 0 w 4"/>
                <a:gd name="T5" fmla="*/ 1 h 7"/>
                <a:gd name="T6" fmla="*/ 0 w 4"/>
                <a:gd name="T7" fmla="*/ 1 h 7"/>
                <a:gd name="T8" fmla="*/ 0 w 4"/>
                <a:gd name="T9" fmla="*/ 1 h 7"/>
                <a:gd name="T10" fmla="*/ 0 w 4"/>
                <a:gd name="T11" fmla="*/ 1 h 7"/>
                <a:gd name="T12" fmla="*/ 0 w 4"/>
                <a:gd name="T13" fmla="*/ 1 h 7"/>
                <a:gd name="T14" fmla="*/ 0 w 4"/>
                <a:gd name="T15" fmla="*/ 1 h 7"/>
                <a:gd name="T16" fmla="*/ 0 w 4"/>
                <a:gd name="T17" fmla="*/ 1 h 7"/>
                <a:gd name="T18" fmla="*/ 0 w 4"/>
                <a:gd name="T19" fmla="*/ 1 h 7"/>
                <a:gd name="T20" fmla="*/ 0 w 4"/>
                <a:gd name="T21" fmla="*/ 1 h 7"/>
                <a:gd name="T22" fmla="*/ 0 w 4"/>
                <a:gd name="T23" fmla="*/ 0 h 7"/>
                <a:gd name="T24" fmla="*/ 0 w 4"/>
                <a:gd name="T25" fmla="*/ 0 h 7"/>
                <a:gd name="T26" fmla="*/ 0 w 4"/>
                <a:gd name="T27" fmla="*/ 0 h 7"/>
                <a:gd name="T28" fmla="*/ 0 w 4"/>
                <a:gd name="T29" fmla="*/ 1 h 7"/>
                <a:gd name="T30" fmla="*/ 0 w 4"/>
                <a:gd name="T31" fmla="*/ 1 h 7"/>
                <a:gd name="T32" fmla="*/ 0 w 4"/>
                <a:gd name="T33" fmla="*/ 1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" h="7">
                  <a:moveTo>
                    <a:pt x="4" y="3"/>
                  </a:moveTo>
                  <a:lnTo>
                    <a:pt x="4" y="4"/>
                  </a:lnTo>
                  <a:lnTo>
                    <a:pt x="4" y="5"/>
                  </a:lnTo>
                  <a:lnTo>
                    <a:pt x="4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2" name="Freeform 619"/>
            <p:cNvSpPr>
              <a:spLocks/>
            </p:cNvSpPr>
            <p:nvPr/>
          </p:nvSpPr>
          <p:spPr bwMode="auto">
            <a:xfrm>
              <a:off x="4329" y="1027"/>
              <a:ext cx="2" cy="2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2 h 2"/>
                <a:gd name="T4" fmla="*/ 0 w 5"/>
                <a:gd name="T5" fmla="*/ 2 h 2"/>
                <a:gd name="T6" fmla="*/ 0 w 5"/>
                <a:gd name="T7" fmla="*/ 2 h 2"/>
                <a:gd name="T8" fmla="*/ 0 w 5"/>
                <a:gd name="T9" fmla="*/ 2 h 2"/>
                <a:gd name="T10" fmla="*/ 0 w 5"/>
                <a:gd name="T11" fmla="*/ 2 h 2"/>
                <a:gd name="T12" fmla="*/ 0 w 5"/>
                <a:gd name="T13" fmla="*/ 2 h 2"/>
                <a:gd name="T14" fmla="*/ 0 w 5"/>
                <a:gd name="T15" fmla="*/ 2 h 2"/>
                <a:gd name="T16" fmla="*/ 0 w 5"/>
                <a:gd name="T17" fmla="*/ 1 h 2"/>
                <a:gd name="T18" fmla="*/ 0 w 5"/>
                <a:gd name="T19" fmla="*/ 1 h 2"/>
                <a:gd name="T20" fmla="*/ 0 w 5"/>
                <a:gd name="T21" fmla="*/ 0 h 2"/>
                <a:gd name="T22" fmla="*/ 0 w 5"/>
                <a:gd name="T23" fmla="*/ 0 h 2"/>
                <a:gd name="T24" fmla="*/ 0 w 5"/>
                <a:gd name="T25" fmla="*/ 0 h 2"/>
                <a:gd name="T26" fmla="*/ 0 w 5"/>
                <a:gd name="T27" fmla="*/ 0 h 2"/>
                <a:gd name="T28" fmla="*/ 0 w 5"/>
                <a:gd name="T29" fmla="*/ 0 h 2"/>
                <a:gd name="T30" fmla="*/ 0 w 5"/>
                <a:gd name="T31" fmla="*/ 1 h 2"/>
                <a:gd name="T32" fmla="*/ 0 w 5"/>
                <a:gd name="T33" fmla="*/ 1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lnTo>
                    <a:pt x="5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" name="Freeform 620"/>
            <p:cNvSpPr>
              <a:spLocks/>
            </p:cNvSpPr>
            <p:nvPr/>
          </p:nvSpPr>
          <p:spPr bwMode="auto">
            <a:xfrm>
              <a:off x="4241" y="1007"/>
              <a:ext cx="2" cy="2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0 w 5"/>
                <a:gd name="T5" fmla="*/ 1 h 3"/>
                <a:gd name="T6" fmla="*/ 0 w 5"/>
                <a:gd name="T7" fmla="*/ 1 h 3"/>
                <a:gd name="T8" fmla="*/ 0 w 5"/>
                <a:gd name="T9" fmla="*/ 1 h 3"/>
                <a:gd name="T10" fmla="*/ 0 w 5"/>
                <a:gd name="T11" fmla="*/ 1 h 3"/>
                <a:gd name="T12" fmla="*/ 0 w 5"/>
                <a:gd name="T13" fmla="*/ 1 h 3"/>
                <a:gd name="T14" fmla="*/ 0 w 5"/>
                <a:gd name="T15" fmla="*/ 1 h 3"/>
                <a:gd name="T16" fmla="*/ 0 w 5"/>
                <a:gd name="T17" fmla="*/ 1 h 3"/>
                <a:gd name="T18" fmla="*/ 0 w 5"/>
                <a:gd name="T19" fmla="*/ 1 h 3"/>
                <a:gd name="T20" fmla="*/ 0 w 5"/>
                <a:gd name="T21" fmla="*/ 1 h 3"/>
                <a:gd name="T22" fmla="*/ 0 w 5"/>
                <a:gd name="T23" fmla="*/ 0 h 3"/>
                <a:gd name="T24" fmla="*/ 0 w 5"/>
                <a:gd name="T25" fmla="*/ 0 h 3"/>
                <a:gd name="T26" fmla="*/ 0 w 5"/>
                <a:gd name="T27" fmla="*/ 0 h 3"/>
                <a:gd name="T28" fmla="*/ 0 w 5"/>
                <a:gd name="T29" fmla="*/ 1 h 3"/>
                <a:gd name="T30" fmla="*/ 0 w 5"/>
                <a:gd name="T31" fmla="*/ 1 h 3"/>
                <a:gd name="T32" fmla="*/ 0 w 5"/>
                <a:gd name="T33" fmla="*/ 1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" name="Freeform 621"/>
            <p:cNvSpPr>
              <a:spLocks/>
            </p:cNvSpPr>
            <p:nvPr/>
          </p:nvSpPr>
          <p:spPr bwMode="auto">
            <a:xfrm>
              <a:off x="4242" y="991"/>
              <a:ext cx="4" cy="4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1 h 8"/>
                <a:gd name="T4" fmla="*/ 1 w 8"/>
                <a:gd name="T5" fmla="*/ 1 h 8"/>
                <a:gd name="T6" fmla="*/ 1 w 8"/>
                <a:gd name="T7" fmla="*/ 1 h 8"/>
                <a:gd name="T8" fmla="*/ 1 w 8"/>
                <a:gd name="T9" fmla="*/ 1 h 8"/>
                <a:gd name="T10" fmla="*/ 1 w 8"/>
                <a:gd name="T11" fmla="*/ 1 h 8"/>
                <a:gd name="T12" fmla="*/ 1 w 8"/>
                <a:gd name="T13" fmla="*/ 1 h 8"/>
                <a:gd name="T14" fmla="*/ 0 w 8"/>
                <a:gd name="T15" fmla="*/ 1 h 8"/>
                <a:gd name="T16" fmla="*/ 0 w 8"/>
                <a:gd name="T17" fmla="*/ 1 h 8"/>
                <a:gd name="T18" fmla="*/ 0 w 8"/>
                <a:gd name="T19" fmla="*/ 1 h 8"/>
                <a:gd name="T20" fmla="*/ 1 w 8"/>
                <a:gd name="T21" fmla="*/ 1 h 8"/>
                <a:gd name="T22" fmla="*/ 1 w 8"/>
                <a:gd name="T23" fmla="*/ 0 h 8"/>
                <a:gd name="T24" fmla="*/ 1 w 8"/>
                <a:gd name="T25" fmla="*/ 0 h 8"/>
                <a:gd name="T26" fmla="*/ 1 w 8"/>
                <a:gd name="T27" fmla="*/ 0 h 8"/>
                <a:gd name="T28" fmla="*/ 1 w 8"/>
                <a:gd name="T29" fmla="*/ 1 h 8"/>
                <a:gd name="T30" fmla="*/ 1 w 8"/>
                <a:gd name="T31" fmla="*/ 1 h 8"/>
                <a:gd name="T32" fmla="*/ 1 w 8"/>
                <a:gd name="T33" fmla="*/ 1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5"/>
                  </a:lnTo>
                  <a:lnTo>
                    <a:pt x="6" y="7"/>
                  </a:lnTo>
                  <a:lnTo>
                    <a:pt x="5" y="8"/>
                  </a:lnTo>
                  <a:lnTo>
                    <a:pt x="4" y="8"/>
                  </a:lnTo>
                  <a:lnTo>
                    <a:pt x="3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8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" name="Freeform 622"/>
            <p:cNvSpPr>
              <a:spLocks/>
            </p:cNvSpPr>
            <p:nvPr/>
          </p:nvSpPr>
          <p:spPr bwMode="auto">
            <a:xfrm>
              <a:off x="4338" y="980"/>
              <a:ext cx="4" cy="3"/>
            </a:xfrm>
            <a:custGeom>
              <a:avLst/>
              <a:gdLst>
                <a:gd name="T0" fmla="*/ 1 w 8"/>
                <a:gd name="T1" fmla="*/ 1 h 5"/>
                <a:gd name="T2" fmla="*/ 1 w 8"/>
                <a:gd name="T3" fmla="*/ 1 h 5"/>
                <a:gd name="T4" fmla="*/ 1 w 8"/>
                <a:gd name="T5" fmla="*/ 1 h 5"/>
                <a:gd name="T6" fmla="*/ 1 w 8"/>
                <a:gd name="T7" fmla="*/ 1 h 5"/>
                <a:gd name="T8" fmla="*/ 1 w 8"/>
                <a:gd name="T9" fmla="*/ 1 h 5"/>
                <a:gd name="T10" fmla="*/ 1 w 8"/>
                <a:gd name="T11" fmla="*/ 1 h 5"/>
                <a:gd name="T12" fmla="*/ 1 w 8"/>
                <a:gd name="T13" fmla="*/ 1 h 5"/>
                <a:gd name="T14" fmla="*/ 0 w 8"/>
                <a:gd name="T15" fmla="*/ 1 h 5"/>
                <a:gd name="T16" fmla="*/ 0 w 8"/>
                <a:gd name="T17" fmla="*/ 1 h 5"/>
                <a:gd name="T18" fmla="*/ 0 w 8"/>
                <a:gd name="T19" fmla="*/ 1 h 5"/>
                <a:gd name="T20" fmla="*/ 1 w 8"/>
                <a:gd name="T21" fmla="*/ 1 h 5"/>
                <a:gd name="T22" fmla="*/ 1 w 8"/>
                <a:gd name="T23" fmla="*/ 0 h 5"/>
                <a:gd name="T24" fmla="*/ 1 w 8"/>
                <a:gd name="T25" fmla="*/ 0 h 5"/>
                <a:gd name="T26" fmla="*/ 1 w 8"/>
                <a:gd name="T27" fmla="*/ 0 h 5"/>
                <a:gd name="T28" fmla="*/ 1 w 8"/>
                <a:gd name="T29" fmla="*/ 1 h 5"/>
                <a:gd name="T30" fmla="*/ 1 w 8"/>
                <a:gd name="T31" fmla="*/ 1 h 5"/>
                <a:gd name="T32" fmla="*/ 1 w 8"/>
                <a:gd name="T33" fmla="*/ 1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lnTo>
                    <a:pt x="8" y="4"/>
                  </a:lnTo>
                  <a:lnTo>
                    <a:pt x="7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" name="Freeform 623"/>
            <p:cNvSpPr>
              <a:spLocks/>
            </p:cNvSpPr>
            <p:nvPr/>
          </p:nvSpPr>
          <p:spPr bwMode="auto">
            <a:xfrm>
              <a:off x="4315" y="956"/>
              <a:ext cx="102" cy="63"/>
            </a:xfrm>
            <a:custGeom>
              <a:avLst/>
              <a:gdLst>
                <a:gd name="T0" fmla="*/ 12 w 205"/>
                <a:gd name="T1" fmla="*/ 4 h 126"/>
                <a:gd name="T2" fmla="*/ 12 w 205"/>
                <a:gd name="T3" fmla="*/ 4 h 126"/>
                <a:gd name="T4" fmla="*/ 11 w 205"/>
                <a:gd name="T5" fmla="*/ 4 h 126"/>
                <a:gd name="T6" fmla="*/ 10 w 205"/>
                <a:gd name="T7" fmla="*/ 3 h 126"/>
                <a:gd name="T8" fmla="*/ 9 w 205"/>
                <a:gd name="T9" fmla="*/ 3 h 126"/>
                <a:gd name="T10" fmla="*/ 8 w 205"/>
                <a:gd name="T11" fmla="*/ 2 h 126"/>
                <a:gd name="T12" fmla="*/ 7 w 205"/>
                <a:gd name="T13" fmla="*/ 1 h 126"/>
                <a:gd name="T14" fmla="*/ 6 w 205"/>
                <a:gd name="T15" fmla="*/ 1 h 126"/>
                <a:gd name="T16" fmla="*/ 5 w 205"/>
                <a:gd name="T17" fmla="*/ 0 h 126"/>
                <a:gd name="T18" fmla="*/ 4 w 205"/>
                <a:gd name="T19" fmla="*/ 0 h 126"/>
                <a:gd name="T20" fmla="*/ 4 w 205"/>
                <a:gd name="T21" fmla="*/ 1 h 126"/>
                <a:gd name="T22" fmla="*/ 3 w 205"/>
                <a:gd name="T23" fmla="*/ 1 h 126"/>
                <a:gd name="T24" fmla="*/ 2 w 205"/>
                <a:gd name="T25" fmla="*/ 2 h 126"/>
                <a:gd name="T26" fmla="*/ 2 w 205"/>
                <a:gd name="T27" fmla="*/ 2 h 126"/>
                <a:gd name="T28" fmla="*/ 1 w 205"/>
                <a:gd name="T29" fmla="*/ 3 h 126"/>
                <a:gd name="T30" fmla="*/ 1 w 205"/>
                <a:gd name="T31" fmla="*/ 3 h 126"/>
                <a:gd name="T32" fmla="*/ 1 w 205"/>
                <a:gd name="T33" fmla="*/ 3 h 126"/>
                <a:gd name="T34" fmla="*/ 0 w 205"/>
                <a:gd name="T35" fmla="*/ 8 h 126"/>
                <a:gd name="T36" fmla="*/ 0 w 205"/>
                <a:gd name="T37" fmla="*/ 8 h 126"/>
                <a:gd name="T38" fmla="*/ 0 w 205"/>
                <a:gd name="T39" fmla="*/ 8 h 126"/>
                <a:gd name="T40" fmla="*/ 0 w 205"/>
                <a:gd name="T41" fmla="*/ 8 h 126"/>
                <a:gd name="T42" fmla="*/ 0 w 205"/>
                <a:gd name="T43" fmla="*/ 8 h 126"/>
                <a:gd name="T44" fmla="*/ 1 w 205"/>
                <a:gd name="T45" fmla="*/ 8 h 126"/>
                <a:gd name="T46" fmla="*/ 1 w 205"/>
                <a:gd name="T47" fmla="*/ 8 h 126"/>
                <a:gd name="T48" fmla="*/ 1 w 205"/>
                <a:gd name="T49" fmla="*/ 8 h 126"/>
                <a:gd name="T50" fmla="*/ 2 w 205"/>
                <a:gd name="T51" fmla="*/ 7 h 126"/>
                <a:gd name="T52" fmla="*/ 2 w 205"/>
                <a:gd name="T53" fmla="*/ 6 h 126"/>
                <a:gd name="T54" fmla="*/ 2 w 205"/>
                <a:gd name="T55" fmla="*/ 5 h 126"/>
                <a:gd name="T56" fmla="*/ 2 w 205"/>
                <a:gd name="T57" fmla="*/ 4 h 126"/>
                <a:gd name="T58" fmla="*/ 3 w 205"/>
                <a:gd name="T59" fmla="*/ 4 h 126"/>
                <a:gd name="T60" fmla="*/ 5 w 205"/>
                <a:gd name="T61" fmla="*/ 3 h 126"/>
                <a:gd name="T62" fmla="*/ 5 w 205"/>
                <a:gd name="T63" fmla="*/ 3 h 126"/>
                <a:gd name="T64" fmla="*/ 6 w 205"/>
                <a:gd name="T65" fmla="*/ 3 h 126"/>
                <a:gd name="T66" fmla="*/ 6 w 205"/>
                <a:gd name="T67" fmla="*/ 3 h 126"/>
                <a:gd name="T68" fmla="*/ 7 w 205"/>
                <a:gd name="T69" fmla="*/ 3 h 126"/>
                <a:gd name="T70" fmla="*/ 8 w 205"/>
                <a:gd name="T71" fmla="*/ 4 h 126"/>
                <a:gd name="T72" fmla="*/ 9 w 205"/>
                <a:gd name="T73" fmla="*/ 4 h 126"/>
                <a:gd name="T74" fmla="*/ 10 w 205"/>
                <a:gd name="T75" fmla="*/ 4 h 126"/>
                <a:gd name="T76" fmla="*/ 11 w 205"/>
                <a:gd name="T77" fmla="*/ 4 h 126"/>
                <a:gd name="T78" fmla="*/ 12 w 205"/>
                <a:gd name="T79" fmla="*/ 4 h 1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05" h="126">
                  <a:moveTo>
                    <a:pt x="205" y="61"/>
                  </a:moveTo>
                  <a:lnTo>
                    <a:pt x="201" y="59"/>
                  </a:lnTo>
                  <a:lnTo>
                    <a:pt x="190" y="53"/>
                  </a:lnTo>
                  <a:lnTo>
                    <a:pt x="175" y="44"/>
                  </a:lnTo>
                  <a:lnTo>
                    <a:pt x="156" y="34"/>
                  </a:lnTo>
                  <a:lnTo>
                    <a:pt x="135" y="22"/>
                  </a:lnTo>
                  <a:lnTo>
                    <a:pt x="117" y="13"/>
                  </a:lnTo>
                  <a:lnTo>
                    <a:pt x="100" y="5"/>
                  </a:lnTo>
                  <a:lnTo>
                    <a:pt x="87" y="0"/>
                  </a:lnTo>
                  <a:lnTo>
                    <a:pt x="77" y="0"/>
                  </a:lnTo>
                  <a:lnTo>
                    <a:pt x="65" y="4"/>
                  </a:lnTo>
                  <a:lnTo>
                    <a:pt x="55" y="10"/>
                  </a:lnTo>
                  <a:lnTo>
                    <a:pt x="45" y="20"/>
                  </a:lnTo>
                  <a:lnTo>
                    <a:pt x="35" y="28"/>
                  </a:lnTo>
                  <a:lnTo>
                    <a:pt x="28" y="36"/>
                  </a:lnTo>
                  <a:lnTo>
                    <a:pt x="24" y="42"/>
                  </a:lnTo>
                  <a:lnTo>
                    <a:pt x="21" y="44"/>
                  </a:lnTo>
                  <a:lnTo>
                    <a:pt x="0" y="122"/>
                  </a:lnTo>
                  <a:lnTo>
                    <a:pt x="1" y="123"/>
                  </a:lnTo>
                  <a:lnTo>
                    <a:pt x="4" y="125"/>
                  </a:lnTo>
                  <a:lnTo>
                    <a:pt x="8" y="126"/>
                  </a:lnTo>
                  <a:lnTo>
                    <a:pt x="13" y="126"/>
                  </a:lnTo>
                  <a:lnTo>
                    <a:pt x="19" y="125"/>
                  </a:lnTo>
                  <a:lnTo>
                    <a:pt x="25" y="121"/>
                  </a:lnTo>
                  <a:lnTo>
                    <a:pt x="30" y="114"/>
                  </a:lnTo>
                  <a:lnTo>
                    <a:pt x="34" y="104"/>
                  </a:lnTo>
                  <a:lnTo>
                    <a:pt x="40" y="82"/>
                  </a:lnTo>
                  <a:lnTo>
                    <a:pt x="45" y="67"/>
                  </a:lnTo>
                  <a:lnTo>
                    <a:pt x="47" y="58"/>
                  </a:lnTo>
                  <a:lnTo>
                    <a:pt x="48" y="55"/>
                  </a:lnTo>
                  <a:lnTo>
                    <a:pt x="86" y="37"/>
                  </a:lnTo>
                  <a:lnTo>
                    <a:pt x="89" y="38"/>
                  </a:lnTo>
                  <a:lnTo>
                    <a:pt x="97" y="39"/>
                  </a:lnTo>
                  <a:lnTo>
                    <a:pt x="109" y="43"/>
                  </a:lnTo>
                  <a:lnTo>
                    <a:pt x="123" y="46"/>
                  </a:lnTo>
                  <a:lnTo>
                    <a:pt x="138" y="50"/>
                  </a:lnTo>
                  <a:lnTo>
                    <a:pt x="153" y="53"/>
                  </a:lnTo>
                  <a:lnTo>
                    <a:pt x="165" y="55"/>
                  </a:lnTo>
                  <a:lnTo>
                    <a:pt x="176" y="58"/>
                  </a:lnTo>
                  <a:lnTo>
                    <a:pt x="205" y="61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" name="Freeform 624"/>
            <p:cNvSpPr>
              <a:spLocks/>
            </p:cNvSpPr>
            <p:nvPr/>
          </p:nvSpPr>
          <p:spPr bwMode="auto">
            <a:xfrm>
              <a:off x="4281" y="949"/>
              <a:ext cx="82" cy="61"/>
            </a:xfrm>
            <a:custGeom>
              <a:avLst/>
              <a:gdLst>
                <a:gd name="T0" fmla="*/ 11 w 163"/>
                <a:gd name="T1" fmla="*/ 2 h 122"/>
                <a:gd name="T2" fmla="*/ 8 w 163"/>
                <a:gd name="T3" fmla="*/ 0 h 122"/>
                <a:gd name="T4" fmla="*/ 4 w 163"/>
                <a:gd name="T5" fmla="*/ 2 h 122"/>
                <a:gd name="T6" fmla="*/ 0 w 163"/>
                <a:gd name="T7" fmla="*/ 8 h 122"/>
                <a:gd name="T8" fmla="*/ 1 w 163"/>
                <a:gd name="T9" fmla="*/ 8 h 122"/>
                <a:gd name="T10" fmla="*/ 1 w 163"/>
                <a:gd name="T11" fmla="*/ 8 h 122"/>
                <a:gd name="T12" fmla="*/ 1 w 163"/>
                <a:gd name="T13" fmla="*/ 8 h 122"/>
                <a:gd name="T14" fmla="*/ 2 w 163"/>
                <a:gd name="T15" fmla="*/ 7 h 122"/>
                <a:gd name="T16" fmla="*/ 3 w 163"/>
                <a:gd name="T17" fmla="*/ 7 h 122"/>
                <a:gd name="T18" fmla="*/ 3 w 163"/>
                <a:gd name="T19" fmla="*/ 6 h 122"/>
                <a:gd name="T20" fmla="*/ 4 w 163"/>
                <a:gd name="T21" fmla="*/ 6 h 122"/>
                <a:gd name="T22" fmla="*/ 4 w 163"/>
                <a:gd name="T23" fmla="*/ 5 h 122"/>
                <a:gd name="T24" fmla="*/ 5 w 163"/>
                <a:gd name="T25" fmla="*/ 5 h 122"/>
                <a:gd name="T26" fmla="*/ 5 w 163"/>
                <a:gd name="T27" fmla="*/ 4 h 122"/>
                <a:gd name="T28" fmla="*/ 5 w 163"/>
                <a:gd name="T29" fmla="*/ 4 h 122"/>
                <a:gd name="T30" fmla="*/ 5 w 163"/>
                <a:gd name="T31" fmla="*/ 4 h 122"/>
                <a:gd name="T32" fmla="*/ 7 w 163"/>
                <a:gd name="T33" fmla="*/ 3 h 122"/>
                <a:gd name="T34" fmla="*/ 9 w 163"/>
                <a:gd name="T35" fmla="*/ 3 h 122"/>
                <a:gd name="T36" fmla="*/ 11 w 163"/>
                <a:gd name="T37" fmla="*/ 2 h 1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3" h="122">
                  <a:moveTo>
                    <a:pt x="163" y="21"/>
                  </a:moveTo>
                  <a:lnTo>
                    <a:pt x="113" y="0"/>
                  </a:lnTo>
                  <a:lnTo>
                    <a:pt x="60" y="31"/>
                  </a:lnTo>
                  <a:lnTo>
                    <a:pt x="0" y="113"/>
                  </a:lnTo>
                  <a:lnTo>
                    <a:pt x="1" y="117"/>
                  </a:lnTo>
                  <a:lnTo>
                    <a:pt x="7" y="122"/>
                  </a:lnTo>
                  <a:lnTo>
                    <a:pt x="16" y="122"/>
                  </a:lnTo>
                  <a:lnTo>
                    <a:pt x="31" y="111"/>
                  </a:lnTo>
                  <a:lnTo>
                    <a:pt x="40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1" y="65"/>
                  </a:lnTo>
                  <a:lnTo>
                    <a:pt x="76" y="59"/>
                  </a:lnTo>
                  <a:lnTo>
                    <a:pt x="79" y="56"/>
                  </a:lnTo>
                  <a:lnTo>
                    <a:pt x="80" y="54"/>
                  </a:lnTo>
                  <a:lnTo>
                    <a:pt x="109" y="41"/>
                  </a:lnTo>
                  <a:lnTo>
                    <a:pt x="137" y="48"/>
                  </a:lnTo>
                  <a:lnTo>
                    <a:pt x="163" y="21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8" name="Freeform 625"/>
            <p:cNvSpPr>
              <a:spLocks/>
            </p:cNvSpPr>
            <p:nvPr/>
          </p:nvSpPr>
          <p:spPr bwMode="auto">
            <a:xfrm>
              <a:off x="4280" y="948"/>
              <a:ext cx="54" cy="55"/>
            </a:xfrm>
            <a:custGeom>
              <a:avLst/>
              <a:gdLst>
                <a:gd name="T0" fmla="*/ 0 w 110"/>
                <a:gd name="T1" fmla="*/ 6 h 111"/>
                <a:gd name="T2" fmla="*/ 2 w 110"/>
                <a:gd name="T3" fmla="*/ 1 h 111"/>
                <a:gd name="T4" fmla="*/ 5 w 110"/>
                <a:gd name="T5" fmla="*/ 0 h 111"/>
                <a:gd name="T6" fmla="*/ 6 w 110"/>
                <a:gd name="T7" fmla="*/ 1 h 111"/>
                <a:gd name="T8" fmla="*/ 3 w 110"/>
                <a:gd name="T9" fmla="*/ 3 h 111"/>
                <a:gd name="T10" fmla="*/ 1 w 110"/>
                <a:gd name="T11" fmla="*/ 6 h 111"/>
                <a:gd name="T12" fmla="*/ 1 w 110"/>
                <a:gd name="T13" fmla="*/ 6 h 111"/>
                <a:gd name="T14" fmla="*/ 1 w 110"/>
                <a:gd name="T15" fmla="*/ 6 h 111"/>
                <a:gd name="T16" fmla="*/ 0 w 110"/>
                <a:gd name="T17" fmla="*/ 6 h 111"/>
                <a:gd name="T18" fmla="*/ 0 w 110"/>
                <a:gd name="T19" fmla="*/ 6 h 1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0" h="111">
                  <a:moveTo>
                    <a:pt x="0" y="99"/>
                  </a:moveTo>
                  <a:lnTo>
                    <a:pt x="42" y="16"/>
                  </a:lnTo>
                  <a:lnTo>
                    <a:pt x="88" y="0"/>
                  </a:lnTo>
                  <a:lnTo>
                    <a:pt x="110" y="23"/>
                  </a:lnTo>
                  <a:lnTo>
                    <a:pt x="58" y="60"/>
                  </a:lnTo>
                  <a:lnTo>
                    <a:pt x="28" y="104"/>
                  </a:lnTo>
                  <a:lnTo>
                    <a:pt x="25" y="106"/>
                  </a:lnTo>
                  <a:lnTo>
                    <a:pt x="16" y="111"/>
                  </a:lnTo>
                  <a:lnTo>
                    <a:pt x="6" y="10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9" name="Freeform 626"/>
            <p:cNvSpPr>
              <a:spLocks/>
            </p:cNvSpPr>
            <p:nvPr/>
          </p:nvSpPr>
          <p:spPr bwMode="auto">
            <a:xfrm>
              <a:off x="4271" y="951"/>
              <a:ext cx="44" cy="35"/>
            </a:xfrm>
            <a:custGeom>
              <a:avLst/>
              <a:gdLst>
                <a:gd name="T0" fmla="*/ 0 w 89"/>
                <a:gd name="T1" fmla="*/ 5 h 70"/>
                <a:gd name="T2" fmla="*/ 0 w 89"/>
                <a:gd name="T3" fmla="*/ 5 h 70"/>
                <a:gd name="T4" fmla="*/ 0 w 89"/>
                <a:gd name="T5" fmla="*/ 5 h 70"/>
                <a:gd name="T6" fmla="*/ 1 w 89"/>
                <a:gd name="T7" fmla="*/ 5 h 70"/>
                <a:gd name="T8" fmla="*/ 1 w 89"/>
                <a:gd name="T9" fmla="*/ 4 h 70"/>
                <a:gd name="T10" fmla="*/ 1 w 89"/>
                <a:gd name="T11" fmla="*/ 4 h 70"/>
                <a:gd name="T12" fmla="*/ 2 w 89"/>
                <a:gd name="T13" fmla="*/ 3 h 70"/>
                <a:gd name="T14" fmla="*/ 2 w 89"/>
                <a:gd name="T15" fmla="*/ 3 h 70"/>
                <a:gd name="T16" fmla="*/ 3 w 89"/>
                <a:gd name="T17" fmla="*/ 2 h 70"/>
                <a:gd name="T18" fmla="*/ 4 w 89"/>
                <a:gd name="T19" fmla="*/ 2 h 70"/>
                <a:gd name="T20" fmla="*/ 5 w 89"/>
                <a:gd name="T21" fmla="*/ 0 h 70"/>
                <a:gd name="T22" fmla="*/ 2 w 89"/>
                <a:gd name="T23" fmla="*/ 1 h 70"/>
                <a:gd name="T24" fmla="*/ 0 w 89"/>
                <a:gd name="T25" fmla="*/ 5 h 7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70">
                  <a:moveTo>
                    <a:pt x="0" y="70"/>
                  </a:moveTo>
                  <a:lnTo>
                    <a:pt x="2" y="70"/>
                  </a:lnTo>
                  <a:lnTo>
                    <a:pt x="8" y="70"/>
                  </a:lnTo>
                  <a:lnTo>
                    <a:pt x="16" y="68"/>
                  </a:lnTo>
                  <a:lnTo>
                    <a:pt x="23" y="63"/>
                  </a:lnTo>
                  <a:lnTo>
                    <a:pt x="30" y="55"/>
                  </a:lnTo>
                  <a:lnTo>
                    <a:pt x="39" y="45"/>
                  </a:lnTo>
                  <a:lnTo>
                    <a:pt x="47" y="35"/>
                  </a:lnTo>
                  <a:lnTo>
                    <a:pt x="51" y="31"/>
                  </a:lnTo>
                  <a:lnTo>
                    <a:pt x="67" y="23"/>
                  </a:lnTo>
                  <a:lnTo>
                    <a:pt x="89" y="0"/>
                  </a:lnTo>
                  <a:lnTo>
                    <a:pt x="39" y="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" name="Freeform 627"/>
            <p:cNvSpPr>
              <a:spLocks/>
            </p:cNvSpPr>
            <p:nvPr/>
          </p:nvSpPr>
          <p:spPr bwMode="auto">
            <a:xfrm>
              <a:off x="4278" y="1033"/>
              <a:ext cx="5" cy="4"/>
            </a:xfrm>
            <a:custGeom>
              <a:avLst/>
              <a:gdLst>
                <a:gd name="T0" fmla="*/ 1 w 9"/>
                <a:gd name="T1" fmla="*/ 0 h 9"/>
                <a:gd name="T2" fmla="*/ 1 w 9"/>
                <a:gd name="T3" fmla="*/ 0 h 9"/>
                <a:gd name="T4" fmla="*/ 1 w 9"/>
                <a:gd name="T5" fmla="*/ 0 h 9"/>
                <a:gd name="T6" fmla="*/ 1 w 9"/>
                <a:gd name="T7" fmla="*/ 0 h 9"/>
                <a:gd name="T8" fmla="*/ 1 w 9"/>
                <a:gd name="T9" fmla="*/ 0 h 9"/>
                <a:gd name="T10" fmla="*/ 1 w 9"/>
                <a:gd name="T11" fmla="*/ 0 h 9"/>
                <a:gd name="T12" fmla="*/ 1 w 9"/>
                <a:gd name="T13" fmla="*/ 0 h 9"/>
                <a:gd name="T14" fmla="*/ 0 w 9"/>
                <a:gd name="T15" fmla="*/ 0 h 9"/>
                <a:gd name="T16" fmla="*/ 0 w 9"/>
                <a:gd name="T17" fmla="*/ 0 h 9"/>
                <a:gd name="T18" fmla="*/ 0 w 9"/>
                <a:gd name="T19" fmla="*/ 0 h 9"/>
                <a:gd name="T20" fmla="*/ 1 w 9"/>
                <a:gd name="T21" fmla="*/ 0 h 9"/>
                <a:gd name="T22" fmla="*/ 1 w 9"/>
                <a:gd name="T23" fmla="*/ 0 h 9"/>
                <a:gd name="T24" fmla="*/ 1 w 9"/>
                <a:gd name="T25" fmla="*/ 0 h 9"/>
                <a:gd name="T26" fmla="*/ 1 w 9"/>
                <a:gd name="T27" fmla="*/ 0 h 9"/>
                <a:gd name="T28" fmla="*/ 1 w 9"/>
                <a:gd name="T29" fmla="*/ 0 h 9"/>
                <a:gd name="T30" fmla="*/ 1 w 9"/>
                <a:gd name="T31" fmla="*/ 0 h 9"/>
                <a:gd name="T32" fmla="*/ 1 w 9"/>
                <a:gd name="T33" fmla="*/ 0 h 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" h="9">
                  <a:moveTo>
                    <a:pt x="9" y="4"/>
                  </a:moveTo>
                  <a:lnTo>
                    <a:pt x="9" y="5"/>
                  </a:lnTo>
                  <a:lnTo>
                    <a:pt x="8" y="7"/>
                  </a:lnTo>
                  <a:lnTo>
                    <a:pt x="6" y="9"/>
                  </a:lnTo>
                  <a:lnTo>
                    <a:pt x="5" y="9"/>
                  </a:lnTo>
                  <a:lnTo>
                    <a:pt x="3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9" y="3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1" name="Freeform 628"/>
            <p:cNvSpPr>
              <a:spLocks/>
            </p:cNvSpPr>
            <p:nvPr/>
          </p:nvSpPr>
          <p:spPr bwMode="auto">
            <a:xfrm>
              <a:off x="4241" y="1023"/>
              <a:ext cx="2" cy="3"/>
            </a:xfrm>
            <a:custGeom>
              <a:avLst/>
              <a:gdLst>
                <a:gd name="T0" fmla="*/ 0 w 6"/>
                <a:gd name="T1" fmla="*/ 1 h 5"/>
                <a:gd name="T2" fmla="*/ 0 w 6"/>
                <a:gd name="T3" fmla="*/ 1 h 5"/>
                <a:gd name="T4" fmla="*/ 0 w 6"/>
                <a:gd name="T5" fmla="*/ 1 h 5"/>
                <a:gd name="T6" fmla="*/ 0 w 6"/>
                <a:gd name="T7" fmla="*/ 1 h 5"/>
                <a:gd name="T8" fmla="*/ 0 w 6"/>
                <a:gd name="T9" fmla="*/ 1 h 5"/>
                <a:gd name="T10" fmla="*/ 0 w 6"/>
                <a:gd name="T11" fmla="*/ 1 h 5"/>
                <a:gd name="T12" fmla="*/ 0 w 6"/>
                <a:gd name="T13" fmla="*/ 1 h 5"/>
                <a:gd name="T14" fmla="*/ 0 w 6"/>
                <a:gd name="T15" fmla="*/ 1 h 5"/>
                <a:gd name="T16" fmla="*/ 0 w 6"/>
                <a:gd name="T17" fmla="*/ 1 h 5"/>
                <a:gd name="T18" fmla="*/ 0 w 6"/>
                <a:gd name="T19" fmla="*/ 1 h 5"/>
                <a:gd name="T20" fmla="*/ 0 w 6"/>
                <a:gd name="T21" fmla="*/ 1 h 5"/>
                <a:gd name="T22" fmla="*/ 0 w 6"/>
                <a:gd name="T23" fmla="*/ 0 h 5"/>
                <a:gd name="T24" fmla="*/ 0 w 6"/>
                <a:gd name="T25" fmla="*/ 0 h 5"/>
                <a:gd name="T26" fmla="*/ 0 w 6"/>
                <a:gd name="T27" fmla="*/ 0 h 5"/>
                <a:gd name="T28" fmla="*/ 0 w 6"/>
                <a:gd name="T29" fmla="*/ 1 h 5"/>
                <a:gd name="T30" fmla="*/ 0 w 6"/>
                <a:gd name="T31" fmla="*/ 1 h 5"/>
                <a:gd name="T32" fmla="*/ 0 w 6"/>
                <a:gd name="T33" fmla="*/ 1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lnTo>
                    <a:pt x="6" y="3"/>
                  </a:lnTo>
                  <a:lnTo>
                    <a:pt x="5" y="3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2" name="Freeform 629"/>
            <p:cNvSpPr>
              <a:spLocks/>
            </p:cNvSpPr>
            <p:nvPr/>
          </p:nvSpPr>
          <p:spPr bwMode="auto">
            <a:xfrm>
              <a:off x="4269" y="1040"/>
              <a:ext cx="3" cy="2"/>
            </a:xfrm>
            <a:custGeom>
              <a:avLst/>
              <a:gdLst>
                <a:gd name="T0" fmla="*/ 1 w 6"/>
                <a:gd name="T1" fmla="*/ 0 h 5"/>
                <a:gd name="T2" fmla="*/ 1 w 6"/>
                <a:gd name="T3" fmla="*/ 0 h 5"/>
                <a:gd name="T4" fmla="*/ 1 w 6"/>
                <a:gd name="T5" fmla="*/ 0 h 5"/>
                <a:gd name="T6" fmla="*/ 1 w 6"/>
                <a:gd name="T7" fmla="*/ 0 h 5"/>
                <a:gd name="T8" fmla="*/ 1 w 6"/>
                <a:gd name="T9" fmla="*/ 0 h 5"/>
                <a:gd name="T10" fmla="*/ 1 w 6"/>
                <a:gd name="T11" fmla="*/ 0 h 5"/>
                <a:gd name="T12" fmla="*/ 1 w 6"/>
                <a:gd name="T13" fmla="*/ 0 h 5"/>
                <a:gd name="T14" fmla="*/ 0 w 6"/>
                <a:gd name="T15" fmla="*/ 0 h 5"/>
                <a:gd name="T16" fmla="*/ 0 w 6"/>
                <a:gd name="T17" fmla="*/ 0 h 5"/>
                <a:gd name="T18" fmla="*/ 0 w 6"/>
                <a:gd name="T19" fmla="*/ 0 h 5"/>
                <a:gd name="T20" fmla="*/ 1 w 6"/>
                <a:gd name="T21" fmla="*/ 0 h 5"/>
                <a:gd name="T22" fmla="*/ 1 w 6"/>
                <a:gd name="T23" fmla="*/ 0 h 5"/>
                <a:gd name="T24" fmla="*/ 1 w 6"/>
                <a:gd name="T25" fmla="*/ 0 h 5"/>
                <a:gd name="T26" fmla="*/ 1 w 6"/>
                <a:gd name="T27" fmla="*/ 0 h 5"/>
                <a:gd name="T28" fmla="*/ 1 w 6"/>
                <a:gd name="T29" fmla="*/ 0 h 5"/>
                <a:gd name="T30" fmla="*/ 1 w 6"/>
                <a:gd name="T31" fmla="*/ 0 h 5"/>
                <a:gd name="T32" fmla="*/ 1 w 6"/>
                <a:gd name="T33" fmla="*/ 0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" h="5">
                  <a:moveTo>
                    <a:pt x="6" y="3"/>
                  </a:moveTo>
                  <a:lnTo>
                    <a:pt x="6" y="4"/>
                  </a:lnTo>
                  <a:lnTo>
                    <a:pt x="5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3" name="Freeform 630"/>
            <p:cNvSpPr>
              <a:spLocks/>
            </p:cNvSpPr>
            <p:nvPr/>
          </p:nvSpPr>
          <p:spPr bwMode="auto">
            <a:xfrm>
              <a:off x="4298" y="1052"/>
              <a:ext cx="1" cy="1"/>
            </a:xfrm>
            <a:custGeom>
              <a:avLst/>
              <a:gdLst>
                <a:gd name="T0" fmla="*/ 0 w 4"/>
                <a:gd name="T1" fmla="*/ 0 h 2"/>
                <a:gd name="T2" fmla="*/ 0 w 4"/>
                <a:gd name="T3" fmla="*/ 1 h 2"/>
                <a:gd name="T4" fmla="*/ 0 w 4"/>
                <a:gd name="T5" fmla="*/ 1 h 2"/>
                <a:gd name="T6" fmla="*/ 0 w 4"/>
                <a:gd name="T7" fmla="*/ 1 h 2"/>
                <a:gd name="T8" fmla="*/ 0 w 4"/>
                <a:gd name="T9" fmla="*/ 1 h 2"/>
                <a:gd name="T10" fmla="*/ 0 w 4"/>
                <a:gd name="T11" fmla="*/ 1 h 2"/>
                <a:gd name="T12" fmla="*/ 0 w 4"/>
                <a:gd name="T13" fmla="*/ 1 h 2"/>
                <a:gd name="T14" fmla="*/ 0 w 4"/>
                <a:gd name="T15" fmla="*/ 1 h 2"/>
                <a:gd name="T16" fmla="*/ 0 w 4"/>
                <a:gd name="T17" fmla="*/ 0 h 2"/>
                <a:gd name="T18" fmla="*/ 0 w 4"/>
                <a:gd name="T19" fmla="*/ 0 h 2"/>
                <a:gd name="T20" fmla="*/ 0 w 4"/>
                <a:gd name="T21" fmla="*/ 0 h 2"/>
                <a:gd name="T22" fmla="*/ 0 w 4"/>
                <a:gd name="T23" fmla="*/ 0 h 2"/>
                <a:gd name="T24" fmla="*/ 0 w 4"/>
                <a:gd name="T25" fmla="*/ 0 h 2"/>
                <a:gd name="T26" fmla="*/ 0 w 4"/>
                <a:gd name="T27" fmla="*/ 0 h 2"/>
                <a:gd name="T28" fmla="*/ 0 w 4"/>
                <a:gd name="T29" fmla="*/ 0 h 2"/>
                <a:gd name="T30" fmla="*/ 0 w 4"/>
                <a:gd name="T31" fmla="*/ 0 h 2"/>
                <a:gd name="T32" fmla="*/ 0 w 4"/>
                <a:gd name="T33" fmla="*/ 0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" name="Freeform 631"/>
            <p:cNvSpPr>
              <a:spLocks/>
            </p:cNvSpPr>
            <p:nvPr/>
          </p:nvSpPr>
          <p:spPr bwMode="auto">
            <a:xfrm>
              <a:off x="4304" y="1042"/>
              <a:ext cx="2" cy="2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1 h 3"/>
                <a:gd name="T4" fmla="*/ 1 w 3"/>
                <a:gd name="T5" fmla="*/ 1 h 3"/>
                <a:gd name="T6" fmla="*/ 1 w 3"/>
                <a:gd name="T7" fmla="*/ 1 h 3"/>
                <a:gd name="T8" fmla="*/ 1 w 3"/>
                <a:gd name="T9" fmla="*/ 1 h 3"/>
                <a:gd name="T10" fmla="*/ 0 w 3"/>
                <a:gd name="T11" fmla="*/ 1 h 3"/>
                <a:gd name="T12" fmla="*/ 0 w 3"/>
                <a:gd name="T13" fmla="*/ 1 h 3"/>
                <a:gd name="T14" fmla="*/ 0 w 3"/>
                <a:gd name="T15" fmla="*/ 1 h 3"/>
                <a:gd name="T16" fmla="*/ 0 w 3"/>
                <a:gd name="T17" fmla="*/ 1 h 3"/>
                <a:gd name="T18" fmla="*/ 0 w 3"/>
                <a:gd name="T19" fmla="*/ 1 h 3"/>
                <a:gd name="T20" fmla="*/ 0 w 3"/>
                <a:gd name="T21" fmla="*/ 1 h 3"/>
                <a:gd name="T22" fmla="*/ 0 w 3"/>
                <a:gd name="T23" fmla="*/ 0 h 3"/>
                <a:gd name="T24" fmla="*/ 1 w 3"/>
                <a:gd name="T25" fmla="*/ 0 h 3"/>
                <a:gd name="T26" fmla="*/ 1 w 3"/>
                <a:gd name="T27" fmla="*/ 0 h 3"/>
                <a:gd name="T28" fmla="*/ 1 w 3"/>
                <a:gd name="T29" fmla="*/ 1 h 3"/>
                <a:gd name="T30" fmla="*/ 1 w 3"/>
                <a:gd name="T31" fmla="*/ 1 h 3"/>
                <a:gd name="T32" fmla="*/ 1 w 3"/>
                <a:gd name="T33" fmla="*/ 1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lnTo>
                    <a:pt x="3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" name="Freeform 632"/>
            <p:cNvSpPr>
              <a:spLocks/>
            </p:cNvSpPr>
            <p:nvPr/>
          </p:nvSpPr>
          <p:spPr bwMode="auto">
            <a:xfrm>
              <a:off x="4322" y="1057"/>
              <a:ext cx="2" cy="3"/>
            </a:xfrm>
            <a:custGeom>
              <a:avLst/>
              <a:gdLst>
                <a:gd name="T0" fmla="*/ 0 w 5"/>
                <a:gd name="T1" fmla="*/ 2 h 4"/>
                <a:gd name="T2" fmla="*/ 0 w 5"/>
                <a:gd name="T3" fmla="*/ 2 h 4"/>
                <a:gd name="T4" fmla="*/ 0 w 5"/>
                <a:gd name="T5" fmla="*/ 2 h 4"/>
                <a:gd name="T6" fmla="*/ 0 w 5"/>
                <a:gd name="T7" fmla="*/ 2 h 4"/>
                <a:gd name="T8" fmla="*/ 0 w 5"/>
                <a:gd name="T9" fmla="*/ 2 h 4"/>
                <a:gd name="T10" fmla="*/ 0 w 5"/>
                <a:gd name="T11" fmla="*/ 2 h 4"/>
                <a:gd name="T12" fmla="*/ 0 w 5"/>
                <a:gd name="T13" fmla="*/ 2 h 4"/>
                <a:gd name="T14" fmla="*/ 0 w 5"/>
                <a:gd name="T15" fmla="*/ 2 h 4"/>
                <a:gd name="T16" fmla="*/ 0 w 5"/>
                <a:gd name="T17" fmla="*/ 2 h 4"/>
                <a:gd name="T18" fmla="*/ 0 w 5"/>
                <a:gd name="T19" fmla="*/ 1 h 4"/>
                <a:gd name="T20" fmla="*/ 0 w 5"/>
                <a:gd name="T21" fmla="*/ 1 h 4"/>
                <a:gd name="T22" fmla="*/ 0 w 5"/>
                <a:gd name="T23" fmla="*/ 0 h 4"/>
                <a:gd name="T24" fmla="*/ 0 w 5"/>
                <a:gd name="T25" fmla="*/ 0 h 4"/>
                <a:gd name="T26" fmla="*/ 0 w 5"/>
                <a:gd name="T27" fmla="*/ 0 h 4"/>
                <a:gd name="T28" fmla="*/ 0 w 5"/>
                <a:gd name="T29" fmla="*/ 1 h 4"/>
                <a:gd name="T30" fmla="*/ 0 w 5"/>
                <a:gd name="T31" fmla="*/ 1 h 4"/>
                <a:gd name="T32" fmla="*/ 0 w 5"/>
                <a:gd name="T33" fmla="*/ 2 h 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" name="Freeform 633"/>
            <p:cNvSpPr>
              <a:spLocks/>
            </p:cNvSpPr>
            <p:nvPr/>
          </p:nvSpPr>
          <p:spPr bwMode="auto">
            <a:xfrm>
              <a:off x="4322" y="1044"/>
              <a:ext cx="3" cy="2"/>
            </a:xfrm>
            <a:custGeom>
              <a:avLst/>
              <a:gdLst>
                <a:gd name="T0" fmla="*/ 1 w 6"/>
                <a:gd name="T1" fmla="*/ 0 h 6"/>
                <a:gd name="T2" fmla="*/ 1 w 6"/>
                <a:gd name="T3" fmla="*/ 0 h 6"/>
                <a:gd name="T4" fmla="*/ 1 w 6"/>
                <a:gd name="T5" fmla="*/ 0 h 6"/>
                <a:gd name="T6" fmla="*/ 1 w 6"/>
                <a:gd name="T7" fmla="*/ 0 h 6"/>
                <a:gd name="T8" fmla="*/ 1 w 6"/>
                <a:gd name="T9" fmla="*/ 0 h 6"/>
                <a:gd name="T10" fmla="*/ 1 w 6"/>
                <a:gd name="T11" fmla="*/ 0 h 6"/>
                <a:gd name="T12" fmla="*/ 1 w 6"/>
                <a:gd name="T13" fmla="*/ 0 h 6"/>
                <a:gd name="T14" fmla="*/ 0 w 6"/>
                <a:gd name="T15" fmla="*/ 0 h 6"/>
                <a:gd name="T16" fmla="*/ 0 w 6"/>
                <a:gd name="T17" fmla="*/ 0 h 6"/>
                <a:gd name="T18" fmla="*/ 0 w 6"/>
                <a:gd name="T19" fmla="*/ 0 h 6"/>
                <a:gd name="T20" fmla="*/ 1 w 6"/>
                <a:gd name="T21" fmla="*/ 0 h 6"/>
                <a:gd name="T22" fmla="*/ 1 w 6"/>
                <a:gd name="T23" fmla="*/ 0 h 6"/>
                <a:gd name="T24" fmla="*/ 1 w 6"/>
                <a:gd name="T25" fmla="*/ 0 h 6"/>
                <a:gd name="T26" fmla="*/ 1 w 6"/>
                <a:gd name="T27" fmla="*/ 0 h 6"/>
                <a:gd name="T28" fmla="*/ 1 w 6"/>
                <a:gd name="T29" fmla="*/ 0 h 6"/>
                <a:gd name="T30" fmla="*/ 1 w 6"/>
                <a:gd name="T31" fmla="*/ 0 h 6"/>
                <a:gd name="T32" fmla="*/ 1 w 6"/>
                <a:gd name="T33" fmla="*/ 0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lnTo>
                    <a:pt x="6" y="5"/>
                  </a:lnTo>
                  <a:lnTo>
                    <a:pt x="5" y="5"/>
                  </a:lnTo>
                  <a:lnTo>
                    <a:pt x="4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3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" name="Freeform 634"/>
            <p:cNvSpPr>
              <a:spLocks/>
            </p:cNvSpPr>
            <p:nvPr/>
          </p:nvSpPr>
          <p:spPr bwMode="auto">
            <a:xfrm>
              <a:off x="4283" y="1052"/>
              <a:ext cx="4" cy="3"/>
            </a:xfrm>
            <a:custGeom>
              <a:avLst/>
              <a:gdLst>
                <a:gd name="T0" fmla="*/ 1 w 7"/>
                <a:gd name="T1" fmla="*/ 1 h 6"/>
                <a:gd name="T2" fmla="*/ 1 w 7"/>
                <a:gd name="T3" fmla="*/ 1 h 6"/>
                <a:gd name="T4" fmla="*/ 1 w 7"/>
                <a:gd name="T5" fmla="*/ 1 h 6"/>
                <a:gd name="T6" fmla="*/ 1 w 7"/>
                <a:gd name="T7" fmla="*/ 1 h 6"/>
                <a:gd name="T8" fmla="*/ 1 w 7"/>
                <a:gd name="T9" fmla="*/ 1 h 6"/>
                <a:gd name="T10" fmla="*/ 1 w 7"/>
                <a:gd name="T11" fmla="*/ 1 h 6"/>
                <a:gd name="T12" fmla="*/ 1 w 7"/>
                <a:gd name="T13" fmla="*/ 1 h 6"/>
                <a:gd name="T14" fmla="*/ 0 w 7"/>
                <a:gd name="T15" fmla="*/ 1 h 6"/>
                <a:gd name="T16" fmla="*/ 0 w 7"/>
                <a:gd name="T17" fmla="*/ 1 h 6"/>
                <a:gd name="T18" fmla="*/ 0 w 7"/>
                <a:gd name="T19" fmla="*/ 1 h 6"/>
                <a:gd name="T20" fmla="*/ 1 w 7"/>
                <a:gd name="T21" fmla="*/ 1 h 6"/>
                <a:gd name="T22" fmla="*/ 1 w 7"/>
                <a:gd name="T23" fmla="*/ 0 h 6"/>
                <a:gd name="T24" fmla="*/ 1 w 7"/>
                <a:gd name="T25" fmla="*/ 0 h 6"/>
                <a:gd name="T26" fmla="*/ 1 w 7"/>
                <a:gd name="T27" fmla="*/ 0 h 6"/>
                <a:gd name="T28" fmla="*/ 1 w 7"/>
                <a:gd name="T29" fmla="*/ 1 h 6"/>
                <a:gd name="T30" fmla="*/ 1 w 7"/>
                <a:gd name="T31" fmla="*/ 1 h 6"/>
                <a:gd name="T32" fmla="*/ 1 w 7"/>
                <a:gd name="T33" fmla="*/ 1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" h="6">
                  <a:moveTo>
                    <a:pt x="7" y="4"/>
                  </a:moveTo>
                  <a:lnTo>
                    <a:pt x="7" y="5"/>
                  </a:lnTo>
                  <a:lnTo>
                    <a:pt x="6" y="5"/>
                  </a:lnTo>
                  <a:lnTo>
                    <a:pt x="5" y="6"/>
                  </a:lnTo>
                  <a:lnTo>
                    <a:pt x="4" y="6"/>
                  </a:lnTo>
                  <a:lnTo>
                    <a:pt x="3" y="6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2"/>
                  </a:lnTo>
                  <a:lnTo>
                    <a:pt x="7" y="3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" name="Freeform 635"/>
            <p:cNvSpPr>
              <a:spLocks/>
            </p:cNvSpPr>
            <p:nvPr/>
          </p:nvSpPr>
          <p:spPr bwMode="auto">
            <a:xfrm>
              <a:off x="4248" y="1038"/>
              <a:ext cx="4" cy="4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1 h 8"/>
                <a:gd name="T4" fmla="*/ 1 w 8"/>
                <a:gd name="T5" fmla="*/ 1 h 8"/>
                <a:gd name="T6" fmla="*/ 1 w 8"/>
                <a:gd name="T7" fmla="*/ 1 h 8"/>
                <a:gd name="T8" fmla="*/ 1 w 8"/>
                <a:gd name="T9" fmla="*/ 1 h 8"/>
                <a:gd name="T10" fmla="*/ 1 w 8"/>
                <a:gd name="T11" fmla="*/ 1 h 8"/>
                <a:gd name="T12" fmla="*/ 1 w 8"/>
                <a:gd name="T13" fmla="*/ 1 h 8"/>
                <a:gd name="T14" fmla="*/ 0 w 8"/>
                <a:gd name="T15" fmla="*/ 1 h 8"/>
                <a:gd name="T16" fmla="*/ 0 w 8"/>
                <a:gd name="T17" fmla="*/ 1 h 8"/>
                <a:gd name="T18" fmla="*/ 0 w 8"/>
                <a:gd name="T19" fmla="*/ 1 h 8"/>
                <a:gd name="T20" fmla="*/ 1 w 8"/>
                <a:gd name="T21" fmla="*/ 1 h 8"/>
                <a:gd name="T22" fmla="*/ 1 w 8"/>
                <a:gd name="T23" fmla="*/ 0 h 8"/>
                <a:gd name="T24" fmla="*/ 1 w 8"/>
                <a:gd name="T25" fmla="*/ 0 h 8"/>
                <a:gd name="T26" fmla="*/ 1 w 8"/>
                <a:gd name="T27" fmla="*/ 0 h 8"/>
                <a:gd name="T28" fmla="*/ 1 w 8"/>
                <a:gd name="T29" fmla="*/ 1 h 8"/>
                <a:gd name="T30" fmla="*/ 1 w 8"/>
                <a:gd name="T31" fmla="*/ 1 h 8"/>
                <a:gd name="T32" fmla="*/ 1 w 8"/>
                <a:gd name="T33" fmla="*/ 1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5"/>
                  </a:lnTo>
                  <a:lnTo>
                    <a:pt x="7" y="7"/>
                  </a:lnTo>
                  <a:lnTo>
                    <a:pt x="6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" name="Freeform 636"/>
            <p:cNvSpPr>
              <a:spLocks/>
            </p:cNvSpPr>
            <p:nvPr/>
          </p:nvSpPr>
          <p:spPr bwMode="auto">
            <a:xfrm>
              <a:off x="4333" y="1067"/>
              <a:ext cx="3" cy="1"/>
            </a:xfrm>
            <a:custGeom>
              <a:avLst/>
              <a:gdLst>
                <a:gd name="T0" fmla="*/ 1 w 6"/>
                <a:gd name="T1" fmla="*/ 0 h 4"/>
                <a:gd name="T2" fmla="*/ 1 w 6"/>
                <a:gd name="T3" fmla="*/ 0 h 4"/>
                <a:gd name="T4" fmla="*/ 1 w 6"/>
                <a:gd name="T5" fmla="*/ 0 h 4"/>
                <a:gd name="T6" fmla="*/ 1 w 6"/>
                <a:gd name="T7" fmla="*/ 0 h 4"/>
                <a:gd name="T8" fmla="*/ 1 w 6"/>
                <a:gd name="T9" fmla="*/ 0 h 4"/>
                <a:gd name="T10" fmla="*/ 1 w 6"/>
                <a:gd name="T11" fmla="*/ 0 h 4"/>
                <a:gd name="T12" fmla="*/ 1 w 6"/>
                <a:gd name="T13" fmla="*/ 0 h 4"/>
                <a:gd name="T14" fmla="*/ 0 w 6"/>
                <a:gd name="T15" fmla="*/ 0 h 4"/>
                <a:gd name="T16" fmla="*/ 0 w 6"/>
                <a:gd name="T17" fmla="*/ 0 h 4"/>
                <a:gd name="T18" fmla="*/ 0 w 6"/>
                <a:gd name="T19" fmla="*/ 0 h 4"/>
                <a:gd name="T20" fmla="*/ 1 w 6"/>
                <a:gd name="T21" fmla="*/ 0 h 4"/>
                <a:gd name="T22" fmla="*/ 1 w 6"/>
                <a:gd name="T23" fmla="*/ 0 h 4"/>
                <a:gd name="T24" fmla="*/ 1 w 6"/>
                <a:gd name="T25" fmla="*/ 0 h 4"/>
                <a:gd name="T26" fmla="*/ 1 w 6"/>
                <a:gd name="T27" fmla="*/ 0 h 4"/>
                <a:gd name="T28" fmla="*/ 1 w 6"/>
                <a:gd name="T29" fmla="*/ 0 h 4"/>
                <a:gd name="T30" fmla="*/ 1 w 6"/>
                <a:gd name="T31" fmla="*/ 0 h 4"/>
                <a:gd name="T32" fmla="*/ 1 w 6"/>
                <a:gd name="T33" fmla="*/ 0 h 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" h="4">
                  <a:moveTo>
                    <a:pt x="6" y="3"/>
                  </a:moveTo>
                  <a:lnTo>
                    <a:pt x="6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" name="Freeform 637"/>
            <p:cNvSpPr>
              <a:spLocks/>
            </p:cNvSpPr>
            <p:nvPr/>
          </p:nvSpPr>
          <p:spPr bwMode="auto">
            <a:xfrm>
              <a:off x="4753" y="662"/>
              <a:ext cx="101" cy="5"/>
            </a:xfrm>
            <a:custGeom>
              <a:avLst/>
              <a:gdLst>
                <a:gd name="T0" fmla="*/ 0 w 202"/>
                <a:gd name="T1" fmla="*/ 0 h 12"/>
                <a:gd name="T2" fmla="*/ 13 w 202"/>
                <a:gd name="T3" fmla="*/ 0 h 12"/>
                <a:gd name="T4" fmla="*/ 12 w 202"/>
                <a:gd name="T5" fmla="*/ 0 h 12"/>
                <a:gd name="T6" fmla="*/ 1 w 202"/>
                <a:gd name="T7" fmla="*/ 0 h 12"/>
                <a:gd name="T8" fmla="*/ 0 w 202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12">
                  <a:moveTo>
                    <a:pt x="0" y="11"/>
                  </a:moveTo>
                  <a:lnTo>
                    <a:pt x="202" y="12"/>
                  </a:lnTo>
                  <a:lnTo>
                    <a:pt x="185" y="1"/>
                  </a:lnTo>
                  <a:lnTo>
                    <a:pt x="1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1" name="Freeform 638"/>
            <p:cNvSpPr>
              <a:spLocks/>
            </p:cNvSpPr>
            <p:nvPr/>
          </p:nvSpPr>
          <p:spPr bwMode="auto">
            <a:xfrm>
              <a:off x="4613" y="661"/>
              <a:ext cx="73" cy="5"/>
            </a:xfrm>
            <a:custGeom>
              <a:avLst/>
              <a:gdLst>
                <a:gd name="T0" fmla="*/ 0 w 145"/>
                <a:gd name="T1" fmla="*/ 0 h 11"/>
                <a:gd name="T2" fmla="*/ 10 w 145"/>
                <a:gd name="T3" fmla="*/ 0 h 11"/>
                <a:gd name="T4" fmla="*/ 9 w 145"/>
                <a:gd name="T5" fmla="*/ 0 h 11"/>
                <a:gd name="T6" fmla="*/ 1 w 145"/>
                <a:gd name="T7" fmla="*/ 0 h 11"/>
                <a:gd name="T8" fmla="*/ 0 w 145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11">
                  <a:moveTo>
                    <a:pt x="0" y="8"/>
                  </a:moveTo>
                  <a:lnTo>
                    <a:pt x="145" y="11"/>
                  </a:lnTo>
                  <a:lnTo>
                    <a:pt x="136" y="0"/>
                  </a:lnTo>
                  <a:lnTo>
                    <a:pt x="16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2" name="Freeform 639"/>
            <p:cNvSpPr>
              <a:spLocks/>
            </p:cNvSpPr>
            <p:nvPr/>
          </p:nvSpPr>
          <p:spPr bwMode="auto">
            <a:xfrm>
              <a:off x="4576" y="701"/>
              <a:ext cx="324" cy="7"/>
            </a:xfrm>
            <a:custGeom>
              <a:avLst/>
              <a:gdLst>
                <a:gd name="T0" fmla="*/ 0 w 649"/>
                <a:gd name="T1" fmla="*/ 1 h 13"/>
                <a:gd name="T2" fmla="*/ 40 w 649"/>
                <a:gd name="T3" fmla="*/ 1 h 13"/>
                <a:gd name="T4" fmla="*/ 40 w 649"/>
                <a:gd name="T5" fmla="*/ 1 h 13"/>
                <a:gd name="T6" fmla="*/ 0 w 649"/>
                <a:gd name="T7" fmla="*/ 0 h 13"/>
                <a:gd name="T8" fmla="*/ 0 w 649"/>
                <a:gd name="T9" fmla="*/ 1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9" h="13">
                  <a:moveTo>
                    <a:pt x="0" y="9"/>
                  </a:moveTo>
                  <a:lnTo>
                    <a:pt x="649" y="13"/>
                  </a:lnTo>
                  <a:lnTo>
                    <a:pt x="649" y="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3" name="Freeform 640"/>
            <p:cNvSpPr>
              <a:spLocks/>
            </p:cNvSpPr>
            <p:nvPr/>
          </p:nvSpPr>
          <p:spPr bwMode="auto">
            <a:xfrm>
              <a:off x="4558" y="741"/>
              <a:ext cx="338" cy="7"/>
            </a:xfrm>
            <a:custGeom>
              <a:avLst/>
              <a:gdLst>
                <a:gd name="T0" fmla="*/ 0 w 674"/>
                <a:gd name="T1" fmla="*/ 1 h 13"/>
                <a:gd name="T2" fmla="*/ 43 w 674"/>
                <a:gd name="T3" fmla="*/ 1 h 13"/>
                <a:gd name="T4" fmla="*/ 43 w 674"/>
                <a:gd name="T5" fmla="*/ 1 h 13"/>
                <a:gd name="T6" fmla="*/ 1 w 674"/>
                <a:gd name="T7" fmla="*/ 0 h 13"/>
                <a:gd name="T8" fmla="*/ 0 w 674"/>
                <a:gd name="T9" fmla="*/ 1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4" h="13">
                  <a:moveTo>
                    <a:pt x="0" y="8"/>
                  </a:moveTo>
                  <a:lnTo>
                    <a:pt x="674" y="13"/>
                  </a:lnTo>
                  <a:lnTo>
                    <a:pt x="674" y="4"/>
                  </a:lnTo>
                  <a:lnTo>
                    <a:pt x="5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" name="Freeform 641"/>
            <p:cNvSpPr>
              <a:spLocks/>
            </p:cNvSpPr>
            <p:nvPr/>
          </p:nvSpPr>
          <p:spPr bwMode="auto">
            <a:xfrm>
              <a:off x="4542" y="780"/>
              <a:ext cx="346" cy="7"/>
            </a:xfrm>
            <a:custGeom>
              <a:avLst/>
              <a:gdLst>
                <a:gd name="T0" fmla="*/ 0 w 693"/>
                <a:gd name="T1" fmla="*/ 1 h 14"/>
                <a:gd name="T2" fmla="*/ 43 w 693"/>
                <a:gd name="T3" fmla="*/ 1 h 14"/>
                <a:gd name="T4" fmla="*/ 43 w 693"/>
                <a:gd name="T5" fmla="*/ 1 h 14"/>
                <a:gd name="T6" fmla="*/ 0 w 693"/>
                <a:gd name="T7" fmla="*/ 0 h 14"/>
                <a:gd name="T8" fmla="*/ 0 w 693"/>
                <a:gd name="T9" fmla="*/ 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3" h="14">
                  <a:moveTo>
                    <a:pt x="0" y="10"/>
                  </a:moveTo>
                  <a:lnTo>
                    <a:pt x="693" y="14"/>
                  </a:lnTo>
                  <a:lnTo>
                    <a:pt x="693" y="3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" name="Freeform 642"/>
            <p:cNvSpPr>
              <a:spLocks/>
            </p:cNvSpPr>
            <p:nvPr/>
          </p:nvSpPr>
          <p:spPr bwMode="auto">
            <a:xfrm>
              <a:off x="4768" y="822"/>
              <a:ext cx="111" cy="6"/>
            </a:xfrm>
            <a:custGeom>
              <a:avLst/>
              <a:gdLst>
                <a:gd name="T0" fmla="*/ 2 w 222"/>
                <a:gd name="T1" fmla="*/ 1 h 11"/>
                <a:gd name="T2" fmla="*/ 14 w 222"/>
                <a:gd name="T3" fmla="*/ 1 h 11"/>
                <a:gd name="T4" fmla="*/ 14 w 222"/>
                <a:gd name="T5" fmla="*/ 1 h 11"/>
                <a:gd name="T6" fmla="*/ 0 w 222"/>
                <a:gd name="T7" fmla="*/ 0 h 11"/>
                <a:gd name="T8" fmla="*/ 2 w 222"/>
                <a:gd name="T9" fmla="*/ 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2" h="11">
                  <a:moveTo>
                    <a:pt x="21" y="9"/>
                  </a:moveTo>
                  <a:lnTo>
                    <a:pt x="222" y="11"/>
                  </a:lnTo>
                  <a:lnTo>
                    <a:pt x="222" y="1"/>
                  </a:lnTo>
                  <a:lnTo>
                    <a:pt x="0" y="0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" name="Freeform 643"/>
            <p:cNvSpPr>
              <a:spLocks/>
            </p:cNvSpPr>
            <p:nvPr/>
          </p:nvSpPr>
          <p:spPr bwMode="auto">
            <a:xfrm>
              <a:off x="4565" y="821"/>
              <a:ext cx="191" cy="5"/>
            </a:xfrm>
            <a:custGeom>
              <a:avLst/>
              <a:gdLst>
                <a:gd name="T0" fmla="*/ 24 w 382"/>
                <a:gd name="T1" fmla="*/ 0 h 11"/>
                <a:gd name="T2" fmla="*/ 0 w 382"/>
                <a:gd name="T3" fmla="*/ 0 h 11"/>
                <a:gd name="T4" fmla="*/ 2 w 382"/>
                <a:gd name="T5" fmla="*/ 0 h 11"/>
                <a:gd name="T6" fmla="*/ 24 w 382"/>
                <a:gd name="T7" fmla="*/ 0 h 11"/>
                <a:gd name="T8" fmla="*/ 24 w 382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1">
                  <a:moveTo>
                    <a:pt x="382" y="2"/>
                  </a:moveTo>
                  <a:lnTo>
                    <a:pt x="0" y="0"/>
                  </a:lnTo>
                  <a:lnTo>
                    <a:pt x="28" y="10"/>
                  </a:lnTo>
                  <a:lnTo>
                    <a:pt x="375" y="11"/>
                  </a:lnTo>
                  <a:lnTo>
                    <a:pt x="382" y="2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" name="Freeform 644"/>
            <p:cNvSpPr>
              <a:spLocks/>
            </p:cNvSpPr>
            <p:nvPr/>
          </p:nvSpPr>
          <p:spPr bwMode="auto">
            <a:xfrm>
              <a:off x="4834" y="862"/>
              <a:ext cx="34" cy="6"/>
            </a:xfrm>
            <a:custGeom>
              <a:avLst/>
              <a:gdLst>
                <a:gd name="T0" fmla="*/ 0 w 69"/>
                <a:gd name="T1" fmla="*/ 1 h 12"/>
                <a:gd name="T2" fmla="*/ 3 w 69"/>
                <a:gd name="T3" fmla="*/ 1 h 12"/>
                <a:gd name="T4" fmla="*/ 4 w 69"/>
                <a:gd name="T5" fmla="*/ 0 h 12"/>
                <a:gd name="T6" fmla="*/ 0 w 69"/>
                <a:gd name="T7" fmla="*/ 0 h 12"/>
                <a:gd name="T8" fmla="*/ 0 w 69"/>
                <a:gd name="T9" fmla="*/ 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12">
                  <a:moveTo>
                    <a:pt x="0" y="11"/>
                  </a:moveTo>
                  <a:lnTo>
                    <a:pt x="63" y="12"/>
                  </a:lnTo>
                  <a:lnTo>
                    <a:pt x="69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" name="Freeform 645"/>
            <p:cNvSpPr>
              <a:spLocks/>
            </p:cNvSpPr>
            <p:nvPr/>
          </p:nvSpPr>
          <p:spPr bwMode="auto">
            <a:xfrm>
              <a:off x="4787" y="902"/>
              <a:ext cx="57" cy="6"/>
            </a:xfrm>
            <a:custGeom>
              <a:avLst/>
              <a:gdLst>
                <a:gd name="T0" fmla="*/ 0 w 114"/>
                <a:gd name="T1" fmla="*/ 1 h 11"/>
                <a:gd name="T2" fmla="*/ 8 w 114"/>
                <a:gd name="T3" fmla="*/ 1 h 11"/>
                <a:gd name="T4" fmla="*/ 8 w 114"/>
                <a:gd name="T5" fmla="*/ 1 h 11"/>
                <a:gd name="T6" fmla="*/ 1 w 114"/>
                <a:gd name="T7" fmla="*/ 0 h 11"/>
                <a:gd name="T8" fmla="*/ 0 w 114"/>
                <a:gd name="T9" fmla="*/ 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">
                  <a:moveTo>
                    <a:pt x="0" y="10"/>
                  </a:moveTo>
                  <a:lnTo>
                    <a:pt x="114" y="11"/>
                  </a:lnTo>
                  <a:lnTo>
                    <a:pt x="114" y="1"/>
                  </a:lnTo>
                  <a:lnTo>
                    <a:pt x="8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9" name="Freeform 646"/>
            <p:cNvSpPr>
              <a:spLocks/>
            </p:cNvSpPr>
            <p:nvPr/>
          </p:nvSpPr>
          <p:spPr bwMode="auto">
            <a:xfrm>
              <a:off x="4596" y="901"/>
              <a:ext cx="37" cy="6"/>
            </a:xfrm>
            <a:custGeom>
              <a:avLst/>
              <a:gdLst>
                <a:gd name="T0" fmla="*/ 0 w 73"/>
                <a:gd name="T1" fmla="*/ 1 h 10"/>
                <a:gd name="T2" fmla="*/ 5 w 73"/>
                <a:gd name="T3" fmla="*/ 1 h 10"/>
                <a:gd name="T4" fmla="*/ 4 w 73"/>
                <a:gd name="T5" fmla="*/ 1 h 10"/>
                <a:gd name="T6" fmla="*/ 0 w 73"/>
                <a:gd name="T7" fmla="*/ 0 h 10"/>
                <a:gd name="T8" fmla="*/ 0 w 73"/>
                <a:gd name="T9" fmla="*/ 1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10">
                  <a:moveTo>
                    <a:pt x="0" y="10"/>
                  </a:moveTo>
                  <a:lnTo>
                    <a:pt x="73" y="10"/>
                  </a:lnTo>
                  <a:lnTo>
                    <a:pt x="57" y="1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0" name="Freeform 647"/>
            <p:cNvSpPr>
              <a:spLocks/>
            </p:cNvSpPr>
            <p:nvPr/>
          </p:nvSpPr>
          <p:spPr bwMode="auto">
            <a:xfrm>
              <a:off x="4750" y="943"/>
              <a:ext cx="96" cy="4"/>
            </a:xfrm>
            <a:custGeom>
              <a:avLst/>
              <a:gdLst>
                <a:gd name="T0" fmla="*/ 0 w 191"/>
                <a:gd name="T1" fmla="*/ 0 h 9"/>
                <a:gd name="T2" fmla="*/ 12 w 191"/>
                <a:gd name="T3" fmla="*/ 0 h 9"/>
                <a:gd name="T4" fmla="*/ 12 w 191"/>
                <a:gd name="T5" fmla="*/ 0 h 9"/>
                <a:gd name="T6" fmla="*/ 1 w 191"/>
                <a:gd name="T7" fmla="*/ 0 h 9"/>
                <a:gd name="T8" fmla="*/ 0 w 191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9">
                  <a:moveTo>
                    <a:pt x="0" y="8"/>
                  </a:moveTo>
                  <a:lnTo>
                    <a:pt x="191" y="9"/>
                  </a:lnTo>
                  <a:lnTo>
                    <a:pt x="191" y="0"/>
                  </a:lnTo>
                  <a:lnTo>
                    <a:pt x="9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" name="Freeform 648"/>
            <p:cNvSpPr>
              <a:spLocks/>
            </p:cNvSpPr>
            <p:nvPr/>
          </p:nvSpPr>
          <p:spPr bwMode="auto">
            <a:xfrm>
              <a:off x="4600" y="941"/>
              <a:ext cx="136" cy="6"/>
            </a:xfrm>
            <a:custGeom>
              <a:avLst/>
              <a:gdLst>
                <a:gd name="T0" fmla="*/ 0 w 270"/>
                <a:gd name="T1" fmla="*/ 1 h 12"/>
                <a:gd name="T2" fmla="*/ 18 w 270"/>
                <a:gd name="T3" fmla="*/ 1 h 12"/>
                <a:gd name="T4" fmla="*/ 16 w 270"/>
                <a:gd name="T5" fmla="*/ 1 h 12"/>
                <a:gd name="T6" fmla="*/ 0 w 270"/>
                <a:gd name="T7" fmla="*/ 0 h 12"/>
                <a:gd name="T8" fmla="*/ 0 w 270"/>
                <a:gd name="T9" fmla="*/ 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0" h="12">
                  <a:moveTo>
                    <a:pt x="0" y="11"/>
                  </a:moveTo>
                  <a:lnTo>
                    <a:pt x="270" y="12"/>
                  </a:lnTo>
                  <a:lnTo>
                    <a:pt x="251" y="4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2" name="Freeform 649"/>
            <p:cNvSpPr>
              <a:spLocks/>
            </p:cNvSpPr>
            <p:nvPr/>
          </p:nvSpPr>
          <p:spPr bwMode="auto">
            <a:xfrm>
              <a:off x="4604" y="981"/>
              <a:ext cx="246" cy="7"/>
            </a:xfrm>
            <a:custGeom>
              <a:avLst/>
              <a:gdLst>
                <a:gd name="T0" fmla="*/ 0 w 490"/>
                <a:gd name="T1" fmla="*/ 1 h 14"/>
                <a:gd name="T2" fmla="*/ 31 w 490"/>
                <a:gd name="T3" fmla="*/ 1 h 14"/>
                <a:gd name="T4" fmla="*/ 31 w 490"/>
                <a:gd name="T5" fmla="*/ 1 h 14"/>
                <a:gd name="T6" fmla="*/ 0 w 490"/>
                <a:gd name="T7" fmla="*/ 0 h 14"/>
                <a:gd name="T8" fmla="*/ 0 w 490"/>
                <a:gd name="T9" fmla="*/ 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0" h="14">
                  <a:moveTo>
                    <a:pt x="0" y="10"/>
                  </a:moveTo>
                  <a:lnTo>
                    <a:pt x="489" y="14"/>
                  </a:lnTo>
                  <a:lnTo>
                    <a:pt x="490" y="3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" name="Freeform 650"/>
            <p:cNvSpPr>
              <a:spLocks/>
            </p:cNvSpPr>
            <p:nvPr/>
          </p:nvSpPr>
          <p:spPr bwMode="auto">
            <a:xfrm>
              <a:off x="4603" y="1022"/>
              <a:ext cx="256" cy="6"/>
            </a:xfrm>
            <a:custGeom>
              <a:avLst/>
              <a:gdLst>
                <a:gd name="T0" fmla="*/ 0 w 513"/>
                <a:gd name="T1" fmla="*/ 0 h 13"/>
                <a:gd name="T2" fmla="*/ 32 w 513"/>
                <a:gd name="T3" fmla="*/ 0 h 13"/>
                <a:gd name="T4" fmla="*/ 32 w 513"/>
                <a:gd name="T5" fmla="*/ 0 h 13"/>
                <a:gd name="T6" fmla="*/ 0 w 513"/>
                <a:gd name="T7" fmla="*/ 0 h 13"/>
                <a:gd name="T8" fmla="*/ 0 w 513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3" h="13">
                  <a:moveTo>
                    <a:pt x="0" y="11"/>
                  </a:moveTo>
                  <a:lnTo>
                    <a:pt x="513" y="13"/>
                  </a:lnTo>
                  <a:lnTo>
                    <a:pt x="513" y="3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" name="Freeform 651"/>
            <p:cNvSpPr>
              <a:spLocks/>
            </p:cNvSpPr>
            <p:nvPr/>
          </p:nvSpPr>
          <p:spPr bwMode="auto">
            <a:xfrm>
              <a:off x="4598" y="1062"/>
              <a:ext cx="274" cy="6"/>
            </a:xfrm>
            <a:custGeom>
              <a:avLst/>
              <a:gdLst>
                <a:gd name="T0" fmla="*/ 0 w 547"/>
                <a:gd name="T1" fmla="*/ 0 h 13"/>
                <a:gd name="T2" fmla="*/ 35 w 547"/>
                <a:gd name="T3" fmla="*/ 0 h 13"/>
                <a:gd name="T4" fmla="*/ 35 w 547"/>
                <a:gd name="T5" fmla="*/ 0 h 13"/>
                <a:gd name="T6" fmla="*/ 0 w 547"/>
                <a:gd name="T7" fmla="*/ 0 h 13"/>
                <a:gd name="T8" fmla="*/ 0 w 547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7" h="13">
                  <a:moveTo>
                    <a:pt x="0" y="9"/>
                  </a:moveTo>
                  <a:lnTo>
                    <a:pt x="547" y="13"/>
                  </a:lnTo>
                  <a:lnTo>
                    <a:pt x="547" y="2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" name="Freeform 652"/>
            <p:cNvSpPr>
              <a:spLocks/>
            </p:cNvSpPr>
            <p:nvPr/>
          </p:nvSpPr>
          <p:spPr bwMode="auto">
            <a:xfrm>
              <a:off x="4640" y="1102"/>
              <a:ext cx="195" cy="7"/>
            </a:xfrm>
            <a:custGeom>
              <a:avLst/>
              <a:gdLst>
                <a:gd name="T0" fmla="*/ 2 w 389"/>
                <a:gd name="T1" fmla="*/ 1 h 14"/>
                <a:gd name="T2" fmla="*/ 23 w 389"/>
                <a:gd name="T3" fmla="*/ 1 h 14"/>
                <a:gd name="T4" fmla="*/ 25 w 389"/>
                <a:gd name="T5" fmla="*/ 1 h 14"/>
                <a:gd name="T6" fmla="*/ 0 w 389"/>
                <a:gd name="T7" fmla="*/ 0 h 14"/>
                <a:gd name="T8" fmla="*/ 2 w 389"/>
                <a:gd name="T9" fmla="*/ 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9" h="14">
                  <a:moveTo>
                    <a:pt x="24" y="10"/>
                  </a:moveTo>
                  <a:lnTo>
                    <a:pt x="355" y="14"/>
                  </a:lnTo>
                  <a:lnTo>
                    <a:pt x="389" y="1"/>
                  </a:lnTo>
                  <a:lnTo>
                    <a:pt x="0" y="0"/>
                  </a:lnTo>
                  <a:lnTo>
                    <a:pt x="24" y="10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" name="Freeform 653"/>
            <p:cNvSpPr>
              <a:spLocks/>
            </p:cNvSpPr>
            <p:nvPr/>
          </p:nvSpPr>
          <p:spPr bwMode="auto">
            <a:xfrm>
              <a:off x="4711" y="370"/>
              <a:ext cx="73" cy="77"/>
            </a:xfrm>
            <a:custGeom>
              <a:avLst/>
              <a:gdLst>
                <a:gd name="T0" fmla="*/ 0 w 145"/>
                <a:gd name="T1" fmla="*/ 0 h 156"/>
                <a:gd name="T2" fmla="*/ 1 w 145"/>
                <a:gd name="T3" fmla="*/ 0 h 156"/>
                <a:gd name="T4" fmla="*/ 1 w 145"/>
                <a:gd name="T5" fmla="*/ 0 h 156"/>
                <a:gd name="T6" fmla="*/ 1 w 145"/>
                <a:gd name="T7" fmla="*/ 0 h 156"/>
                <a:gd name="T8" fmla="*/ 2 w 145"/>
                <a:gd name="T9" fmla="*/ 0 h 156"/>
                <a:gd name="T10" fmla="*/ 2 w 145"/>
                <a:gd name="T11" fmla="*/ 0 h 156"/>
                <a:gd name="T12" fmla="*/ 3 w 145"/>
                <a:gd name="T13" fmla="*/ 0 h 156"/>
                <a:gd name="T14" fmla="*/ 3 w 145"/>
                <a:gd name="T15" fmla="*/ 1 h 156"/>
                <a:gd name="T16" fmla="*/ 3 w 145"/>
                <a:gd name="T17" fmla="*/ 2 h 156"/>
                <a:gd name="T18" fmla="*/ 3 w 145"/>
                <a:gd name="T19" fmla="*/ 3 h 156"/>
                <a:gd name="T20" fmla="*/ 4 w 145"/>
                <a:gd name="T21" fmla="*/ 5 h 156"/>
                <a:gd name="T22" fmla="*/ 4 w 145"/>
                <a:gd name="T23" fmla="*/ 6 h 156"/>
                <a:gd name="T24" fmla="*/ 5 w 145"/>
                <a:gd name="T25" fmla="*/ 7 h 156"/>
                <a:gd name="T26" fmla="*/ 6 w 145"/>
                <a:gd name="T27" fmla="*/ 8 h 156"/>
                <a:gd name="T28" fmla="*/ 7 w 145"/>
                <a:gd name="T29" fmla="*/ 9 h 156"/>
                <a:gd name="T30" fmla="*/ 8 w 145"/>
                <a:gd name="T31" fmla="*/ 9 h 156"/>
                <a:gd name="T32" fmla="*/ 10 w 145"/>
                <a:gd name="T33" fmla="*/ 9 h 156"/>
                <a:gd name="T34" fmla="*/ 9 w 145"/>
                <a:gd name="T35" fmla="*/ 9 h 156"/>
                <a:gd name="T36" fmla="*/ 9 w 145"/>
                <a:gd name="T37" fmla="*/ 9 h 156"/>
                <a:gd name="T38" fmla="*/ 8 w 145"/>
                <a:gd name="T39" fmla="*/ 9 h 156"/>
                <a:gd name="T40" fmla="*/ 8 w 145"/>
                <a:gd name="T41" fmla="*/ 9 h 156"/>
                <a:gd name="T42" fmla="*/ 7 w 145"/>
                <a:gd name="T43" fmla="*/ 8 h 156"/>
                <a:gd name="T44" fmla="*/ 6 w 145"/>
                <a:gd name="T45" fmla="*/ 8 h 156"/>
                <a:gd name="T46" fmla="*/ 5 w 145"/>
                <a:gd name="T47" fmla="*/ 7 h 156"/>
                <a:gd name="T48" fmla="*/ 5 w 145"/>
                <a:gd name="T49" fmla="*/ 5 h 156"/>
                <a:gd name="T50" fmla="*/ 5 w 145"/>
                <a:gd name="T51" fmla="*/ 4 h 156"/>
                <a:gd name="T52" fmla="*/ 4 w 145"/>
                <a:gd name="T53" fmla="*/ 3 h 156"/>
                <a:gd name="T54" fmla="*/ 4 w 145"/>
                <a:gd name="T55" fmla="*/ 1 h 156"/>
                <a:gd name="T56" fmla="*/ 3 w 145"/>
                <a:gd name="T57" fmla="*/ 1 h 156"/>
                <a:gd name="T58" fmla="*/ 3 w 145"/>
                <a:gd name="T59" fmla="*/ 0 h 156"/>
                <a:gd name="T60" fmla="*/ 2 w 145"/>
                <a:gd name="T61" fmla="*/ 0 h 156"/>
                <a:gd name="T62" fmla="*/ 1 w 145"/>
                <a:gd name="T63" fmla="*/ 0 h 156"/>
                <a:gd name="T64" fmla="*/ 0 w 145"/>
                <a:gd name="T65" fmla="*/ 0 h 1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5" h="156">
                  <a:moveTo>
                    <a:pt x="0" y="6"/>
                  </a:moveTo>
                  <a:lnTo>
                    <a:pt x="1" y="6"/>
                  </a:lnTo>
                  <a:lnTo>
                    <a:pt x="6" y="5"/>
                  </a:lnTo>
                  <a:lnTo>
                    <a:pt x="13" y="5"/>
                  </a:lnTo>
                  <a:lnTo>
                    <a:pt x="21" y="6"/>
                  </a:lnTo>
                  <a:lnTo>
                    <a:pt x="28" y="9"/>
                  </a:lnTo>
                  <a:lnTo>
                    <a:pt x="36" y="15"/>
                  </a:lnTo>
                  <a:lnTo>
                    <a:pt x="41" y="27"/>
                  </a:lnTo>
                  <a:lnTo>
                    <a:pt x="45" y="42"/>
                  </a:lnTo>
                  <a:lnTo>
                    <a:pt x="48" y="61"/>
                  </a:lnTo>
                  <a:lnTo>
                    <a:pt x="53" y="82"/>
                  </a:lnTo>
                  <a:lnTo>
                    <a:pt x="60" y="103"/>
                  </a:lnTo>
                  <a:lnTo>
                    <a:pt x="69" y="121"/>
                  </a:lnTo>
                  <a:lnTo>
                    <a:pt x="82" y="138"/>
                  </a:lnTo>
                  <a:lnTo>
                    <a:pt x="99" y="150"/>
                  </a:lnTo>
                  <a:lnTo>
                    <a:pt x="120" y="156"/>
                  </a:lnTo>
                  <a:lnTo>
                    <a:pt x="145" y="153"/>
                  </a:lnTo>
                  <a:lnTo>
                    <a:pt x="143" y="153"/>
                  </a:lnTo>
                  <a:lnTo>
                    <a:pt x="136" y="153"/>
                  </a:lnTo>
                  <a:lnTo>
                    <a:pt x="125" y="152"/>
                  </a:lnTo>
                  <a:lnTo>
                    <a:pt x="114" y="150"/>
                  </a:lnTo>
                  <a:lnTo>
                    <a:pt x="101" y="143"/>
                  </a:lnTo>
                  <a:lnTo>
                    <a:pt x="89" y="133"/>
                  </a:lnTo>
                  <a:lnTo>
                    <a:pt x="78" y="118"/>
                  </a:lnTo>
                  <a:lnTo>
                    <a:pt x="71" y="96"/>
                  </a:lnTo>
                  <a:lnTo>
                    <a:pt x="66" y="72"/>
                  </a:lnTo>
                  <a:lnTo>
                    <a:pt x="61" y="50"/>
                  </a:lnTo>
                  <a:lnTo>
                    <a:pt x="54" y="31"/>
                  </a:lnTo>
                  <a:lnTo>
                    <a:pt x="47" y="16"/>
                  </a:lnTo>
                  <a:lnTo>
                    <a:pt x="39" y="6"/>
                  </a:lnTo>
                  <a:lnTo>
                    <a:pt x="28" y="0"/>
                  </a:lnTo>
                  <a:lnTo>
                    <a:pt x="15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BC5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7" name="Freeform 654"/>
            <p:cNvSpPr>
              <a:spLocks/>
            </p:cNvSpPr>
            <p:nvPr/>
          </p:nvSpPr>
          <p:spPr bwMode="auto">
            <a:xfrm>
              <a:off x="4592" y="350"/>
              <a:ext cx="105" cy="49"/>
            </a:xfrm>
            <a:custGeom>
              <a:avLst/>
              <a:gdLst>
                <a:gd name="T0" fmla="*/ 0 w 211"/>
                <a:gd name="T1" fmla="*/ 7 h 98"/>
                <a:gd name="T2" fmla="*/ 0 w 211"/>
                <a:gd name="T3" fmla="*/ 6 h 98"/>
                <a:gd name="T4" fmla="*/ 0 w 211"/>
                <a:gd name="T5" fmla="*/ 6 h 98"/>
                <a:gd name="T6" fmla="*/ 0 w 211"/>
                <a:gd name="T7" fmla="*/ 5 h 98"/>
                <a:gd name="T8" fmla="*/ 1 w 211"/>
                <a:gd name="T9" fmla="*/ 5 h 98"/>
                <a:gd name="T10" fmla="*/ 2 w 211"/>
                <a:gd name="T11" fmla="*/ 4 h 98"/>
                <a:gd name="T12" fmla="*/ 2 w 211"/>
                <a:gd name="T13" fmla="*/ 4 h 98"/>
                <a:gd name="T14" fmla="*/ 3 w 211"/>
                <a:gd name="T15" fmla="*/ 4 h 98"/>
                <a:gd name="T16" fmla="*/ 4 w 211"/>
                <a:gd name="T17" fmla="*/ 4 h 98"/>
                <a:gd name="T18" fmla="*/ 5 w 211"/>
                <a:gd name="T19" fmla="*/ 4 h 98"/>
                <a:gd name="T20" fmla="*/ 6 w 211"/>
                <a:gd name="T21" fmla="*/ 3 h 98"/>
                <a:gd name="T22" fmla="*/ 7 w 211"/>
                <a:gd name="T23" fmla="*/ 3 h 98"/>
                <a:gd name="T24" fmla="*/ 8 w 211"/>
                <a:gd name="T25" fmla="*/ 2 h 98"/>
                <a:gd name="T26" fmla="*/ 9 w 211"/>
                <a:gd name="T27" fmla="*/ 2 h 98"/>
                <a:gd name="T28" fmla="*/ 10 w 211"/>
                <a:gd name="T29" fmla="*/ 1 h 98"/>
                <a:gd name="T30" fmla="*/ 11 w 211"/>
                <a:gd name="T31" fmla="*/ 1 h 98"/>
                <a:gd name="T32" fmla="*/ 13 w 211"/>
                <a:gd name="T33" fmla="*/ 2 h 98"/>
                <a:gd name="T34" fmla="*/ 13 w 211"/>
                <a:gd name="T35" fmla="*/ 2 h 98"/>
                <a:gd name="T36" fmla="*/ 13 w 211"/>
                <a:gd name="T37" fmla="*/ 2 h 98"/>
                <a:gd name="T38" fmla="*/ 12 w 211"/>
                <a:gd name="T39" fmla="*/ 1 h 98"/>
                <a:gd name="T40" fmla="*/ 12 w 211"/>
                <a:gd name="T41" fmla="*/ 1 h 98"/>
                <a:gd name="T42" fmla="*/ 11 w 211"/>
                <a:gd name="T43" fmla="*/ 1 h 98"/>
                <a:gd name="T44" fmla="*/ 11 w 211"/>
                <a:gd name="T45" fmla="*/ 0 h 98"/>
                <a:gd name="T46" fmla="*/ 10 w 211"/>
                <a:gd name="T47" fmla="*/ 1 h 98"/>
                <a:gd name="T48" fmla="*/ 9 w 211"/>
                <a:gd name="T49" fmla="*/ 1 h 98"/>
                <a:gd name="T50" fmla="*/ 8 w 211"/>
                <a:gd name="T51" fmla="*/ 1 h 98"/>
                <a:gd name="T52" fmla="*/ 7 w 211"/>
                <a:gd name="T53" fmla="*/ 2 h 98"/>
                <a:gd name="T54" fmla="*/ 7 w 211"/>
                <a:gd name="T55" fmla="*/ 2 h 98"/>
                <a:gd name="T56" fmla="*/ 6 w 211"/>
                <a:gd name="T57" fmla="*/ 3 h 98"/>
                <a:gd name="T58" fmla="*/ 6 w 211"/>
                <a:gd name="T59" fmla="*/ 3 h 98"/>
                <a:gd name="T60" fmla="*/ 5 w 211"/>
                <a:gd name="T61" fmla="*/ 3 h 98"/>
                <a:gd name="T62" fmla="*/ 5 w 211"/>
                <a:gd name="T63" fmla="*/ 3 h 98"/>
                <a:gd name="T64" fmla="*/ 4 w 211"/>
                <a:gd name="T65" fmla="*/ 3 h 98"/>
                <a:gd name="T66" fmla="*/ 3 w 211"/>
                <a:gd name="T67" fmla="*/ 3 h 98"/>
                <a:gd name="T68" fmla="*/ 2 w 211"/>
                <a:gd name="T69" fmla="*/ 3 h 98"/>
                <a:gd name="T70" fmla="*/ 1 w 211"/>
                <a:gd name="T71" fmla="*/ 4 h 98"/>
                <a:gd name="T72" fmla="*/ 1 w 211"/>
                <a:gd name="T73" fmla="*/ 4 h 98"/>
                <a:gd name="T74" fmla="*/ 0 w 211"/>
                <a:gd name="T75" fmla="*/ 5 h 98"/>
                <a:gd name="T76" fmla="*/ 0 w 211"/>
                <a:gd name="T77" fmla="*/ 6 h 98"/>
                <a:gd name="T78" fmla="*/ 0 w 211"/>
                <a:gd name="T79" fmla="*/ 6 h 98"/>
                <a:gd name="T80" fmla="*/ 0 w 211"/>
                <a:gd name="T81" fmla="*/ 7 h 9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1" h="98">
                  <a:moveTo>
                    <a:pt x="0" y="98"/>
                  </a:moveTo>
                  <a:lnTo>
                    <a:pt x="2" y="96"/>
                  </a:lnTo>
                  <a:lnTo>
                    <a:pt x="6" y="89"/>
                  </a:lnTo>
                  <a:lnTo>
                    <a:pt x="12" y="80"/>
                  </a:lnTo>
                  <a:lnTo>
                    <a:pt x="21" y="70"/>
                  </a:lnTo>
                  <a:lnTo>
                    <a:pt x="32" y="61"/>
                  </a:lnTo>
                  <a:lnTo>
                    <a:pt x="44" y="54"/>
                  </a:lnTo>
                  <a:lnTo>
                    <a:pt x="57" y="51"/>
                  </a:lnTo>
                  <a:lnTo>
                    <a:pt x="72" y="53"/>
                  </a:lnTo>
                  <a:lnTo>
                    <a:pt x="87" y="54"/>
                  </a:lnTo>
                  <a:lnTo>
                    <a:pt x="101" y="48"/>
                  </a:lnTo>
                  <a:lnTo>
                    <a:pt x="114" y="39"/>
                  </a:lnTo>
                  <a:lnTo>
                    <a:pt x="129" y="29"/>
                  </a:lnTo>
                  <a:lnTo>
                    <a:pt x="147" y="20"/>
                  </a:lnTo>
                  <a:lnTo>
                    <a:pt x="165" y="14"/>
                  </a:lnTo>
                  <a:lnTo>
                    <a:pt x="186" y="16"/>
                  </a:lnTo>
                  <a:lnTo>
                    <a:pt x="211" y="27"/>
                  </a:lnTo>
                  <a:lnTo>
                    <a:pt x="210" y="24"/>
                  </a:lnTo>
                  <a:lnTo>
                    <a:pt x="209" y="21"/>
                  </a:lnTo>
                  <a:lnTo>
                    <a:pt x="204" y="15"/>
                  </a:lnTo>
                  <a:lnTo>
                    <a:pt x="198" y="8"/>
                  </a:lnTo>
                  <a:lnTo>
                    <a:pt x="190" y="3"/>
                  </a:lnTo>
                  <a:lnTo>
                    <a:pt x="180" y="0"/>
                  </a:lnTo>
                  <a:lnTo>
                    <a:pt x="166" y="1"/>
                  </a:lnTo>
                  <a:lnTo>
                    <a:pt x="150" y="6"/>
                  </a:lnTo>
                  <a:lnTo>
                    <a:pt x="135" y="14"/>
                  </a:lnTo>
                  <a:lnTo>
                    <a:pt x="122" y="23"/>
                  </a:lnTo>
                  <a:lnTo>
                    <a:pt x="113" y="31"/>
                  </a:lnTo>
                  <a:lnTo>
                    <a:pt x="105" y="39"/>
                  </a:lnTo>
                  <a:lnTo>
                    <a:pt x="98" y="45"/>
                  </a:lnTo>
                  <a:lnTo>
                    <a:pt x="89" y="47"/>
                  </a:lnTo>
                  <a:lnTo>
                    <a:pt x="80" y="48"/>
                  </a:lnTo>
                  <a:lnTo>
                    <a:pt x="66" y="45"/>
                  </a:lnTo>
                  <a:lnTo>
                    <a:pt x="52" y="43"/>
                  </a:lnTo>
                  <a:lnTo>
                    <a:pt x="38" y="46"/>
                  </a:lnTo>
                  <a:lnTo>
                    <a:pt x="28" y="53"/>
                  </a:lnTo>
                  <a:lnTo>
                    <a:pt x="18" y="62"/>
                  </a:lnTo>
                  <a:lnTo>
                    <a:pt x="11" y="73"/>
                  </a:lnTo>
                  <a:lnTo>
                    <a:pt x="5" y="83"/>
                  </a:lnTo>
                  <a:lnTo>
                    <a:pt x="2" y="92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BC5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" name="Freeform 655"/>
            <p:cNvSpPr>
              <a:spLocks/>
            </p:cNvSpPr>
            <p:nvPr/>
          </p:nvSpPr>
          <p:spPr bwMode="auto">
            <a:xfrm>
              <a:off x="4730" y="358"/>
              <a:ext cx="95" cy="94"/>
            </a:xfrm>
            <a:custGeom>
              <a:avLst/>
              <a:gdLst>
                <a:gd name="T0" fmla="*/ 0 w 189"/>
                <a:gd name="T1" fmla="*/ 1 h 188"/>
                <a:gd name="T2" fmla="*/ 1 w 189"/>
                <a:gd name="T3" fmla="*/ 1 h 188"/>
                <a:gd name="T4" fmla="*/ 1 w 189"/>
                <a:gd name="T5" fmla="*/ 1 h 188"/>
                <a:gd name="T6" fmla="*/ 2 w 189"/>
                <a:gd name="T7" fmla="*/ 1 h 188"/>
                <a:gd name="T8" fmla="*/ 2 w 189"/>
                <a:gd name="T9" fmla="*/ 0 h 188"/>
                <a:gd name="T10" fmla="*/ 3 w 189"/>
                <a:gd name="T11" fmla="*/ 0 h 188"/>
                <a:gd name="T12" fmla="*/ 4 w 189"/>
                <a:gd name="T13" fmla="*/ 1 h 188"/>
                <a:gd name="T14" fmla="*/ 5 w 189"/>
                <a:gd name="T15" fmla="*/ 1 h 188"/>
                <a:gd name="T16" fmla="*/ 6 w 189"/>
                <a:gd name="T17" fmla="*/ 1 h 188"/>
                <a:gd name="T18" fmla="*/ 7 w 189"/>
                <a:gd name="T19" fmla="*/ 2 h 188"/>
                <a:gd name="T20" fmla="*/ 8 w 189"/>
                <a:gd name="T21" fmla="*/ 2 h 188"/>
                <a:gd name="T22" fmla="*/ 9 w 189"/>
                <a:gd name="T23" fmla="*/ 3 h 188"/>
                <a:gd name="T24" fmla="*/ 10 w 189"/>
                <a:gd name="T25" fmla="*/ 4 h 188"/>
                <a:gd name="T26" fmla="*/ 11 w 189"/>
                <a:gd name="T27" fmla="*/ 6 h 188"/>
                <a:gd name="T28" fmla="*/ 12 w 189"/>
                <a:gd name="T29" fmla="*/ 8 h 188"/>
                <a:gd name="T30" fmla="*/ 12 w 189"/>
                <a:gd name="T31" fmla="*/ 10 h 188"/>
                <a:gd name="T32" fmla="*/ 12 w 189"/>
                <a:gd name="T33" fmla="*/ 12 h 188"/>
                <a:gd name="T34" fmla="*/ 12 w 189"/>
                <a:gd name="T35" fmla="*/ 12 h 188"/>
                <a:gd name="T36" fmla="*/ 12 w 189"/>
                <a:gd name="T37" fmla="*/ 12 h 188"/>
                <a:gd name="T38" fmla="*/ 12 w 189"/>
                <a:gd name="T39" fmla="*/ 11 h 188"/>
                <a:gd name="T40" fmla="*/ 12 w 189"/>
                <a:gd name="T41" fmla="*/ 10 h 188"/>
                <a:gd name="T42" fmla="*/ 12 w 189"/>
                <a:gd name="T43" fmla="*/ 9 h 188"/>
                <a:gd name="T44" fmla="*/ 12 w 189"/>
                <a:gd name="T45" fmla="*/ 8 h 188"/>
                <a:gd name="T46" fmla="*/ 11 w 189"/>
                <a:gd name="T47" fmla="*/ 7 h 188"/>
                <a:gd name="T48" fmla="*/ 11 w 189"/>
                <a:gd name="T49" fmla="*/ 6 h 188"/>
                <a:gd name="T50" fmla="*/ 10 w 189"/>
                <a:gd name="T51" fmla="*/ 5 h 188"/>
                <a:gd name="T52" fmla="*/ 9 w 189"/>
                <a:gd name="T53" fmla="*/ 4 h 188"/>
                <a:gd name="T54" fmla="*/ 9 w 189"/>
                <a:gd name="T55" fmla="*/ 3 h 188"/>
                <a:gd name="T56" fmla="*/ 7 w 189"/>
                <a:gd name="T57" fmla="*/ 2 h 188"/>
                <a:gd name="T58" fmla="*/ 6 w 189"/>
                <a:gd name="T59" fmla="*/ 1 h 188"/>
                <a:gd name="T60" fmla="*/ 4 w 189"/>
                <a:gd name="T61" fmla="*/ 1 h 188"/>
                <a:gd name="T62" fmla="*/ 3 w 189"/>
                <a:gd name="T63" fmla="*/ 1 h 188"/>
                <a:gd name="T64" fmla="*/ 0 w 189"/>
                <a:gd name="T65" fmla="*/ 1 h 1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89" h="188">
                  <a:moveTo>
                    <a:pt x="0" y="4"/>
                  </a:moveTo>
                  <a:lnTo>
                    <a:pt x="2" y="4"/>
                  </a:lnTo>
                  <a:lnTo>
                    <a:pt x="8" y="2"/>
                  </a:lnTo>
                  <a:lnTo>
                    <a:pt x="17" y="1"/>
                  </a:lnTo>
                  <a:lnTo>
                    <a:pt x="29" y="0"/>
                  </a:lnTo>
                  <a:lnTo>
                    <a:pt x="44" y="0"/>
                  </a:lnTo>
                  <a:lnTo>
                    <a:pt x="59" y="1"/>
                  </a:lnTo>
                  <a:lnTo>
                    <a:pt x="76" y="4"/>
                  </a:lnTo>
                  <a:lnTo>
                    <a:pt x="93" y="9"/>
                  </a:lnTo>
                  <a:lnTo>
                    <a:pt x="110" y="17"/>
                  </a:lnTo>
                  <a:lnTo>
                    <a:pt x="128" y="28"/>
                  </a:lnTo>
                  <a:lnTo>
                    <a:pt x="144" y="43"/>
                  </a:lnTo>
                  <a:lnTo>
                    <a:pt x="159" y="62"/>
                  </a:lnTo>
                  <a:lnTo>
                    <a:pt x="170" y="85"/>
                  </a:lnTo>
                  <a:lnTo>
                    <a:pt x="180" y="114"/>
                  </a:lnTo>
                  <a:lnTo>
                    <a:pt x="186" y="148"/>
                  </a:lnTo>
                  <a:lnTo>
                    <a:pt x="189" y="188"/>
                  </a:lnTo>
                  <a:lnTo>
                    <a:pt x="189" y="186"/>
                  </a:lnTo>
                  <a:lnTo>
                    <a:pt x="189" y="180"/>
                  </a:lnTo>
                  <a:lnTo>
                    <a:pt x="188" y="170"/>
                  </a:lnTo>
                  <a:lnTo>
                    <a:pt x="186" y="157"/>
                  </a:lnTo>
                  <a:lnTo>
                    <a:pt x="183" y="142"/>
                  </a:lnTo>
                  <a:lnTo>
                    <a:pt x="180" y="126"/>
                  </a:lnTo>
                  <a:lnTo>
                    <a:pt x="174" y="108"/>
                  </a:lnTo>
                  <a:lnTo>
                    <a:pt x="166" y="90"/>
                  </a:lnTo>
                  <a:lnTo>
                    <a:pt x="157" y="73"/>
                  </a:lnTo>
                  <a:lnTo>
                    <a:pt x="144" y="55"/>
                  </a:lnTo>
                  <a:lnTo>
                    <a:pt x="129" y="39"/>
                  </a:lnTo>
                  <a:lnTo>
                    <a:pt x="110" y="27"/>
                  </a:lnTo>
                  <a:lnTo>
                    <a:pt x="89" y="15"/>
                  </a:lnTo>
                  <a:lnTo>
                    <a:pt x="63" y="7"/>
                  </a:lnTo>
                  <a:lnTo>
                    <a:pt x="3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BC5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9" name="Freeform 656"/>
            <p:cNvSpPr>
              <a:spLocks/>
            </p:cNvSpPr>
            <p:nvPr/>
          </p:nvSpPr>
          <p:spPr bwMode="auto">
            <a:xfrm>
              <a:off x="4692" y="505"/>
              <a:ext cx="6" cy="6"/>
            </a:xfrm>
            <a:custGeom>
              <a:avLst/>
              <a:gdLst>
                <a:gd name="T0" fmla="*/ 1 w 11"/>
                <a:gd name="T1" fmla="*/ 1 h 11"/>
                <a:gd name="T2" fmla="*/ 1 w 11"/>
                <a:gd name="T3" fmla="*/ 1 h 11"/>
                <a:gd name="T4" fmla="*/ 1 w 11"/>
                <a:gd name="T5" fmla="*/ 1 h 11"/>
                <a:gd name="T6" fmla="*/ 1 w 11"/>
                <a:gd name="T7" fmla="*/ 1 h 11"/>
                <a:gd name="T8" fmla="*/ 1 w 11"/>
                <a:gd name="T9" fmla="*/ 1 h 11"/>
                <a:gd name="T10" fmla="*/ 1 w 11"/>
                <a:gd name="T11" fmla="*/ 1 h 11"/>
                <a:gd name="T12" fmla="*/ 1 w 11"/>
                <a:gd name="T13" fmla="*/ 1 h 11"/>
                <a:gd name="T14" fmla="*/ 0 w 11"/>
                <a:gd name="T15" fmla="*/ 1 h 11"/>
                <a:gd name="T16" fmla="*/ 0 w 11"/>
                <a:gd name="T17" fmla="*/ 1 h 11"/>
                <a:gd name="T18" fmla="*/ 0 w 11"/>
                <a:gd name="T19" fmla="*/ 1 h 11"/>
                <a:gd name="T20" fmla="*/ 1 w 11"/>
                <a:gd name="T21" fmla="*/ 1 h 11"/>
                <a:gd name="T22" fmla="*/ 1 w 11"/>
                <a:gd name="T23" fmla="*/ 0 h 11"/>
                <a:gd name="T24" fmla="*/ 1 w 11"/>
                <a:gd name="T25" fmla="*/ 0 h 11"/>
                <a:gd name="T26" fmla="*/ 1 w 11"/>
                <a:gd name="T27" fmla="*/ 0 h 11"/>
                <a:gd name="T28" fmla="*/ 1 w 11"/>
                <a:gd name="T29" fmla="*/ 1 h 11"/>
                <a:gd name="T30" fmla="*/ 1 w 11"/>
                <a:gd name="T31" fmla="*/ 1 h 11"/>
                <a:gd name="T32" fmla="*/ 1 w 11"/>
                <a:gd name="T33" fmla="*/ 1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11">
                  <a:moveTo>
                    <a:pt x="11" y="6"/>
                  </a:moveTo>
                  <a:lnTo>
                    <a:pt x="11" y="8"/>
                  </a:lnTo>
                  <a:lnTo>
                    <a:pt x="10" y="10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1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" name="Freeform 657"/>
            <p:cNvSpPr>
              <a:spLocks/>
            </p:cNvSpPr>
            <p:nvPr/>
          </p:nvSpPr>
          <p:spPr bwMode="auto">
            <a:xfrm>
              <a:off x="4710" y="501"/>
              <a:ext cx="7" cy="3"/>
            </a:xfrm>
            <a:custGeom>
              <a:avLst/>
              <a:gdLst>
                <a:gd name="T0" fmla="*/ 1 w 13"/>
                <a:gd name="T1" fmla="*/ 1 h 6"/>
                <a:gd name="T2" fmla="*/ 1 w 13"/>
                <a:gd name="T3" fmla="*/ 1 h 6"/>
                <a:gd name="T4" fmla="*/ 1 w 13"/>
                <a:gd name="T5" fmla="*/ 1 h 6"/>
                <a:gd name="T6" fmla="*/ 1 w 13"/>
                <a:gd name="T7" fmla="*/ 1 h 6"/>
                <a:gd name="T8" fmla="*/ 1 w 13"/>
                <a:gd name="T9" fmla="*/ 1 h 6"/>
                <a:gd name="T10" fmla="*/ 1 w 13"/>
                <a:gd name="T11" fmla="*/ 1 h 6"/>
                <a:gd name="T12" fmla="*/ 1 w 13"/>
                <a:gd name="T13" fmla="*/ 1 h 6"/>
                <a:gd name="T14" fmla="*/ 1 w 13"/>
                <a:gd name="T15" fmla="*/ 1 h 6"/>
                <a:gd name="T16" fmla="*/ 0 w 13"/>
                <a:gd name="T17" fmla="*/ 1 h 6"/>
                <a:gd name="T18" fmla="*/ 1 w 13"/>
                <a:gd name="T19" fmla="*/ 1 h 6"/>
                <a:gd name="T20" fmla="*/ 1 w 13"/>
                <a:gd name="T21" fmla="*/ 1 h 6"/>
                <a:gd name="T22" fmla="*/ 1 w 13"/>
                <a:gd name="T23" fmla="*/ 0 h 6"/>
                <a:gd name="T24" fmla="*/ 1 w 13"/>
                <a:gd name="T25" fmla="*/ 0 h 6"/>
                <a:gd name="T26" fmla="*/ 1 w 13"/>
                <a:gd name="T27" fmla="*/ 0 h 6"/>
                <a:gd name="T28" fmla="*/ 1 w 13"/>
                <a:gd name="T29" fmla="*/ 1 h 6"/>
                <a:gd name="T30" fmla="*/ 1 w 13"/>
                <a:gd name="T31" fmla="*/ 1 h 6"/>
                <a:gd name="T32" fmla="*/ 1 w 13"/>
                <a:gd name="T33" fmla="*/ 1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" h="6">
                  <a:moveTo>
                    <a:pt x="13" y="2"/>
                  </a:moveTo>
                  <a:lnTo>
                    <a:pt x="12" y="3"/>
                  </a:lnTo>
                  <a:lnTo>
                    <a:pt x="11" y="4"/>
                  </a:lnTo>
                  <a:lnTo>
                    <a:pt x="9" y="6"/>
                  </a:lnTo>
                  <a:lnTo>
                    <a:pt x="7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4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2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1" name="Freeform 658"/>
            <p:cNvSpPr>
              <a:spLocks/>
            </p:cNvSpPr>
            <p:nvPr/>
          </p:nvSpPr>
          <p:spPr bwMode="auto">
            <a:xfrm>
              <a:off x="4664" y="498"/>
              <a:ext cx="2" cy="3"/>
            </a:xfrm>
            <a:custGeom>
              <a:avLst/>
              <a:gdLst>
                <a:gd name="T0" fmla="*/ 0 w 5"/>
                <a:gd name="T1" fmla="*/ 1 h 6"/>
                <a:gd name="T2" fmla="*/ 0 w 5"/>
                <a:gd name="T3" fmla="*/ 1 h 6"/>
                <a:gd name="T4" fmla="*/ 0 w 5"/>
                <a:gd name="T5" fmla="*/ 1 h 6"/>
                <a:gd name="T6" fmla="*/ 0 w 5"/>
                <a:gd name="T7" fmla="*/ 1 h 6"/>
                <a:gd name="T8" fmla="*/ 0 w 5"/>
                <a:gd name="T9" fmla="*/ 1 h 6"/>
                <a:gd name="T10" fmla="*/ 0 w 5"/>
                <a:gd name="T11" fmla="*/ 1 h 6"/>
                <a:gd name="T12" fmla="*/ 0 w 5"/>
                <a:gd name="T13" fmla="*/ 1 h 6"/>
                <a:gd name="T14" fmla="*/ 0 w 5"/>
                <a:gd name="T15" fmla="*/ 1 h 6"/>
                <a:gd name="T16" fmla="*/ 0 w 5"/>
                <a:gd name="T17" fmla="*/ 1 h 6"/>
                <a:gd name="T18" fmla="*/ 0 w 5"/>
                <a:gd name="T19" fmla="*/ 1 h 6"/>
                <a:gd name="T20" fmla="*/ 0 w 5"/>
                <a:gd name="T21" fmla="*/ 1 h 6"/>
                <a:gd name="T22" fmla="*/ 0 w 5"/>
                <a:gd name="T23" fmla="*/ 0 h 6"/>
                <a:gd name="T24" fmla="*/ 0 w 5"/>
                <a:gd name="T25" fmla="*/ 0 h 6"/>
                <a:gd name="T26" fmla="*/ 0 w 5"/>
                <a:gd name="T27" fmla="*/ 0 h 6"/>
                <a:gd name="T28" fmla="*/ 0 w 5"/>
                <a:gd name="T29" fmla="*/ 1 h 6"/>
                <a:gd name="T30" fmla="*/ 0 w 5"/>
                <a:gd name="T31" fmla="*/ 1 h 6"/>
                <a:gd name="T32" fmla="*/ 0 w 5"/>
                <a:gd name="T33" fmla="*/ 1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" h="6">
                  <a:moveTo>
                    <a:pt x="5" y="2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" name="Freeform 659"/>
            <p:cNvSpPr>
              <a:spLocks/>
            </p:cNvSpPr>
            <p:nvPr/>
          </p:nvSpPr>
          <p:spPr bwMode="auto">
            <a:xfrm>
              <a:off x="4686" y="523"/>
              <a:ext cx="3" cy="3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0 w 7"/>
                <a:gd name="T5" fmla="*/ 0 h 7"/>
                <a:gd name="T6" fmla="*/ 0 w 7"/>
                <a:gd name="T7" fmla="*/ 0 h 7"/>
                <a:gd name="T8" fmla="*/ 0 w 7"/>
                <a:gd name="T9" fmla="*/ 0 h 7"/>
                <a:gd name="T10" fmla="*/ 0 w 7"/>
                <a:gd name="T11" fmla="*/ 0 h 7"/>
                <a:gd name="T12" fmla="*/ 0 w 7"/>
                <a:gd name="T13" fmla="*/ 0 h 7"/>
                <a:gd name="T14" fmla="*/ 0 w 7"/>
                <a:gd name="T15" fmla="*/ 0 h 7"/>
                <a:gd name="T16" fmla="*/ 0 w 7"/>
                <a:gd name="T17" fmla="*/ 0 h 7"/>
                <a:gd name="T18" fmla="*/ 0 w 7"/>
                <a:gd name="T19" fmla="*/ 0 h 7"/>
                <a:gd name="T20" fmla="*/ 0 w 7"/>
                <a:gd name="T21" fmla="*/ 0 h 7"/>
                <a:gd name="T22" fmla="*/ 0 w 7"/>
                <a:gd name="T23" fmla="*/ 0 h 7"/>
                <a:gd name="T24" fmla="*/ 0 w 7"/>
                <a:gd name="T25" fmla="*/ 0 h 7"/>
                <a:gd name="T26" fmla="*/ 0 w 7"/>
                <a:gd name="T27" fmla="*/ 0 h 7"/>
                <a:gd name="T28" fmla="*/ 0 w 7"/>
                <a:gd name="T29" fmla="*/ 0 h 7"/>
                <a:gd name="T30" fmla="*/ 0 w 7"/>
                <a:gd name="T31" fmla="*/ 0 h 7"/>
                <a:gd name="T32" fmla="*/ 0 w 7"/>
                <a:gd name="T33" fmla="*/ 0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lnTo>
                    <a:pt x="7" y="4"/>
                  </a:lnTo>
                  <a:lnTo>
                    <a:pt x="6" y="5"/>
                  </a:lnTo>
                  <a:lnTo>
                    <a:pt x="5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3" name="Freeform 663"/>
            <p:cNvSpPr>
              <a:spLocks/>
            </p:cNvSpPr>
            <p:nvPr/>
          </p:nvSpPr>
          <p:spPr bwMode="auto">
            <a:xfrm>
              <a:off x="4679" y="490"/>
              <a:ext cx="5" cy="5"/>
            </a:xfrm>
            <a:custGeom>
              <a:avLst/>
              <a:gdLst>
                <a:gd name="T0" fmla="*/ 1 w 10"/>
                <a:gd name="T1" fmla="*/ 1 h 9"/>
                <a:gd name="T2" fmla="*/ 1 w 10"/>
                <a:gd name="T3" fmla="*/ 1 h 9"/>
                <a:gd name="T4" fmla="*/ 1 w 10"/>
                <a:gd name="T5" fmla="*/ 1 h 9"/>
                <a:gd name="T6" fmla="*/ 1 w 10"/>
                <a:gd name="T7" fmla="*/ 1 h 9"/>
                <a:gd name="T8" fmla="*/ 1 w 10"/>
                <a:gd name="T9" fmla="*/ 1 h 9"/>
                <a:gd name="T10" fmla="*/ 1 w 10"/>
                <a:gd name="T11" fmla="*/ 1 h 9"/>
                <a:gd name="T12" fmla="*/ 1 w 10"/>
                <a:gd name="T13" fmla="*/ 1 h 9"/>
                <a:gd name="T14" fmla="*/ 0 w 10"/>
                <a:gd name="T15" fmla="*/ 1 h 9"/>
                <a:gd name="T16" fmla="*/ 0 w 10"/>
                <a:gd name="T17" fmla="*/ 1 h 9"/>
                <a:gd name="T18" fmla="*/ 0 w 10"/>
                <a:gd name="T19" fmla="*/ 1 h 9"/>
                <a:gd name="T20" fmla="*/ 1 w 10"/>
                <a:gd name="T21" fmla="*/ 1 h 9"/>
                <a:gd name="T22" fmla="*/ 1 w 10"/>
                <a:gd name="T23" fmla="*/ 0 h 9"/>
                <a:gd name="T24" fmla="*/ 1 w 10"/>
                <a:gd name="T25" fmla="*/ 0 h 9"/>
                <a:gd name="T26" fmla="*/ 1 w 10"/>
                <a:gd name="T27" fmla="*/ 0 h 9"/>
                <a:gd name="T28" fmla="*/ 1 w 10"/>
                <a:gd name="T29" fmla="*/ 1 h 9"/>
                <a:gd name="T30" fmla="*/ 1 w 10"/>
                <a:gd name="T31" fmla="*/ 1 h 9"/>
                <a:gd name="T32" fmla="*/ 1 w 10"/>
                <a:gd name="T33" fmla="*/ 1 h 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" h="9">
                  <a:moveTo>
                    <a:pt x="10" y="5"/>
                  </a:moveTo>
                  <a:lnTo>
                    <a:pt x="10" y="6"/>
                  </a:lnTo>
                  <a:lnTo>
                    <a:pt x="9" y="8"/>
                  </a:lnTo>
                  <a:lnTo>
                    <a:pt x="6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3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" name="Freeform 664"/>
            <p:cNvSpPr>
              <a:spLocks/>
            </p:cNvSpPr>
            <p:nvPr/>
          </p:nvSpPr>
          <p:spPr bwMode="auto">
            <a:xfrm>
              <a:off x="4675" y="510"/>
              <a:ext cx="3" cy="1"/>
            </a:xfrm>
            <a:custGeom>
              <a:avLst/>
              <a:gdLst>
                <a:gd name="T0" fmla="*/ 1 w 6"/>
                <a:gd name="T1" fmla="*/ 0 h 4"/>
                <a:gd name="T2" fmla="*/ 1 w 6"/>
                <a:gd name="T3" fmla="*/ 0 h 4"/>
                <a:gd name="T4" fmla="*/ 1 w 6"/>
                <a:gd name="T5" fmla="*/ 0 h 4"/>
                <a:gd name="T6" fmla="*/ 1 w 6"/>
                <a:gd name="T7" fmla="*/ 0 h 4"/>
                <a:gd name="T8" fmla="*/ 1 w 6"/>
                <a:gd name="T9" fmla="*/ 0 h 4"/>
                <a:gd name="T10" fmla="*/ 1 w 6"/>
                <a:gd name="T11" fmla="*/ 0 h 4"/>
                <a:gd name="T12" fmla="*/ 1 w 6"/>
                <a:gd name="T13" fmla="*/ 0 h 4"/>
                <a:gd name="T14" fmla="*/ 0 w 6"/>
                <a:gd name="T15" fmla="*/ 0 h 4"/>
                <a:gd name="T16" fmla="*/ 0 w 6"/>
                <a:gd name="T17" fmla="*/ 0 h 4"/>
                <a:gd name="T18" fmla="*/ 0 w 6"/>
                <a:gd name="T19" fmla="*/ 0 h 4"/>
                <a:gd name="T20" fmla="*/ 1 w 6"/>
                <a:gd name="T21" fmla="*/ 0 h 4"/>
                <a:gd name="T22" fmla="*/ 1 w 6"/>
                <a:gd name="T23" fmla="*/ 0 h 4"/>
                <a:gd name="T24" fmla="*/ 1 w 6"/>
                <a:gd name="T25" fmla="*/ 0 h 4"/>
                <a:gd name="T26" fmla="*/ 1 w 6"/>
                <a:gd name="T27" fmla="*/ 0 h 4"/>
                <a:gd name="T28" fmla="*/ 1 w 6"/>
                <a:gd name="T29" fmla="*/ 0 h 4"/>
                <a:gd name="T30" fmla="*/ 1 w 6"/>
                <a:gd name="T31" fmla="*/ 0 h 4"/>
                <a:gd name="T32" fmla="*/ 1 w 6"/>
                <a:gd name="T33" fmla="*/ 0 h 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4"/>
                  </a:lnTo>
                  <a:lnTo>
                    <a:pt x="5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" name="Freeform 665"/>
            <p:cNvSpPr>
              <a:spLocks/>
            </p:cNvSpPr>
            <p:nvPr/>
          </p:nvSpPr>
          <p:spPr bwMode="auto">
            <a:xfrm>
              <a:off x="4710" y="522"/>
              <a:ext cx="4" cy="3"/>
            </a:xfrm>
            <a:custGeom>
              <a:avLst/>
              <a:gdLst>
                <a:gd name="T0" fmla="*/ 0 w 9"/>
                <a:gd name="T1" fmla="*/ 1 h 5"/>
                <a:gd name="T2" fmla="*/ 0 w 9"/>
                <a:gd name="T3" fmla="*/ 1 h 5"/>
                <a:gd name="T4" fmla="*/ 0 w 9"/>
                <a:gd name="T5" fmla="*/ 1 h 5"/>
                <a:gd name="T6" fmla="*/ 0 w 9"/>
                <a:gd name="T7" fmla="*/ 1 h 5"/>
                <a:gd name="T8" fmla="*/ 0 w 9"/>
                <a:gd name="T9" fmla="*/ 1 h 5"/>
                <a:gd name="T10" fmla="*/ 0 w 9"/>
                <a:gd name="T11" fmla="*/ 1 h 5"/>
                <a:gd name="T12" fmla="*/ 0 w 9"/>
                <a:gd name="T13" fmla="*/ 1 h 5"/>
                <a:gd name="T14" fmla="*/ 0 w 9"/>
                <a:gd name="T15" fmla="*/ 1 h 5"/>
                <a:gd name="T16" fmla="*/ 0 w 9"/>
                <a:gd name="T17" fmla="*/ 1 h 5"/>
                <a:gd name="T18" fmla="*/ 0 w 9"/>
                <a:gd name="T19" fmla="*/ 1 h 5"/>
                <a:gd name="T20" fmla="*/ 0 w 9"/>
                <a:gd name="T21" fmla="*/ 1 h 5"/>
                <a:gd name="T22" fmla="*/ 0 w 9"/>
                <a:gd name="T23" fmla="*/ 0 h 5"/>
                <a:gd name="T24" fmla="*/ 0 w 9"/>
                <a:gd name="T25" fmla="*/ 0 h 5"/>
                <a:gd name="T26" fmla="*/ 0 w 9"/>
                <a:gd name="T27" fmla="*/ 0 h 5"/>
                <a:gd name="T28" fmla="*/ 0 w 9"/>
                <a:gd name="T29" fmla="*/ 1 h 5"/>
                <a:gd name="T30" fmla="*/ 0 w 9"/>
                <a:gd name="T31" fmla="*/ 1 h 5"/>
                <a:gd name="T32" fmla="*/ 0 w 9"/>
                <a:gd name="T33" fmla="*/ 1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" h="5">
                  <a:moveTo>
                    <a:pt x="9" y="2"/>
                  </a:moveTo>
                  <a:lnTo>
                    <a:pt x="9" y="3"/>
                  </a:lnTo>
                  <a:lnTo>
                    <a:pt x="7" y="4"/>
                  </a:lnTo>
                  <a:lnTo>
                    <a:pt x="5" y="5"/>
                  </a:lnTo>
                  <a:lnTo>
                    <a:pt x="4" y="5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9" y="1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" name="Freeform 676"/>
            <p:cNvSpPr>
              <a:spLocks/>
            </p:cNvSpPr>
            <p:nvPr/>
          </p:nvSpPr>
          <p:spPr bwMode="auto">
            <a:xfrm>
              <a:off x="4643" y="329"/>
              <a:ext cx="69" cy="22"/>
            </a:xfrm>
            <a:custGeom>
              <a:avLst/>
              <a:gdLst>
                <a:gd name="T0" fmla="*/ 0 w 138"/>
                <a:gd name="T1" fmla="*/ 2 h 43"/>
                <a:gd name="T2" fmla="*/ 1 w 138"/>
                <a:gd name="T3" fmla="*/ 2 h 43"/>
                <a:gd name="T4" fmla="*/ 1 w 138"/>
                <a:gd name="T5" fmla="*/ 1 h 43"/>
                <a:gd name="T6" fmla="*/ 2 w 138"/>
                <a:gd name="T7" fmla="*/ 1 h 43"/>
                <a:gd name="T8" fmla="*/ 3 w 138"/>
                <a:gd name="T9" fmla="*/ 1 h 43"/>
                <a:gd name="T10" fmla="*/ 5 w 138"/>
                <a:gd name="T11" fmla="*/ 0 h 43"/>
                <a:gd name="T12" fmla="*/ 6 w 138"/>
                <a:gd name="T13" fmla="*/ 1 h 43"/>
                <a:gd name="T14" fmla="*/ 8 w 138"/>
                <a:gd name="T15" fmla="*/ 2 h 43"/>
                <a:gd name="T16" fmla="*/ 9 w 138"/>
                <a:gd name="T17" fmla="*/ 3 h 43"/>
                <a:gd name="T18" fmla="*/ 9 w 138"/>
                <a:gd name="T19" fmla="*/ 3 h 43"/>
                <a:gd name="T20" fmla="*/ 8 w 138"/>
                <a:gd name="T21" fmla="*/ 3 h 43"/>
                <a:gd name="T22" fmla="*/ 8 w 138"/>
                <a:gd name="T23" fmla="*/ 2 h 43"/>
                <a:gd name="T24" fmla="*/ 7 w 138"/>
                <a:gd name="T25" fmla="*/ 1 h 43"/>
                <a:gd name="T26" fmla="*/ 5 w 138"/>
                <a:gd name="T27" fmla="*/ 1 h 43"/>
                <a:gd name="T28" fmla="*/ 4 w 138"/>
                <a:gd name="T29" fmla="*/ 1 h 43"/>
                <a:gd name="T30" fmla="*/ 2 w 138"/>
                <a:gd name="T31" fmla="*/ 1 h 43"/>
                <a:gd name="T32" fmla="*/ 0 w 138"/>
                <a:gd name="T33" fmla="*/ 2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8" h="43">
                  <a:moveTo>
                    <a:pt x="0" y="25"/>
                  </a:moveTo>
                  <a:lnTo>
                    <a:pt x="3" y="23"/>
                  </a:lnTo>
                  <a:lnTo>
                    <a:pt x="14" y="16"/>
                  </a:lnTo>
                  <a:lnTo>
                    <a:pt x="29" y="8"/>
                  </a:lnTo>
                  <a:lnTo>
                    <a:pt x="48" y="2"/>
                  </a:lnTo>
                  <a:lnTo>
                    <a:pt x="69" y="0"/>
                  </a:lnTo>
                  <a:lnTo>
                    <a:pt x="93" y="4"/>
                  </a:lnTo>
                  <a:lnTo>
                    <a:pt x="116" y="18"/>
                  </a:lnTo>
                  <a:lnTo>
                    <a:pt x="138" y="43"/>
                  </a:lnTo>
                  <a:lnTo>
                    <a:pt x="136" y="40"/>
                  </a:lnTo>
                  <a:lnTo>
                    <a:pt x="128" y="33"/>
                  </a:lnTo>
                  <a:lnTo>
                    <a:pt x="116" y="24"/>
                  </a:lnTo>
                  <a:lnTo>
                    <a:pt x="100" y="13"/>
                  </a:lnTo>
                  <a:lnTo>
                    <a:pt x="79" y="6"/>
                  </a:lnTo>
                  <a:lnTo>
                    <a:pt x="56" y="5"/>
                  </a:lnTo>
                  <a:lnTo>
                    <a:pt x="30" y="1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BC5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" name="Freeform 677"/>
            <p:cNvSpPr>
              <a:spLocks/>
            </p:cNvSpPr>
            <p:nvPr/>
          </p:nvSpPr>
          <p:spPr bwMode="auto">
            <a:xfrm>
              <a:off x="4371" y="666"/>
              <a:ext cx="91" cy="94"/>
            </a:xfrm>
            <a:custGeom>
              <a:avLst/>
              <a:gdLst>
                <a:gd name="T0" fmla="*/ 2 w 181"/>
                <a:gd name="T1" fmla="*/ 0 h 189"/>
                <a:gd name="T2" fmla="*/ 2 w 181"/>
                <a:gd name="T3" fmla="*/ 0 h 189"/>
                <a:gd name="T4" fmla="*/ 2 w 181"/>
                <a:gd name="T5" fmla="*/ 0 h 189"/>
                <a:gd name="T6" fmla="*/ 1 w 181"/>
                <a:gd name="T7" fmla="*/ 0 h 189"/>
                <a:gd name="T8" fmla="*/ 0 w 181"/>
                <a:gd name="T9" fmla="*/ 1 h 189"/>
                <a:gd name="T10" fmla="*/ 10 w 181"/>
                <a:gd name="T11" fmla="*/ 11 h 189"/>
                <a:gd name="T12" fmla="*/ 12 w 181"/>
                <a:gd name="T13" fmla="*/ 10 h 189"/>
                <a:gd name="T14" fmla="*/ 2 w 181"/>
                <a:gd name="T15" fmla="*/ 0 h 1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1" h="189">
                  <a:moveTo>
                    <a:pt x="32" y="0"/>
                  </a:moveTo>
                  <a:lnTo>
                    <a:pt x="27" y="0"/>
                  </a:lnTo>
                  <a:lnTo>
                    <a:pt x="18" y="4"/>
                  </a:lnTo>
                  <a:lnTo>
                    <a:pt x="6" y="13"/>
                  </a:lnTo>
                  <a:lnTo>
                    <a:pt x="0" y="29"/>
                  </a:lnTo>
                  <a:lnTo>
                    <a:pt x="156" y="189"/>
                  </a:lnTo>
                  <a:lnTo>
                    <a:pt x="181" y="16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" name="Freeform 678"/>
            <p:cNvSpPr>
              <a:spLocks/>
            </p:cNvSpPr>
            <p:nvPr/>
          </p:nvSpPr>
          <p:spPr bwMode="auto">
            <a:xfrm>
              <a:off x="4371" y="673"/>
              <a:ext cx="83" cy="88"/>
            </a:xfrm>
            <a:custGeom>
              <a:avLst/>
              <a:gdLst>
                <a:gd name="T0" fmla="*/ 1 w 166"/>
                <a:gd name="T1" fmla="*/ 0 h 178"/>
                <a:gd name="T2" fmla="*/ 11 w 166"/>
                <a:gd name="T3" fmla="*/ 10 h 178"/>
                <a:gd name="T4" fmla="*/ 10 w 166"/>
                <a:gd name="T5" fmla="*/ 11 h 178"/>
                <a:gd name="T6" fmla="*/ 0 w 166"/>
                <a:gd name="T7" fmla="*/ 0 h 178"/>
                <a:gd name="T8" fmla="*/ 0 w 166"/>
                <a:gd name="T9" fmla="*/ 0 h 178"/>
                <a:gd name="T10" fmla="*/ 1 w 166"/>
                <a:gd name="T11" fmla="*/ 0 h 178"/>
                <a:gd name="T12" fmla="*/ 1 w 166"/>
                <a:gd name="T13" fmla="*/ 0 h 178"/>
                <a:gd name="T14" fmla="*/ 1 w 166"/>
                <a:gd name="T15" fmla="*/ 0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6" h="178">
                  <a:moveTo>
                    <a:pt x="6" y="0"/>
                  </a:moveTo>
                  <a:lnTo>
                    <a:pt x="166" y="167"/>
                  </a:lnTo>
                  <a:lnTo>
                    <a:pt x="157" y="178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" name="Freeform 679"/>
            <p:cNvSpPr>
              <a:spLocks/>
            </p:cNvSpPr>
            <p:nvPr/>
          </p:nvSpPr>
          <p:spPr bwMode="auto">
            <a:xfrm>
              <a:off x="4409" y="692"/>
              <a:ext cx="93" cy="145"/>
            </a:xfrm>
            <a:custGeom>
              <a:avLst/>
              <a:gdLst>
                <a:gd name="T0" fmla="*/ 11 w 187"/>
                <a:gd name="T1" fmla="*/ 13 h 291"/>
                <a:gd name="T2" fmla="*/ 8 w 187"/>
                <a:gd name="T3" fmla="*/ 4 h 291"/>
                <a:gd name="T4" fmla="*/ 5 w 187"/>
                <a:gd name="T5" fmla="*/ 1 h 291"/>
                <a:gd name="T6" fmla="*/ 0 w 187"/>
                <a:gd name="T7" fmla="*/ 0 h 291"/>
                <a:gd name="T8" fmla="*/ 0 w 187"/>
                <a:gd name="T9" fmla="*/ 0 h 291"/>
                <a:gd name="T10" fmla="*/ 0 w 187"/>
                <a:gd name="T11" fmla="*/ 0 h 291"/>
                <a:gd name="T12" fmla="*/ 0 w 187"/>
                <a:gd name="T13" fmla="*/ 0 h 291"/>
                <a:gd name="T14" fmla="*/ 0 w 187"/>
                <a:gd name="T15" fmla="*/ 0 h 291"/>
                <a:gd name="T16" fmla="*/ 0 w 187"/>
                <a:gd name="T17" fmla="*/ 1 h 291"/>
                <a:gd name="T18" fmla="*/ 0 w 187"/>
                <a:gd name="T19" fmla="*/ 1 h 291"/>
                <a:gd name="T20" fmla="*/ 0 w 187"/>
                <a:gd name="T21" fmla="*/ 1 h 291"/>
                <a:gd name="T22" fmla="*/ 1 w 187"/>
                <a:gd name="T23" fmla="*/ 1 h 291"/>
                <a:gd name="T24" fmla="*/ 4 w 187"/>
                <a:gd name="T25" fmla="*/ 2 h 291"/>
                <a:gd name="T26" fmla="*/ 6 w 187"/>
                <a:gd name="T27" fmla="*/ 4 h 291"/>
                <a:gd name="T28" fmla="*/ 2 w 187"/>
                <a:gd name="T29" fmla="*/ 6 h 291"/>
                <a:gd name="T30" fmla="*/ 1 w 187"/>
                <a:gd name="T31" fmla="*/ 6 h 291"/>
                <a:gd name="T32" fmla="*/ 1 w 187"/>
                <a:gd name="T33" fmla="*/ 6 h 291"/>
                <a:gd name="T34" fmla="*/ 2 w 187"/>
                <a:gd name="T35" fmla="*/ 7 h 291"/>
                <a:gd name="T36" fmla="*/ 2 w 187"/>
                <a:gd name="T37" fmla="*/ 8 h 291"/>
                <a:gd name="T38" fmla="*/ 2 w 187"/>
                <a:gd name="T39" fmla="*/ 8 h 291"/>
                <a:gd name="T40" fmla="*/ 2 w 187"/>
                <a:gd name="T41" fmla="*/ 8 h 291"/>
                <a:gd name="T42" fmla="*/ 1 w 187"/>
                <a:gd name="T43" fmla="*/ 8 h 291"/>
                <a:gd name="T44" fmla="*/ 1 w 187"/>
                <a:gd name="T45" fmla="*/ 9 h 291"/>
                <a:gd name="T46" fmla="*/ 1 w 187"/>
                <a:gd name="T47" fmla="*/ 9 h 291"/>
                <a:gd name="T48" fmla="*/ 1 w 187"/>
                <a:gd name="T49" fmla="*/ 10 h 291"/>
                <a:gd name="T50" fmla="*/ 1 w 187"/>
                <a:gd name="T51" fmla="*/ 10 h 291"/>
                <a:gd name="T52" fmla="*/ 2 w 187"/>
                <a:gd name="T53" fmla="*/ 11 h 291"/>
                <a:gd name="T54" fmla="*/ 4 w 187"/>
                <a:gd name="T55" fmla="*/ 12 h 291"/>
                <a:gd name="T56" fmla="*/ 4 w 187"/>
                <a:gd name="T57" fmla="*/ 12 h 291"/>
                <a:gd name="T58" fmla="*/ 4 w 187"/>
                <a:gd name="T59" fmla="*/ 13 h 291"/>
                <a:gd name="T60" fmla="*/ 5 w 187"/>
                <a:gd name="T61" fmla="*/ 14 h 291"/>
                <a:gd name="T62" fmla="*/ 5 w 187"/>
                <a:gd name="T63" fmla="*/ 16 h 291"/>
                <a:gd name="T64" fmla="*/ 6 w 187"/>
                <a:gd name="T65" fmla="*/ 17 h 291"/>
                <a:gd name="T66" fmla="*/ 6 w 187"/>
                <a:gd name="T67" fmla="*/ 17 h 291"/>
                <a:gd name="T68" fmla="*/ 7 w 187"/>
                <a:gd name="T69" fmla="*/ 17 h 291"/>
                <a:gd name="T70" fmla="*/ 8 w 187"/>
                <a:gd name="T71" fmla="*/ 18 h 291"/>
                <a:gd name="T72" fmla="*/ 8 w 187"/>
                <a:gd name="T73" fmla="*/ 18 h 291"/>
                <a:gd name="T74" fmla="*/ 9 w 187"/>
                <a:gd name="T75" fmla="*/ 18 h 291"/>
                <a:gd name="T76" fmla="*/ 9 w 187"/>
                <a:gd name="T77" fmla="*/ 17 h 291"/>
                <a:gd name="T78" fmla="*/ 10 w 187"/>
                <a:gd name="T79" fmla="*/ 17 h 291"/>
                <a:gd name="T80" fmla="*/ 11 w 187"/>
                <a:gd name="T81" fmla="*/ 16 h 291"/>
                <a:gd name="T82" fmla="*/ 11 w 187"/>
                <a:gd name="T83" fmla="*/ 15 h 291"/>
                <a:gd name="T84" fmla="*/ 11 w 187"/>
                <a:gd name="T85" fmla="*/ 13 h 291"/>
                <a:gd name="T86" fmla="*/ 11 w 187"/>
                <a:gd name="T87" fmla="*/ 13 h 29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87" h="291">
                  <a:moveTo>
                    <a:pt x="187" y="216"/>
                  </a:moveTo>
                  <a:lnTo>
                    <a:pt x="136" y="64"/>
                  </a:lnTo>
                  <a:lnTo>
                    <a:pt x="86" y="18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3"/>
                  </a:lnTo>
                  <a:lnTo>
                    <a:pt x="3" y="19"/>
                  </a:lnTo>
                  <a:lnTo>
                    <a:pt x="7" y="23"/>
                  </a:lnTo>
                  <a:lnTo>
                    <a:pt x="15" y="28"/>
                  </a:lnTo>
                  <a:lnTo>
                    <a:pt x="27" y="30"/>
                  </a:lnTo>
                  <a:lnTo>
                    <a:pt x="71" y="41"/>
                  </a:lnTo>
                  <a:lnTo>
                    <a:pt x="97" y="74"/>
                  </a:lnTo>
                  <a:lnTo>
                    <a:pt x="33" y="96"/>
                  </a:lnTo>
                  <a:lnTo>
                    <a:pt x="30" y="99"/>
                  </a:lnTo>
                  <a:lnTo>
                    <a:pt x="29" y="108"/>
                  </a:lnTo>
                  <a:lnTo>
                    <a:pt x="32" y="118"/>
                  </a:lnTo>
                  <a:lnTo>
                    <a:pt x="44" y="128"/>
                  </a:lnTo>
                  <a:lnTo>
                    <a:pt x="40" y="129"/>
                  </a:lnTo>
                  <a:lnTo>
                    <a:pt x="32" y="132"/>
                  </a:lnTo>
                  <a:lnTo>
                    <a:pt x="25" y="141"/>
                  </a:lnTo>
                  <a:lnTo>
                    <a:pt x="26" y="156"/>
                  </a:lnTo>
                  <a:lnTo>
                    <a:pt x="23" y="158"/>
                  </a:lnTo>
                  <a:lnTo>
                    <a:pt x="22" y="165"/>
                  </a:lnTo>
                  <a:lnTo>
                    <a:pt x="26" y="174"/>
                  </a:lnTo>
                  <a:lnTo>
                    <a:pt x="43" y="186"/>
                  </a:lnTo>
                  <a:lnTo>
                    <a:pt x="66" y="202"/>
                  </a:lnTo>
                  <a:lnTo>
                    <a:pt x="68" y="207"/>
                  </a:lnTo>
                  <a:lnTo>
                    <a:pt x="74" y="219"/>
                  </a:lnTo>
                  <a:lnTo>
                    <a:pt x="82" y="239"/>
                  </a:lnTo>
                  <a:lnTo>
                    <a:pt x="95" y="262"/>
                  </a:lnTo>
                  <a:lnTo>
                    <a:pt x="102" y="272"/>
                  </a:lnTo>
                  <a:lnTo>
                    <a:pt x="111" y="282"/>
                  </a:lnTo>
                  <a:lnTo>
                    <a:pt x="119" y="287"/>
                  </a:lnTo>
                  <a:lnTo>
                    <a:pt x="129" y="290"/>
                  </a:lnTo>
                  <a:lnTo>
                    <a:pt x="139" y="291"/>
                  </a:lnTo>
                  <a:lnTo>
                    <a:pt x="148" y="290"/>
                  </a:lnTo>
                  <a:lnTo>
                    <a:pt x="157" y="285"/>
                  </a:lnTo>
                  <a:lnTo>
                    <a:pt x="166" y="279"/>
                  </a:lnTo>
                  <a:lnTo>
                    <a:pt x="179" y="262"/>
                  </a:lnTo>
                  <a:lnTo>
                    <a:pt x="186" y="240"/>
                  </a:lnTo>
                  <a:lnTo>
                    <a:pt x="187" y="223"/>
                  </a:lnTo>
                  <a:lnTo>
                    <a:pt x="187" y="216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10" name="AutoShape 681"/>
          <p:cNvSpPr>
            <a:spLocks noChangeArrowheads="1"/>
          </p:cNvSpPr>
          <p:nvPr/>
        </p:nvSpPr>
        <p:spPr bwMode="auto">
          <a:xfrm>
            <a:off x="4366603" y="3904640"/>
            <a:ext cx="360362" cy="66198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1" name="AutoShape 682"/>
          <p:cNvSpPr>
            <a:spLocks noChangeArrowheads="1"/>
          </p:cNvSpPr>
          <p:nvPr/>
        </p:nvSpPr>
        <p:spPr bwMode="auto">
          <a:xfrm>
            <a:off x="5087328" y="3603015"/>
            <a:ext cx="3548062" cy="1503362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b="1" dirty="0" err="1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en-US" altLang="ko-KR" b="1" dirty="0">
                <a:latin typeface="Arial" charset="0"/>
              </a:rPr>
              <a:t> </a:t>
            </a:r>
            <a:r>
              <a:rPr lang="en-US" altLang="ko-KR" dirty="0">
                <a:latin typeface="Arial" charset="0"/>
              </a:rPr>
              <a:t>x, y;</a:t>
            </a:r>
          </a:p>
          <a:p>
            <a:endParaRPr lang="en-US" altLang="ko-KR" dirty="0">
              <a:latin typeface="Arial" charset="0"/>
            </a:endParaRPr>
          </a:p>
          <a:p>
            <a:r>
              <a:rPr lang="en-US" altLang="ko-KR" dirty="0">
                <a:latin typeface="Arial" charset="0"/>
              </a:rPr>
              <a:t>x = 3;</a:t>
            </a:r>
          </a:p>
          <a:p>
            <a:r>
              <a:rPr lang="en-US" altLang="ko-KR" dirty="0">
                <a:solidFill>
                  <a:srgbClr val="FF0000"/>
                </a:solidFill>
                <a:latin typeface="Arial" charset="0"/>
              </a:rPr>
              <a:t>y = x * x - 5 * x + 6;</a:t>
            </a:r>
          </a:p>
          <a:p>
            <a:r>
              <a:rPr lang="en-US" altLang="ko-KR" dirty="0" err="1">
                <a:latin typeface="Arial" charset="0"/>
              </a:rPr>
              <a:t>printf</a:t>
            </a:r>
            <a:r>
              <a:rPr lang="en-US" altLang="ko-KR" dirty="0">
                <a:latin typeface="Arial" charset="0"/>
              </a:rPr>
              <a:t>(“%d\n”, y);</a:t>
            </a:r>
          </a:p>
          <a:p>
            <a:endParaRPr lang="en-US" altLang="ko-KR" dirty="0">
              <a:latin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HY엽서L" pitchFamily="18" charset="-127"/>
              </a:rPr>
              <a:t>변수에 값 저장하기</a:t>
            </a:r>
          </a:p>
        </p:txBody>
      </p:sp>
      <p:sp>
        <p:nvSpPr>
          <p:cNvPr id="26627" name="Rectangle 91"/>
          <p:cNvSpPr>
            <a:spLocks noGrp="1" noChangeArrowheads="1"/>
          </p:cNvSpPr>
          <p:nvPr>
            <p:ph sz="quarter" idx="1"/>
          </p:nvPr>
        </p:nvSpPr>
        <p:spPr>
          <a:xfrm>
            <a:off x="686304" y="2510501"/>
            <a:ext cx="8212138" cy="127556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ko-KR" altLang="en-US" dirty="0">
                <a:solidFill>
                  <a:schemeClr val="tx2"/>
                </a:solidFill>
              </a:rPr>
              <a:t>대입 연산</a:t>
            </a:r>
            <a:r>
              <a:rPr lang="en-US" altLang="ko-KR" dirty="0">
                <a:solidFill>
                  <a:schemeClr val="tx2"/>
                </a:solidFill>
              </a:rPr>
              <a:t>(assignment operation</a:t>
            </a:r>
            <a:r>
              <a:rPr lang="en-US" altLang="ko-KR" dirty="0"/>
              <a:t>): </a:t>
            </a:r>
            <a:r>
              <a:rPr lang="ko-KR" altLang="en-US" dirty="0"/>
              <a:t>변수에 값을 저장하는 연산</a:t>
            </a:r>
          </a:p>
          <a:p>
            <a:pPr eaLnBrk="1" hangingPunct="1"/>
            <a:r>
              <a:rPr lang="ko-KR" altLang="en-US" dirty="0"/>
              <a:t>대입 연산 </a:t>
            </a:r>
            <a:r>
              <a:rPr lang="en-US" altLang="ko-KR" dirty="0"/>
              <a:t>= </a:t>
            </a:r>
            <a:r>
              <a:rPr lang="ko-KR" altLang="en-US" dirty="0"/>
              <a:t>배정 연산 </a:t>
            </a:r>
            <a:r>
              <a:rPr lang="en-US" altLang="ko-KR" dirty="0"/>
              <a:t>= </a:t>
            </a:r>
            <a:r>
              <a:rPr lang="ko-KR" altLang="en-US" dirty="0"/>
              <a:t>할당 연산</a:t>
            </a:r>
            <a:endParaRPr lang="en-US" altLang="ko-KR" dirty="0"/>
          </a:p>
          <a:p>
            <a:pPr eaLnBrk="1" hangingPunct="1"/>
            <a:r>
              <a:rPr lang="ko-KR" altLang="en-US" dirty="0"/>
              <a:t>변수</a:t>
            </a:r>
            <a:r>
              <a:rPr lang="en-US" altLang="ko-KR" dirty="0"/>
              <a:t>: </a:t>
            </a:r>
            <a:r>
              <a:rPr lang="ko-KR" altLang="en-US" dirty="0"/>
              <a:t>변할 수 있는 값</a:t>
            </a:r>
            <a:endParaRPr lang="en-US" altLang="ko-KR" dirty="0"/>
          </a:p>
          <a:p>
            <a:pPr eaLnBrk="1" hangingPunct="1"/>
            <a:r>
              <a:rPr lang="ko-KR" altLang="en-US" dirty="0"/>
              <a:t>상수</a:t>
            </a:r>
            <a:r>
              <a:rPr lang="en-US" altLang="ko-KR" dirty="0"/>
              <a:t>: </a:t>
            </a:r>
            <a:r>
              <a:rPr lang="ko-KR" altLang="en-US" dirty="0"/>
              <a:t>고정된 값  </a:t>
            </a:r>
            <a:r>
              <a:rPr lang="en-US" altLang="ko-KR" dirty="0"/>
              <a:t>(constant, </a:t>
            </a:r>
            <a:r>
              <a:rPr lang="ko-KR" altLang="en-US" dirty="0" err="1"/>
              <a:t>리터럴</a:t>
            </a:r>
            <a:r>
              <a:rPr lang="en-US" altLang="ko-KR" dirty="0"/>
              <a:t>, literal)</a:t>
            </a:r>
            <a:endParaRPr lang="ko-KR" altLang="en-US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754567" y="1717976"/>
            <a:ext cx="7786687" cy="5454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latin typeface="Trebuchet MS" pitchFamily="34" charset="0"/>
                <a:ea typeface="HY중고딕" pitchFamily="18" charset="-127"/>
              </a:rPr>
              <a:t>x = 100;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1A490D5-0194-98A5-B6B2-E797584D610D}"/>
              </a:ext>
            </a:extLst>
          </p:cNvPr>
          <p:cNvGrpSpPr/>
          <p:nvPr/>
        </p:nvGrpSpPr>
        <p:grpSpPr>
          <a:xfrm>
            <a:off x="1740112" y="3791737"/>
            <a:ext cx="4984750" cy="3489325"/>
            <a:chOff x="1740112" y="3483028"/>
            <a:chExt cx="4984750" cy="3489325"/>
          </a:xfrm>
        </p:grpSpPr>
        <p:grpSp>
          <p:nvGrpSpPr>
            <p:cNvPr id="26634" name="그룹 30"/>
            <p:cNvGrpSpPr>
              <a:grpSpLocks/>
            </p:cNvGrpSpPr>
            <p:nvPr/>
          </p:nvGrpSpPr>
          <p:grpSpPr bwMode="auto">
            <a:xfrm>
              <a:off x="2411623" y="3483028"/>
              <a:ext cx="3017837" cy="3489325"/>
              <a:chOff x="1018010" y="3796470"/>
              <a:chExt cx="3017243" cy="3487852"/>
            </a:xfrm>
          </p:grpSpPr>
          <p:sp>
            <p:nvSpPr>
              <p:cNvPr id="24" name="원호 23"/>
              <p:cNvSpPr/>
              <p:nvPr/>
            </p:nvSpPr>
            <p:spPr bwMode="auto">
              <a:xfrm rot="18575479">
                <a:off x="782705" y="4031775"/>
                <a:ext cx="3487852" cy="3017243"/>
              </a:xfrm>
              <a:prstGeom prst="arc">
                <a:avLst>
                  <a:gd name="adj1" fmla="val 16297205"/>
                  <a:gd name="adj2" fmla="val 1142741"/>
                </a:avLst>
              </a:prstGeom>
              <a:noFill/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  <p:cxnSp>
            <p:nvCxnSpPr>
              <p:cNvPr id="26640" name="직선 화살표 연결선 26"/>
              <p:cNvCxnSpPr>
                <a:cxnSpLocks noChangeShapeType="1"/>
              </p:cNvCxnSpPr>
              <p:nvPr/>
            </p:nvCxnSpPr>
            <p:spPr bwMode="auto">
              <a:xfrm flipH="1">
                <a:off x="1292303" y="4522292"/>
                <a:ext cx="115324" cy="149056"/>
              </a:xfrm>
              <a:prstGeom prst="straightConnector1">
                <a:avLst/>
              </a:prstGeom>
              <a:noFill/>
              <a:ln w="9525" algn="ctr">
                <a:solidFill>
                  <a:schemeClr val="tx2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6B85B49-2279-CA27-479D-04167F890D56}"/>
                </a:ext>
              </a:extLst>
            </p:cNvPr>
            <p:cNvGrpSpPr/>
            <p:nvPr/>
          </p:nvGrpSpPr>
          <p:grpSpPr>
            <a:xfrm>
              <a:off x="1740112" y="4208443"/>
              <a:ext cx="4984750" cy="936625"/>
              <a:chOff x="1740112" y="4208443"/>
              <a:chExt cx="4984750" cy="936625"/>
            </a:xfrm>
          </p:grpSpPr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4834148" y="4321155"/>
                <a:ext cx="1008063" cy="72072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3600" dirty="0">
                    <a:latin typeface="Lucida Calligraphy" pitchFamily="66" charset="0"/>
                  </a:rPr>
                  <a:t>100</a:t>
                </a:r>
              </a:p>
            </p:txBody>
          </p:sp>
          <p:sp>
            <p:nvSpPr>
              <p:cNvPr id="26630" name="Freeform 5"/>
              <p:cNvSpPr>
                <a:spLocks/>
              </p:cNvSpPr>
              <p:nvPr/>
            </p:nvSpPr>
            <p:spPr bwMode="auto">
              <a:xfrm>
                <a:off x="2411624" y="4208443"/>
                <a:ext cx="985838" cy="660400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2147483647 h 1332"/>
                  <a:gd name="T4" fmla="*/ 2147483647 w 727"/>
                  <a:gd name="T5" fmla="*/ 2147483647 h 1332"/>
                  <a:gd name="T6" fmla="*/ 2147483647 w 727"/>
                  <a:gd name="T7" fmla="*/ 2147483647 h 1332"/>
                  <a:gd name="T8" fmla="*/ 2147483647 w 727"/>
                  <a:gd name="T9" fmla="*/ 2147483647 h 1332"/>
                  <a:gd name="T10" fmla="*/ 2147483647 w 727"/>
                  <a:gd name="T11" fmla="*/ 2147483647 h 1332"/>
                  <a:gd name="T12" fmla="*/ 0 w 727"/>
                  <a:gd name="T13" fmla="*/ 0 h 13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1CC">
                      <a:alpha val="50000"/>
                    </a:srgbClr>
                  </a:gs>
                  <a:gs pos="100000">
                    <a:srgbClr val="FFD466"/>
                  </a:gs>
                </a:gsLst>
                <a:lin ang="5400000" scaled="1"/>
              </a:gradFill>
              <a:ln w="1270" cmpd="sng">
                <a:solidFill>
                  <a:srgbClr val="BF8A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631" name="Freeform 6"/>
              <p:cNvSpPr>
                <a:spLocks/>
              </p:cNvSpPr>
              <p:nvPr/>
            </p:nvSpPr>
            <p:spPr bwMode="auto">
              <a:xfrm>
                <a:off x="1740112" y="4208443"/>
                <a:ext cx="671512" cy="660400"/>
              </a:xfrm>
              <a:custGeom>
                <a:avLst/>
                <a:gdLst>
                  <a:gd name="T0" fmla="*/ 0 w 700"/>
                  <a:gd name="T1" fmla="*/ 2147483647 h 1312"/>
                  <a:gd name="T2" fmla="*/ 2147483647 w 700"/>
                  <a:gd name="T3" fmla="*/ 2147483647 h 1312"/>
                  <a:gd name="T4" fmla="*/ 2147483647 w 700"/>
                  <a:gd name="T5" fmla="*/ 0 h 1312"/>
                  <a:gd name="T6" fmla="*/ 0 w 700"/>
                  <a:gd name="T7" fmla="*/ 2147483647 h 1312"/>
                  <a:gd name="T8" fmla="*/ 0 w 700"/>
                  <a:gd name="T9" fmla="*/ 2147483647 h 1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1CC">
                      <a:alpha val="50000"/>
                    </a:srgbClr>
                  </a:gs>
                  <a:gs pos="100000">
                    <a:srgbClr val="FFD466"/>
                  </a:gs>
                </a:gsLst>
                <a:lin ang="5400000" scaled="1"/>
              </a:gradFill>
              <a:ln w="1270" cmpd="sng">
                <a:solidFill>
                  <a:srgbClr val="BF8A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 bwMode="auto">
              <a:xfrm>
                <a:off x="3878474" y="4208443"/>
                <a:ext cx="576263" cy="833437"/>
              </a:xfrm>
              <a:prstGeom prst="roundRect">
                <a:avLst/>
              </a:prstGeom>
              <a:solidFill>
                <a:srgbClr val="CCFFCC"/>
              </a:solidFill>
              <a:ln w="9525" cap="flat" cmpd="sng" algn="ctr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800" dirty="0">
                    <a:latin typeface="HY중고딕" pitchFamily="18" charset="-127"/>
                    <a:ea typeface="HY중고딕" pitchFamily="18" charset="-127"/>
                  </a:rPr>
                  <a:t>=</a:t>
                </a:r>
                <a:endParaRPr lang="ko-KR" altLang="en-US" sz="4800" dirty="0">
                  <a:latin typeface="HY중고딕" pitchFamily="18" charset="-127"/>
                  <a:ea typeface="HY중고딕" pitchFamily="18" charset="-127"/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 bwMode="auto">
              <a:xfrm>
                <a:off x="6147012" y="4251305"/>
                <a:ext cx="577850" cy="833438"/>
              </a:xfrm>
              <a:prstGeom prst="roundRect">
                <a:avLst/>
              </a:prstGeom>
              <a:solidFill>
                <a:srgbClr val="CCFFCC"/>
              </a:solidFill>
              <a:ln w="9525" cap="flat" cmpd="sng" algn="ctr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800" dirty="0">
                    <a:latin typeface="HY중고딕" pitchFamily="18" charset="-127"/>
                    <a:ea typeface="HY중고딕" pitchFamily="18" charset="-127"/>
                  </a:rPr>
                  <a:t>;</a:t>
                </a:r>
                <a:endParaRPr lang="ko-KR" altLang="en-US" sz="4800" dirty="0">
                  <a:latin typeface="HY중고딕" pitchFamily="18" charset="-127"/>
                  <a:ea typeface="HY중고딕" pitchFamily="18" charset="-127"/>
                </a:endParaRPr>
              </a:p>
            </p:txBody>
          </p:sp>
          <p:sp>
            <p:nvSpPr>
              <p:cNvPr id="9" name="Oval 7"/>
              <p:cNvSpPr>
                <a:spLocks noChangeArrowheads="1"/>
              </p:cNvSpPr>
              <p:nvPr/>
            </p:nvSpPr>
            <p:spPr bwMode="auto">
              <a:xfrm>
                <a:off x="4834149" y="4310043"/>
                <a:ext cx="1008063" cy="72072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3600" dirty="0">
                    <a:latin typeface="Lucida Calligraphy" pitchFamily="66" charset="0"/>
                  </a:rPr>
                  <a:t>100</a:t>
                </a:r>
              </a:p>
            </p:txBody>
          </p:sp>
          <p:sp>
            <p:nvSpPr>
              <p:cNvPr id="26636" name="Freeform 9"/>
              <p:cNvSpPr>
                <a:spLocks/>
              </p:cNvSpPr>
              <p:nvPr/>
            </p:nvSpPr>
            <p:spPr bwMode="auto">
              <a:xfrm>
                <a:off x="1740112" y="4373543"/>
                <a:ext cx="985837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2147483647 h 1332"/>
                  <a:gd name="T4" fmla="*/ 2147483647 w 727"/>
                  <a:gd name="T5" fmla="*/ 2147483647 h 1332"/>
                  <a:gd name="T6" fmla="*/ 2147483647 w 727"/>
                  <a:gd name="T7" fmla="*/ 2147483647 h 1332"/>
                  <a:gd name="T8" fmla="*/ 2147483647 w 727"/>
                  <a:gd name="T9" fmla="*/ 2147483647 h 1332"/>
                  <a:gd name="T10" fmla="*/ 2147483647 w 727"/>
                  <a:gd name="T11" fmla="*/ 2147483647 h 1332"/>
                  <a:gd name="T12" fmla="*/ 0 w 727"/>
                  <a:gd name="T13" fmla="*/ 0 h 13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7"/>
                  <a:gd name="T22" fmla="*/ 0 h 1332"/>
                  <a:gd name="T23" fmla="*/ 727 w 727"/>
                  <a:gd name="T24" fmla="*/ 1332 h 13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1CC">
                      <a:alpha val="50000"/>
                    </a:srgbClr>
                  </a:gs>
                  <a:gs pos="100000">
                    <a:srgbClr val="FFD466"/>
                  </a:gs>
                </a:gsLst>
                <a:lin ang="5400000" scaled="1"/>
              </a:gradFill>
              <a:ln w="1270">
                <a:solidFill>
                  <a:srgbClr val="BF8A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/>
                  <a:t>x</a:t>
                </a:r>
                <a:endParaRPr lang="ko-KR" altLang="en-US"/>
              </a:p>
            </p:txBody>
          </p:sp>
          <p:sp>
            <p:nvSpPr>
              <p:cNvPr id="26637" name="Freeform 8"/>
              <p:cNvSpPr>
                <a:spLocks/>
              </p:cNvSpPr>
              <p:nvPr/>
            </p:nvSpPr>
            <p:spPr bwMode="auto">
              <a:xfrm>
                <a:off x="2725949" y="4373543"/>
                <a:ext cx="671513" cy="771525"/>
              </a:xfrm>
              <a:custGeom>
                <a:avLst/>
                <a:gdLst>
                  <a:gd name="T0" fmla="*/ 0 w 700"/>
                  <a:gd name="T1" fmla="*/ 2147483647 h 1312"/>
                  <a:gd name="T2" fmla="*/ 2147483647 w 700"/>
                  <a:gd name="T3" fmla="*/ 2147483647 h 1312"/>
                  <a:gd name="T4" fmla="*/ 2147483647 w 700"/>
                  <a:gd name="T5" fmla="*/ 0 h 1312"/>
                  <a:gd name="T6" fmla="*/ 0 w 700"/>
                  <a:gd name="T7" fmla="*/ 2147483647 h 1312"/>
                  <a:gd name="T8" fmla="*/ 0 w 700"/>
                  <a:gd name="T9" fmla="*/ 2147483647 h 1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1CC">
                      <a:alpha val="50000"/>
                    </a:srgbClr>
                  </a:gs>
                  <a:gs pos="100000">
                    <a:srgbClr val="FFD466"/>
                  </a:gs>
                </a:gsLst>
                <a:lin ang="5400000" scaled="1"/>
              </a:gradFill>
              <a:ln w="12700" cap="flat" cmpd="sng">
                <a:solidFill>
                  <a:srgbClr val="BF8A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E452B-5DB7-2564-B1E8-D8ED246E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/>
              <a:t>대입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029DE-9A63-6156-E17B-9AEC827B98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변수에는 </a:t>
            </a:r>
            <a:r>
              <a:rPr lang="en-US" altLang="ko-KR" dirty="0"/>
              <a:t>= </a:t>
            </a:r>
            <a:r>
              <a:rPr lang="ko-KR" altLang="en-US" dirty="0"/>
              <a:t>기호를 이용하여 값을 저장할 수 있고 변수의 값은 몇 번이든지 변경이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변수에는 다른 변수의 값도 대입할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8E419A-9A29-4AAA-C314-C968353AD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91" y="2241837"/>
            <a:ext cx="8061364" cy="12602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3C096D-F383-E0E1-FCFF-A1883FD35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91" y="4053133"/>
            <a:ext cx="8061360" cy="167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97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FB7AEF-9AAD-8D52-34F1-1A72872406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산술 연산자는 일반적으로 수학에서 사용하는 연산 기호와 유사하다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1F119858-84E3-DB10-9855-4944C94E5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03" y="2215566"/>
            <a:ext cx="8153400" cy="263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51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산술 연산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-328473" y="25088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8713" name="Rectangle 162"/>
          <p:cNvSpPr>
            <a:spLocks noChangeArrowheads="1"/>
          </p:cNvSpPr>
          <p:nvPr/>
        </p:nvSpPr>
        <p:spPr bwMode="auto">
          <a:xfrm>
            <a:off x="-328473" y="57695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/>
          </a:p>
        </p:txBody>
      </p:sp>
      <p:cxnSp>
        <p:nvCxnSpPr>
          <p:cNvPr id="9" name="직선 화살표 연결선 8"/>
          <p:cNvCxnSpPr>
            <a:cxnSpLocks noChangeShapeType="1"/>
          </p:cNvCxnSpPr>
          <p:nvPr/>
        </p:nvCxnSpPr>
        <p:spPr bwMode="auto">
          <a:xfrm flipH="1" flipV="1">
            <a:off x="6112015" y="4261451"/>
            <a:ext cx="820738" cy="86201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화살표 연결선 9"/>
          <p:cNvCxnSpPr>
            <a:cxnSpLocks noChangeShapeType="1"/>
          </p:cNvCxnSpPr>
          <p:nvPr/>
        </p:nvCxnSpPr>
        <p:spPr bwMode="auto">
          <a:xfrm flipV="1">
            <a:off x="4441965" y="4317013"/>
            <a:ext cx="881063" cy="69691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18" name="Freeform 5"/>
          <p:cNvSpPr>
            <a:spLocks/>
          </p:cNvSpPr>
          <p:nvPr/>
        </p:nvSpPr>
        <p:spPr bwMode="auto">
          <a:xfrm>
            <a:off x="1524140" y="5026626"/>
            <a:ext cx="985838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719" name="Freeform 6"/>
          <p:cNvSpPr>
            <a:spLocks/>
          </p:cNvSpPr>
          <p:nvPr/>
        </p:nvSpPr>
        <p:spPr bwMode="auto">
          <a:xfrm>
            <a:off x="852628" y="5026626"/>
            <a:ext cx="671512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720" name="Freeform 5"/>
          <p:cNvSpPr>
            <a:spLocks/>
          </p:cNvSpPr>
          <p:nvPr/>
        </p:nvSpPr>
        <p:spPr bwMode="auto">
          <a:xfrm>
            <a:off x="4229240" y="5032976"/>
            <a:ext cx="985838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721" name="Freeform 6"/>
          <p:cNvSpPr>
            <a:spLocks/>
          </p:cNvSpPr>
          <p:nvPr/>
        </p:nvSpPr>
        <p:spPr bwMode="auto">
          <a:xfrm>
            <a:off x="3557728" y="5032976"/>
            <a:ext cx="671512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2784615" y="5013926"/>
            <a:ext cx="576263" cy="833437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4800" dirty="0">
                <a:latin typeface="HY중고딕" pitchFamily="18" charset="-127"/>
                <a:ea typeface="HY중고딕" pitchFamily="18" charset="-127"/>
              </a:rPr>
              <a:t>=</a:t>
            </a:r>
            <a:endParaRPr lang="ko-KR" altLang="en-US" sz="48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5478603" y="5032976"/>
            <a:ext cx="576262" cy="833437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4800" dirty="0">
                <a:latin typeface="HY중고딕" pitchFamily="18" charset="-127"/>
                <a:ea typeface="HY중고딕" pitchFamily="18" charset="-127"/>
              </a:rPr>
              <a:t>+</a:t>
            </a:r>
            <a:endParaRPr lang="ko-KR" altLang="en-US" sz="48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5189678" y="3702651"/>
            <a:ext cx="1008062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>
                <a:latin typeface="Lucida Calligraphy" pitchFamily="66" charset="0"/>
              </a:rPr>
              <a:t>300</a:t>
            </a:r>
          </a:p>
        </p:txBody>
      </p:sp>
      <p:sp>
        <p:nvSpPr>
          <p:cNvPr id="28725" name="Freeform 9"/>
          <p:cNvSpPr>
            <a:spLocks/>
          </p:cNvSpPr>
          <p:nvPr/>
        </p:nvSpPr>
        <p:spPr bwMode="auto">
          <a:xfrm>
            <a:off x="852628" y="5179026"/>
            <a:ext cx="985837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sum</a:t>
            </a:r>
            <a:endParaRPr lang="ko-KR" altLang="en-US"/>
          </a:p>
        </p:txBody>
      </p:sp>
      <p:sp>
        <p:nvSpPr>
          <p:cNvPr id="28726" name="Freeform 8"/>
          <p:cNvSpPr>
            <a:spLocks/>
          </p:cNvSpPr>
          <p:nvPr/>
        </p:nvSpPr>
        <p:spPr bwMode="auto">
          <a:xfrm>
            <a:off x="1838465" y="5179026"/>
            <a:ext cx="671513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727" name="Freeform 5"/>
          <p:cNvSpPr>
            <a:spLocks/>
          </p:cNvSpPr>
          <p:nvPr/>
        </p:nvSpPr>
        <p:spPr bwMode="auto">
          <a:xfrm>
            <a:off x="7042290" y="5123463"/>
            <a:ext cx="985838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728" name="Freeform 6"/>
          <p:cNvSpPr>
            <a:spLocks/>
          </p:cNvSpPr>
          <p:nvPr/>
        </p:nvSpPr>
        <p:spPr bwMode="auto">
          <a:xfrm>
            <a:off x="6370778" y="5123463"/>
            <a:ext cx="671512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6724790" y="4901213"/>
            <a:ext cx="1008063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>
                <a:latin typeface="Lucida Calligraphy" pitchFamily="66" charset="0"/>
              </a:rPr>
              <a:t>200</a:t>
            </a:r>
          </a:p>
        </p:txBody>
      </p:sp>
      <p:sp>
        <p:nvSpPr>
          <p:cNvPr id="28730" name="Freeform 9"/>
          <p:cNvSpPr>
            <a:spLocks/>
          </p:cNvSpPr>
          <p:nvPr/>
        </p:nvSpPr>
        <p:spPr bwMode="auto">
          <a:xfrm>
            <a:off x="6370778" y="5288563"/>
            <a:ext cx="985837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28731" name="Freeform 8"/>
          <p:cNvSpPr>
            <a:spLocks/>
          </p:cNvSpPr>
          <p:nvPr/>
        </p:nvSpPr>
        <p:spPr bwMode="auto">
          <a:xfrm>
            <a:off x="7356615" y="5288563"/>
            <a:ext cx="671513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3872052" y="4871577"/>
            <a:ext cx="1008063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>
                <a:latin typeface="Lucida Calligraphy" pitchFamily="66" charset="0"/>
              </a:rPr>
              <a:t>100</a:t>
            </a:r>
          </a:p>
        </p:txBody>
      </p:sp>
      <p:sp>
        <p:nvSpPr>
          <p:cNvPr id="28733" name="Freeform 9"/>
          <p:cNvSpPr>
            <a:spLocks/>
          </p:cNvSpPr>
          <p:nvPr/>
        </p:nvSpPr>
        <p:spPr bwMode="auto">
          <a:xfrm>
            <a:off x="3557728" y="5198076"/>
            <a:ext cx="985837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8734" name="Freeform 8"/>
          <p:cNvSpPr>
            <a:spLocks/>
          </p:cNvSpPr>
          <p:nvPr/>
        </p:nvSpPr>
        <p:spPr bwMode="auto">
          <a:xfrm>
            <a:off x="4543565" y="5198076"/>
            <a:ext cx="671513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12146" y="1938572"/>
            <a:ext cx="7678249" cy="59726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latin typeface="Trebuchet MS" pitchFamily="34" charset="0"/>
                <a:ea typeface="HY중고딕" pitchFamily="18" charset="-127"/>
              </a:rPr>
              <a:t>     sum = x + y;</a:t>
            </a:r>
          </a:p>
        </p:txBody>
      </p:sp>
      <p:sp>
        <p:nvSpPr>
          <p:cNvPr id="2" name="자유형 1"/>
          <p:cNvSpPr/>
          <p:nvPr/>
        </p:nvSpPr>
        <p:spPr bwMode="auto">
          <a:xfrm>
            <a:off x="1654008" y="2878087"/>
            <a:ext cx="3834332" cy="2281181"/>
          </a:xfrm>
          <a:custGeom>
            <a:avLst/>
            <a:gdLst>
              <a:gd name="connsiteX0" fmla="*/ 3780544 w 3834332"/>
              <a:gd name="connsiteY0" fmla="*/ 997948 h 2281181"/>
              <a:gd name="connsiteX1" fmla="*/ 3795912 w 3834332"/>
              <a:gd name="connsiteY1" fmla="*/ 959528 h 2281181"/>
              <a:gd name="connsiteX2" fmla="*/ 3803596 w 3834332"/>
              <a:gd name="connsiteY2" fmla="*/ 913423 h 2281181"/>
              <a:gd name="connsiteX3" fmla="*/ 3811280 w 3834332"/>
              <a:gd name="connsiteY3" fmla="*/ 875003 h 2281181"/>
              <a:gd name="connsiteX4" fmla="*/ 3826648 w 3834332"/>
              <a:gd name="connsiteY4" fmla="*/ 798163 h 2281181"/>
              <a:gd name="connsiteX5" fmla="*/ 3834332 w 3834332"/>
              <a:gd name="connsiteY5" fmla="*/ 721323 h 2281181"/>
              <a:gd name="connsiteX6" fmla="*/ 3826648 w 3834332"/>
              <a:gd name="connsiteY6" fmla="*/ 437013 h 2281181"/>
              <a:gd name="connsiteX7" fmla="*/ 3818964 w 3834332"/>
              <a:gd name="connsiteY7" fmla="*/ 383225 h 2281181"/>
              <a:gd name="connsiteX8" fmla="*/ 3765176 w 3834332"/>
              <a:gd name="connsiteY8" fmla="*/ 291017 h 2281181"/>
              <a:gd name="connsiteX9" fmla="*/ 3696020 w 3834332"/>
              <a:gd name="connsiteY9" fmla="*/ 252597 h 2281181"/>
              <a:gd name="connsiteX10" fmla="*/ 3665284 w 3834332"/>
              <a:gd name="connsiteY10" fmla="*/ 237229 h 2281181"/>
              <a:gd name="connsiteX11" fmla="*/ 3642232 w 3834332"/>
              <a:gd name="connsiteY11" fmla="*/ 229544 h 2281181"/>
              <a:gd name="connsiteX12" fmla="*/ 3619180 w 3834332"/>
              <a:gd name="connsiteY12" fmla="*/ 214176 h 2281181"/>
              <a:gd name="connsiteX13" fmla="*/ 3534655 w 3834332"/>
              <a:gd name="connsiteY13" fmla="*/ 183440 h 2281181"/>
              <a:gd name="connsiteX14" fmla="*/ 3396343 w 3834332"/>
              <a:gd name="connsiteY14" fmla="*/ 129652 h 2281181"/>
              <a:gd name="connsiteX15" fmla="*/ 3350238 w 3834332"/>
              <a:gd name="connsiteY15" fmla="*/ 121968 h 2281181"/>
              <a:gd name="connsiteX16" fmla="*/ 3219610 w 3834332"/>
              <a:gd name="connsiteY16" fmla="*/ 83548 h 2281181"/>
              <a:gd name="connsiteX17" fmla="*/ 3119717 w 3834332"/>
              <a:gd name="connsiteY17" fmla="*/ 60496 h 2281181"/>
              <a:gd name="connsiteX18" fmla="*/ 3073613 w 3834332"/>
              <a:gd name="connsiteY18" fmla="*/ 45128 h 2281181"/>
              <a:gd name="connsiteX19" fmla="*/ 2966037 w 3834332"/>
              <a:gd name="connsiteY19" fmla="*/ 29760 h 2281181"/>
              <a:gd name="connsiteX20" fmla="*/ 2919932 w 3834332"/>
              <a:gd name="connsiteY20" fmla="*/ 22076 h 2281181"/>
              <a:gd name="connsiteX21" fmla="*/ 2812356 w 3834332"/>
              <a:gd name="connsiteY21" fmla="*/ 6708 h 2281181"/>
              <a:gd name="connsiteX22" fmla="*/ 2205317 w 3834332"/>
              <a:gd name="connsiteY22" fmla="*/ 29760 h 2281181"/>
              <a:gd name="connsiteX23" fmla="*/ 2120793 w 3834332"/>
              <a:gd name="connsiteY23" fmla="*/ 60496 h 2281181"/>
              <a:gd name="connsiteX24" fmla="*/ 1967112 w 3834332"/>
              <a:gd name="connsiteY24" fmla="*/ 106600 h 2281181"/>
              <a:gd name="connsiteX25" fmla="*/ 1882588 w 3834332"/>
              <a:gd name="connsiteY25" fmla="*/ 152704 h 2281181"/>
              <a:gd name="connsiteX26" fmla="*/ 1805748 w 3834332"/>
              <a:gd name="connsiteY26" fmla="*/ 175756 h 2281181"/>
              <a:gd name="connsiteX27" fmla="*/ 1652067 w 3834332"/>
              <a:gd name="connsiteY27" fmla="*/ 252597 h 2281181"/>
              <a:gd name="connsiteX28" fmla="*/ 1598279 w 3834332"/>
              <a:gd name="connsiteY28" fmla="*/ 275649 h 2281181"/>
              <a:gd name="connsiteX29" fmla="*/ 1529122 w 3834332"/>
              <a:gd name="connsiteY29" fmla="*/ 329437 h 2281181"/>
              <a:gd name="connsiteX30" fmla="*/ 1467650 w 3834332"/>
              <a:gd name="connsiteY30" fmla="*/ 360173 h 2281181"/>
              <a:gd name="connsiteX31" fmla="*/ 1406178 w 3834332"/>
              <a:gd name="connsiteY31" fmla="*/ 406277 h 2281181"/>
              <a:gd name="connsiteX32" fmla="*/ 1337022 w 3834332"/>
              <a:gd name="connsiteY32" fmla="*/ 437013 h 2281181"/>
              <a:gd name="connsiteX33" fmla="*/ 1221761 w 3834332"/>
              <a:gd name="connsiteY33" fmla="*/ 506170 h 2281181"/>
              <a:gd name="connsiteX34" fmla="*/ 1167973 w 3834332"/>
              <a:gd name="connsiteY34" fmla="*/ 536906 h 2281181"/>
              <a:gd name="connsiteX35" fmla="*/ 1060396 w 3834332"/>
              <a:gd name="connsiteY35" fmla="*/ 606062 h 2281181"/>
              <a:gd name="connsiteX36" fmla="*/ 1006608 w 3834332"/>
              <a:gd name="connsiteY36" fmla="*/ 644482 h 2281181"/>
              <a:gd name="connsiteX37" fmla="*/ 937452 w 3834332"/>
              <a:gd name="connsiteY37" fmla="*/ 698271 h 2281181"/>
              <a:gd name="connsiteX38" fmla="*/ 891348 w 3834332"/>
              <a:gd name="connsiteY38" fmla="*/ 729007 h 2281181"/>
              <a:gd name="connsiteX39" fmla="*/ 829875 w 3834332"/>
              <a:gd name="connsiteY39" fmla="*/ 790479 h 2281181"/>
              <a:gd name="connsiteX40" fmla="*/ 768403 w 3834332"/>
              <a:gd name="connsiteY40" fmla="*/ 851951 h 2281181"/>
              <a:gd name="connsiteX41" fmla="*/ 737667 w 3834332"/>
              <a:gd name="connsiteY41" fmla="*/ 882687 h 2281181"/>
              <a:gd name="connsiteX42" fmla="*/ 691563 w 3834332"/>
              <a:gd name="connsiteY42" fmla="*/ 928792 h 2281181"/>
              <a:gd name="connsiteX43" fmla="*/ 676195 w 3834332"/>
              <a:gd name="connsiteY43" fmla="*/ 959528 h 2281181"/>
              <a:gd name="connsiteX44" fmla="*/ 653143 w 3834332"/>
              <a:gd name="connsiteY44" fmla="*/ 990264 h 2281181"/>
              <a:gd name="connsiteX45" fmla="*/ 645458 w 3834332"/>
              <a:gd name="connsiteY45" fmla="*/ 1021000 h 2281181"/>
              <a:gd name="connsiteX46" fmla="*/ 630090 w 3834332"/>
              <a:gd name="connsiteY46" fmla="*/ 1266889 h 2281181"/>
              <a:gd name="connsiteX47" fmla="*/ 622406 w 3834332"/>
              <a:gd name="connsiteY47" fmla="*/ 1305309 h 2281181"/>
              <a:gd name="connsiteX48" fmla="*/ 607038 w 3834332"/>
              <a:gd name="connsiteY48" fmla="*/ 1389834 h 2281181"/>
              <a:gd name="connsiteX49" fmla="*/ 568618 w 3834332"/>
              <a:gd name="connsiteY49" fmla="*/ 1458990 h 2281181"/>
              <a:gd name="connsiteX50" fmla="*/ 553250 w 3834332"/>
              <a:gd name="connsiteY50" fmla="*/ 1497410 h 2281181"/>
              <a:gd name="connsiteX51" fmla="*/ 530198 w 3834332"/>
              <a:gd name="connsiteY51" fmla="*/ 1528146 h 2281181"/>
              <a:gd name="connsiteX52" fmla="*/ 476410 w 3834332"/>
              <a:gd name="connsiteY52" fmla="*/ 1612671 h 2281181"/>
              <a:gd name="connsiteX53" fmla="*/ 391885 w 3834332"/>
              <a:gd name="connsiteY53" fmla="*/ 1727931 h 2281181"/>
              <a:gd name="connsiteX54" fmla="*/ 368833 w 3834332"/>
              <a:gd name="connsiteY54" fmla="*/ 1758667 h 2281181"/>
              <a:gd name="connsiteX55" fmla="*/ 299677 w 3834332"/>
              <a:gd name="connsiteY55" fmla="*/ 1812455 h 2281181"/>
              <a:gd name="connsiteX56" fmla="*/ 222837 w 3834332"/>
              <a:gd name="connsiteY56" fmla="*/ 1889296 h 2281181"/>
              <a:gd name="connsiteX57" fmla="*/ 199785 w 3834332"/>
              <a:gd name="connsiteY57" fmla="*/ 1912348 h 2281181"/>
              <a:gd name="connsiteX58" fmla="*/ 138312 w 3834332"/>
              <a:gd name="connsiteY58" fmla="*/ 1958452 h 2281181"/>
              <a:gd name="connsiteX59" fmla="*/ 84524 w 3834332"/>
              <a:gd name="connsiteY59" fmla="*/ 1996872 h 2281181"/>
              <a:gd name="connsiteX60" fmla="*/ 61472 w 3834332"/>
              <a:gd name="connsiteY60" fmla="*/ 2027608 h 2281181"/>
              <a:gd name="connsiteX61" fmla="*/ 23052 w 3834332"/>
              <a:gd name="connsiteY61" fmla="*/ 2073713 h 2281181"/>
              <a:gd name="connsiteX62" fmla="*/ 7684 w 3834332"/>
              <a:gd name="connsiteY62" fmla="*/ 2135185 h 2281181"/>
              <a:gd name="connsiteX63" fmla="*/ 0 w 3834332"/>
              <a:gd name="connsiteY63" fmla="*/ 2165921 h 2281181"/>
              <a:gd name="connsiteX64" fmla="*/ 7684 w 3834332"/>
              <a:gd name="connsiteY64" fmla="*/ 2281181 h 2281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834332" h="2281181">
                <a:moveTo>
                  <a:pt x="3780544" y="997948"/>
                </a:moveTo>
                <a:cubicBezTo>
                  <a:pt x="3785667" y="985141"/>
                  <a:pt x="3792283" y="972835"/>
                  <a:pt x="3795912" y="959528"/>
                </a:cubicBezTo>
                <a:cubicBezTo>
                  <a:pt x="3800011" y="944497"/>
                  <a:pt x="3800809" y="928752"/>
                  <a:pt x="3803596" y="913423"/>
                </a:cubicBezTo>
                <a:cubicBezTo>
                  <a:pt x="3805932" y="900573"/>
                  <a:pt x="3808447" y="887752"/>
                  <a:pt x="3811280" y="875003"/>
                </a:cubicBezTo>
                <a:cubicBezTo>
                  <a:pt x="3820731" y="832471"/>
                  <a:pt x="3820195" y="849787"/>
                  <a:pt x="3826648" y="798163"/>
                </a:cubicBezTo>
                <a:cubicBezTo>
                  <a:pt x="3829841" y="772621"/>
                  <a:pt x="3831771" y="746936"/>
                  <a:pt x="3834332" y="721323"/>
                </a:cubicBezTo>
                <a:cubicBezTo>
                  <a:pt x="3831771" y="626553"/>
                  <a:pt x="3830953" y="531720"/>
                  <a:pt x="3826648" y="437013"/>
                </a:cubicBezTo>
                <a:cubicBezTo>
                  <a:pt x="3825826" y="418920"/>
                  <a:pt x="3824691" y="400407"/>
                  <a:pt x="3818964" y="383225"/>
                </a:cubicBezTo>
                <a:cubicBezTo>
                  <a:pt x="3813631" y="367225"/>
                  <a:pt x="3784571" y="308257"/>
                  <a:pt x="3765176" y="291017"/>
                </a:cubicBezTo>
                <a:cubicBezTo>
                  <a:pt x="3718700" y="249705"/>
                  <a:pt x="3733802" y="268789"/>
                  <a:pt x="3696020" y="252597"/>
                </a:cubicBezTo>
                <a:cubicBezTo>
                  <a:pt x="3685492" y="248085"/>
                  <a:pt x="3675812" y="241741"/>
                  <a:pt x="3665284" y="237229"/>
                </a:cubicBezTo>
                <a:cubicBezTo>
                  <a:pt x="3657839" y="234038"/>
                  <a:pt x="3649477" y="233166"/>
                  <a:pt x="3642232" y="229544"/>
                </a:cubicBezTo>
                <a:cubicBezTo>
                  <a:pt x="3633972" y="225414"/>
                  <a:pt x="3627440" y="218306"/>
                  <a:pt x="3619180" y="214176"/>
                </a:cubicBezTo>
                <a:cubicBezTo>
                  <a:pt x="3588637" y="198905"/>
                  <a:pt x="3566929" y="195991"/>
                  <a:pt x="3534655" y="183440"/>
                </a:cubicBezTo>
                <a:cubicBezTo>
                  <a:pt x="3501881" y="170694"/>
                  <a:pt x="3437846" y="140028"/>
                  <a:pt x="3396343" y="129652"/>
                </a:cubicBezTo>
                <a:cubicBezTo>
                  <a:pt x="3381228" y="125873"/>
                  <a:pt x="3365606" y="124529"/>
                  <a:pt x="3350238" y="121968"/>
                </a:cubicBezTo>
                <a:cubicBezTo>
                  <a:pt x="3268036" y="89087"/>
                  <a:pt x="3358196" y="123144"/>
                  <a:pt x="3219610" y="83548"/>
                </a:cubicBezTo>
                <a:cubicBezTo>
                  <a:pt x="3150841" y="63900"/>
                  <a:pt x="3184215" y="71245"/>
                  <a:pt x="3119717" y="60496"/>
                </a:cubicBezTo>
                <a:cubicBezTo>
                  <a:pt x="3104349" y="55373"/>
                  <a:pt x="3089498" y="48305"/>
                  <a:pt x="3073613" y="45128"/>
                </a:cubicBezTo>
                <a:cubicBezTo>
                  <a:pt x="3038094" y="38024"/>
                  <a:pt x="3001767" y="35715"/>
                  <a:pt x="2966037" y="29760"/>
                </a:cubicBezTo>
                <a:lnTo>
                  <a:pt x="2919932" y="22076"/>
                </a:lnTo>
                <a:lnTo>
                  <a:pt x="2812356" y="6708"/>
                </a:lnTo>
                <a:cubicBezTo>
                  <a:pt x="2791008" y="7017"/>
                  <a:pt x="2376417" y="-19126"/>
                  <a:pt x="2205317" y="29760"/>
                </a:cubicBezTo>
                <a:cubicBezTo>
                  <a:pt x="2176491" y="37996"/>
                  <a:pt x="2149325" y="51292"/>
                  <a:pt x="2120793" y="60496"/>
                </a:cubicBezTo>
                <a:cubicBezTo>
                  <a:pt x="2069893" y="76915"/>
                  <a:pt x="2014064" y="80990"/>
                  <a:pt x="1967112" y="106600"/>
                </a:cubicBezTo>
                <a:cubicBezTo>
                  <a:pt x="1938937" y="121968"/>
                  <a:pt x="1912087" y="140062"/>
                  <a:pt x="1882588" y="152704"/>
                </a:cubicBezTo>
                <a:cubicBezTo>
                  <a:pt x="1858009" y="163238"/>
                  <a:pt x="1830284" y="165123"/>
                  <a:pt x="1805748" y="175756"/>
                </a:cubicBezTo>
                <a:cubicBezTo>
                  <a:pt x="1753196" y="198529"/>
                  <a:pt x="1704710" y="230036"/>
                  <a:pt x="1652067" y="252597"/>
                </a:cubicBezTo>
                <a:cubicBezTo>
                  <a:pt x="1634138" y="260281"/>
                  <a:pt x="1614821" y="265311"/>
                  <a:pt x="1598279" y="275649"/>
                </a:cubicBezTo>
                <a:cubicBezTo>
                  <a:pt x="1573514" y="291127"/>
                  <a:pt x="1553641" y="313572"/>
                  <a:pt x="1529122" y="329437"/>
                </a:cubicBezTo>
                <a:cubicBezTo>
                  <a:pt x="1509888" y="341882"/>
                  <a:pt x="1487077" y="348031"/>
                  <a:pt x="1467650" y="360173"/>
                </a:cubicBezTo>
                <a:cubicBezTo>
                  <a:pt x="1445930" y="373748"/>
                  <a:pt x="1428255" y="393291"/>
                  <a:pt x="1406178" y="406277"/>
                </a:cubicBezTo>
                <a:cubicBezTo>
                  <a:pt x="1384435" y="419067"/>
                  <a:pt x="1359203" y="424998"/>
                  <a:pt x="1337022" y="437013"/>
                </a:cubicBezTo>
                <a:cubicBezTo>
                  <a:pt x="1297625" y="458353"/>
                  <a:pt x="1260335" y="483376"/>
                  <a:pt x="1221761" y="506170"/>
                </a:cubicBezTo>
                <a:cubicBezTo>
                  <a:pt x="1203983" y="516675"/>
                  <a:pt x="1185680" y="526282"/>
                  <a:pt x="1167973" y="536906"/>
                </a:cubicBezTo>
                <a:cubicBezTo>
                  <a:pt x="1135800" y="556210"/>
                  <a:pt x="1092238" y="584018"/>
                  <a:pt x="1060396" y="606062"/>
                </a:cubicBezTo>
                <a:cubicBezTo>
                  <a:pt x="1042280" y="618604"/>
                  <a:pt x="1024000" y="630955"/>
                  <a:pt x="1006608" y="644482"/>
                </a:cubicBezTo>
                <a:cubicBezTo>
                  <a:pt x="983556" y="662412"/>
                  <a:pt x="961751" y="682072"/>
                  <a:pt x="937452" y="698271"/>
                </a:cubicBezTo>
                <a:cubicBezTo>
                  <a:pt x="922084" y="708516"/>
                  <a:pt x="905372" y="716987"/>
                  <a:pt x="891348" y="729007"/>
                </a:cubicBezTo>
                <a:cubicBezTo>
                  <a:pt x="869346" y="747866"/>
                  <a:pt x="850366" y="769988"/>
                  <a:pt x="829875" y="790479"/>
                </a:cubicBezTo>
                <a:lnTo>
                  <a:pt x="768403" y="851951"/>
                </a:lnTo>
                <a:cubicBezTo>
                  <a:pt x="758158" y="862196"/>
                  <a:pt x="746360" y="871096"/>
                  <a:pt x="737667" y="882687"/>
                </a:cubicBezTo>
                <a:cubicBezTo>
                  <a:pt x="709074" y="920811"/>
                  <a:pt x="725271" y="906319"/>
                  <a:pt x="691563" y="928792"/>
                </a:cubicBezTo>
                <a:cubicBezTo>
                  <a:pt x="686440" y="939037"/>
                  <a:pt x="682266" y="949814"/>
                  <a:pt x="676195" y="959528"/>
                </a:cubicBezTo>
                <a:cubicBezTo>
                  <a:pt x="669407" y="970388"/>
                  <a:pt x="658870" y="978809"/>
                  <a:pt x="653143" y="990264"/>
                </a:cubicBezTo>
                <a:cubicBezTo>
                  <a:pt x="648420" y="999710"/>
                  <a:pt x="648020" y="1010755"/>
                  <a:pt x="645458" y="1021000"/>
                </a:cubicBezTo>
                <a:cubicBezTo>
                  <a:pt x="641945" y="1094774"/>
                  <a:pt x="639751" y="1189601"/>
                  <a:pt x="630090" y="1266889"/>
                </a:cubicBezTo>
                <a:cubicBezTo>
                  <a:pt x="628470" y="1279848"/>
                  <a:pt x="624553" y="1292426"/>
                  <a:pt x="622406" y="1305309"/>
                </a:cubicBezTo>
                <a:cubicBezTo>
                  <a:pt x="618760" y="1327185"/>
                  <a:pt x="615889" y="1366231"/>
                  <a:pt x="607038" y="1389834"/>
                </a:cubicBezTo>
                <a:cubicBezTo>
                  <a:pt x="595939" y="1419433"/>
                  <a:pt x="583289" y="1429648"/>
                  <a:pt x="568618" y="1458990"/>
                </a:cubicBezTo>
                <a:cubicBezTo>
                  <a:pt x="562449" y="1471327"/>
                  <a:pt x="559949" y="1485353"/>
                  <a:pt x="553250" y="1497410"/>
                </a:cubicBezTo>
                <a:cubicBezTo>
                  <a:pt x="547031" y="1508605"/>
                  <a:pt x="537302" y="1517490"/>
                  <a:pt x="530198" y="1528146"/>
                </a:cubicBezTo>
                <a:cubicBezTo>
                  <a:pt x="511673" y="1555933"/>
                  <a:pt x="493592" y="1584034"/>
                  <a:pt x="476410" y="1612671"/>
                </a:cubicBezTo>
                <a:cubicBezTo>
                  <a:pt x="434622" y="1682318"/>
                  <a:pt x="466773" y="1632619"/>
                  <a:pt x="391885" y="1727931"/>
                </a:cubicBezTo>
                <a:cubicBezTo>
                  <a:pt x="383973" y="1738001"/>
                  <a:pt x="378942" y="1750804"/>
                  <a:pt x="368833" y="1758667"/>
                </a:cubicBezTo>
                <a:cubicBezTo>
                  <a:pt x="345781" y="1776596"/>
                  <a:pt x="320327" y="1791805"/>
                  <a:pt x="299677" y="1812455"/>
                </a:cubicBezTo>
                <a:lnTo>
                  <a:pt x="222837" y="1889296"/>
                </a:lnTo>
                <a:cubicBezTo>
                  <a:pt x="215153" y="1896980"/>
                  <a:pt x="208479" y="1905828"/>
                  <a:pt x="199785" y="1912348"/>
                </a:cubicBezTo>
                <a:cubicBezTo>
                  <a:pt x="179294" y="1927716"/>
                  <a:pt x="156424" y="1940340"/>
                  <a:pt x="138312" y="1958452"/>
                </a:cubicBezTo>
                <a:cubicBezTo>
                  <a:pt x="107160" y="1989604"/>
                  <a:pt x="124980" y="1976644"/>
                  <a:pt x="84524" y="1996872"/>
                </a:cubicBezTo>
                <a:cubicBezTo>
                  <a:pt x="76840" y="2007117"/>
                  <a:pt x="69806" y="2017884"/>
                  <a:pt x="61472" y="2027608"/>
                </a:cubicBezTo>
                <a:cubicBezTo>
                  <a:pt x="41077" y="2051402"/>
                  <a:pt x="36639" y="2046538"/>
                  <a:pt x="23052" y="2073713"/>
                </a:cubicBezTo>
                <a:cubicBezTo>
                  <a:pt x="14813" y="2090191"/>
                  <a:pt x="11191" y="2119402"/>
                  <a:pt x="7684" y="2135185"/>
                </a:cubicBezTo>
                <a:cubicBezTo>
                  <a:pt x="5393" y="2145494"/>
                  <a:pt x="2561" y="2155676"/>
                  <a:pt x="0" y="2165921"/>
                </a:cubicBezTo>
                <a:cubicBezTo>
                  <a:pt x="8612" y="2260648"/>
                  <a:pt x="7684" y="2222154"/>
                  <a:pt x="7684" y="2281181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436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790B40A-AF53-BBC4-F694-CCDFD90C4AA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21512" y="1600200"/>
            <a:ext cx="8135925" cy="4495800"/>
          </a:xfrm>
        </p:spPr>
      </p:pic>
    </p:spTree>
    <p:extLst>
      <p:ext uri="{BB962C8B-B14F-4D97-AF65-F5344CB8AC3E}">
        <p14:creationId xmlns:p14="http://schemas.microsoft.com/office/powerpoint/2010/main" val="812472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라이브러리 함수</a:t>
            </a:r>
            <a:endParaRPr lang="en-US" altLang="ko-KR" sz="3600" dirty="0"/>
          </a:p>
        </p:txBody>
      </p:sp>
      <p:sp>
        <p:nvSpPr>
          <p:cNvPr id="29700" name="Rectangle 5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라이브러리 함수</a:t>
            </a:r>
            <a:r>
              <a:rPr lang="en-US" altLang="ko-KR" dirty="0"/>
              <a:t>: </a:t>
            </a:r>
            <a:r>
              <a:rPr lang="ko-KR" altLang="en-US" dirty="0"/>
              <a:t>라이브러리 함수란 컴파일러가 프로그래머가 사용할 수 있도록 제공하는 함수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lvl="1"/>
            <a:r>
              <a:rPr lang="en-US" altLang="ko-KR" dirty="0" err="1"/>
              <a:t>printf</a:t>
            </a:r>
            <a:r>
              <a:rPr lang="en-US" altLang="ko-KR" dirty="0"/>
              <a:t>(): </a:t>
            </a:r>
            <a:r>
              <a:rPr lang="ko-KR" altLang="en-US" dirty="0"/>
              <a:t>모니터에 출력을 하기 위한 표준 출력 함수</a:t>
            </a:r>
            <a:endParaRPr lang="en-US" altLang="ko-KR" dirty="0"/>
          </a:p>
          <a:p>
            <a:pPr lvl="1"/>
            <a:r>
              <a:rPr lang="en-US" altLang="ko-KR" dirty="0" err="1"/>
              <a:t>scanf</a:t>
            </a:r>
            <a:r>
              <a:rPr lang="en-US" altLang="ko-KR" dirty="0"/>
              <a:t>( ):</a:t>
            </a:r>
            <a:r>
              <a:rPr lang="ko-KR" altLang="en-US" dirty="0"/>
              <a:t> 키보드에서의 입력을 위한 표준 입력 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F8DD73-9AAC-3F48-8A86-F096C091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31" y="3536070"/>
            <a:ext cx="7561937" cy="27357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533D31-FEB6-123D-BC0E-4B208B88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789" y="2121058"/>
            <a:ext cx="1239431" cy="130794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문자열 출력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50441" y="2541554"/>
            <a:ext cx="405226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 err="1">
                <a:latin typeface="Trebuchet MS" pitchFamily="34" charset="0"/>
              </a:rPr>
              <a:t>printf</a:t>
            </a:r>
            <a:r>
              <a:rPr kumimoji="1" lang="en-US" altLang="ko-KR" sz="2800" u="sng" dirty="0">
                <a:solidFill>
                  <a:schemeClr val="tx2"/>
                </a:solidFill>
                <a:latin typeface="Trebuchet MS" pitchFamily="34" charset="0"/>
              </a:rPr>
              <a:t>("Hello World!\n</a:t>
            </a:r>
            <a:r>
              <a:rPr kumimoji="1" lang="en-US" altLang="ko-KR" sz="2800" dirty="0">
                <a:latin typeface="Trebuchet MS" pitchFamily="34" charset="0"/>
              </a:rPr>
              <a:t>");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788022" y="1941390"/>
            <a:ext cx="2786544" cy="120032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ko-KR" altLang="en-US" dirty="0"/>
              <a:t>문자열</a:t>
            </a:r>
            <a:r>
              <a:rPr lang="en-US" altLang="ko-KR" dirty="0"/>
              <a:t>(string): “Hello</a:t>
            </a:r>
            <a:r>
              <a:rPr lang="ko-KR" altLang="en-US" dirty="0"/>
              <a:t> </a:t>
            </a:r>
            <a:r>
              <a:rPr lang="en-US" altLang="ko-KR" dirty="0"/>
              <a:t>World!\n”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같이 문자들을 여러 개 나열한 것</a:t>
            </a:r>
            <a:endParaRPr lang="en-US" altLang="ko-KR" dirty="0"/>
          </a:p>
        </p:txBody>
      </p:sp>
      <p:sp>
        <p:nvSpPr>
          <p:cNvPr id="4" name="자유형 3"/>
          <p:cNvSpPr/>
          <p:nvPr/>
        </p:nvSpPr>
        <p:spPr bwMode="auto">
          <a:xfrm>
            <a:off x="4026285" y="1849838"/>
            <a:ext cx="1659751" cy="791455"/>
          </a:xfrm>
          <a:custGeom>
            <a:avLst/>
            <a:gdLst>
              <a:gd name="connsiteX0" fmla="*/ 1659751 w 1659751"/>
              <a:gd name="connsiteY0" fmla="*/ 230521 h 791455"/>
              <a:gd name="connsiteX1" fmla="*/ 1613647 w 1659751"/>
              <a:gd name="connsiteY1" fmla="*/ 215153 h 791455"/>
              <a:gd name="connsiteX2" fmla="*/ 1590595 w 1659751"/>
              <a:gd name="connsiteY2" fmla="*/ 199785 h 791455"/>
              <a:gd name="connsiteX3" fmla="*/ 1490703 w 1659751"/>
              <a:gd name="connsiteY3" fmla="*/ 153681 h 791455"/>
              <a:gd name="connsiteX4" fmla="*/ 1421546 w 1659751"/>
              <a:gd name="connsiteY4" fmla="*/ 138313 h 791455"/>
              <a:gd name="connsiteX5" fmla="*/ 1367758 w 1659751"/>
              <a:gd name="connsiteY5" fmla="*/ 115260 h 791455"/>
              <a:gd name="connsiteX6" fmla="*/ 1121869 w 1659751"/>
              <a:gd name="connsiteY6" fmla="*/ 53788 h 791455"/>
              <a:gd name="connsiteX7" fmla="*/ 883664 w 1659751"/>
              <a:gd name="connsiteY7" fmla="*/ 15368 h 791455"/>
              <a:gd name="connsiteX8" fmla="*/ 776088 w 1659751"/>
              <a:gd name="connsiteY8" fmla="*/ 0 h 791455"/>
              <a:gd name="connsiteX9" fmla="*/ 668511 w 1659751"/>
              <a:gd name="connsiteY9" fmla="*/ 7684 h 791455"/>
              <a:gd name="connsiteX10" fmla="*/ 637775 w 1659751"/>
              <a:gd name="connsiteY10" fmla="*/ 53788 h 791455"/>
              <a:gd name="connsiteX11" fmla="*/ 622407 w 1659751"/>
              <a:gd name="connsiteY11" fmla="*/ 76840 h 791455"/>
              <a:gd name="connsiteX12" fmla="*/ 599355 w 1659751"/>
              <a:gd name="connsiteY12" fmla="*/ 107576 h 791455"/>
              <a:gd name="connsiteX13" fmla="*/ 560935 w 1659751"/>
              <a:gd name="connsiteY13" fmla="*/ 176733 h 791455"/>
              <a:gd name="connsiteX14" fmla="*/ 553251 w 1659751"/>
              <a:gd name="connsiteY14" fmla="*/ 199785 h 791455"/>
              <a:gd name="connsiteX15" fmla="*/ 537882 w 1659751"/>
              <a:gd name="connsiteY15" fmla="*/ 261257 h 791455"/>
              <a:gd name="connsiteX16" fmla="*/ 530198 w 1659751"/>
              <a:gd name="connsiteY16" fmla="*/ 284309 h 791455"/>
              <a:gd name="connsiteX17" fmla="*/ 537882 w 1659751"/>
              <a:gd name="connsiteY17" fmla="*/ 430306 h 791455"/>
              <a:gd name="connsiteX18" fmla="*/ 530198 w 1659751"/>
              <a:gd name="connsiteY18" fmla="*/ 507146 h 791455"/>
              <a:gd name="connsiteX19" fmla="*/ 491778 w 1659751"/>
              <a:gd name="connsiteY19" fmla="*/ 530198 h 791455"/>
              <a:gd name="connsiteX20" fmla="*/ 468726 w 1659751"/>
              <a:gd name="connsiteY20" fmla="*/ 545566 h 791455"/>
              <a:gd name="connsiteX21" fmla="*/ 384202 w 1659751"/>
              <a:gd name="connsiteY21" fmla="*/ 576302 h 791455"/>
              <a:gd name="connsiteX22" fmla="*/ 345782 w 1659751"/>
              <a:gd name="connsiteY22" fmla="*/ 591670 h 791455"/>
              <a:gd name="connsiteX23" fmla="*/ 315045 w 1659751"/>
              <a:gd name="connsiteY23" fmla="*/ 607039 h 791455"/>
              <a:gd name="connsiteX24" fmla="*/ 253573 w 1659751"/>
              <a:gd name="connsiteY24" fmla="*/ 622407 h 791455"/>
              <a:gd name="connsiteX25" fmla="*/ 184417 w 1659751"/>
              <a:gd name="connsiteY25" fmla="*/ 645459 h 791455"/>
              <a:gd name="connsiteX26" fmla="*/ 161365 w 1659751"/>
              <a:gd name="connsiteY26" fmla="*/ 653143 h 791455"/>
              <a:gd name="connsiteX27" fmla="*/ 115261 w 1659751"/>
              <a:gd name="connsiteY27" fmla="*/ 683879 h 791455"/>
              <a:gd name="connsiteX28" fmla="*/ 76840 w 1659751"/>
              <a:gd name="connsiteY28" fmla="*/ 729983 h 791455"/>
              <a:gd name="connsiteX29" fmla="*/ 30736 w 1659751"/>
              <a:gd name="connsiteY29" fmla="*/ 760719 h 791455"/>
              <a:gd name="connsiteX30" fmla="*/ 0 w 1659751"/>
              <a:gd name="connsiteY30" fmla="*/ 791455 h 79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59751" h="791455">
                <a:moveTo>
                  <a:pt x="1659751" y="230521"/>
                </a:moveTo>
                <a:cubicBezTo>
                  <a:pt x="1644383" y="225398"/>
                  <a:pt x="1628450" y="221732"/>
                  <a:pt x="1613647" y="215153"/>
                </a:cubicBezTo>
                <a:cubicBezTo>
                  <a:pt x="1605208" y="211402"/>
                  <a:pt x="1598668" y="204270"/>
                  <a:pt x="1590595" y="199785"/>
                </a:cubicBezTo>
                <a:cubicBezTo>
                  <a:pt x="1570839" y="188809"/>
                  <a:pt x="1510564" y="159887"/>
                  <a:pt x="1490703" y="153681"/>
                </a:cubicBezTo>
                <a:cubicBezTo>
                  <a:pt x="1468163" y="146637"/>
                  <a:pt x="1444086" y="145357"/>
                  <a:pt x="1421546" y="138313"/>
                </a:cubicBezTo>
                <a:cubicBezTo>
                  <a:pt x="1402927" y="132495"/>
                  <a:pt x="1386388" y="121042"/>
                  <a:pt x="1367758" y="115260"/>
                </a:cubicBezTo>
                <a:cubicBezTo>
                  <a:pt x="1196021" y="61962"/>
                  <a:pt x="1245915" y="80754"/>
                  <a:pt x="1121869" y="53788"/>
                </a:cubicBezTo>
                <a:cubicBezTo>
                  <a:pt x="896679" y="4834"/>
                  <a:pt x="1164671" y="55512"/>
                  <a:pt x="883664" y="15368"/>
                </a:cubicBezTo>
                <a:lnTo>
                  <a:pt x="776088" y="0"/>
                </a:lnTo>
                <a:lnTo>
                  <a:pt x="668511" y="7684"/>
                </a:lnTo>
                <a:cubicBezTo>
                  <a:pt x="651297" y="14378"/>
                  <a:pt x="648020" y="38420"/>
                  <a:pt x="637775" y="53788"/>
                </a:cubicBezTo>
                <a:cubicBezTo>
                  <a:pt x="632652" y="61472"/>
                  <a:pt x="627948" y="69452"/>
                  <a:pt x="622407" y="76840"/>
                </a:cubicBezTo>
                <a:cubicBezTo>
                  <a:pt x="614723" y="87085"/>
                  <a:pt x="605574" y="96381"/>
                  <a:pt x="599355" y="107576"/>
                </a:cubicBezTo>
                <a:cubicBezTo>
                  <a:pt x="549045" y="198136"/>
                  <a:pt x="620290" y="97593"/>
                  <a:pt x="560935" y="176733"/>
                </a:cubicBezTo>
                <a:cubicBezTo>
                  <a:pt x="558374" y="184417"/>
                  <a:pt x="555382" y="191971"/>
                  <a:pt x="553251" y="199785"/>
                </a:cubicBezTo>
                <a:cubicBezTo>
                  <a:pt x="547693" y="220162"/>
                  <a:pt x="544561" y="241220"/>
                  <a:pt x="537882" y="261257"/>
                </a:cubicBezTo>
                <a:lnTo>
                  <a:pt x="530198" y="284309"/>
                </a:lnTo>
                <a:cubicBezTo>
                  <a:pt x="532759" y="332975"/>
                  <a:pt x="533470" y="381773"/>
                  <a:pt x="537882" y="430306"/>
                </a:cubicBezTo>
                <a:cubicBezTo>
                  <a:pt x="541448" y="469527"/>
                  <a:pt x="570852" y="449070"/>
                  <a:pt x="530198" y="507146"/>
                </a:cubicBezTo>
                <a:cubicBezTo>
                  <a:pt x="521633" y="519381"/>
                  <a:pt x="504443" y="522282"/>
                  <a:pt x="491778" y="530198"/>
                </a:cubicBezTo>
                <a:cubicBezTo>
                  <a:pt x="483947" y="535093"/>
                  <a:pt x="476986" y="541436"/>
                  <a:pt x="468726" y="545566"/>
                </a:cubicBezTo>
                <a:cubicBezTo>
                  <a:pt x="386580" y="586639"/>
                  <a:pt x="443960" y="556383"/>
                  <a:pt x="384202" y="576302"/>
                </a:cubicBezTo>
                <a:cubicBezTo>
                  <a:pt x="371117" y="580664"/>
                  <a:pt x="358386" y="586068"/>
                  <a:pt x="345782" y="591670"/>
                </a:cubicBezTo>
                <a:cubicBezTo>
                  <a:pt x="335314" y="596322"/>
                  <a:pt x="325912" y="603417"/>
                  <a:pt x="315045" y="607039"/>
                </a:cubicBezTo>
                <a:cubicBezTo>
                  <a:pt x="295008" y="613718"/>
                  <a:pt x="273610" y="615728"/>
                  <a:pt x="253573" y="622407"/>
                </a:cubicBezTo>
                <a:lnTo>
                  <a:pt x="184417" y="645459"/>
                </a:lnTo>
                <a:cubicBezTo>
                  <a:pt x="176733" y="648020"/>
                  <a:pt x="168104" y="648650"/>
                  <a:pt x="161365" y="653143"/>
                </a:cubicBezTo>
                <a:lnTo>
                  <a:pt x="115261" y="683879"/>
                </a:lnTo>
                <a:cubicBezTo>
                  <a:pt x="101599" y="704372"/>
                  <a:pt x="97322" y="714053"/>
                  <a:pt x="76840" y="729983"/>
                </a:cubicBezTo>
                <a:cubicBezTo>
                  <a:pt x="62261" y="741322"/>
                  <a:pt x="30736" y="760719"/>
                  <a:pt x="30736" y="760719"/>
                </a:cubicBezTo>
                <a:cubicBezTo>
                  <a:pt x="12191" y="788536"/>
                  <a:pt x="23628" y="779641"/>
                  <a:pt x="0" y="791455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0" name="Picture 2" descr="C:\Users\chun\AppData\Local\Microsoft\Windows\Temporary Internet Files\Content.IE5\0GP2I4QU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598" y="3543300"/>
            <a:ext cx="3008020" cy="240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589620" y="3883551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</a:rPr>
              <a:t>Hello</a:t>
            </a:r>
            <a:r>
              <a:rPr lang="ko-KR" altLang="en-US" dirty="0">
                <a:solidFill>
                  <a:srgbClr val="FFFF00"/>
                </a:solidFill>
                <a:latin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</a:rPr>
              <a:t>World!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변수값 출력</a:t>
            </a: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1748" name="Rectangle 103"/>
          <p:cNvSpPr>
            <a:spLocks noChangeArrowheads="1"/>
          </p:cNvSpPr>
          <p:nvPr/>
        </p:nvSpPr>
        <p:spPr bwMode="auto">
          <a:xfrm>
            <a:off x="0" y="4919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3BDFFC-27BB-9220-01BF-5A461ACDBCCC}"/>
              </a:ext>
            </a:extLst>
          </p:cNvPr>
          <p:cNvSpPr/>
          <p:nvPr/>
        </p:nvSpPr>
        <p:spPr>
          <a:xfrm>
            <a:off x="1050441" y="2513248"/>
            <a:ext cx="512672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 err="1">
                <a:latin typeface="Trebuchet MS" pitchFamily="34" charset="0"/>
              </a:rPr>
              <a:t>printf</a:t>
            </a:r>
            <a:r>
              <a:rPr kumimoji="1" lang="en-US" altLang="ko-KR" sz="2800" dirty="0">
                <a:solidFill>
                  <a:schemeClr val="tx2"/>
                </a:solidFill>
                <a:latin typeface="Trebuchet MS" pitchFamily="34" charset="0"/>
              </a:rPr>
              <a:t>(</a:t>
            </a:r>
            <a:r>
              <a:rPr kumimoji="1" lang="en-US" altLang="ko-KR" sz="2800" u="sng" dirty="0">
                <a:solidFill>
                  <a:srgbClr val="0070C0"/>
                </a:solidFill>
                <a:latin typeface="Trebuchet MS" pitchFamily="34" charset="0"/>
              </a:rPr>
              <a:t>"</a:t>
            </a:r>
            <a:r>
              <a:rPr kumimoji="1" lang="ko-KR" altLang="en-US" sz="2800" u="sng" dirty="0">
                <a:solidFill>
                  <a:srgbClr val="0070C0"/>
                </a:solidFill>
                <a:latin typeface="Trebuchet MS" pitchFamily="34" charset="0"/>
              </a:rPr>
              <a:t>두수의 합</a:t>
            </a:r>
            <a:r>
              <a:rPr kumimoji="1" lang="en-US" altLang="ko-KR" sz="2800" u="sng" dirty="0">
                <a:solidFill>
                  <a:srgbClr val="0070C0"/>
                </a:solidFill>
                <a:latin typeface="Trebuchet MS" pitchFamily="34" charset="0"/>
              </a:rPr>
              <a:t>:</a:t>
            </a:r>
            <a:r>
              <a:rPr kumimoji="1" lang="ko-KR" altLang="en-US" sz="2800" u="sng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kumimoji="1" lang="en-US" altLang="ko-KR" sz="2800" u="sng" dirty="0">
                <a:solidFill>
                  <a:srgbClr val="FF0000"/>
                </a:solidFill>
                <a:latin typeface="Trebuchet MS" pitchFamily="34" charset="0"/>
              </a:rPr>
              <a:t>%d</a:t>
            </a:r>
            <a:r>
              <a:rPr kumimoji="1" lang="en-US" altLang="ko-KR" sz="2800" u="sng" dirty="0">
                <a:solidFill>
                  <a:srgbClr val="0070C0"/>
                </a:solidFill>
                <a:latin typeface="Trebuchet MS" pitchFamily="34" charset="0"/>
              </a:rPr>
              <a:t>\n"</a:t>
            </a:r>
            <a:r>
              <a:rPr kumimoji="1" lang="en-US" altLang="ko-KR" sz="2800" dirty="0">
                <a:solidFill>
                  <a:schemeClr val="tx2"/>
                </a:solidFill>
                <a:latin typeface="Trebuchet MS" pitchFamily="34" charset="0"/>
              </a:rPr>
              <a:t>, sum</a:t>
            </a:r>
            <a:r>
              <a:rPr kumimoji="1" lang="en-US" altLang="ko-KR" sz="2800" dirty="0">
                <a:latin typeface="Trebuchet MS" pitchFamily="34" charset="0"/>
              </a:rPr>
              <a:t>);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9A898B-0976-57DE-A041-884B0349DC94}"/>
              </a:ext>
            </a:extLst>
          </p:cNvPr>
          <p:cNvSpPr/>
          <p:nvPr/>
        </p:nvSpPr>
        <p:spPr>
          <a:xfrm>
            <a:off x="5246578" y="1790459"/>
            <a:ext cx="3402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ko-KR" altLang="en-US" dirty="0"/>
              <a:t>형식 지정자</a:t>
            </a:r>
            <a:r>
              <a:rPr lang="en-US" altLang="ko-KR" dirty="0"/>
              <a:t>(format specifier)</a:t>
            </a:r>
          </a:p>
        </p:txBody>
      </p:sp>
      <p:pic>
        <p:nvPicPr>
          <p:cNvPr id="6" name="Picture 2" descr="C:\Users\chun\AppData\Local\Microsoft\Windows\Temporary Internet Files\Content.IE5\0GP2I4QU\MC900432517[1].wmf">
            <a:extLst>
              <a:ext uri="{FF2B5EF4-FFF2-40B4-BE49-F238E27FC236}">
                <a16:creationId xmlns:a16="http://schemas.microsoft.com/office/drawing/2014/main" id="{5BBB5829-E05A-51CC-B9BC-D54D72271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598" y="3543300"/>
            <a:ext cx="3008020" cy="240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D08EDA6-D195-7E62-0C8E-6A5FEA81D03D}"/>
              </a:ext>
            </a:extLst>
          </p:cNvPr>
          <p:cNvSpPr/>
          <p:nvPr/>
        </p:nvSpPr>
        <p:spPr>
          <a:xfrm>
            <a:off x="2589620" y="3883551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dirty="0">
                <a:solidFill>
                  <a:srgbClr val="FFFF00"/>
                </a:solidFill>
                <a:latin typeface="굴림" panose="020B0600000101010101" pitchFamily="50" charset="-127"/>
              </a:rPr>
              <a:t>두수의 합</a:t>
            </a:r>
            <a:r>
              <a:rPr lang="en-US" altLang="ko-KR">
                <a:solidFill>
                  <a:srgbClr val="FFFF00"/>
                </a:solidFill>
                <a:latin typeface="굴림" panose="020B0600000101010101" pitchFamily="50" charset="-127"/>
              </a:rPr>
              <a:t>: 30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D5F851A-45F1-E920-FDED-753706F29D8C}"/>
              </a:ext>
            </a:extLst>
          </p:cNvPr>
          <p:cNvSpPr/>
          <p:nvPr/>
        </p:nvSpPr>
        <p:spPr>
          <a:xfrm>
            <a:off x="4020337" y="2466348"/>
            <a:ext cx="476094" cy="527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F7416C-E937-84AC-E673-89DB6BA69254}"/>
              </a:ext>
            </a:extLst>
          </p:cNvPr>
          <p:cNvSpPr/>
          <p:nvPr/>
        </p:nvSpPr>
        <p:spPr>
          <a:xfrm>
            <a:off x="5246578" y="3416390"/>
            <a:ext cx="3290872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ko-KR" altLang="en-US" dirty="0"/>
              <a:t>형식 문자열</a:t>
            </a:r>
            <a:r>
              <a:rPr lang="en-US" altLang="ko-KR" dirty="0"/>
              <a:t>(format string)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B1A7038-989D-76EB-2981-7EAE140A3A03}"/>
              </a:ext>
            </a:extLst>
          </p:cNvPr>
          <p:cNvCxnSpPr>
            <a:cxnSpLocks/>
            <a:stCxn id="4" idx="2"/>
            <a:endCxn id="3" idx="7"/>
          </p:cNvCxnSpPr>
          <p:nvPr/>
        </p:nvCxnSpPr>
        <p:spPr>
          <a:xfrm flipH="1">
            <a:off x="4426709" y="2159791"/>
            <a:ext cx="2520982" cy="3837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6F60731-B19F-4AD1-E34E-CBB35B62CB8E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3613803" y="2993379"/>
            <a:ext cx="1632775" cy="607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14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51E36AD2-8593-4322-8B61-C023A1A53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39" y="3495675"/>
            <a:ext cx="1179860" cy="1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0C43E7B2-76E3-4D6F-B02B-1529E0EF187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97299" y="1847290"/>
            <a:ext cx="5424207" cy="4445934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/*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두 개의 숫자의 합을 계산하는 프로그램 *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x;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첫 번째 정수를 저장할 변수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y;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두 번째 정수를 저장할 변수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sum;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두 정수의 합을 저장하는 변수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x = 100;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y = 200;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sum = x + y;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두수의 합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% 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sum);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654151" y="1816894"/>
            <a:ext cx="2374900" cy="1081087"/>
          </a:xfrm>
          <a:prstGeom prst="cloudCallout">
            <a:avLst>
              <a:gd name="adj1" fmla="val -9560"/>
              <a:gd name="adj2" fmla="val 79255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200">
                <a:latin typeface="새굴림" pitchFamily="18" charset="-127"/>
                <a:ea typeface="새굴림" pitchFamily="18" charset="-127"/>
              </a:rPr>
              <a:t>주석은 코드를 설명하는 글입니다</a:t>
            </a:r>
            <a:r>
              <a:rPr lang="en-US" altLang="ko-KR" sz="1200">
                <a:latin typeface="새굴림" pitchFamily="18" charset="-127"/>
                <a:ea typeface="새굴림" pitchFamily="18" charset="-127"/>
              </a:rPr>
              <a:t>.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5057497" y="2134628"/>
            <a:ext cx="2275631" cy="1630548"/>
          </a:xfrm>
          <a:prstGeom prst="line">
            <a:avLst/>
          </a:pr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0785" y="1826512"/>
            <a:ext cx="4176713" cy="287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1CA28A-C9EB-4518-AB24-D2AB70C1B051}"/>
              </a:ext>
            </a:extLst>
          </p:cNvPr>
          <p:cNvSpPr/>
          <p:nvPr/>
        </p:nvSpPr>
        <p:spPr>
          <a:xfrm>
            <a:off x="1971581" y="3185318"/>
            <a:ext cx="3059350" cy="287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BFBF0268-D841-4ED9-94B2-573ED43AC0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0630" y="3185318"/>
            <a:ext cx="1969710" cy="628091"/>
          </a:xfrm>
          <a:prstGeom prst="line">
            <a:avLst/>
          </a:pr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6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형식 지정자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형식 지정자</a:t>
            </a:r>
            <a:r>
              <a:rPr lang="en-US" altLang="ko-KR" dirty="0"/>
              <a:t>: </a:t>
            </a:r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에서 값을 출력하는 형식을 지정한다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0F4AD0-AA41-075C-6486-E524F3495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52" y="2310354"/>
            <a:ext cx="8100700" cy="19884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594AE1-405C-B32F-CCD6-32998E9C12CE}"/>
              </a:ext>
            </a:extLst>
          </p:cNvPr>
          <p:cNvSpPr txBox="1"/>
          <p:nvPr/>
        </p:nvSpPr>
        <p:spPr>
          <a:xfrm>
            <a:off x="7111161" y="3191812"/>
            <a:ext cx="604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0000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682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HY엽서L" pitchFamily="18" charset="-127"/>
              </a:rPr>
              <a:t>여러 개의 </a:t>
            </a:r>
            <a:r>
              <a:rPr lang="ko-KR" altLang="en-US" sz="3600" dirty="0" err="1">
                <a:latin typeface="HY엽서L" pitchFamily="18" charset="-127"/>
              </a:rPr>
              <a:t>변수값</a:t>
            </a:r>
            <a:r>
              <a:rPr lang="ko-KR" altLang="en-US" sz="3600" dirty="0">
                <a:latin typeface="HY엽서L" pitchFamily="18" charset="-127"/>
              </a:rPr>
              <a:t> 출력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149014A-3408-35C7-0142-A3628A83AB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형식 지정자의 자리에 변수의 값이 대치되어서 출력된다고 생각하면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EC0577-739E-70A4-73A5-A3F11A07A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60" y="2315831"/>
            <a:ext cx="7335080" cy="416116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E5FFF-2C76-2F06-199B-1C095A35EB5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형식과 변수의 자료형은 반드시 일치하여야 한다는 점이다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D0D5C1-CA43-0BA9-6CA1-47F0FD5E3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16" y="2293142"/>
            <a:ext cx="6198896" cy="356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828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481B8-245B-FAE7-407B-7CFF8A3D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필드 폭</a:t>
            </a:r>
            <a:r>
              <a:rPr lang="en-US" altLang="ko-KR" dirty="0"/>
              <a:t>(field width)</a:t>
            </a:r>
            <a:r>
              <a:rPr lang="ko-KR" altLang="en-US" dirty="0"/>
              <a:t>과 정밀도</a:t>
            </a:r>
            <a:r>
              <a:rPr lang="en-US" altLang="ko-KR" dirty="0"/>
              <a:t>(precision)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6B7AC0-86A9-112F-90C9-F4FEF4FDF2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( )</a:t>
            </a:r>
            <a:r>
              <a:rPr lang="ko-KR" altLang="en-US" dirty="0"/>
              <a:t>를 사용하여 출력할 때</a:t>
            </a:r>
            <a:r>
              <a:rPr lang="en-US" altLang="ko-KR" dirty="0"/>
              <a:t>, </a:t>
            </a:r>
            <a:r>
              <a:rPr lang="ko-KR" altLang="en-US" dirty="0"/>
              <a:t>데이터가 출력되는 필드의 크기를 지정할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FD0285-592F-FC68-F404-187801C52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04" y="2311758"/>
            <a:ext cx="7583648" cy="15363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4C3944-1A05-DC08-F546-33CB2E81F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05" y="3984696"/>
            <a:ext cx="7583648" cy="24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318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덧셈 프로그램 </a:t>
            </a:r>
            <a:r>
              <a:rPr lang="en-US" altLang="ko-KR" sz="3600">
                <a:latin typeface="HY엽서L" pitchFamily="18" charset="-127"/>
              </a:rPr>
              <a:t>#1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0DBD471-BD05-9F52-37B7-3A4956F4401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51439" y="1600199"/>
            <a:ext cx="7302214" cy="4879245"/>
          </a:xfr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B3DECA71-FAD8-CCC9-AADC-48BF6FABDF9D}"/>
              </a:ext>
            </a:extLst>
          </p:cNvPr>
          <p:cNvGrpSpPr/>
          <p:nvPr/>
        </p:nvGrpSpPr>
        <p:grpSpPr>
          <a:xfrm>
            <a:off x="5667469" y="5377759"/>
            <a:ext cx="3342504" cy="884124"/>
            <a:chOff x="4963766" y="-1402131"/>
            <a:chExt cx="3663880" cy="132069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52BBA7F-44A1-F24B-6AB5-A48F64BA7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2813" y="-431493"/>
              <a:ext cx="745785" cy="35005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2B50622-BC99-A460-C65F-3982F192D20F}"/>
                </a:ext>
              </a:extLst>
            </p:cNvPr>
            <p:cNvSpPr/>
            <p:nvPr/>
          </p:nvSpPr>
          <p:spPr>
            <a:xfrm>
              <a:off x="4963766" y="-1402131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ko-KR" altLang="en-US" sz="1600" dirty="0">
                  <a:solidFill>
                    <a:srgbClr val="FFFF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두수의 합</a:t>
              </a:r>
              <a:r>
                <a:rPr lang="en-US" altLang="ko-KR" sz="1600" dirty="0">
                  <a:solidFill>
                    <a:srgbClr val="FFFF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 300</a:t>
              </a:r>
              <a:endParaRPr lang="ko-KR" altLang="en-US" sz="1600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사칙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에 </a:t>
            </a:r>
            <a:r>
              <a:rPr lang="en-US" altLang="ko-KR" dirty="0"/>
              <a:t>20</a:t>
            </a:r>
            <a:r>
              <a:rPr lang="ko-KR" altLang="en-US" dirty="0"/>
              <a:t>과 </a:t>
            </a:r>
            <a:r>
              <a:rPr lang="en-US" altLang="ko-KR" dirty="0"/>
              <a:t>10</a:t>
            </a:r>
            <a:r>
              <a:rPr lang="ko-KR" altLang="en-US" dirty="0"/>
              <a:t>을 저장하고 </a:t>
            </a:r>
            <a:r>
              <a:rPr lang="en-US" altLang="ko-KR" dirty="0" err="1"/>
              <a:t>x+y</a:t>
            </a:r>
            <a:r>
              <a:rPr lang="en-US" altLang="ko-KR" dirty="0"/>
              <a:t>, x-y, x</a:t>
            </a:r>
            <a:r>
              <a:rPr lang="ko-KR" altLang="en-US" dirty="0"/>
              <a:t>*</a:t>
            </a:r>
            <a:r>
              <a:rPr lang="en-US" altLang="ko-KR" dirty="0"/>
              <a:t>y, x/y</a:t>
            </a:r>
            <a:r>
              <a:rPr lang="ko-KR" altLang="en-US" dirty="0"/>
              <a:t>을 계산하여서 변수에 저장하고 이들 변수를 화면에 출력하는 프로그램을 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31F16B4-0722-4E5A-9409-FF1D1FF4CB93}"/>
              </a:ext>
            </a:extLst>
          </p:cNvPr>
          <p:cNvGrpSpPr/>
          <p:nvPr/>
        </p:nvGrpSpPr>
        <p:grpSpPr>
          <a:xfrm>
            <a:off x="1299882" y="2907595"/>
            <a:ext cx="7152401" cy="2139535"/>
            <a:chOff x="4963766" y="-1402131"/>
            <a:chExt cx="3663880" cy="132069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62A42DC-8943-4433-8981-56ADF7FDD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2813" y="-431493"/>
              <a:ext cx="745785" cy="35005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16C52A4-8279-434E-B6C6-35249EEFF6A5}"/>
                </a:ext>
              </a:extLst>
            </p:cNvPr>
            <p:cNvSpPr/>
            <p:nvPr/>
          </p:nvSpPr>
          <p:spPr>
            <a:xfrm>
              <a:off x="4963766" y="-1402131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두수의 합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30</a:t>
              </a:r>
            </a:p>
            <a:p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두수의 차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10</a:t>
              </a:r>
            </a:p>
            <a:p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두수의 곱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200</a:t>
              </a:r>
            </a:p>
            <a:p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두수의 몫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2</a:t>
              </a:r>
            </a:p>
            <a:p>
              <a:endPara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495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648" y="1600200"/>
            <a:ext cx="8153400" cy="516458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정수 간의 가감승제를 계산하는 프로그램 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&gt;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 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)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{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x;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첫 번째 정수를 저장할 변수 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y;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두 번째 정수를 저장할 변수 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sum, diff,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mul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, div;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두 정수 간의 연산의 결과를 저장하는 변수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 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x = 20;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x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에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2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을 저장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y = 10;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y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에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10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을 저장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 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sum = x + y;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sum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에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(</a:t>
            </a:r>
            <a:r>
              <a:rPr lang="en-US" altLang="ko-KR" sz="1600" kern="0" dirty="0" err="1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x+y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)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의 결과를 저장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diff = x - y;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diff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에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(x-y)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의 결과를 저장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mul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= x * y;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</a:t>
            </a:r>
            <a:r>
              <a:rPr lang="en-US" altLang="ko-KR" sz="1600" kern="0" dirty="0" err="1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mul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에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(x*y)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의 결과를 저장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div = x / y;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div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에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(x/y)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의 결과를 저장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 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kern="100" dirty="0">
                <a:latin typeface="Trebuchet MS" panose="020B0603020202020204" pitchFamily="34" charset="0"/>
                <a:cs typeface="Times New Roman" panose="02020603050405020304" pitchFamily="18" charset="0"/>
              </a:rPr>
              <a:t> </a:t>
            </a:r>
            <a:endParaRPr lang="ko-KR" altLang="ko-KR" sz="1600" kern="100" dirty="0">
              <a:effectLst/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084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648" y="1600200"/>
            <a:ext cx="8153400" cy="264332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"</a:t>
            </a:r>
            <a:r>
              <a:rPr lang="ko-KR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두수의 합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: 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, sum);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sum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의 값을 화면에 출력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"</a:t>
            </a:r>
            <a:r>
              <a:rPr lang="ko-KR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두수의 차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: 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, diff);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diff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의 값을 화면에 출력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"</a:t>
            </a:r>
            <a:r>
              <a:rPr lang="ko-KR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두수의 곱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: 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mul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</a:t>
            </a:r>
            <a:r>
              <a:rPr lang="en-US" altLang="ko-KR" sz="1600" kern="0" dirty="0" err="1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mul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의 값을 화면에 출력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"</a:t>
            </a:r>
            <a:r>
              <a:rPr lang="ko-KR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두수의 몫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: 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, div);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div</a:t>
            </a:r>
            <a:r>
              <a:rPr lang="ko-KR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의 값을 화면에 출력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 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 0;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cs typeface="돋움체" panose="020B0609000101010101" pitchFamily="49" charset="-127"/>
              </a:rPr>
              <a:t>}</a:t>
            </a:r>
            <a:endParaRPr lang="ko-KR" altLang="ko-KR" sz="1600" kern="1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kern="100" dirty="0">
                <a:latin typeface="Trebuchet MS" panose="020B0603020202020204" pitchFamily="34" charset="0"/>
                <a:cs typeface="Times New Roman" panose="02020603050405020304" pitchFamily="18" charset="0"/>
              </a:rPr>
              <a:t> </a:t>
            </a:r>
            <a:endParaRPr lang="ko-KR" altLang="ko-KR" sz="1600" kern="100" dirty="0">
              <a:effectLst/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77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키보드로부터 값을 받아서 변수에 저장한다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변수의 주소를 필요로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90900" y="4336001"/>
            <a:ext cx="2750509" cy="123029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 err="1">
                <a:latin typeface="Trebuchet MS" pitchFamily="34" charset="0"/>
                <a:ea typeface="HY중고딕" pitchFamily="18" charset="-127"/>
              </a:rPr>
              <a:t>scanf</a:t>
            </a:r>
            <a:r>
              <a:rPr kumimoji="1" lang="en-US" altLang="ko-KR" dirty="0">
                <a:latin typeface="Trebuchet MS" pitchFamily="34" charset="0"/>
                <a:ea typeface="HY중고딕" pitchFamily="18" charset="-127"/>
              </a:rPr>
              <a:t>("%d", </a:t>
            </a:r>
            <a:r>
              <a:rPr kumimoji="1" lang="en-US" altLang="ko-KR" b="1" dirty="0">
                <a:solidFill>
                  <a:srgbClr val="FF0000"/>
                </a:solidFill>
                <a:latin typeface="Consolas" panose="020B0609020204030204" pitchFamily="49" charset="0"/>
                <a:ea typeface="HY중고딕" pitchFamily="18" charset="-127"/>
              </a:rPr>
              <a:t>&amp;</a:t>
            </a:r>
            <a:r>
              <a:rPr kumimoji="1" lang="en-US" altLang="ko-KR" dirty="0">
                <a:latin typeface="Trebuchet MS" pitchFamily="34" charset="0"/>
                <a:ea typeface="HY중고딕" pitchFamily="18" charset="-127"/>
              </a:rPr>
              <a:t>x);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92110" y="3406206"/>
            <a:ext cx="2786544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ko-KR" altLang="en-US" sz="1600" dirty="0"/>
              <a:t>값을</a:t>
            </a:r>
            <a:r>
              <a:rPr lang="en-US" altLang="ko-KR" sz="1600" dirty="0"/>
              <a:t> </a:t>
            </a:r>
            <a:r>
              <a:rPr lang="ko-KR" altLang="en-US" sz="1600" dirty="0"/>
              <a:t>저장할 변수의 </a:t>
            </a:r>
            <a:r>
              <a:rPr lang="ko-KR" altLang="en-US" sz="1600" b="1" dirty="0">
                <a:solidFill>
                  <a:srgbClr val="FF0000"/>
                </a:solidFill>
              </a:rPr>
              <a:t>주소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4469557" y="3755254"/>
            <a:ext cx="1233996" cy="1154097"/>
          </a:xfrm>
          <a:custGeom>
            <a:avLst/>
            <a:gdLst>
              <a:gd name="connsiteX0" fmla="*/ 1233996 w 1233996"/>
              <a:gd name="connsiteY0" fmla="*/ 0 h 1154097"/>
              <a:gd name="connsiteX1" fmla="*/ 1189608 w 1233996"/>
              <a:gd name="connsiteY1" fmla="*/ 8878 h 1154097"/>
              <a:gd name="connsiteX2" fmla="*/ 1136342 w 1233996"/>
              <a:gd name="connsiteY2" fmla="*/ 26633 h 1154097"/>
              <a:gd name="connsiteX3" fmla="*/ 1038687 w 1233996"/>
              <a:gd name="connsiteY3" fmla="*/ 44388 h 1154097"/>
              <a:gd name="connsiteX4" fmla="*/ 985421 w 1233996"/>
              <a:gd name="connsiteY4" fmla="*/ 62144 h 1154097"/>
              <a:gd name="connsiteX5" fmla="*/ 941033 w 1233996"/>
              <a:gd name="connsiteY5" fmla="*/ 71021 h 1154097"/>
              <a:gd name="connsiteX6" fmla="*/ 905522 w 1233996"/>
              <a:gd name="connsiteY6" fmla="*/ 88777 h 1154097"/>
              <a:gd name="connsiteX7" fmla="*/ 772357 w 1233996"/>
              <a:gd name="connsiteY7" fmla="*/ 133165 h 1154097"/>
              <a:gd name="connsiteX8" fmla="*/ 665825 w 1233996"/>
              <a:gd name="connsiteY8" fmla="*/ 168676 h 1154097"/>
              <a:gd name="connsiteX9" fmla="*/ 630314 w 1233996"/>
              <a:gd name="connsiteY9" fmla="*/ 195309 h 1154097"/>
              <a:gd name="connsiteX10" fmla="*/ 559293 w 1233996"/>
              <a:gd name="connsiteY10" fmla="*/ 239697 h 1154097"/>
              <a:gd name="connsiteX11" fmla="*/ 497149 w 1233996"/>
              <a:gd name="connsiteY11" fmla="*/ 292963 h 1154097"/>
              <a:gd name="connsiteX12" fmla="*/ 417250 w 1233996"/>
              <a:gd name="connsiteY12" fmla="*/ 346229 h 1154097"/>
              <a:gd name="connsiteX13" fmla="*/ 355107 w 1233996"/>
              <a:gd name="connsiteY13" fmla="*/ 408373 h 1154097"/>
              <a:gd name="connsiteX14" fmla="*/ 328474 w 1233996"/>
              <a:gd name="connsiteY14" fmla="*/ 435006 h 1154097"/>
              <a:gd name="connsiteX15" fmla="*/ 310718 w 1233996"/>
              <a:gd name="connsiteY15" fmla="*/ 452761 h 1154097"/>
              <a:gd name="connsiteX16" fmla="*/ 301841 w 1233996"/>
              <a:gd name="connsiteY16" fmla="*/ 479394 h 1154097"/>
              <a:gd name="connsiteX17" fmla="*/ 284085 w 1233996"/>
              <a:gd name="connsiteY17" fmla="*/ 497150 h 1154097"/>
              <a:gd name="connsiteX18" fmla="*/ 346229 w 1233996"/>
              <a:gd name="connsiteY18" fmla="*/ 523783 h 1154097"/>
              <a:gd name="connsiteX19" fmla="*/ 372862 w 1233996"/>
              <a:gd name="connsiteY19" fmla="*/ 541538 h 1154097"/>
              <a:gd name="connsiteX20" fmla="*/ 426128 w 1233996"/>
              <a:gd name="connsiteY20" fmla="*/ 568171 h 1154097"/>
              <a:gd name="connsiteX21" fmla="*/ 435006 w 1233996"/>
              <a:gd name="connsiteY21" fmla="*/ 594804 h 1154097"/>
              <a:gd name="connsiteX22" fmla="*/ 461639 w 1233996"/>
              <a:gd name="connsiteY22" fmla="*/ 612559 h 1154097"/>
              <a:gd name="connsiteX23" fmla="*/ 479394 w 1233996"/>
              <a:gd name="connsiteY23" fmla="*/ 630315 h 1154097"/>
              <a:gd name="connsiteX24" fmla="*/ 479394 w 1233996"/>
              <a:gd name="connsiteY24" fmla="*/ 727969 h 1154097"/>
              <a:gd name="connsiteX25" fmla="*/ 452761 w 1233996"/>
              <a:gd name="connsiteY25" fmla="*/ 754602 h 1154097"/>
              <a:gd name="connsiteX26" fmla="*/ 435006 w 1233996"/>
              <a:gd name="connsiteY26" fmla="*/ 781235 h 1154097"/>
              <a:gd name="connsiteX27" fmla="*/ 408373 w 1233996"/>
              <a:gd name="connsiteY27" fmla="*/ 798990 h 1154097"/>
              <a:gd name="connsiteX28" fmla="*/ 337351 w 1233996"/>
              <a:gd name="connsiteY28" fmla="*/ 861134 h 1154097"/>
              <a:gd name="connsiteX29" fmla="*/ 319596 w 1233996"/>
              <a:gd name="connsiteY29" fmla="*/ 887767 h 1154097"/>
              <a:gd name="connsiteX30" fmla="*/ 257452 w 1233996"/>
              <a:gd name="connsiteY30" fmla="*/ 932155 h 1154097"/>
              <a:gd name="connsiteX31" fmla="*/ 221942 w 1233996"/>
              <a:gd name="connsiteY31" fmla="*/ 949911 h 1154097"/>
              <a:gd name="connsiteX32" fmla="*/ 159798 w 1233996"/>
              <a:gd name="connsiteY32" fmla="*/ 985421 h 1154097"/>
              <a:gd name="connsiteX33" fmla="*/ 115410 w 1233996"/>
              <a:gd name="connsiteY33" fmla="*/ 1029810 h 1154097"/>
              <a:gd name="connsiteX34" fmla="*/ 88777 w 1233996"/>
              <a:gd name="connsiteY34" fmla="*/ 1056443 h 1154097"/>
              <a:gd name="connsiteX35" fmla="*/ 62144 w 1233996"/>
              <a:gd name="connsiteY35" fmla="*/ 1074198 h 1154097"/>
              <a:gd name="connsiteX36" fmla="*/ 17755 w 1233996"/>
              <a:gd name="connsiteY36" fmla="*/ 1109709 h 1154097"/>
              <a:gd name="connsiteX37" fmla="*/ 0 w 1233996"/>
              <a:gd name="connsiteY37" fmla="*/ 1154097 h 115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33996" h="1154097">
                <a:moveTo>
                  <a:pt x="1233996" y="0"/>
                </a:moveTo>
                <a:cubicBezTo>
                  <a:pt x="1219200" y="2959"/>
                  <a:pt x="1204165" y="4908"/>
                  <a:pt x="1189608" y="8878"/>
                </a:cubicBezTo>
                <a:cubicBezTo>
                  <a:pt x="1171552" y="13802"/>
                  <a:pt x="1154694" y="22962"/>
                  <a:pt x="1136342" y="26633"/>
                </a:cubicBezTo>
                <a:cubicBezTo>
                  <a:pt x="1074302" y="39041"/>
                  <a:pt x="1106837" y="33031"/>
                  <a:pt x="1038687" y="44388"/>
                </a:cubicBezTo>
                <a:cubicBezTo>
                  <a:pt x="1020932" y="50307"/>
                  <a:pt x="1003477" y="57220"/>
                  <a:pt x="985421" y="62144"/>
                </a:cubicBezTo>
                <a:cubicBezTo>
                  <a:pt x="970864" y="66114"/>
                  <a:pt x="955348" y="66249"/>
                  <a:pt x="941033" y="71021"/>
                </a:cubicBezTo>
                <a:cubicBezTo>
                  <a:pt x="928478" y="75206"/>
                  <a:pt x="917738" y="83687"/>
                  <a:pt x="905522" y="88777"/>
                </a:cubicBezTo>
                <a:cubicBezTo>
                  <a:pt x="821743" y="123685"/>
                  <a:pt x="852494" y="107858"/>
                  <a:pt x="772357" y="133165"/>
                </a:cubicBezTo>
                <a:cubicBezTo>
                  <a:pt x="736663" y="144437"/>
                  <a:pt x="665825" y="168676"/>
                  <a:pt x="665825" y="168676"/>
                </a:cubicBezTo>
                <a:cubicBezTo>
                  <a:pt x="653988" y="177554"/>
                  <a:pt x="642625" y="187102"/>
                  <a:pt x="630314" y="195309"/>
                </a:cubicBezTo>
                <a:cubicBezTo>
                  <a:pt x="621658" y="201080"/>
                  <a:pt x="572531" y="228665"/>
                  <a:pt x="559293" y="239697"/>
                </a:cubicBezTo>
                <a:cubicBezTo>
                  <a:pt x="504426" y="285420"/>
                  <a:pt x="563649" y="248630"/>
                  <a:pt x="497149" y="292963"/>
                </a:cubicBezTo>
                <a:cubicBezTo>
                  <a:pt x="462122" y="316314"/>
                  <a:pt x="447658" y="318585"/>
                  <a:pt x="417250" y="346229"/>
                </a:cubicBezTo>
                <a:cubicBezTo>
                  <a:pt x="395574" y="365935"/>
                  <a:pt x="375821" y="387658"/>
                  <a:pt x="355107" y="408373"/>
                </a:cubicBezTo>
                <a:lnTo>
                  <a:pt x="328474" y="435006"/>
                </a:lnTo>
                <a:lnTo>
                  <a:pt x="310718" y="452761"/>
                </a:lnTo>
                <a:cubicBezTo>
                  <a:pt x="307759" y="461639"/>
                  <a:pt x="306656" y="471370"/>
                  <a:pt x="301841" y="479394"/>
                </a:cubicBezTo>
                <a:cubicBezTo>
                  <a:pt x="297535" y="486571"/>
                  <a:pt x="284085" y="488780"/>
                  <a:pt x="284085" y="497150"/>
                </a:cubicBezTo>
                <a:cubicBezTo>
                  <a:pt x="284085" y="519889"/>
                  <a:pt x="344878" y="523513"/>
                  <a:pt x="346229" y="523783"/>
                </a:cubicBezTo>
                <a:cubicBezTo>
                  <a:pt x="355107" y="529701"/>
                  <a:pt x="363319" y="536766"/>
                  <a:pt x="372862" y="541538"/>
                </a:cubicBezTo>
                <a:cubicBezTo>
                  <a:pt x="446372" y="578293"/>
                  <a:pt x="349802" y="517288"/>
                  <a:pt x="426128" y="568171"/>
                </a:cubicBezTo>
                <a:cubicBezTo>
                  <a:pt x="429087" y="577049"/>
                  <a:pt x="429160" y="587497"/>
                  <a:pt x="435006" y="594804"/>
                </a:cubicBezTo>
                <a:cubicBezTo>
                  <a:pt x="441671" y="603135"/>
                  <a:pt x="453308" y="605894"/>
                  <a:pt x="461639" y="612559"/>
                </a:cubicBezTo>
                <a:cubicBezTo>
                  <a:pt x="468175" y="617788"/>
                  <a:pt x="473476" y="624396"/>
                  <a:pt x="479394" y="630315"/>
                </a:cubicBezTo>
                <a:cubicBezTo>
                  <a:pt x="489067" y="669005"/>
                  <a:pt x="497338" y="683108"/>
                  <a:pt x="479394" y="727969"/>
                </a:cubicBezTo>
                <a:cubicBezTo>
                  <a:pt x="474731" y="739626"/>
                  <a:pt x="460798" y="744957"/>
                  <a:pt x="452761" y="754602"/>
                </a:cubicBezTo>
                <a:cubicBezTo>
                  <a:pt x="445931" y="762799"/>
                  <a:pt x="442551" y="773690"/>
                  <a:pt x="435006" y="781235"/>
                </a:cubicBezTo>
                <a:cubicBezTo>
                  <a:pt x="427461" y="788780"/>
                  <a:pt x="416403" y="791964"/>
                  <a:pt x="408373" y="798990"/>
                </a:cubicBezTo>
                <a:cubicBezTo>
                  <a:pt x="325280" y="871696"/>
                  <a:pt x="397283" y="821180"/>
                  <a:pt x="337351" y="861134"/>
                </a:cubicBezTo>
                <a:cubicBezTo>
                  <a:pt x="331433" y="870012"/>
                  <a:pt x="327141" y="880222"/>
                  <a:pt x="319596" y="887767"/>
                </a:cubicBezTo>
                <a:cubicBezTo>
                  <a:pt x="313243" y="894120"/>
                  <a:pt x="269215" y="925433"/>
                  <a:pt x="257452" y="932155"/>
                </a:cubicBezTo>
                <a:cubicBezTo>
                  <a:pt x="245962" y="938721"/>
                  <a:pt x="233432" y="943345"/>
                  <a:pt x="221942" y="949911"/>
                </a:cubicBezTo>
                <a:cubicBezTo>
                  <a:pt x="134135" y="1000087"/>
                  <a:pt x="267071" y="931786"/>
                  <a:pt x="159798" y="985421"/>
                </a:cubicBezTo>
                <a:lnTo>
                  <a:pt x="115410" y="1029810"/>
                </a:lnTo>
                <a:cubicBezTo>
                  <a:pt x="106532" y="1038688"/>
                  <a:pt x="99223" y="1049479"/>
                  <a:pt x="88777" y="1056443"/>
                </a:cubicBezTo>
                <a:cubicBezTo>
                  <a:pt x="79899" y="1062361"/>
                  <a:pt x="70476" y="1067533"/>
                  <a:pt x="62144" y="1074198"/>
                </a:cubicBezTo>
                <a:cubicBezTo>
                  <a:pt x="-1117" y="1124805"/>
                  <a:pt x="99743" y="1055048"/>
                  <a:pt x="17755" y="1109709"/>
                </a:cubicBezTo>
                <a:cubicBezTo>
                  <a:pt x="6786" y="1142619"/>
                  <a:pt x="13063" y="1127972"/>
                  <a:pt x="0" y="115409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648" y="3499170"/>
            <a:ext cx="278654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ko-KR" altLang="en-US" dirty="0"/>
              <a:t>형식 지정자</a:t>
            </a:r>
            <a:endParaRPr lang="en-US" altLang="ko-KR" dirty="0"/>
          </a:p>
        </p:txBody>
      </p:sp>
      <p:sp>
        <p:nvSpPr>
          <p:cNvPr id="8" name="자유형 7"/>
          <p:cNvSpPr/>
          <p:nvPr/>
        </p:nvSpPr>
        <p:spPr>
          <a:xfrm>
            <a:off x="3350970" y="3870664"/>
            <a:ext cx="585927" cy="1020932"/>
          </a:xfrm>
          <a:custGeom>
            <a:avLst/>
            <a:gdLst>
              <a:gd name="connsiteX0" fmla="*/ 0 w 585927"/>
              <a:gd name="connsiteY0" fmla="*/ 0 h 1020932"/>
              <a:gd name="connsiteX1" fmla="*/ 44389 w 585927"/>
              <a:gd name="connsiteY1" fmla="*/ 17755 h 1020932"/>
              <a:gd name="connsiteX2" fmla="*/ 71022 w 585927"/>
              <a:gd name="connsiteY2" fmla="*/ 26633 h 1020932"/>
              <a:gd name="connsiteX3" fmla="*/ 106532 w 585927"/>
              <a:gd name="connsiteY3" fmla="*/ 53266 h 1020932"/>
              <a:gd name="connsiteX4" fmla="*/ 195309 w 585927"/>
              <a:gd name="connsiteY4" fmla="*/ 97654 h 1020932"/>
              <a:gd name="connsiteX5" fmla="*/ 292964 w 585927"/>
              <a:gd name="connsiteY5" fmla="*/ 150920 h 1020932"/>
              <a:gd name="connsiteX6" fmla="*/ 346230 w 585927"/>
              <a:gd name="connsiteY6" fmla="*/ 168676 h 1020932"/>
              <a:gd name="connsiteX7" fmla="*/ 372863 w 585927"/>
              <a:gd name="connsiteY7" fmla="*/ 177553 h 1020932"/>
              <a:gd name="connsiteX8" fmla="*/ 399496 w 585927"/>
              <a:gd name="connsiteY8" fmla="*/ 186431 h 1020932"/>
              <a:gd name="connsiteX9" fmla="*/ 435006 w 585927"/>
              <a:gd name="connsiteY9" fmla="*/ 195309 h 1020932"/>
              <a:gd name="connsiteX10" fmla="*/ 461639 w 585927"/>
              <a:gd name="connsiteY10" fmla="*/ 213064 h 1020932"/>
              <a:gd name="connsiteX11" fmla="*/ 497150 w 585927"/>
              <a:gd name="connsiteY11" fmla="*/ 221942 h 1020932"/>
              <a:gd name="connsiteX12" fmla="*/ 523783 w 585927"/>
              <a:gd name="connsiteY12" fmla="*/ 230819 h 1020932"/>
              <a:gd name="connsiteX13" fmla="*/ 585927 w 585927"/>
              <a:gd name="connsiteY13" fmla="*/ 248575 h 1020932"/>
              <a:gd name="connsiteX14" fmla="*/ 568171 w 585927"/>
              <a:gd name="connsiteY14" fmla="*/ 328474 h 1020932"/>
              <a:gd name="connsiteX15" fmla="*/ 550416 w 585927"/>
              <a:gd name="connsiteY15" fmla="*/ 355107 h 1020932"/>
              <a:gd name="connsiteX16" fmla="*/ 541538 w 585927"/>
              <a:gd name="connsiteY16" fmla="*/ 381740 h 1020932"/>
              <a:gd name="connsiteX17" fmla="*/ 523783 w 585927"/>
              <a:gd name="connsiteY17" fmla="*/ 408373 h 1020932"/>
              <a:gd name="connsiteX18" fmla="*/ 514905 w 585927"/>
              <a:gd name="connsiteY18" fmla="*/ 435006 h 1020932"/>
              <a:gd name="connsiteX19" fmla="*/ 497150 w 585927"/>
              <a:gd name="connsiteY19" fmla="*/ 461639 h 1020932"/>
              <a:gd name="connsiteX20" fmla="*/ 479395 w 585927"/>
              <a:gd name="connsiteY20" fmla="*/ 514905 h 1020932"/>
              <a:gd name="connsiteX21" fmla="*/ 426129 w 585927"/>
              <a:gd name="connsiteY21" fmla="*/ 568171 h 1020932"/>
              <a:gd name="connsiteX22" fmla="*/ 399496 w 585927"/>
              <a:gd name="connsiteY22" fmla="*/ 594804 h 1020932"/>
              <a:gd name="connsiteX23" fmla="*/ 372863 w 585927"/>
              <a:gd name="connsiteY23" fmla="*/ 603681 h 1020932"/>
              <a:gd name="connsiteX24" fmla="*/ 355107 w 585927"/>
              <a:gd name="connsiteY24" fmla="*/ 621437 h 1020932"/>
              <a:gd name="connsiteX25" fmla="*/ 301841 w 585927"/>
              <a:gd name="connsiteY25" fmla="*/ 656947 h 1020932"/>
              <a:gd name="connsiteX26" fmla="*/ 292964 w 585927"/>
              <a:gd name="connsiteY26" fmla="*/ 692458 h 1020932"/>
              <a:gd name="connsiteX27" fmla="*/ 310719 w 585927"/>
              <a:gd name="connsiteY27" fmla="*/ 763479 h 1020932"/>
              <a:gd name="connsiteX28" fmla="*/ 328474 w 585927"/>
              <a:gd name="connsiteY28" fmla="*/ 781235 h 1020932"/>
              <a:gd name="connsiteX29" fmla="*/ 346230 w 585927"/>
              <a:gd name="connsiteY29" fmla="*/ 807868 h 1020932"/>
              <a:gd name="connsiteX30" fmla="*/ 390618 w 585927"/>
              <a:gd name="connsiteY30" fmla="*/ 887767 h 1020932"/>
              <a:gd name="connsiteX31" fmla="*/ 417251 w 585927"/>
              <a:gd name="connsiteY31" fmla="*/ 914400 h 1020932"/>
              <a:gd name="connsiteX32" fmla="*/ 452762 w 585927"/>
              <a:gd name="connsiteY32" fmla="*/ 958788 h 1020932"/>
              <a:gd name="connsiteX33" fmla="*/ 479395 w 585927"/>
              <a:gd name="connsiteY33" fmla="*/ 976543 h 1020932"/>
              <a:gd name="connsiteX34" fmla="*/ 497150 w 585927"/>
              <a:gd name="connsiteY34" fmla="*/ 994299 h 1020932"/>
              <a:gd name="connsiteX35" fmla="*/ 523783 w 585927"/>
              <a:gd name="connsiteY35" fmla="*/ 1020932 h 1020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85927" h="1020932">
                <a:moveTo>
                  <a:pt x="0" y="0"/>
                </a:moveTo>
                <a:cubicBezTo>
                  <a:pt x="14796" y="5918"/>
                  <a:pt x="29468" y="12160"/>
                  <a:pt x="44389" y="17755"/>
                </a:cubicBezTo>
                <a:cubicBezTo>
                  <a:pt x="53151" y="21041"/>
                  <a:pt x="62897" y="21990"/>
                  <a:pt x="71022" y="26633"/>
                </a:cubicBezTo>
                <a:cubicBezTo>
                  <a:pt x="83868" y="33974"/>
                  <a:pt x="93686" y="45925"/>
                  <a:pt x="106532" y="53266"/>
                </a:cubicBezTo>
                <a:cubicBezTo>
                  <a:pt x="135258" y="69681"/>
                  <a:pt x="166939" y="80632"/>
                  <a:pt x="195309" y="97654"/>
                </a:cubicBezTo>
                <a:cubicBezTo>
                  <a:pt x="229576" y="118214"/>
                  <a:pt x="255492" y="135306"/>
                  <a:pt x="292964" y="150920"/>
                </a:cubicBezTo>
                <a:cubicBezTo>
                  <a:pt x="310240" y="158118"/>
                  <a:pt x="328475" y="162758"/>
                  <a:pt x="346230" y="168676"/>
                </a:cubicBezTo>
                <a:lnTo>
                  <a:pt x="372863" y="177553"/>
                </a:lnTo>
                <a:cubicBezTo>
                  <a:pt x="381741" y="180512"/>
                  <a:pt x="390418" y="184161"/>
                  <a:pt x="399496" y="186431"/>
                </a:cubicBezTo>
                <a:lnTo>
                  <a:pt x="435006" y="195309"/>
                </a:lnTo>
                <a:cubicBezTo>
                  <a:pt x="443884" y="201227"/>
                  <a:pt x="451832" y="208861"/>
                  <a:pt x="461639" y="213064"/>
                </a:cubicBezTo>
                <a:cubicBezTo>
                  <a:pt x="472854" y="217870"/>
                  <a:pt x="485418" y="218590"/>
                  <a:pt x="497150" y="221942"/>
                </a:cubicBezTo>
                <a:cubicBezTo>
                  <a:pt x="506148" y="224513"/>
                  <a:pt x="514785" y="228248"/>
                  <a:pt x="523783" y="230819"/>
                </a:cubicBezTo>
                <a:cubicBezTo>
                  <a:pt x="601788" y="253106"/>
                  <a:pt x="522091" y="227295"/>
                  <a:pt x="585927" y="248575"/>
                </a:cubicBezTo>
                <a:cubicBezTo>
                  <a:pt x="582517" y="269036"/>
                  <a:pt x="579099" y="306618"/>
                  <a:pt x="568171" y="328474"/>
                </a:cubicBezTo>
                <a:cubicBezTo>
                  <a:pt x="563399" y="338017"/>
                  <a:pt x="555188" y="345564"/>
                  <a:pt x="550416" y="355107"/>
                </a:cubicBezTo>
                <a:cubicBezTo>
                  <a:pt x="546231" y="363477"/>
                  <a:pt x="545723" y="373370"/>
                  <a:pt x="541538" y="381740"/>
                </a:cubicBezTo>
                <a:cubicBezTo>
                  <a:pt x="536766" y="391283"/>
                  <a:pt x="528555" y="398830"/>
                  <a:pt x="523783" y="408373"/>
                </a:cubicBezTo>
                <a:cubicBezTo>
                  <a:pt x="519598" y="416743"/>
                  <a:pt x="519090" y="426636"/>
                  <a:pt x="514905" y="435006"/>
                </a:cubicBezTo>
                <a:cubicBezTo>
                  <a:pt x="510133" y="444549"/>
                  <a:pt x="501483" y="451889"/>
                  <a:pt x="497150" y="461639"/>
                </a:cubicBezTo>
                <a:cubicBezTo>
                  <a:pt x="489549" y="478742"/>
                  <a:pt x="492629" y="501671"/>
                  <a:pt x="479395" y="514905"/>
                </a:cubicBezTo>
                <a:lnTo>
                  <a:pt x="426129" y="568171"/>
                </a:lnTo>
                <a:cubicBezTo>
                  <a:pt x="417251" y="577049"/>
                  <a:pt x="411407" y="590834"/>
                  <a:pt x="399496" y="594804"/>
                </a:cubicBezTo>
                <a:lnTo>
                  <a:pt x="372863" y="603681"/>
                </a:lnTo>
                <a:cubicBezTo>
                  <a:pt x="366944" y="609600"/>
                  <a:pt x="361803" y="616415"/>
                  <a:pt x="355107" y="621437"/>
                </a:cubicBezTo>
                <a:cubicBezTo>
                  <a:pt x="338036" y="634240"/>
                  <a:pt x="301841" y="656947"/>
                  <a:pt x="301841" y="656947"/>
                </a:cubicBezTo>
                <a:cubicBezTo>
                  <a:pt x="298882" y="668784"/>
                  <a:pt x="292964" y="680257"/>
                  <a:pt x="292964" y="692458"/>
                </a:cubicBezTo>
                <a:cubicBezTo>
                  <a:pt x="292964" y="698826"/>
                  <a:pt x="303713" y="751802"/>
                  <a:pt x="310719" y="763479"/>
                </a:cubicBezTo>
                <a:cubicBezTo>
                  <a:pt x="315025" y="770656"/>
                  <a:pt x="323245" y="774699"/>
                  <a:pt x="328474" y="781235"/>
                </a:cubicBezTo>
                <a:cubicBezTo>
                  <a:pt x="335139" y="789567"/>
                  <a:pt x="340311" y="798990"/>
                  <a:pt x="346230" y="807868"/>
                </a:cubicBezTo>
                <a:cubicBezTo>
                  <a:pt x="357393" y="841360"/>
                  <a:pt x="360090" y="857239"/>
                  <a:pt x="390618" y="887767"/>
                </a:cubicBezTo>
                <a:cubicBezTo>
                  <a:pt x="399496" y="896645"/>
                  <a:pt x="409214" y="904755"/>
                  <a:pt x="417251" y="914400"/>
                </a:cubicBezTo>
                <a:cubicBezTo>
                  <a:pt x="440325" y="942089"/>
                  <a:pt x="426931" y="938124"/>
                  <a:pt x="452762" y="958788"/>
                </a:cubicBezTo>
                <a:cubicBezTo>
                  <a:pt x="461094" y="965453"/>
                  <a:pt x="471064" y="969878"/>
                  <a:pt x="479395" y="976543"/>
                </a:cubicBezTo>
                <a:cubicBezTo>
                  <a:pt x="485931" y="981772"/>
                  <a:pt x="490614" y="989070"/>
                  <a:pt x="497150" y="994299"/>
                </a:cubicBezTo>
                <a:cubicBezTo>
                  <a:pt x="526245" y="1017576"/>
                  <a:pt x="523783" y="1000308"/>
                  <a:pt x="523783" y="102093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323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주소가 필요한 이유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24A2EBC-2685-A6B9-EE59-4480E3FB6D9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우리가 인터넷에서 제품을 구입하고</a:t>
            </a:r>
            <a:r>
              <a:rPr lang="en-US" altLang="ko-KR" dirty="0"/>
              <a:t>, </a:t>
            </a:r>
            <a:r>
              <a:rPr lang="ko-KR" altLang="en-US" dirty="0"/>
              <a:t>집으로 배달시키려면 쇼핑몰에 구매자의 주소를 알려주어야 하는 것과 비슷하다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929B37-628C-4678-04B5-3CA13B92B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25" y="2608785"/>
            <a:ext cx="7088446" cy="2297584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D80EF8B4-1C24-1567-A198-A8E8DC805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846" y="5399044"/>
            <a:ext cx="1030863" cy="441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latin typeface="Trebuchet MS" pitchFamily="34" charset="0"/>
                <a:ea typeface="HY중고딕" pitchFamily="18" charset="-127"/>
              </a:rPr>
              <a:t>&amp;x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D95BB7-B55C-C08B-C0D0-E95521449A63}"/>
              </a:ext>
            </a:extLst>
          </p:cNvPr>
          <p:cNvSpPr/>
          <p:nvPr/>
        </p:nvSpPr>
        <p:spPr>
          <a:xfrm>
            <a:off x="4986767" y="5354855"/>
            <a:ext cx="2786544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n-US" altLang="ko-KR" sz="1600" dirty="0"/>
              <a:t>&amp; </a:t>
            </a:r>
            <a:r>
              <a:rPr lang="ko-KR" altLang="en-US" sz="1600" dirty="0"/>
              <a:t>연산자는 변수의 주소를 계산한다</a:t>
            </a:r>
            <a:r>
              <a:rPr lang="en-US" altLang="ko-KR" sz="1600" dirty="0"/>
              <a:t>. </a:t>
            </a:r>
          </a:p>
        </p:txBody>
      </p:sp>
      <p:sp>
        <p:nvSpPr>
          <p:cNvPr id="10" name="자유형 3">
            <a:extLst>
              <a:ext uri="{FF2B5EF4-FFF2-40B4-BE49-F238E27FC236}">
                <a16:creationId xmlns:a16="http://schemas.microsoft.com/office/drawing/2014/main" id="{4A1EBC64-3D98-2C78-8693-63A1910DC42B}"/>
              </a:ext>
            </a:extLst>
          </p:cNvPr>
          <p:cNvSpPr/>
          <p:nvPr/>
        </p:nvSpPr>
        <p:spPr>
          <a:xfrm flipV="1">
            <a:off x="3422709" y="5545124"/>
            <a:ext cx="1475501" cy="158780"/>
          </a:xfrm>
          <a:custGeom>
            <a:avLst/>
            <a:gdLst>
              <a:gd name="connsiteX0" fmla="*/ 1233996 w 1233996"/>
              <a:gd name="connsiteY0" fmla="*/ 0 h 1154097"/>
              <a:gd name="connsiteX1" fmla="*/ 1189608 w 1233996"/>
              <a:gd name="connsiteY1" fmla="*/ 8878 h 1154097"/>
              <a:gd name="connsiteX2" fmla="*/ 1136342 w 1233996"/>
              <a:gd name="connsiteY2" fmla="*/ 26633 h 1154097"/>
              <a:gd name="connsiteX3" fmla="*/ 1038687 w 1233996"/>
              <a:gd name="connsiteY3" fmla="*/ 44388 h 1154097"/>
              <a:gd name="connsiteX4" fmla="*/ 985421 w 1233996"/>
              <a:gd name="connsiteY4" fmla="*/ 62144 h 1154097"/>
              <a:gd name="connsiteX5" fmla="*/ 941033 w 1233996"/>
              <a:gd name="connsiteY5" fmla="*/ 71021 h 1154097"/>
              <a:gd name="connsiteX6" fmla="*/ 905522 w 1233996"/>
              <a:gd name="connsiteY6" fmla="*/ 88777 h 1154097"/>
              <a:gd name="connsiteX7" fmla="*/ 772357 w 1233996"/>
              <a:gd name="connsiteY7" fmla="*/ 133165 h 1154097"/>
              <a:gd name="connsiteX8" fmla="*/ 665825 w 1233996"/>
              <a:gd name="connsiteY8" fmla="*/ 168676 h 1154097"/>
              <a:gd name="connsiteX9" fmla="*/ 630314 w 1233996"/>
              <a:gd name="connsiteY9" fmla="*/ 195309 h 1154097"/>
              <a:gd name="connsiteX10" fmla="*/ 559293 w 1233996"/>
              <a:gd name="connsiteY10" fmla="*/ 239697 h 1154097"/>
              <a:gd name="connsiteX11" fmla="*/ 497149 w 1233996"/>
              <a:gd name="connsiteY11" fmla="*/ 292963 h 1154097"/>
              <a:gd name="connsiteX12" fmla="*/ 417250 w 1233996"/>
              <a:gd name="connsiteY12" fmla="*/ 346229 h 1154097"/>
              <a:gd name="connsiteX13" fmla="*/ 355107 w 1233996"/>
              <a:gd name="connsiteY13" fmla="*/ 408373 h 1154097"/>
              <a:gd name="connsiteX14" fmla="*/ 328474 w 1233996"/>
              <a:gd name="connsiteY14" fmla="*/ 435006 h 1154097"/>
              <a:gd name="connsiteX15" fmla="*/ 310718 w 1233996"/>
              <a:gd name="connsiteY15" fmla="*/ 452761 h 1154097"/>
              <a:gd name="connsiteX16" fmla="*/ 301841 w 1233996"/>
              <a:gd name="connsiteY16" fmla="*/ 479394 h 1154097"/>
              <a:gd name="connsiteX17" fmla="*/ 284085 w 1233996"/>
              <a:gd name="connsiteY17" fmla="*/ 497150 h 1154097"/>
              <a:gd name="connsiteX18" fmla="*/ 346229 w 1233996"/>
              <a:gd name="connsiteY18" fmla="*/ 523783 h 1154097"/>
              <a:gd name="connsiteX19" fmla="*/ 372862 w 1233996"/>
              <a:gd name="connsiteY19" fmla="*/ 541538 h 1154097"/>
              <a:gd name="connsiteX20" fmla="*/ 426128 w 1233996"/>
              <a:gd name="connsiteY20" fmla="*/ 568171 h 1154097"/>
              <a:gd name="connsiteX21" fmla="*/ 435006 w 1233996"/>
              <a:gd name="connsiteY21" fmla="*/ 594804 h 1154097"/>
              <a:gd name="connsiteX22" fmla="*/ 461639 w 1233996"/>
              <a:gd name="connsiteY22" fmla="*/ 612559 h 1154097"/>
              <a:gd name="connsiteX23" fmla="*/ 479394 w 1233996"/>
              <a:gd name="connsiteY23" fmla="*/ 630315 h 1154097"/>
              <a:gd name="connsiteX24" fmla="*/ 479394 w 1233996"/>
              <a:gd name="connsiteY24" fmla="*/ 727969 h 1154097"/>
              <a:gd name="connsiteX25" fmla="*/ 452761 w 1233996"/>
              <a:gd name="connsiteY25" fmla="*/ 754602 h 1154097"/>
              <a:gd name="connsiteX26" fmla="*/ 435006 w 1233996"/>
              <a:gd name="connsiteY26" fmla="*/ 781235 h 1154097"/>
              <a:gd name="connsiteX27" fmla="*/ 408373 w 1233996"/>
              <a:gd name="connsiteY27" fmla="*/ 798990 h 1154097"/>
              <a:gd name="connsiteX28" fmla="*/ 337351 w 1233996"/>
              <a:gd name="connsiteY28" fmla="*/ 861134 h 1154097"/>
              <a:gd name="connsiteX29" fmla="*/ 319596 w 1233996"/>
              <a:gd name="connsiteY29" fmla="*/ 887767 h 1154097"/>
              <a:gd name="connsiteX30" fmla="*/ 257452 w 1233996"/>
              <a:gd name="connsiteY30" fmla="*/ 932155 h 1154097"/>
              <a:gd name="connsiteX31" fmla="*/ 221942 w 1233996"/>
              <a:gd name="connsiteY31" fmla="*/ 949911 h 1154097"/>
              <a:gd name="connsiteX32" fmla="*/ 159798 w 1233996"/>
              <a:gd name="connsiteY32" fmla="*/ 985421 h 1154097"/>
              <a:gd name="connsiteX33" fmla="*/ 115410 w 1233996"/>
              <a:gd name="connsiteY33" fmla="*/ 1029810 h 1154097"/>
              <a:gd name="connsiteX34" fmla="*/ 88777 w 1233996"/>
              <a:gd name="connsiteY34" fmla="*/ 1056443 h 1154097"/>
              <a:gd name="connsiteX35" fmla="*/ 62144 w 1233996"/>
              <a:gd name="connsiteY35" fmla="*/ 1074198 h 1154097"/>
              <a:gd name="connsiteX36" fmla="*/ 17755 w 1233996"/>
              <a:gd name="connsiteY36" fmla="*/ 1109709 h 1154097"/>
              <a:gd name="connsiteX37" fmla="*/ 0 w 1233996"/>
              <a:gd name="connsiteY37" fmla="*/ 1154097 h 115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33996" h="1154097">
                <a:moveTo>
                  <a:pt x="1233996" y="0"/>
                </a:moveTo>
                <a:cubicBezTo>
                  <a:pt x="1219200" y="2959"/>
                  <a:pt x="1204165" y="4908"/>
                  <a:pt x="1189608" y="8878"/>
                </a:cubicBezTo>
                <a:cubicBezTo>
                  <a:pt x="1171552" y="13802"/>
                  <a:pt x="1154694" y="22962"/>
                  <a:pt x="1136342" y="26633"/>
                </a:cubicBezTo>
                <a:cubicBezTo>
                  <a:pt x="1074302" y="39041"/>
                  <a:pt x="1106837" y="33031"/>
                  <a:pt x="1038687" y="44388"/>
                </a:cubicBezTo>
                <a:cubicBezTo>
                  <a:pt x="1020932" y="50307"/>
                  <a:pt x="1003477" y="57220"/>
                  <a:pt x="985421" y="62144"/>
                </a:cubicBezTo>
                <a:cubicBezTo>
                  <a:pt x="970864" y="66114"/>
                  <a:pt x="955348" y="66249"/>
                  <a:pt x="941033" y="71021"/>
                </a:cubicBezTo>
                <a:cubicBezTo>
                  <a:pt x="928478" y="75206"/>
                  <a:pt x="917738" y="83687"/>
                  <a:pt x="905522" y="88777"/>
                </a:cubicBezTo>
                <a:cubicBezTo>
                  <a:pt x="821743" y="123685"/>
                  <a:pt x="852494" y="107858"/>
                  <a:pt x="772357" y="133165"/>
                </a:cubicBezTo>
                <a:cubicBezTo>
                  <a:pt x="736663" y="144437"/>
                  <a:pt x="665825" y="168676"/>
                  <a:pt x="665825" y="168676"/>
                </a:cubicBezTo>
                <a:cubicBezTo>
                  <a:pt x="653988" y="177554"/>
                  <a:pt x="642625" y="187102"/>
                  <a:pt x="630314" y="195309"/>
                </a:cubicBezTo>
                <a:cubicBezTo>
                  <a:pt x="621658" y="201080"/>
                  <a:pt x="572531" y="228665"/>
                  <a:pt x="559293" y="239697"/>
                </a:cubicBezTo>
                <a:cubicBezTo>
                  <a:pt x="504426" y="285420"/>
                  <a:pt x="563649" y="248630"/>
                  <a:pt x="497149" y="292963"/>
                </a:cubicBezTo>
                <a:cubicBezTo>
                  <a:pt x="462122" y="316314"/>
                  <a:pt x="447658" y="318585"/>
                  <a:pt x="417250" y="346229"/>
                </a:cubicBezTo>
                <a:cubicBezTo>
                  <a:pt x="395574" y="365935"/>
                  <a:pt x="375821" y="387658"/>
                  <a:pt x="355107" y="408373"/>
                </a:cubicBezTo>
                <a:lnTo>
                  <a:pt x="328474" y="435006"/>
                </a:lnTo>
                <a:lnTo>
                  <a:pt x="310718" y="452761"/>
                </a:lnTo>
                <a:cubicBezTo>
                  <a:pt x="307759" y="461639"/>
                  <a:pt x="306656" y="471370"/>
                  <a:pt x="301841" y="479394"/>
                </a:cubicBezTo>
                <a:cubicBezTo>
                  <a:pt x="297535" y="486571"/>
                  <a:pt x="284085" y="488780"/>
                  <a:pt x="284085" y="497150"/>
                </a:cubicBezTo>
                <a:cubicBezTo>
                  <a:pt x="284085" y="519889"/>
                  <a:pt x="344878" y="523513"/>
                  <a:pt x="346229" y="523783"/>
                </a:cubicBezTo>
                <a:cubicBezTo>
                  <a:pt x="355107" y="529701"/>
                  <a:pt x="363319" y="536766"/>
                  <a:pt x="372862" y="541538"/>
                </a:cubicBezTo>
                <a:cubicBezTo>
                  <a:pt x="446372" y="578293"/>
                  <a:pt x="349802" y="517288"/>
                  <a:pt x="426128" y="568171"/>
                </a:cubicBezTo>
                <a:cubicBezTo>
                  <a:pt x="429087" y="577049"/>
                  <a:pt x="429160" y="587497"/>
                  <a:pt x="435006" y="594804"/>
                </a:cubicBezTo>
                <a:cubicBezTo>
                  <a:pt x="441671" y="603135"/>
                  <a:pt x="453308" y="605894"/>
                  <a:pt x="461639" y="612559"/>
                </a:cubicBezTo>
                <a:cubicBezTo>
                  <a:pt x="468175" y="617788"/>
                  <a:pt x="473476" y="624396"/>
                  <a:pt x="479394" y="630315"/>
                </a:cubicBezTo>
                <a:cubicBezTo>
                  <a:pt x="489067" y="669005"/>
                  <a:pt x="497338" y="683108"/>
                  <a:pt x="479394" y="727969"/>
                </a:cubicBezTo>
                <a:cubicBezTo>
                  <a:pt x="474731" y="739626"/>
                  <a:pt x="460798" y="744957"/>
                  <a:pt x="452761" y="754602"/>
                </a:cubicBezTo>
                <a:cubicBezTo>
                  <a:pt x="445931" y="762799"/>
                  <a:pt x="442551" y="773690"/>
                  <a:pt x="435006" y="781235"/>
                </a:cubicBezTo>
                <a:cubicBezTo>
                  <a:pt x="427461" y="788780"/>
                  <a:pt x="416403" y="791964"/>
                  <a:pt x="408373" y="798990"/>
                </a:cubicBezTo>
                <a:cubicBezTo>
                  <a:pt x="325280" y="871696"/>
                  <a:pt x="397283" y="821180"/>
                  <a:pt x="337351" y="861134"/>
                </a:cubicBezTo>
                <a:cubicBezTo>
                  <a:pt x="331433" y="870012"/>
                  <a:pt x="327141" y="880222"/>
                  <a:pt x="319596" y="887767"/>
                </a:cubicBezTo>
                <a:cubicBezTo>
                  <a:pt x="313243" y="894120"/>
                  <a:pt x="269215" y="925433"/>
                  <a:pt x="257452" y="932155"/>
                </a:cubicBezTo>
                <a:cubicBezTo>
                  <a:pt x="245962" y="938721"/>
                  <a:pt x="233432" y="943345"/>
                  <a:pt x="221942" y="949911"/>
                </a:cubicBezTo>
                <a:cubicBezTo>
                  <a:pt x="134135" y="1000087"/>
                  <a:pt x="267071" y="931786"/>
                  <a:pt x="159798" y="985421"/>
                </a:cubicBezTo>
                <a:lnTo>
                  <a:pt x="115410" y="1029810"/>
                </a:lnTo>
                <a:cubicBezTo>
                  <a:pt x="106532" y="1038688"/>
                  <a:pt x="99223" y="1049479"/>
                  <a:pt x="88777" y="1056443"/>
                </a:cubicBezTo>
                <a:cubicBezTo>
                  <a:pt x="79899" y="1062361"/>
                  <a:pt x="70476" y="1067533"/>
                  <a:pt x="62144" y="1074198"/>
                </a:cubicBezTo>
                <a:cubicBezTo>
                  <a:pt x="-1117" y="1124805"/>
                  <a:pt x="99743" y="1055048"/>
                  <a:pt x="17755" y="1109709"/>
                </a:cubicBezTo>
                <a:cubicBezTo>
                  <a:pt x="6786" y="1142619"/>
                  <a:pt x="13063" y="1127972"/>
                  <a:pt x="0" y="115409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</a:t>
            </a:r>
            <a:r>
              <a:rPr lang="ko-KR" altLang="en-US" dirty="0"/>
              <a:t>가지 주석 방법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79BA317-F2AA-C21E-DA7F-7F6D1A79CEDB}"/>
              </a:ext>
            </a:extLst>
          </p:cNvPr>
          <p:cNvSpPr txBox="1">
            <a:spLocks noChangeArrowheads="1"/>
          </p:cNvSpPr>
          <p:nvPr/>
        </p:nvSpPr>
        <p:spPr>
          <a:xfrm>
            <a:off x="797299" y="1847291"/>
            <a:ext cx="7734053" cy="158171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rtl="0">
              <a:buNone/>
            </a:pPr>
            <a:r>
              <a:rPr lang="en-US" altLang="ko-KR" sz="1400" b="0" i="0" u="none" strike="noStrike" baseline="0" dirty="0">
                <a:solidFill>
                  <a:srgbClr val="008000"/>
                </a:solidFill>
                <a:latin typeface="Lucida Console" panose="020B0609040504020204" pitchFamily="49" charset="0"/>
                <a:ea typeface="새굴림" panose="02030600000101010101" pitchFamily="18" charset="-127"/>
              </a:rPr>
              <a:t>/* </a:t>
            </a:r>
            <a:r>
              <a:rPr lang="ko-KR" altLang="en-US" sz="1400" b="0" i="0" u="none" strike="noStrike" baseline="0" dirty="0">
                <a:solidFill>
                  <a:srgbClr val="008000"/>
                </a:solidFill>
                <a:latin typeface="Lucida Console" panose="020B0609040504020204" pitchFamily="49" charset="0"/>
                <a:ea typeface="새굴림" panose="02030600000101010101" pitchFamily="18" charset="-127"/>
              </a:rPr>
              <a:t>한 줄로 된 주석 *</a:t>
            </a:r>
            <a:r>
              <a:rPr lang="en-US" altLang="ko-KR" sz="1400" b="0" i="0" u="none" strike="noStrike" baseline="0" dirty="0">
                <a:solidFill>
                  <a:srgbClr val="008000"/>
                </a:solidFill>
                <a:latin typeface="Lucida Console" panose="020B0609040504020204" pitchFamily="49" charset="0"/>
                <a:ea typeface="새굴림" panose="02030600000101010101" pitchFamily="18" charset="-127"/>
              </a:rPr>
              <a:t>/</a:t>
            </a:r>
          </a:p>
          <a:p>
            <a:pPr marL="0" marR="0" indent="0" algn="l" rtl="0">
              <a:buNone/>
            </a:pPr>
            <a:endParaRPr lang="ko-KR" altLang="en-US" sz="1400" b="0" i="0" u="none" strike="noStrike" baseline="0" dirty="0">
              <a:solidFill>
                <a:srgbClr val="008000"/>
              </a:solidFill>
              <a:latin typeface="Lucida Console" panose="020B0609040504020204" pitchFamily="49" charset="0"/>
              <a:ea typeface="새굴림" panose="02030600000101010101" pitchFamily="18" charset="-127"/>
            </a:endParaRPr>
          </a:p>
          <a:p>
            <a:pPr marL="0" marR="0" indent="0" algn="l" rtl="0">
              <a:buNone/>
            </a:pPr>
            <a:r>
              <a:rPr lang="en-US" altLang="ko-KR" sz="1400" b="0" i="0" u="none" strike="noStrike" baseline="0" dirty="0">
                <a:solidFill>
                  <a:srgbClr val="008000"/>
                </a:solidFill>
                <a:latin typeface="Lucida Console" panose="020B0609040504020204" pitchFamily="49" charset="0"/>
                <a:ea typeface="새굴림" panose="02030600000101010101" pitchFamily="18" charset="-127"/>
              </a:rPr>
              <a:t>/* </a:t>
            </a:r>
            <a:r>
              <a:rPr lang="ko-KR" altLang="en-US" sz="1400" b="0" i="0" u="none" strike="noStrike" baseline="0" dirty="0">
                <a:solidFill>
                  <a:srgbClr val="008000"/>
                </a:solidFill>
                <a:latin typeface="Lucida Console" panose="020B0609040504020204" pitchFamily="49" charset="0"/>
                <a:ea typeface="새굴림" panose="02030600000101010101" pitchFamily="18" charset="-127"/>
              </a:rPr>
              <a:t>여러</a:t>
            </a:r>
          </a:p>
          <a:p>
            <a:pPr marL="0" marR="0" indent="0" algn="l" rtl="0">
              <a:buNone/>
            </a:pPr>
            <a:r>
              <a:rPr lang="ko-KR" altLang="en-US" sz="1400" b="0" i="0" u="none" strike="noStrike" baseline="0" dirty="0">
                <a:solidFill>
                  <a:srgbClr val="008000"/>
                </a:solidFill>
                <a:latin typeface="Lucida Console" panose="020B0609040504020204" pitchFamily="49" charset="0"/>
                <a:ea typeface="새굴림" panose="02030600000101010101" pitchFamily="18" charset="-127"/>
              </a:rPr>
              <a:t>   줄로</a:t>
            </a:r>
          </a:p>
          <a:p>
            <a:pPr marL="0" marR="0" indent="0" algn="l" rtl="0">
              <a:buNone/>
            </a:pPr>
            <a:r>
              <a:rPr lang="ko-KR" altLang="en-US" sz="1400" b="0" i="0" u="none" strike="noStrike" baseline="0" dirty="0">
                <a:solidFill>
                  <a:srgbClr val="008000"/>
                </a:solidFill>
                <a:latin typeface="Lucida Console" panose="020B0609040504020204" pitchFamily="49" charset="0"/>
                <a:ea typeface="새굴림" panose="02030600000101010101" pitchFamily="18" charset="-127"/>
              </a:rPr>
              <a:t>   된 주석 *</a:t>
            </a:r>
            <a:r>
              <a:rPr lang="en-US" altLang="ko-KR" sz="1400" b="0" i="0" u="none" strike="noStrike" baseline="0" dirty="0">
                <a:solidFill>
                  <a:srgbClr val="008000"/>
                </a:solidFill>
                <a:latin typeface="Lucida Console" panose="020B0609040504020204" pitchFamily="49" charset="0"/>
                <a:ea typeface="새굴림" panose="02030600000101010101" pitchFamily="18" charset="-127"/>
              </a:rPr>
              <a:t>/</a:t>
            </a:r>
            <a:endParaRPr lang="en-US" altLang="ko-KR" sz="1400" dirty="0">
              <a:latin typeface="Century Schoolbook" panose="020406040505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ECA9263-5869-2156-52F9-7EC5BCD99BE6}"/>
              </a:ext>
            </a:extLst>
          </p:cNvPr>
          <p:cNvSpPr txBox="1">
            <a:spLocks noChangeArrowheads="1"/>
          </p:cNvSpPr>
          <p:nvPr/>
        </p:nvSpPr>
        <p:spPr>
          <a:xfrm>
            <a:off x="797299" y="3728903"/>
            <a:ext cx="7734053" cy="80688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rtl="0">
              <a:buNone/>
            </a:pPr>
            <a:r>
              <a:rPr lang="en-US" altLang="ko-KR" sz="1400" b="0" i="0" u="none" strike="noStrike" baseline="0" dirty="0">
                <a:solidFill>
                  <a:srgbClr val="008000"/>
                </a:solidFill>
                <a:latin typeface="Lucida Console" panose="020B0609040504020204" pitchFamily="49" charset="0"/>
                <a:ea typeface="새굴림" panose="02030600000101010101" pitchFamily="18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008000"/>
                </a:solidFill>
                <a:latin typeface="Lucida Console" panose="020B0609040504020204" pitchFamily="49" charset="0"/>
                <a:ea typeface="새굴림" panose="02030600000101010101" pitchFamily="18" charset="-127"/>
              </a:rPr>
              <a:t>이 줄은 전체가 주석이다</a:t>
            </a:r>
            <a:r>
              <a:rPr lang="en-US" altLang="ko-KR" sz="1400" b="0" i="0" u="none" strike="noStrike" baseline="0" dirty="0">
                <a:solidFill>
                  <a:srgbClr val="008000"/>
                </a:solidFill>
                <a:latin typeface="Lucida Console" panose="020B0609040504020204" pitchFamily="49" charset="0"/>
                <a:ea typeface="새굴림" panose="02030600000101010101" pitchFamily="18" charset="-127"/>
              </a:rPr>
              <a:t>.</a:t>
            </a:r>
          </a:p>
          <a:p>
            <a:pPr marL="0" marR="0" indent="0" algn="l" rtl="0">
              <a:buNone/>
            </a:pP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  <a:ea typeface="새굴림" panose="02030600000101010101" pitchFamily="18" charset="-127"/>
              </a:rPr>
              <a:t>int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  <a:ea typeface="새굴림" panose="02030600000101010101" pitchFamily="18" charset="-127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  <a:ea typeface="새굴림" panose="02030600000101010101" pitchFamily="18" charset="-127"/>
              </a:rPr>
              <a:t>x; </a:t>
            </a:r>
            <a:r>
              <a:rPr lang="en-US" altLang="ko-KR" sz="1400" b="0" i="0" u="none" strike="noStrike" baseline="0" dirty="0">
                <a:solidFill>
                  <a:srgbClr val="008000"/>
                </a:solidFill>
                <a:latin typeface="Lucida Console" panose="020B0609040504020204" pitchFamily="49" charset="0"/>
                <a:ea typeface="새굴림" panose="02030600000101010101" pitchFamily="18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008000"/>
                </a:solidFill>
                <a:latin typeface="Lucida Console" panose="020B0609040504020204" pitchFamily="49" charset="0"/>
                <a:ea typeface="새굴림" panose="02030600000101010101" pitchFamily="18" charset="-127"/>
              </a:rPr>
              <a:t>여기서부터 줄의 </a:t>
            </a:r>
            <a:r>
              <a:rPr lang="ko-KR" altLang="en-US" sz="1400" b="0" i="0" u="none" strike="noStrike" baseline="0" dirty="0" err="1">
                <a:solidFill>
                  <a:srgbClr val="008000"/>
                </a:solidFill>
                <a:latin typeface="Lucida Console" panose="020B0609040504020204" pitchFamily="49" charset="0"/>
                <a:ea typeface="새굴림" panose="02030600000101010101" pitchFamily="18" charset="-127"/>
              </a:rPr>
              <a:t>끝까지가</a:t>
            </a:r>
            <a:r>
              <a:rPr lang="ko-KR" altLang="en-US" sz="1400" b="0" i="0" u="none" strike="noStrike" baseline="0" dirty="0">
                <a:solidFill>
                  <a:srgbClr val="008000"/>
                </a:solidFill>
                <a:latin typeface="Lucida Console" panose="020B0609040504020204" pitchFamily="49" charset="0"/>
                <a:ea typeface="새굴림" panose="02030600000101010101" pitchFamily="18" charset="-127"/>
              </a:rPr>
              <a:t> 주석이 된다</a:t>
            </a:r>
            <a:r>
              <a:rPr lang="en-US" altLang="ko-KR" sz="1400" b="0" i="0" u="none" strike="noStrike" baseline="0" dirty="0">
                <a:solidFill>
                  <a:srgbClr val="008000"/>
                </a:solidFill>
                <a:latin typeface="Lucida Console" panose="020B0609040504020204" pitchFamily="49" charset="0"/>
                <a:ea typeface="새굴림" panose="02030600000101010101" pitchFamily="18" charset="-127"/>
              </a:rPr>
              <a:t>.</a:t>
            </a:r>
            <a:endParaRPr lang="en-US" altLang="ko-KR" sz="1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9982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()</a:t>
            </a:r>
            <a:r>
              <a:rPr lang="ko-KR" altLang="en-US" dirty="0"/>
              <a:t>의 형식지정자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CE79F8-0274-855C-2648-ADFC7FF3C0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대부분</a:t>
            </a:r>
            <a:r>
              <a:rPr lang="en-US" altLang="ko-KR" dirty="0"/>
              <a:t> </a:t>
            </a:r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와 같다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EB12160-6C93-BA60-E79C-3300E94BA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8" y="2110435"/>
            <a:ext cx="7617204" cy="22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255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실수 </a:t>
            </a:r>
            <a:r>
              <a:rPr lang="ko-KR" altLang="en-US" dirty="0" err="1"/>
              <a:t>입력시</a:t>
            </a:r>
            <a:r>
              <a:rPr lang="en-US" altLang="ko-KR" dirty="0"/>
              <a:t> </a:t>
            </a:r>
            <a:r>
              <a:rPr lang="ko-KR" altLang="en-US" dirty="0"/>
              <a:t>주의할 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5655" y="2067219"/>
            <a:ext cx="3190156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+mj-lt"/>
              </a:rPr>
              <a:t>float </a:t>
            </a:r>
            <a:r>
              <a:rPr lang="en-US" altLang="ko-KR" dirty="0">
                <a:latin typeface="+mj-lt"/>
              </a:rPr>
              <a:t>ratio = 0.0;</a:t>
            </a:r>
          </a:p>
          <a:p>
            <a:pPr>
              <a:buFont typeface="Symbol" pitchFamily="18" charset="2"/>
              <a:buNone/>
            </a:pPr>
            <a:r>
              <a:rPr lang="en-US" altLang="ko-KR" dirty="0" err="1">
                <a:latin typeface="+mj-lt"/>
              </a:rPr>
              <a:t>scanf</a:t>
            </a:r>
            <a:r>
              <a:rPr lang="en-US" altLang="ko-KR" dirty="0">
                <a:latin typeface="+mj-lt"/>
              </a:rPr>
              <a:t>(</a:t>
            </a:r>
            <a:r>
              <a:rPr lang="en-US" altLang="ko-KR" dirty="0">
                <a:solidFill>
                  <a:srgbClr val="800000"/>
                </a:solidFill>
                <a:latin typeface="+mj-lt"/>
              </a:rPr>
              <a:t>"%f", </a:t>
            </a:r>
            <a:r>
              <a:rPr lang="en-US" altLang="ko-KR" dirty="0">
                <a:latin typeface="+mj-lt"/>
              </a:rPr>
              <a:t>&amp;ratio</a:t>
            </a:r>
            <a:r>
              <a:rPr lang="en-US" altLang="ko-KR" dirty="0">
                <a:solidFill>
                  <a:srgbClr val="800000"/>
                </a:solidFill>
                <a:latin typeface="+mj-lt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5655" y="3483967"/>
            <a:ext cx="3190156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+mj-lt"/>
              </a:rPr>
              <a:t>double </a:t>
            </a:r>
            <a:r>
              <a:rPr lang="en-US" altLang="ko-KR" dirty="0">
                <a:latin typeface="+mj-lt"/>
              </a:rPr>
              <a:t>scale = 0.0;</a:t>
            </a:r>
          </a:p>
          <a:p>
            <a:pPr algn="just">
              <a:buFont typeface="Symbol" pitchFamily="18" charset="2"/>
              <a:buNone/>
            </a:pPr>
            <a:r>
              <a:rPr lang="en-US" altLang="ko-KR" dirty="0" err="1">
                <a:latin typeface="+mj-lt"/>
              </a:rPr>
              <a:t>scanf</a:t>
            </a:r>
            <a:r>
              <a:rPr lang="en-US" altLang="ko-KR" dirty="0">
                <a:latin typeface="+mj-lt"/>
              </a:rPr>
              <a:t>(</a:t>
            </a:r>
            <a:r>
              <a:rPr lang="en-US" altLang="ko-KR" dirty="0">
                <a:solidFill>
                  <a:srgbClr val="800000"/>
                </a:solidFill>
                <a:latin typeface="+mj-lt"/>
              </a:rPr>
              <a:t>"%lf", </a:t>
            </a:r>
            <a:r>
              <a:rPr lang="en-US" altLang="ko-KR" dirty="0">
                <a:latin typeface="+mj-lt"/>
              </a:rPr>
              <a:t>&amp;scale</a:t>
            </a:r>
            <a:r>
              <a:rPr lang="en-US" altLang="ko-KR" dirty="0">
                <a:solidFill>
                  <a:srgbClr val="800000"/>
                </a:solidFill>
                <a:latin typeface="+mj-lt"/>
              </a:rPr>
              <a:t>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43249" y="1597622"/>
            <a:ext cx="278654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en-US" altLang="ko-KR" dirty="0"/>
              <a:t>float</a:t>
            </a:r>
            <a:r>
              <a:rPr lang="ko-KR" altLang="en-US" dirty="0"/>
              <a:t> 형은 </a:t>
            </a:r>
            <a:r>
              <a:rPr lang="en-US" altLang="ko-KR" dirty="0"/>
              <a:t>%f </a:t>
            </a:r>
            <a:r>
              <a:rPr lang="ko-KR" altLang="en-US" dirty="0"/>
              <a:t>사용</a:t>
            </a:r>
            <a:r>
              <a:rPr lang="en-US" altLang="ko-KR" dirty="0"/>
              <a:t> </a:t>
            </a:r>
          </a:p>
        </p:txBody>
      </p:sp>
      <p:sp>
        <p:nvSpPr>
          <p:cNvPr id="3" name="자유형 2"/>
          <p:cNvSpPr/>
          <p:nvPr/>
        </p:nvSpPr>
        <p:spPr bwMode="auto">
          <a:xfrm>
            <a:off x="2228370" y="1959429"/>
            <a:ext cx="3142769" cy="1144921"/>
          </a:xfrm>
          <a:custGeom>
            <a:avLst/>
            <a:gdLst>
              <a:gd name="connsiteX0" fmla="*/ 3142769 w 3142769"/>
              <a:gd name="connsiteY0" fmla="*/ 0 h 1144921"/>
              <a:gd name="connsiteX1" fmla="*/ 3119717 w 3142769"/>
              <a:gd name="connsiteY1" fmla="*/ 84524 h 1144921"/>
              <a:gd name="connsiteX2" fmla="*/ 3088981 w 3142769"/>
              <a:gd name="connsiteY2" fmla="*/ 161364 h 1144921"/>
              <a:gd name="connsiteX3" fmla="*/ 3065929 w 3142769"/>
              <a:gd name="connsiteY3" fmla="*/ 230521 h 1144921"/>
              <a:gd name="connsiteX4" fmla="*/ 3058245 w 3142769"/>
              <a:gd name="connsiteY4" fmla="*/ 253573 h 1144921"/>
              <a:gd name="connsiteX5" fmla="*/ 3050561 w 3142769"/>
              <a:gd name="connsiteY5" fmla="*/ 276625 h 1144921"/>
              <a:gd name="connsiteX6" fmla="*/ 3042877 w 3142769"/>
              <a:gd name="connsiteY6" fmla="*/ 315045 h 1144921"/>
              <a:gd name="connsiteX7" fmla="*/ 3019825 w 3142769"/>
              <a:gd name="connsiteY7" fmla="*/ 345781 h 1144921"/>
              <a:gd name="connsiteX8" fmla="*/ 2996773 w 3142769"/>
              <a:gd name="connsiteY8" fmla="*/ 399569 h 1144921"/>
              <a:gd name="connsiteX9" fmla="*/ 2958353 w 3142769"/>
              <a:gd name="connsiteY9" fmla="*/ 476410 h 1144921"/>
              <a:gd name="connsiteX10" fmla="*/ 2927617 w 3142769"/>
              <a:gd name="connsiteY10" fmla="*/ 530198 h 1144921"/>
              <a:gd name="connsiteX11" fmla="*/ 2919933 w 3142769"/>
              <a:gd name="connsiteY11" fmla="*/ 553250 h 1144921"/>
              <a:gd name="connsiteX12" fmla="*/ 2873828 w 3142769"/>
              <a:gd name="connsiteY12" fmla="*/ 599354 h 1144921"/>
              <a:gd name="connsiteX13" fmla="*/ 2850776 w 3142769"/>
              <a:gd name="connsiteY13" fmla="*/ 630090 h 1144921"/>
              <a:gd name="connsiteX14" fmla="*/ 2835408 w 3142769"/>
              <a:gd name="connsiteY14" fmla="*/ 653142 h 1144921"/>
              <a:gd name="connsiteX15" fmla="*/ 2796988 w 3142769"/>
              <a:gd name="connsiteY15" fmla="*/ 683879 h 1144921"/>
              <a:gd name="connsiteX16" fmla="*/ 2781620 w 3142769"/>
              <a:gd name="connsiteY16" fmla="*/ 706931 h 1144921"/>
              <a:gd name="connsiteX17" fmla="*/ 2712464 w 3142769"/>
              <a:gd name="connsiteY17" fmla="*/ 776087 h 1144921"/>
              <a:gd name="connsiteX18" fmla="*/ 2681727 w 3142769"/>
              <a:gd name="connsiteY18" fmla="*/ 806823 h 1144921"/>
              <a:gd name="connsiteX19" fmla="*/ 2627939 w 3142769"/>
              <a:gd name="connsiteY19" fmla="*/ 868295 h 1144921"/>
              <a:gd name="connsiteX20" fmla="*/ 2604887 w 3142769"/>
              <a:gd name="connsiteY20" fmla="*/ 875979 h 1144921"/>
              <a:gd name="connsiteX21" fmla="*/ 2551099 w 3142769"/>
              <a:gd name="connsiteY21" fmla="*/ 922084 h 1144921"/>
              <a:gd name="connsiteX22" fmla="*/ 2528047 w 3142769"/>
              <a:gd name="connsiteY22" fmla="*/ 945136 h 1144921"/>
              <a:gd name="connsiteX23" fmla="*/ 2435838 w 3142769"/>
              <a:gd name="connsiteY23" fmla="*/ 1006608 h 1144921"/>
              <a:gd name="connsiteX24" fmla="*/ 2358998 w 3142769"/>
              <a:gd name="connsiteY24" fmla="*/ 1052712 h 1144921"/>
              <a:gd name="connsiteX25" fmla="*/ 2320578 w 3142769"/>
              <a:gd name="connsiteY25" fmla="*/ 1068080 h 1144921"/>
              <a:gd name="connsiteX26" fmla="*/ 2266790 w 3142769"/>
              <a:gd name="connsiteY26" fmla="*/ 1083448 h 1144921"/>
              <a:gd name="connsiteX27" fmla="*/ 2182265 w 3142769"/>
              <a:gd name="connsiteY27" fmla="*/ 1114184 h 1144921"/>
              <a:gd name="connsiteX28" fmla="*/ 2151529 w 3142769"/>
              <a:gd name="connsiteY28" fmla="*/ 1121868 h 1144921"/>
              <a:gd name="connsiteX29" fmla="*/ 2105425 w 3142769"/>
              <a:gd name="connsiteY29" fmla="*/ 1137237 h 1144921"/>
              <a:gd name="connsiteX30" fmla="*/ 2020901 w 3142769"/>
              <a:gd name="connsiteY30" fmla="*/ 1144921 h 1144921"/>
              <a:gd name="connsiteX31" fmla="*/ 1867220 w 3142769"/>
              <a:gd name="connsiteY31" fmla="*/ 1137237 h 1144921"/>
              <a:gd name="connsiteX32" fmla="*/ 1798064 w 3142769"/>
              <a:gd name="connsiteY32" fmla="*/ 1114184 h 1144921"/>
              <a:gd name="connsiteX33" fmla="*/ 1705855 w 3142769"/>
              <a:gd name="connsiteY33" fmla="*/ 1098816 h 1144921"/>
              <a:gd name="connsiteX34" fmla="*/ 1667435 w 3142769"/>
              <a:gd name="connsiteY34" fmla="*/ 1083448 h 1144921"/>
              <a:gd name="connsiteX35" fmla="*/ 1636699 w 3142769"/>
              <a:gd name="connsiteY35" fmla="*/ 1075764 h 1144921"/>
              <a:gd name="connsiteX36" fmla="*/ 1605963 w 3142769"/>
              <a:gd name="connsiteY36" fmla="*/ 1060396 h 1144921"/>
              <a:gd name="connsiteX37" fmla="*/ 1559859 w 3142769"/>
              <a:gd name="connsiteY37" fmla="*/ 1045028 h 1144921"/>
              <a:gd name="connsiteX38" fmla="*/ 1536806 w 3142769"/>
              <a:gd name="connsiteY38" fmla="*/ 1037344 h 1144921"/>
              <a:gd name="connsiteX39" fmla="*/ 1459966 w 3142769"/>
              <a:gd name="connsiteY39" fmla="*/ 998924 h 1144921"/>
              <a:gd name="connsiteX40" fmla="*/ 1398494 w 3142769"/>
              <a:gd name="connsiteY40" fmla="*/ 983556 h 1144921"/>
              <a:gd name="connsiteX41" fmla="*/ 1329338 w 3142769"/>
              <a:gd name="connsiteY41" fmla="*/ 960504 h 1144921"/>
              <a:gd name="connsiteX42" fmla="*/ 1275549 w 3142769"/>
              <a:gd name="connsiteY42" fmla="*/ 952820 h 1144921"/>
              <a:gd name="connsiteX43" fmla="*/ 1229445 w 3142769"/>
              <a:gd name="connsiteY43" fmla="*/ 937452 h 1144921"/>
              <a:gd name="connsiteX44" fmla="*/ 1075764 w 3142769"/>
              <a:gd name="connsiteY44" fmla="*/ 914400 h 1144921"/>
              <a:gd name="connsiteX45" fmla="*/ 1045028 w 3142769"/>
              <a:gd name="connsiteY45" fmla="*/ 906716 h 1144921"/>
              <a:gd name="connsiteX46" fmla="*/ 960504 w 3142769"/>
              <a:gd name="connsiteY46" fmla="*/ 899032 h 1144921"/>
              <a:gd name="connsiteX47" fmla="*/ 922084 w 3142769"/>
              <a:gd name="connsiteY47" fmla="*/ 883663 h 1144921"/>
              <a:gd name="connsiteX48" fmla="*/ 829875 w 3142769"/>
              <a:gd name="connsiteY48" fmla="*/ 868295 h 1144921"/>
              <a:gd name="connsiteX49" fmla="*/ 799139 w 3142769"/>
              <a:gd name="connsiteY49" fmla="*/ 860611 h 1144921"/>
              <a:gd name="connsiteX50" fmla="*/ 753035 w 3142769"/>
              <a:gd name="connsiteY50" fmla="*/ 845243 h 1144921"/>
              <a:gd name="connsiteX51" fmla="*/ 683879 w 3142769"/>
              <a:gd name="connsiteY51" fmla="*/ 837559 h 1144921"/>
              <a:gd name="connsiteX52" fmla="*/ 660827 w 3142769"/>
              <a:gd name="connsiteY52" fmla="*/ 829875 h 1144921"/>
              <a:gd name="connsiteX53" fmla="*/ 537882 w 3142769"/>
              <a:gd name="connsiteY53" fmla="*/ 814507 h 1144921"/>
              <a:gd name="connsiteX54" fmla="*/ 315045 w 3142769"/>
              <a:gd name="connsiteY54" fmla="*/ 799139 h 1144921"/>
              <a:gd name="connsiteX55" fmla="*/ 238205 w 3142769"/>
              <a:gd name="connsiteY55" fmla="*/ 791455 h 1144921"/>
              <a:gd name="connsiteX56" fmla="*/ 130628 w 3142769"/>
              <a:gd name="connsiteY56" fmla="*/ 768403 h 1144921"/>
              <a:gd name="connsiteX57" fmla="*/ 107576 w 3142769"/>
              <a:gd name="connsiteY57" fmla="*/ 760719 h 1144921"/>
              <a:gd name="connsiteX58" fmla="*/ 61472 w 3142769"/>
              <a:gd name="connsiteY58" fmla="*/ 729983 h 1144921"/>
              <a:gd name="connsiteX59" fmla="*/ 38420 w 3142769"/>
              <a:gd name="connsiteY59" fmla="*/ 714615 h 1144921"/>
              <a:gd name="connsiteX60" fmla="*/ 0 w 3142769"/>
              <a:gd name="connsiteY60" fmla="*/ 653142 h 1144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142769" h="1144921">
                <a:moveTo>
                  <a:pt x="3142769" y="0"/>
                </a:moveTo>
                <a:cubicBezTo>
                  <a:pt x="3096328" y="139322"/>
                  <a:pt x="3152300" y="-34946"/>
                  <a:pt x="3119717" y="84524"/>
                </a:cubicBezTo>
                <a:cubicBezTo>
                  <a:pt x="3097873" y="164619"/>
                  <a:pt x="3113611" y="99788"/>
                  <a:pt x="3088981" y="161364"/>
                </a:cubicBezTo>
                <a:cubicBezTo>
                  <a:pt x="3088975" y="161378"/>
                  <a:pt x="3069773" y="218988"/>
                  <a:pt x="3065929" y="230521"/>
                </a:cubicBezTo>
                <a:lnTo>
                  <a:pt x="3058245" y="253573"/>
                </a:lnTo>
                <a:cubicBezTo>
                  <a:pt x="3055684" y="261257"/>
                  <a:pt x="3052149" y="268683"/>
                  <a:pt x="3050561" y="276625"/>
                </a:cubicBezTo>
                <a:cubicBezTo>
                  <a:pt x="3048000" y="289432"/>
                  <a:pt x="3048181" y="303110"/>
                  <a:pt x="3042877" y="315045"/>
                </a:cubicBezTo>
                <a:cubicBezTo>
                  <a:pt x="3037676" y="326748"/>
                  <a:pt x="3027509" y="335536"/>
                  <a:pt x="3019825" y="345781"/>
                </a:cubicBezTo>
                <a:cubicBezTo>
                  <a:pt x="2999498" y="427089"/>
                  <a:pt x="3027096" y="331340"/>
                  <a:pt x="2996773" y="399569"/>
                </a:cubicBezTo>
                <a:cubicBezTo>
                  <a:pt x="2961468" y="479007"/>
                  <a:pt x="3003685" y="415968"/>
                  <a:pt x="2958353" y="476410"/>
                </a:cubicBezTo>
                <a:cubicBezTo>
                  <a:pt x="2940735" y="529264"/>
                  <a:pt x="2964833" y="465070"/>
                  <a:pt x="2927617" y="530198"/>
                </a:cubicBezTo>
                <a:cubicBezTo>
                  <a:pt x="2923598" y="537230"/>
                  <a:pt x="2924906" y="546857"/>
                  <a:pt x="2919933" y="553250"/>
                </a:cubicBezTo>
                <a:cubicBezTo>
                  <a:pt x="2906590" y="570406"/>
                  <a:pt x="2886868" y="581967"/>
                  <a:pt x="2873828" y="599354"/>
                </a:cubicBezTo>
                <a:cubicBezTo>
                  <a:pt x="2866144" y="609599"/>
                  <a:pt x="2858220" y="619669"/>
                  <a:pt x="2850776" y="630090"/>
                </a:cubicBezTo>
                <a:cubicBezTo>
                  <a:pt x="2845408" y="637605"/>
                  <a:pt x="2841938" y="646612"/>
                  <a:pt x="2835408" y="653142"/>
                </a:cubicBezTo>
                <a:cubicBezTo>
                  <a:pt x="2823811" y="664739"/>
                  <a:pt x="2808585" y="672282"/>
                  <a:pt x="2796988" y="683879"/>
                </a:cubicBezTo>
                <a:cubicBezTo>
                  <a:pt x="2790458" y="690409"/>
                  <a:pt x="2787860" y="700123"/>
                  <a:pt x="2781620" y="706931"/>
                </a:cubicBezTo>
                <a:cubicBezTo>
                  <a:pt x="2759591" y="730963"/>
                  <a:pt x="2712464" y="776087"/>
                  <a:pt x="2712464" y="776087"/>
                </a:cubicBezTo>
                <a:cubicBezTo>
                  <a:pt x="2695126" y="828102"/>
                  <a:pt x="2719557" y="775299"/>
                  <a:pt x="2681727" y="806823"/>
                </a:cubicBezTo>
                <a:cubicBezTo>
                  <a:pt x="2601049" y="874053"/>
                  <a:pt x="2723091" y="800329"/>
                  <a:pt x="2627939" y="868295"/>
                </a:cubicBezTo>
                <a:cubicBezTo>
                  <a:pt x="2621348" y="873003"/>
                  <a:pt x="2612571" y="873418"/>
                  <a:pt x="2604887" y="875979"/>
                </a:cubicBezTo>
                <a:cubicBezTo>
                  <a:pt x="2575504" y="920055"/>
                  <a:pt x="2606705" y="880379"/>
                  <a:pt x="2551099" y="922084"/>
                </a:cubicBezTo>
                <a:cubicBezTo>
                  <a:pt x="2542406" y="928604"/>
                  <a:pt x="2536457" y="938255"/>
                  <a:pt x="2528047" y="945136"/>
                </a:cubicBezTo>
                <a:cubicBezTo>
                  <a:pt x="2442200" y="1015374"/>
                  <a:pt x="2496287" y="972066"/>
                  <a:pt x="2435838" y="1006608"/>
                </a:cubicBezTo>
                <a:cubicBezTo>
                  <a:pt x="2409903" y="1021428"/>
                  <a:pt x="2386732" y="1041619"/>
                  <a:pt x="2358998" y="1052712"/>
                </a:cubicBezTo>
                <a:cubicBezTo>
                  <a:pt x="2346191" y="1057835"/>
                  <a:pt x="2333663" y="1063718"/>
                  <a:pt x="2320578" y="1068080"/>
                </a:cubicBezTo>
                <a:cubicBezTo>
                  <a:pt x="2247904" y="1092305"/>
                  <a:pt x="2325999" y="1061245"/>
                  <a:pt x="2266790" y="1083448"/>
                </a:cubicBezTo>
                <a:cubicBezTo>
                  <a:pt x="2236238" y="1094905"/>
                  <a:pt x="2214549" y="1106113"/>
                  <a:pt x="2182265" y="1114184"/>
                </a:cubicBezTo>
                <a:cubicBezTo>
                  <a:pt x="2172020" y="1116745"/>
                  <a:pt x="2161644" y="1118833"/>
                  <a:pt x="2151529" y="1121868"/>
                </a:cubicBezTo>
                <a:cubicBezTo>
                  <a:pt x="2136013" y="1126523"/>
                  <a:pt x="2121558" y="1135770"/>
                  <a:pt x="2105425" y="1137237"/>
                </a:cubicBezTo>
                <a:lnTo>
                  <a:pt x="2020901" y="1144921"/>
                </a:lnTo>
                <a:cubicBezTo>
                  <a:pt x="1969674" y="1142360"/>
                  <a:pt x="1918030" y="1144245"/>
                  <a:pt x="1867220" y="1137237"/>
                </a:cubicBezTo>
                <a:cubicBezTo>
                  <a:pt x="1843149" y="1133917"/>
                  <a:pt x="1821638" y="1120077"/>
                  <a:pt x="1798064" y="1114184"/>
                </a:cubicBezTo>
                <a:cubicBezTo>
                  <a:pt x="1747293" y="1101492"/>
                  <a:pt x="1777806" y="1107810"/>
                  <a:pt x="1705855" y="1098816"/>
                </a:cubicBezTo>
                <a:cubicBezTo>
                  <a:pt x="1693048" y="1093693"/>
                  <a:pt x="1680520" y="1087810"/>
                  <a:pt x="1667435" y="1083448"/>
                </a:cubicBezTo>
                <a:cubicBezTo>
                  <a:pt x="1657416" y="1080108"/>
                  <a:pt x="1646587" y="1079472"/>
                  <a:pt x="1636699" y="1075764"/>
                </a:cubicBezTo>
                <a:cubicBezTo>
                  <a:pt x="1625974" y="1071742"/>
                  <a:pt x="1616598" y="1064650"/>
                  <a:pt x="1605963" y="1060396"/>
                </a:cubicBezTo>
                <a:cubicBezTo>
                  <a:pt x="1590922" y="1054380"/>
                  <a:pt x="1575227" y="1050151"/>
                  <a:pt x="1559859" y="1045028"/>
                </a:cubicBezTo>
                <a:cubicBezTo>
                  <a:pt x="1552175" y="1042467"/>
                  <a:pt x="1544051" y="1040966"/>
                  <a:pt x="1536806" y="1037344"/>
                </a:cubicBezTo>
                <a:cubicBezTo>
                  <a:pt x="1511193" y="1024537"/>
                  <a:pt x="1487748" y="1005869"/>
                  <a:pt x="1459966" y="998924"/>
                </a:cubicBezTo>
                <a:cubicBezTo>
                  <a:pt x="1439475" y="993801"/>
                  <a:pt x="1418757" y="989516"/>
                  <a:pt x="1398494" y="983556"/>
                </a:cubicBezTo>
                <a:cubicBezTo>
                  <a:pt x="1375182" y="976700"/>
                  <a:pt x="1353393" y="963940"/>
                  <a:pt x="1329338" y="960504"/>
                </a:cubicBezTo>
                <a:lnTo>
                  <a:pt x="1275549" y="952820"/>
                </a:lnTo>
                <a:cubicBezTo>
                  <a:pt x="1260181" y="947697"/>
                  <a:pt x="1245161" y="941381"/>
                  <a:pt x="1229445" y="937452"/>
                </a:cubicBezTo>
                <a:cubicBezTo>
                  <a:pt x="1161390" y="920438"/>
                  <a:pt x="1145063" y="921330"/>
                  <a:pt x="1075764" y="914400"/>
                </a:cubicBezTo>
                <a:cubicBezTo>
                  <a:pt x="1065519" y="911839"/>
                  <a:pt x="1055496" y="908112"/>
                  <a:pt x="1045028" y="906716"/>
                </a:cubicBezTo>
                <a:cubicBezTo>
                  <a:pt x="1016985" y="902977"/>
                  <a:pt x="988310" y="904246"/>
                  <a:pt x="960504" y="899032"/>
                </a:cubicBezTo>
                <a:cubicBezTo>
                  <a:pt x="946947" y="896490"/>
                  <a:pt x="935511" y="886822"/>
                  <a:pt x="922084" y="883663"/>
                </a:cubicBezTo>
                <a:cubicBezTo>
                  <a:pt x="891752" y="876526"/>
                  <a:pt x="860105" y="875852"/>
                  <a:pt x="829875" y="868295"/>
                </a:cubicBezTo>
                <a:cubicBezTo>
                  <a:pt x="819630" y="865734"/>
                  <a:pt x="809254" y="863646"/>
                  <a:pt x="799139" y="860611"/>
                </a:cubicBezTo>
                <a:cubicBezTo>
                  <a:pt x="783623" y="855956"/>
                  <a:pt x="768920" y="848420"/>
                  <a:pt x="753035" y="845243"/>
                </a:cubicBezTo>
                <a:cubicBezTo>
                  <a:pt x="730292" y="840694"/>
                  <a:pt x="706931" y="840120"/>
                  <a:pt x="683879" y="837559"/>
                </a:cubicBezTo>
                <a:cubicBezTo>
                  <a:pt x="676195" y="834998"/>
                  <a:pt x="668734" y="831632"/>
                  <a:pt x="660827" y="829875"/>
                </a:cubicBezTo>
                <a:cubicBezTo>
                  <a:pt x="621830" y="821209"/>
                  <a:pt x="576531" y="818372"/>
                  <a:pt x="537882" y="814507"/>
                </a:cubicBezTo>
                <a:cubicBezTo>
                  <a:pt x="450051" y="785230"/>
                  <a:pt x="535716" y="811398"/>
                  <a:pt x="315045" y="799139"/>
                </a:cubicBezTo>
                <a:cubicBezTo>
                  <a:pt x="289344" y="797711"/>
                  <a:pt x="263661" y="795273"/>
                  <a:pt x="238205" y="791455"/>
                </a:cubicBezTo>
                <a:cubicBezTo>
                  <a:pt x="219632" y="788669"/>
                  <a:pt x="158960" y="776498"/>
                  <a:pt x="130628" y="768403"/>
                </a:cubicBezTo>
                <a:cubicBezTo>
                  <a:pt x="122840" y="766178"/>
                  <a:pt x="114656" y="764653"/>
                  <a:pt x="107576" y="760719"/>
                </a:cubicBezTo>
                <a:cubicBezTo>
                  <a:pt x="91430" y="751749"/>
                  <a:pt x="76840" y="740228"/>
                  <a:pt x="61472" y="729983"/>
                </a:cubicBezTo>
                <a:lnTo>
                  <a:pt x="38420" y="714615"/>
                </a:lnTo>
                <a:cubicBezTo>
                  <a:pt x="4507" y="663745"/>
                  <a:pt x="15944" y="685030"/>
                  <a:pt x="0" y="653142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91857" y="5075712"/>
            <a:ext cx="278654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en-US" altLang="ko-KR" dirty="0"/>
              <a:t>double</a:t>
            </a:r>
            <a:r>
              <a:rPr lang="ko-KR" altLang="en-US" dirty="0"/>
              <a:t> 형은 </a:t>
            </a:r>
            <a:r>
              <a:rPr lang="en-US" altLang="ko-KR" dirty="0"/>
              <a:t>%lf </a:t>
            </a:r>
            <a:r>
              <a:rPr lang="ko-KR" altLang="en-US" dirty="0"/>
              <a:t>사용</a:t>
            </a:r>
            <a:r>
              <a:rPr lang="en-US" altLang="ko-KR" dirty="0"/>
              <a:t> </a:t>
            </a:r>
          </a:p>
        </p:txBody>
      </p:sp>
      <p:sp>
        <p:nvSpPr>
          <p:cNvPr id="4" name="자유형 3"/>
          <p:cNvSpPr/>
          <p:nvPr/>
        </p:nvSpPr>
        <p:spPr bwMode="auto">
          <a:xfrm>
            <a:off x="2312894" y="4049485"/>
            <a:ext cx="663388" cy="1302443"/>
          </a:xfrm>
          <a:custGeom>
            <a:avLst/>
            <a:gdLst>
              <a:gd name="connsiteX0" fmla="*/ 2266790 w 2266790"/>
              <a:gd name="connsiteY0" fmla="*/ 568618 h 630090"/>
              <a:gd name="connsiteX1" fmla="*/ 1974797 w 2266790"/>
              <a:gd name="connsiteY1" fmla="*/ 576302 h 630090"/>
              <a:gd name="connsiteX2" fmla="*/ 1821116 w 2266790"/>
              <a:gd name="connsiteY2" fmla="*/ 591670 h 630090"/>
              <a:gd name="connsiteX3" fmla="*/ 1713540 w 2266790"/>
              <a:gd name="connsiteY3" fmla="*/ 599354 h 630090"/>
              <a:gd name="connsiteX4" fmla="*/ 1629015 w 2266790"/>
              <a:gd name="connsiteY4" fmla="*/ 607038 h 630090"/>
              <a:gd name="connsiteX5" fmla="*/ 1083449 w 2266790"/>
              <a:gd name="connsiteY5" fmla="*/ 630090 h 630090"/>
              <a:gd name="connsiteX6" fmla="*/ 422622 w 2266790"/>
              <a:gd name="connsiteY6" fmla="*/ 614722 h 630090"/>
              <a:gd name="connsiteX7" fmla="*/ 353466 w 2266790"/>
              <a:gd name="connsiteY7" fmla="*/ 583986 h 630090"/>
              <a:gd name="connsiteX8" fmla="*/ 322730 w 2266790"/>
              <a:gd name="connsiteY8" fmla="*/ 576302 h 630090"/>
              <a:gd name="connsiteX9" fmla="*/ 245889 w 2266790"/>
              <a:gd name="connsiteY9" fmla="*/ 537882 h 630090"/>
              <a:gd name="connsiteX10" fmla="*/ 122945 w 2266790"/>
              <a:gd name="connsiteY10" fmla="*/ 476410 h 630090"/>
              <a:gd name="connsiteX11" fmla="*/ 99893 w 2266790"/>
              <a:gd name="connsiteY11" fmla="*/ 445674 h 630090"/>
              <a:gd name="connsiteX12" fmla="*/ 92209 w 2266790"/>
              <a:gd name="connsiteY12" fmla="*/ 422622 h 630090"/>
              <a:gd name="connsiteX13" fmla="*/ 92209 w 2266790"/>
              <a:gd name="connsiteY13" fmla="*/ 176732 h 630090"/>
              <a:gd name="connsiteX14" fmla="*/ 99893 w 2266790"/>
              <a:gd name="connsiteY14" fmla="*/ 153680 h 630090"/>
              <a:gd name="connsiteX15" fmla="*/ 115261 w 2266790"/>
              <a:gd name="connsiteY15" fmla="*/ 99892 h 630090"/>
              <a:gd name="connsiteX16" fmla="*/ 107577 w 2266790"/>
              <a:gd name="connsiteY16" fmla="*/ 76840 h 630090"/>
              <a:gd name="connsiteX17" fmla="*/ 38420 w 2266790"/>
              <a:gd name="connsiteY17" fmla="*/ 23052 h 630090"/>
              <a:gd name="connsiteX18" fmla="*/ 0 w 2266790"/>
              <a:gd name="connsiteY18" fmla="*/ 0 h 63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66790" h="630090">
                <a:moveTo>
                  <a:pt x="2266790" y="568618"/>
                </a:moveTo>
                <a:lnTo>
                  <a:pt x="1974797" y="576302"/>
                </a:lnTo>
                <a:cubicBezTo>
                  <a:pt x="1921899" y="578461"/>
                  <a:pt x="1873524" y="587113"/>
                  <a:pt x="1821116" y="591670"/>
                </a:cubicBezTo>
                <a:cubicBezTo>
                  <a:pt x="1785301" y="594784"/>
                  <a:pt x="1749376" y="596487"/>
                  <a:pt x="1713540" y="599354"/>
                </a:cubicBezTo>
                <a:cubicBezTo>
                  <a:pt x="1685339" y="601610"/>
                  <a:pt x="1657273" y="605660"/>
                  <a:pt x="1629015" y="607038"/>
                </a:cubicBezTo>
                <a:lnTo>
                  <a:pt x="1083449" y="630090"/>
                </a:lnTo>
                <a:cubicBezTo>
                  <a:pt x="863173" y="624967"/>
                  <a:pt x="642745" y="624398"/>
                  <a:pt x="422622" y="614722"/>
                </a:cubicBezTo>
                <a:cubicBezTo>
                  <a:pt x="406742" y="614024"/>
                  <a:pt x="368988" y="589807"/>
                  <a:pt x="353466" y="583986"/>
                </a:cubicBezTo>
                <a:cubicBezTo>
                  <a:pt x="343578" y="580278"/>
                  <a:pt x="332437" y="580462"/>
                  <a:pt x="322730" y="576302"/>
                </a:cubicBezTo>
                <a:cubicBezTo>
                  <a:pt x="296409" y="565021"/>
                  <a:pt x="272478" y="548517"/>
                  <a:pt x="245889" y="537882"/>
                </a:cubicBezTo>
                <a:cubicBezTo>
                  <a:pt x="225573" y="529756"/>
                  <a:pt x="142676" y="502718"/>
                  <a:pt x="122945" y="476410"/>
                </a:cubicBezTo>
                <a:lnTo>
                  <a:pt x="99893" y="445674"/>
                </a:lnTo>
                <a:cubicBezTo>
                  <a:pt x="97332" y="437990"/>
                  <a:pt x="94434" y="430410"/>
                  <a:pt x="92209" y="422622"/>
                </a:cubicBezTo>
                <a:cubicBezTo>
                  <a:pt x="67238" y="335226"/>
                  <a:pt x="83329" y="314364"/>
                  <a:pt x="92209" y="176732"/>
                </a:cubicBezTo>
                <a:cubicBezTo>
                  <a:pt x="92731" y="168649"/>
                  <a:pt x="97668" y="161468"/>
                  <a:pt x="99893" y="153680"/>
                </a:cubicBezTo>
                <a:cubicBezTo>
                  <a:pt x="119190" y="86141"/>
                  <a:pt x="96837" y="155163"/>
                  <a:pt x="115261" y="99892"/>
                </a:cubicBezTo>
                <a:cubicBezTo>
                  <a:pt x="112700" y="92208"/>
                  <a:pt x="112070" y="83579"/>
                  <a:pt x="107577" y="76840"/>
                </a:cubicBezTo>
                <a:cubicBezTo>
                  <a:pt x="93133" y="55174"/>
                  <a:pt x="56736" y="35263"/>
                  <a:pt x="38420" y="23052"/>
                </a:cubicBezTo>
                <a:cubicBezTo>
                  <a:pt x="10603" y="4507"/>
                  <a:pt x="23628" y="11814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6A6F5336-42E4-454A-8042-24C3DC6BD1E1}"/>
              </a:ext>
            </a:extLst>
          </p:cNvPr>
          <p:cNvSpPr/>
          <p:nvPr/>
        </p:nvSpPr>
        <p:spPr>
          <a:xfrm>
            <a:off x="5816146" y="2610971"/>
            <a:ext cx="3227294" cy="135815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잘못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사용하면 오류가 발생합니다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136DBA01-08E9-A401-1EFD-E5A18CAB5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64" y="4130298"/>
            <a:ext cx="1179860" cy="1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500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scanf()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155C53-687B-9B60-44CA-3F03FF643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22" y="1792914"/>
            <a:ext cx="7390354" cy="327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855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비주얼</a:t>
            </a:r>
            <a:r>
              <a:rPr lang="en-US" altLang="ko-KR" dirty="0"/>
              <a:t> </a:t>
            </a:r>
            <a:r>
              <a:rPr lang="ko-KR" altLang="en-US" dirty="0"/>
              <a:t>스튜디오에서 </a:t>
            </a:r>
            <a:r>
              <a:rPr lang="en-US" altLang="ko-KR" dirty="0" err="1"/>
              <a:t>scanf</a:t>
            </a:r>
            <a:r>
              <a:rPr lang="en-US" altLang="ko-KR" dirty="0"/>
              <a:t>() </a:t>
            </a:r>
            <a:r>
              <a:rPr lang="ko-KR" altLang="en-US" dirty="0"/>
              <a:t>오류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08695136" descr="EMB000073ec26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61" y="1671221"/>
            <a:ext cx="8636677" cy="469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479394" y="5397623"/>
            <a:ext cx="5850385" cy="4705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 rot="3155761">
            <a:off x="5854589" y="5011815"/>
            <a:ext cx="1216890" cy="39061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196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90563-D9D3-4A53-B043-EB43DE53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비주얼 스튜디오에서 </a:t>
            </a:r>
            <a:r>
              <a:rPr lang="en-US" altLang="ko-KR" dirty="0" err="1"/>
              <a:t>scanf</a:t>
            </a:r>
            <a:r>
              <a:rPr lang="en-US" altLang="ko-KR" dirty="0"/>
              <a:t>() </a:t>
            </a:r>
            <a:r>
              <a:rPr lang="ko-KR" altLang="en-US" dirty="0"/>
              <a:t>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19959-6051-4052-A425-796A8728E2A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1800" dirty="0" err="1"/>
              <a:t>scanf</a:t>
            </a:r>
            <a:r>
              <a:rPr lang="en-US" altLang="ko-KR" sz="1800" dirty="0"/>
              <a:t>()</a:t>
            </a:r>
            <a:r>
              <a:rPr lang="ko-KR" altLang="en-US" sz="1800" dirty="0"/>
              <a:t>는 안전하지 않으니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scanf_s</a:t>
            </a:r>
            <a:r>
              <a:rPr lang="en-US" altLang="ko-KR" sz="1800" dirty="0"/>
              <a:t>()</a:t>
            </a:r>
            <a:r>
              <a:rPr lang="ko-KR" altLang="en-US" sz="1800" dirty="0"/>
              <a:t>를 대신 사용하라는 오류</a:t>
            </a:r>
            <a:endParaRPr lang="en-US" altLang="ko-KR" sz="1800" dirty="0"/>
          </a:p>
          <a:p>
            <a:r>
              <a:rPr lang="en-US" altLang="ko-KR" sz="1800" dirty="0" err="1"/>
              <a:t>scanf_s</a:t>
            </a:r>
            <a:r>
              <a:rPr lang="en-US" altLang="ko-KR" sz="1800" dirty="0"/>
              <a:t>()</a:t>
            </a:r>
            <a:r>
              <a:rPr lang="ko-KR" altLang="en-US" sz="1800" dirty="0"/>
              <a:t>와 같이 기존의 함수에 </a:t>
            </a:r>
            <a:r>
              <a:rPr lang="en-US" altLang="ko-KR" sz="1800" dirty="0"/>
              <a:t>_s</a:t>
            </a:r>
            <a:r>
              <a:rPr lang="ko-KR" altLang="en-US" sz="1800" dirty="0"/>
              <a:t>를 붙이는 안전한 함수들은 </a:t>
            </a:r>
            <a:r>
              <a:rPr lang="en-US" altLang="ko-KR" sz="1800" dirty="0"/>
              <a:t>2011</a:t>
            </a:r>
            <a:r>
              <a:rPr lang="ko-KR" altLang="en-US" sz="1800" dirty="0"/>
              <a:t>년도 발표된 </a:t>
            </a:r>
            <a:r>
              <a:rPr lang="en-US" altLang="ko-KR" sz="1800" dirty="0"/>
              <a:t>C11</a:t>
            </a:r>
            <a:r>
              <a:rPr lang="ko-KR" altLang="en-US" sz="1800" dirty="0"/>
              <a:t>의 선택적인 표준</a:t>
            </a:r>
            <a:r>
              <a:rPr lang="en-US" altLang="ko-KR" sz="1800" dirty="0"/>
              <a:t>(Annex K)</a:t>
            </a:r>
          </a:p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하지만 선택적인 표준이기 때문에 비주얼 스튜디오를 제외하고는 </a:t>
            </a:r>
            <a:r>
              <a:rPr lang="en-US" altLang="ko-KR" sz="1800" b="0" i="0" u="none" strike="noStrike" baseline="0" dirty="0" err="1">
                <a:latin typeface="YDVYMjOStd12"/>
              </a:rPr>
              <a:t>gcc</a:t>
            </a:r>
            <a:r>
              <a:rPr lang="ko-KR" altLang="en-US" sz="1800" b="0" i="0" u="none" strike="noStrike" baseline="0" dirty="0">
                <a:latin typeface="YDVYMjOStd12"/>
              </a:rPr>
              <a:t>를 비롯한 다른 컴파일러에서는 아직도 활발히 도입되지 않고 있다</a:t>
            </a:r>
            <a:r>
              <a:rPr lang="en-US" altLang="ko-KR" sz="1800" b="0" i="0" u="none" strike="noStrike" baseline="0" dirty="0">
                <a:latin typeface="YDVYMjOStd12"/>
              </a:rPr>
              <a:t>(</a:t>
            </a:r>
            <a:r>
              <a:rPr lang="ko-KR" altLang="en-US" sz="1800" b="0" i="0" u="none" strike="noStrike" baseline="0" dirty="0">
                <a:latin typeface="YDVYMjOStd12"/>
              </a:rPr>
              <a:t>현장 적용 보고서에서는 </a:t>
            </a:r>
            <a:r>
              <a:rPr lang="ko-KR" altLang="en-US" sz="1800" b="0" i="0" u="sng" strike="noStrike" baseline="0" dirty="0">
                <a:solidFill>
                  <a:srgbClr val="FF0000"/>
                </a:solidFill>
                <a:latin typeface="YDVYMjOStd12"/>
              </a:rPr>
              <a:t>‘그다지 유익하지 않은’ 것으로 평가했다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다음 표준에서 삭제할 것이 권고되었다</a:t>
            </a:r>
            <a:r>
              <a:rPr lang="en-US" altLang="ko-KR" sz="1800" b="0" i="0" u="none" strike="noStrike" baseline="0" dirty="0">
                <a:latin typeface="YDVYMjOStd12"/>
              </a:rPr>
              <a:t>)</a:t>
            </a:r>
          </a:p>
          <a:p>
            <a:pPr algn="l"/>
            <a:endParaRPr lang="en-US" altLang="ko-KR" sz="1800" dirty="0">
              <a:latin typeface="YDVYMjOStd12"/>
            </a:endParaRPr>
          </a:p>
          <a:p>
            <a:pPr algn="l"/>
            <a:r>
              <a:rPr lang="ko-KR" altLang="en-US" sz="1800" dirty="0">
                <a:highlight>
                  <a:srgbClr val="FFFF00"/>
                </a:highlight>
                <a:latin typeface="YDVYMjOStd12"/>
              </a:rPr>
              <a:t>결론</a:t>
            </a:r>
            <a:r>
              <a:rPr lang="en-US" altLang="ko-KR" sz="1800" dirty="0">
                <a:highlight>
                  <a:srgbClr val="FFFF00"/>
                </a:highlight>
                <a:latin typeface="YDVYMjOStd12"/>
              </a:rPr>
              <a:t>: </a:t>
            </a:r>
            <a:r>
              <a:rPr lang="ko-KR" altLang="en-US" sz="1800" b="0" i="0" u="none" strike="noStrike" baseline="0" dirty="0">
                <a:highlight>
                  <a:srgbClr val="FFFF00"/>
                </a:highlight>
                <a:latin typeface="YDVYMjOStd12"/>
              </a:rPr>
              <a:t>소스 코드의 맨 첫 부분에 </a:t>
            </a:r>
            <a:r>
              <a:rPr lang="en-US" altLang="ko-KR" sz="1800" b="0" i="0" u="none" strike="noStrike" baseline="0" dirty="0">
                <a:highlight>
                  <a:srgbClr val="FFFF00"/>
                </a:highlight>
                <a:latin typeface="YDVYMjOStd12"/>
              </a:rPr>
              <a:t>_CRT_SECURE_NO_WARNINGS</a:t>
            </a:r>
            <a:r>
              <a:rPr lang="ko-KR" altLang="en-US" sz="1800" b="0" i="0" u="none" strike="noStrike" baseline="0" dirty="0">
                <a:highlight>
                  <a:srgbClr val="FFFF00"/>
                </a:highlight>
                <a:latin typeface="YDVYMjOStd12"/>
              </a:rPr>
              <a:t>를 정의하고 기존의 함수들을 그대로 사용</a:t>
            </a:r>
            <a:endParaRPr lang="en-US" altLang="ko-KR" sz="1800" b="0" i="0" u="none" strike="noStrike" baseline="0" dirty="0">
              <a:highlight>
                <a:srgbClr val="FFFF00"/>
              </a:highlight>
              <a:latin typeface="YDVYMjOStd12"/>
            </a:endParaRPr>
          </a:p>
          <a:p>
            <a:pPr algn="l"/>
            <a:r>
              <a:rPr lang="en-US" altLang="ko-KR" dirty="0" err="1">
                <a:highlight>
                  <a:srgbClr val="FFFF00"/>
                </a:highlight>
                <a:latin typeface="YDVYMjOStd12"/>
              </a:rPr>
              <a:t>stdio.h</a:t>
            </a:r>
            <a:r>
              <a:rPr lang="en-US" altLang="ko-KR" dirty="0">
                <a:highlight>
                  <a:srgbClr val="FFFF00"/>
                </a:highlight>
                <a:latin typeface="YDVYMjOStd12"/>
              </a:rPr>
              <a:t> </a:t>
            </a:r>
            <a:r>
              <a:rPr lang="ko-KR" altLang="en-US" dirty="0">
                <a:highlight>
                  <a:srgbClr val="FFFF00"/>
                </a:highlight>
                <a:latin typeface="YDVYMjOStd12"/>
              </a:rPr>
              <a:t>헤더 파일을 포함하기 전에 정의하여야 함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69712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정수를</a:t>
            </a:r>
            <a:r>
              <a:rPr lang="en-US" altLang="ko-KR" dirty="0"/>
              <a:t> </a:t>
            </a:r>
            <a:r>
              <a:rPr lang="ko-KR" altLang="en-US" dirty="0"/>
              <a:t>받아들이는 프로그램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648" y="1600200"/>
            <a:ext cx="8153400" cy="299843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x;	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정수를 저장할 변수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정수를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&amp;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“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입력된 정수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 %d \n”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9" y="4979634"/>
            <a:ext cx="8153400" cy="128163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79394" y="1677880"/>
            <a:ext cx="4438835" cy="3639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 설명선 5"/>
          <p:cNvSpPr/>
          <p:nvPr/>
        </p:nvSpPr>
        <p:spPr>
          <a:xfrm>
            <a:off x="5286001" y="1381217"/>
            <a:ext cx="3480047" cy="990600"/>
          </a:xfrm>
          <a:prstGeom prst="wedgeRectCallout">
            <a:avLst>
              <a:gd name="adj1" fmla="val -60440"/>
              <a:gd name="adj2" fmla="val -961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만약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scanf</a:t>
            </a:r>
            <a:r>
              <a:rPr lang="en-US" altLang="ko-KR" sz="1600" dirty="0">
                <a:solidFill>
                  <a:srgbClr val="FF0000"/>
                </a:solidFill>
              </a:rPr>
              <a:t>() </a:t>
            </a:r>
            <a:r>
              <a:rPr lang="ko-KR" altLang="en-US" sz="1600" dirty="0">
                <a:solidFill>
                  <a:srgbClr val="FF0000"/>
                </a:solidFill>
              </a:rPr>
              <a:t>오류가 발생하면 소스 파일의 처음에서 </a:t>
            </a:r>
            <a:r>
              <a:rPr lang="en-US" altLang="ko-KR" sz="1600" dirty="0">
                <a:solidFill>
                  <a:srgbClr val="FF0000"/>
                </a:solidFill>
              </a:rPr>
              <a:t>_CRT_SECURE_NO_WARNINGS</a:t>
            </a:r>
            <a:r>
              <a:rPr lang="ko-KR" altLang="en-US" sz="1600" dirty="0">
                <a:solidFill>
                  <a:srgbClr val="FF0000"/>
                </a:solidFill>
              </a:rPr>
              <a:t>를 정의해준다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665004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A76F1-67F8-A7E8-F1C6-C91FBF95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A41F7-975E-5CDB-919B-4150C6B5119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프로젝트</a:t>
            </a:r>
            <a:r>
              <a:rPr lang="en-US" altLang="ko-KR" dirty="0"/>
              <a:t>]-&gt;[</a:t>
            </a:r>
            <a:r>
              <a:rPr lang="ko-KR" altLang="en-US" dirty="0"/>
              <a:t>프로젝트 속성</a:t>
            </a:r>
            <a:r>
              <a:rPr lang="en-US" altLang="ko-KR" dirty="0"/>
              <a:t>(P)]</a:t>
            </a:r>
            <a:r>
              <a:rPr lang="ko-KR" altLang="en-US" dirty="0"/>
              <a:t>로 들어가서 </a:t>
            </a:r>
            <a:r>
              <a:rPr lang="en-US" altLang="ko-KR" dirty="0"/>
              <a:t>[C/C++]→[</a:t>
            </a:r>
            <a:r>
              <a:rPr lang="ko-KR" altLang="en-US" dirty="0"/>
              <a:t>일반</a:t>
            </a:r>
            <a:r>
              <a:rPr lang="en-US" altLang="ko-KR" dirty="0"/>
              <a:t>]→[SDL</a:t>
            </a:r>
            <a:r>
              <a:rPr lang="ko-KR" altLang="en-US" dirty="0"/>
              <a:t>검사</a:t>
            </a:r>
            <a:r>
              <a:rPr lang="en-US" altLang="ko-KR" dirty="0"/>
              <a:t>]</a:t>
            </a:r>
            <a:r>
              <a:rPr lang="ko-KR" altLang="en-US" dirty="0"/>
              <a:t>를 “</a:t>
            </a:r>
            <a:r>
              <a:rPr lang="ko-KR" altLang="en-US" dirty="0" err="1"/>
              <a:t>아니요”로</a:t>
            </a:r>
            <a:r>
              <a:rPr lang="ko-KR" altLang="en-US" dirty="0"/>
              <a:t> 설정하여도 된다</a:t>
            </a:r>
            <a:r>
              <a:rPr lang="en-US" altLang="ko-KR" dirty="0"/>
              <a:t>. </a:t>
            </a:r>
            <a:r>
              <a:rPr lang="ko-KR" altLang="en-US" dirty="0"/>
              <a:t>각자 편리한 방법을 사용하면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F9852E-4D42-4ACB-520E-E3C94DFAB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64" y="2495698"/>
            <a:ext cx="7340367" cy="360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811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덧셈 프로그램 </a:t>
            </a:r>
            <a:r>
              <a:rPr lang="en-US" altLang="ko-KR" sz="3600">
                <a:latin typeface="HY엽서L" pitchFamily="18" charset="-127"/>
              </a:rPr>
              <a:t>#2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사용자로부터 입력을 받아보자</a:t>
            </a:r>
            <a:r>
              <a:rPr lang="en-US" altLang="ko-KR" dirty="0"/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64833C5-88F7-4870-ADA8-3B5650BFFA0B}"/>
              </a:ext>
            </a:extLst>
          </p:cNvPr>
          <p:cNvGrpSpPr/>
          <p:nvPr/>
        </p:nvGrpSpPr>
        <p:grpSpPr>
          <a:xfrm>
            <a:off x="1611547" y="2407602"/>
            <a:ext cx="6919805" cy="1877527"/>
            <a:chOff x="4963766" y="-1402131"/>
            <a:chExt cx="3663880" cy="132069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F89571C-A6AF-4E8C-AA59-5E460CC65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2813" y="-431493"/>
              <a:ext cx="745785" cy="35005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C52E39C-244C-4867-8448-48473F5F5506}"/>
                </a:ext>
              </a:extLst>
            </p:cNvPr>
            <p:cNvSpPr/>
            <p:nvPr/>
          </p:nvSpPr>
          <p:spPr>
            <a:xfrm>
              <a:off x="4963766" y="-1402131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첫번째 숫자를 </a:t>
              </a:r>
              <a:r>
                <a:rPr lang="ko-KR" altLang="en-US" sz="14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10</a:t>
              </a:r>
            </a:p>
            <a:p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두번째 숫자를 </a:t>
              </a:r>
              <a:r>
                <a:rPr lang="ko-KR" altLang="en-US" sz="14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20</a:t>
              </a:r>
            </a:p>
            <a:p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두수의 합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30</a:t>
              </a:r>
            </a:p>
            <a:p>
              <a:endPara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149A9AC-5CBE-7A40-8C4E-5A029C5ADBF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13756" y="1600200"/>
            <a:ext cx="5951438" cy="4495800"/>
          </a:xfrm>
        </p:spPr>
      </p:pic>
    </p:spTree>
    <p:extLst>
      <p:ext uri="{BB962C8B-B14F-4D97-AF65-F5344CB8AC3E}">
        <p14:creationId xmlns:p14="http://schemas.microsoft.com/office/powerpoint/2010/main" val="11521212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두번째 덧셈 프로그램</a:t>
            </a:r>
          </a:p>
        </p:txBody>
      </p:sp>
      <p:sp>
        <p:nvSpPr>
          <p:cNvPr id="34" name="Rectangle 14"/>
          <p:cNvSpPr txBox="1">
            <a:spLocks noChangeArrowheads="1"/>
          </p:cNvSpPr>
          <p:nvPr/>
        </p:nvSpPr>
        <p:spPr bwMode="auto">
          <a:xfrm>
            <a:off x="717550" y="1056443"/>
            <a:ext cx="7921625" cy="564619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defPPr>
              <a:defRPr lang="en-US"/>
            </a:defPPr>
            <a:lvl1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>
                <a:latin typeface="Trebuchet MS" pitchFamily="34" charset="0"/>
                <a:ea typeface="HY중고딕" pitchFamily="18" charset="-127"/>
              </a:defRPr>
            </a:lvl1pPr>
          </a:lstStyle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사용자로부터 </a:t>
            </a:r>
            <a:r>
              <a:rPr lang="ko-KR" altLang="ko-KR" sz="1600" kern="0" dirty="0" err="1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입력받은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2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개의 정수의 합을 계산하여 출력</a:t>
            </a:r>
            <a:endParaRPr lang="en-US" altLang="ko-KR" sz="1600" kern="0" dirty="0">
              <a:solidFill>
                <a:srgbClr val="008000"/>
              </a:solidFill>
              <a:ea typeface="굴림" panose="020B0600000101010101" pitchFamily="50" charset="-127"/>
              <a:cs typeface="돋움체" panose="020B0609000101010101" pitchFamily="49" charset="-127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solidFill>
                <a:srgbClr val="808080"/>
              </a:solidFill>
              <a:ea typeface="돋움체" panose="020B0609000101010101" pitchFamily="49" charset="-127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rgbClr val="808080"/>
                </a:solidFill>
                <a:ea typeface="돋움체" panose="020B0609000101010101" pitchFamily="49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ea typeface="돋움체" panose="020B0609000101010101" pitchFamily="49" charset="-127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&gt;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 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)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{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x;				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첫번째 정수를 저장할 변수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y;				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두번째 정수를 저장할 변수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sum;			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2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개의 정수의 합을 저장할 변수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 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"</a:t>
            </a:r>
            <a:r>
              <a:rPr lang="ko-KR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첫번째 숫자를 </a:t>
            </a:r>
            <a:r>
              <a:rPr lang="ko-KR" altLang="ko-KR" sz="1600" kern="0" dirty="0" err="1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입력하시오</a:t>
            </a:r>
            <a:r>
              <a:rPr lang="en-US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:"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);	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입력 안내 메시지 출력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"%d"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, &amp;x);			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하나의 정수를 받아서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x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에 저장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 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"</a:t>
            </a:r>
            <a:r>
              <a:rPr lang="ko-KR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두번째 숫자를 </a:t>
            </a:r>
            <a:r>
              <a:rPr lang="ko-KR" altLang="ko-KR" sz="1600" kern="0" dirty="0" err="1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입력하시오</a:t>
            </a:r>
            <a:r>
              <a:rPr lang="en-US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:"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);	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입력 안내 메시지 출력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"%d"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, &amp;y);			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하나의 정수를 받아서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x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에 저장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 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	sum = x + y;			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변수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2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개를 더한다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.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"</a:t>
            </a:r>
            <a:r>
              <a:rPr lang="ko-KR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두수의 합</a:t>
            </a:r>
            <a:r>
              <a:rPr lang="en-US" altLang="ko-KR" sz="1600" kern="0" dirty="0">
                <a:solidFill>
                  <a:srgbClr val="A31515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: %d"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, sum);	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sum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의 값을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10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진수 형태로 출력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 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 0;			</a:t>
            </a:r>
            <a:r>
              <a:rPr lang="en-US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// 0</a:t>
            </a:r>
            <a:r>
              <a:rPr lang="ko-KR" altLang="ko-KR" sz="1600" kern="0" dirty="0">
                <a:solidFill>
                  <a:srgbClr val="008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을 외부로 반환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ea typeface="굴림" panose="020B0600000101010101" pitchFamily="50" charset="-127"/>
                <a:cs typeface="돋움체" panose="020B0609000101010101" pitchFamily="49" charset="-127"/>
              </a:rPr>
              <a:t>}</a:t>
            </a:r>
            <a:endParaRPr lang="ko-KR" altLang="ko-KR" sz="1600" kern="100" dirty="0"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ko-KR" sz="1600" kern="100" dirty="0">
                <a:ea typeface="굴림" panose="020B0600000101010101" pitchFamily="50" charset="-127"/>
                <a:cs typeface="Times New Roman" panose="02020603050405020304" pitchFamily="18" charset="0"/>
              </a:rPr>
              <a:t> </a:t>
            </a:r>
            <a:endParaRPr lang="ko-KR" altLang="ko-KR" sz="1600" kern="100" dirty="0">
              <a:effectLst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주석의 중요성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다른 사람이 프로그램을 보았을 때</a:t>
            </a:r>
            <a:r>
              <a:rPr lang="en-US" altLang="ko-KR" dirty="0"/>
              <a:t>,</a:t>
            </a:r>
            <a:r>
              <a:rPr lang="ko-KR" altLang="en-US" dirty="0"/>
              <a:t> 주석이 있다면 훨씬 쉽게 프로그램의 내용을 알 수 있다</a:t>
            </a:r>
            <a:r>
              <a:rPr lang="en-US" altLang="ko-KR" dirty="0"/>
              <a:t>. </a:t>
            </a:r>
            <a:r>
              <a:rPr lang="ko-KR" altLang="en-US" dirty="0"/>
              <a:t>많은 시간이 흘렀다면</a:t>
            </a:r>
            <a:r>
              <a:rPr lang="en-US" altLang="ko-KR" dirty="0"/>
              <a:t>, </a:t>
            </a:r>
            <a:r>
              <a:rPr lang="ko-KR" altLang="en-US" dirty="0"/>
              <a:t>만든 사람이라고 하더라도 내용을 잘 기억할 수 없다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문서화</a:t>
            </a:r>
            <a:r>
              <a:rPr lang="en-US" altLang="ko-KR" dirty="0">
                <a:sym typeface="Wingdings" panose="05000000000000000000" pitchFamily="2" charset="2"/>
              </a:rPr>
              <a:t>(documentation) </a:t>
            </a:r>
            <a:r>
              <a:rPr lang="ko-KR" altLang="en-US" dirty="0">
                <a:sym typeface="Wingdings" panose="05000000000000000000" pitchFamily="2" charset="2"/>
              </a:rPr>
              <a:t>역할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좋은 주석은 코드를 반복하거나 코드를 설명하지 않는 것이다</a:t>
            </a:r>
            <a:r>
              <a:rPr lang="en-US" altLang="ko-KR" dirty="0"/>
              <a:t>. </a:t>
            </a:r>
            <a:r>
              <a:rPr lang="ko-KR" altLang="en-US" dirty="0"/>
              <a:t>주석에는 코드를 작성한 의도를 명확히 나타내어야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5428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원의 면적 계산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사용자로부터 원의 반지름을 </a:t>
            </a:r>
            <a:r>
              <a:rPr lang="ko-KR" altLang="en-US" dirty="0" err="1"/>
              <a:t>입력받고</a:t>
            </a:r>
            <a:r>
              <a:rPr lang="ko-KR" altLang="en-US" dirty="0"/>
              <a:t> 이 원의 면적을 구한 다음</a:t>
            </a:r>
            <a:r>
              <a:rPr lang="en-US" altLang="ko-KR" dirty="0"/>
              <a:t>, </a:t>
            </a:r>
            <a:r>
              <a:rPr lang="ko-KR" altLang="en-US" dirty="0"/>
              <a:t>화면에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B641CB1-3197-4063-BB2C-F35A7B671DB9}"/>
              </a:ext>
            </a:extLst>
          </p:cNvPr>
          <p:cNvGrpSpPr/>
          <p:nvPr/>
        </p:nvGrpSpPr>
        <p:grpSpPr>
          <a:xfrm>
            <a:off x="1499668" y="2917285"/>
            <a:ext cx="6658216" cy="1861629"/>
            <a:chOff x="4963766" y="-1402131"/>
            <a:chExt cx="3663880" cy="132069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BF2774C-1D88-4CEB-BE99-D26841F54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2813" y="-431493"/>
              <a:ext cx="745785" cy="35005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00DDEF6-3606-4320-B37F-F0DCC223F792}"/>
                </a:ext>
              </a:extLst>
            </p:cNvPr>
            <p:cNvSpPr/>
            <p:nvPr/>
          </p:nvSpPr>
          <p:spPr>
            <a:xfrm>
              <a:off x="4963766" y="-1402131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반지름을 </a:t>
              </a:r>
              <a:r>
                <a:rPr lang="ko-KR" altLang="en-US" sz="14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10.0</a:t>
              </a:r>
            </a:p>
            <a:p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원의 면적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314.000000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16320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HY엽서L" pitchFamily="18" charset="-127"/>
              </a:rPr>
              <a:t>원의 면적 계산 프로그램</a:t>
            </a:r>
          </a:p>
        </p:txBody>
      </p:sp>
      <p:sp>
        <p:nvSpPr>
          <p:cNvPr id="34" name="Rectangle 14"/>
          <p:cNvSpPr txBox="1">
            <a:spLocks noChangeArrowheads="1"/>
          </p:cNvSpPr>
          <p:nvPr/>
        </p:nvSpPr>
        <p:spPr bwMode="auto">
          <a:xfrm>
            <a:off x="717550" y="1606858"/>
            <a:ext cx="7921625" cy="400383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defPPr>
              <a:defRPr lang="en-US"/>
            </a:defPPr>
            <a:lvl1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>
                <a:latin typeface="Trebuchet MS" pitchFamily="34" charset="0"/>
                <a:ea typeface="HY중고딕" pitchFamily="18" charset="-127"/>
              </a:defRPr>
            </a:lvl1pPr>
          </a:lstStyle>
          <a:p>
            <a:r>
              <a:rPr lang="en-US" altLang="ko-KR" sz="1600" dirty="0"/>
              <a:t>#define _CRT_SECURE_NO_WARNINGS</a:t>
            </a:r>
          </a:p>
          <a:p>
            <a:r>
              <a:rPr lang="en-US" altLang="ko-KR" sz="1600" dirty="0">
                <a:solidFill>
                  <a:srgbClr val="808080"/>
                </a:solidFill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 radius; </a:t>
            </a:r>
            <a:r>
              <a:rPr lang="en-US" altLang="ko-KR" sz="1600" dirty="0">
                <a:solidFill>
                  <a:srgbClr val="008000"/>
                </a:solidFill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ea typeface="돋움체" panose="020B0609000101010101" pitchFamily="49" charset="-127"/>
              </a:rPr>
              <a:t>원의 반지름</a:t>
            </a:r>
            <a:endParaRPr lang="ko-KR" altLang="en-US" sz="16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 area; </a:t>
            </a:r>
            <a:r>
              <a:rPr lang="en-US" altLang="ko-KR" sz="1600" dirty="0">
                <a:solidFill>
                  <a:srgbClr val="008000"/>
                </a:solidFill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ea typeface="돋움체" panose="020B0609000101010101" pitchFamily="49" charset="-127"/>
              </a:rPr>
              <a:t>면적</a:t>
            </a:r>
            <a:endParaRPr lang="ko-KR" altLang="en-US" sz="16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lvl="1"/>
            <a:endParaRPr lang="ko-KR" altLang="en-US" sz="16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ea typeface="돋움체" panose="020B0609000101010101" pitchFamily="49" charset="-127"/>
              </a:rPr>
              <a:t>반지름을 </a:t>
            </a:r>
            <a:r>
              <a:rPr lang="ko-KR" altLang="en-US" sz="1600" dirty="0" err="1">
                <a:solidFill>
                  <a:srgbClr val="A31515"/>
                </a:solidFill>
                <a:ea typeface="돋움체" panose="020B0609000101010101" pitchFamily="49" charset="-127"/>
              </a:rPr>
              <a:t>입력하시오</a:t>
            </a:r>
            <a:r>
              <a:rPr lang="ko-KR" altLang="en-US" sz="1600" dirty="0">
                <a:solidFill>
                  <a:srgbClr val="A31515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ea typeface="돋움체" panose="020B0609000101010101" pitchFamily="49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ea typeface="돋움체" panose="020B0609000101010101" pitchFamily="49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ea typeface="돋움체" panose="020B0609000101010101" pitchFamily="49" charset="-127"/>
              </a:rPr>
              <a:t>"%f"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, &amp;radius);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area = 3.14 * radius * radius;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ea typeface="돋움체" panose="020B0609000101010101" pitchFamily="49" charset="-127"/>
              </a:rPr>
              <a:t>원의 면적 </a:t>
            </a:r>
            <a:r>
              <a:rPr lang="en-US" altLang="ko-KR" sz="1600" dirty="0">
                <a:solidFill>
                  <a:srgbClr val="A31515"/>
                </a:solidFill>
                <a:ea typeface="돋움체" panose="020B0609000101010101" pitchFamily="49" charset="-127"/>
              </a:rPr>
              <a:t>: %f\n"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, area);</a:t>
            </a:r>
          </a:p>
          <a:p>
            <a:pPr lvl="1"/>
            <a:endParaRPr lang="ko-KR" altLang="en-US" sz="16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12398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환율 계산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사용자가 입력하는 원화를 달러화로 계산하여 출력하는 프로그램은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74F7939-E4C6-4510-8ECC-DBC73AF37E86}"/>
              </a:ext>
            </a:extLst>
          </p:cNvPr>
          <p:cNvGrpSpPr/>
          <p:nvPr/>
        </p:nvGrpSpPr>
        <p:grpSpPr>
          <a:xfrm>
            <a:off x="1242892" y="2845567"/>
            <a:ext cx="6658216" cy="1861629"/>
            <a:chOff x="4963766" y="-1402131"/>
            <a:chExt cx="3663880" cy="132069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3434704-284E-4EC8-8E94-5BFAED5EF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2813" y="-431493"/>
              <a:ext cx="745785" cy="35005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BB79652-1FAF-4331-A661-04257125BC74}"/>
                </a:ext>
              </a:extLst>
            </p:cNvPr>
            <p:cNvSpPr/>
            <p:nvPr/>
          </p:nvSpPr>
          <p:spPr>
            <a:xfrm>
              <a:off x="4963766" y="-1402131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환율을 </a:t>
              </a:r>
              <a:r>
                <a:rPr lang="ko-KR" altLang="en-US" sz="14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1400</a:t>
              </a:r>
            </a:p>
            <a:p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원화 금액을 </a:t>
              </a:r>
              <a:r>
                <a:rPr lang="ko-KR" altLang="en-US" sz="14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1000000</a:t>
              </a:r>
            </a:p>
            <a:p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원화 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1000000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원은 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714.285714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달러입니다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25981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환율 계산 프로그램</a:t>
            </a:r>
            <a:endParaRPr lang="ko-KR" altLang="en-US" sz="3600" dirty="0">
              <a:latin typeface="HY엽서L" pitchFamily="18" charset="-127"/>
            </a:endParaRPr>
          </a:p>
        </p:txBody>
      </p:sp>
      <p:sp>
        <p:nvSpPr>
          <p:cNvPr id="34" name="Rectangle 14"/>
          <p:cNvSpPr txBox="1">
            <a:spLocks noChangeArrowheads="1"/>
          </p:cNvSpPr>
          <p:nvPr/>
        </p:nvSpPr>
        <p:spPr bwMode="auto">
          <a:xfrm>
            <a:off x="717550" y="1579417"/>
            <a:ext cx="7921625" cy="510546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defPPr>
              <a:defRPr lang="en-US"/>
            </a:defPPr>
            <a:lvl1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>
                <a:latin typeface="Trebuchet MS" pitchFamily="34" charset="0"/>
                <a:ea typeface="HY중고딕" pitchFamily="18" charset="-127"/>
              </a:defRPr>
            </a:lvl1pPr>
          </a:lstStyle>
          <a:p>
            <a:r>
              <a:rPr lang="en-US" altLang="ko-KR" sz="1400" dirty="0">
                <a:solidFill>
                  <a:srgbClr val="008000"/>
                </a:solidFill>
                <a:ea typeface="돋움체" panose="020B0609000101010101" pitchFamily="49" charset="-127"/>
              </a:rPr>
              <a:t>/* </a:t>
            </a:r>
            <a:r>
              <a:rPr lang="ko-KR" altLang="en-US" sz="1400" dirty="0">
                <a:solidFill>
                  <a:srgbClr val="008000"/>
                </a:solidFill>
                <a:ea typeface="돋움체" panose="020B0609000101010101" pitchFamily="49" charset="-127"/>
              </a:rPr>
              <a:t>환율을 계산하는 프로그램*</a:t>
            </a:r>
            <a:r>
              <a:rPr lang="en-US" altLang="ko-KR" sz="1400" dirty="0">
                <a:solidFill>
                  <a:srgbClr val="008000"/>
                </a:solidFill>
                <a:ea typeface="돋움체" panose="020B0609000101010101" pitchFamily="49" charset="-127"/>
              </a:rPr>
              <a:t>/</a:t>
            </a:r>
          </a:p>
          <a:p>
            <a:r>
              <a:rPr lang="en-US" altLang="ko-KR" sz="1400" dirty="0"/>
              <a:t>#define _CRT_SECURE_NO_WARNINGS</a:t>
            </a:r>
          </a:p>
          <a:p>
            <a:r>
              <a:rPr lang="en-US" altLang="ko-KR" sz="1400" dirty="0">
                <a:solidFill>
                  <a:srgbClr val="808080"/>
                </a:solidFill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ea typeface="돋움체" panose="020B0609000101010101" pitchFamily="49" charset="-127"/>
              </a:rPr>
              <a:t>stdio.h</a:t>
            </a:r>
            <a:r>
              <a:rPr lang="en-US" altLang="ko-KR" sz="1400" dirty="0">
                <a:solidFill>
                  <a:srgbClr val="A31515"/>
                </a:solidFill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0000FF"/>
                </a:solidFill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ea typeface="돋움체" panose="020B0609000101010101" pitchFamily="49" charset="-127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rate;</a:t>
            </a:r>
            <a:r>
              <a:rPr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원</a:t>
            </a:r>
            <a:r>
              <a:rPr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</a:t>
            </a:r>
            <a:r>
              <a:rPr lang="ko-KR" altLang="en-US" sz="14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달러 환율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usd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  <a:r>
              <a:rPr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달러화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krw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  <a:r>
              <a:rPr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원화는 정수형 변수로 선언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환율을 </a:t>
            </a:r>
            <a:r>
              <a:rPr lang="ko-KR" altLang="en-US" sz="14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입력하시오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"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  <a:r>
              <a:rPr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입력 안내 메시지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scanf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en-US" altLang="ko-KR" sz="1400" b="1" dirty="0">
                <a:solidFill>
                  <a:srgbClr val="FF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%lf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&amp;rate);</a:t>
            </a:r>
            <a:r>
              <a:rPr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사용자로부터 </a:t>
            </a:r>
            <a:r>
              <a:rPr lang="ko-KR" altLang="en-US" sz="1400" dirty="0" err="1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환율입력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원화 금액을 </a:t>
            </a:r>
            <a:r>
              <a:rPr lang="ko-KR" altLang="en-US" sz="14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입력하시오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"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  <a:r>
              <a:rPr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입력 안내 메시지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scanf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"%d"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&amp;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krw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  <a:r>
              <a:rPr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원화 금액 입력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usd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krw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/ rate;</a:t>
            </a:r>
            <a:r>
              <a:rPr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달러화로 환산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원화 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%d</a:t>
            </a:r>
            <a:r>
              <a:rPr lang="ko-KR" altLang="en-US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원은 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%lf</a:t>
            </a:r>
            <a:r>
              <a:rPr lang="ko-KR" altLang="en-US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달러입니다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.\n"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krw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usd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  <a:r>
              <a:rPr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계산 결과 출력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r>
              <a:rPr lang="en-US" altLang="ko-KR" sz="1400" b="1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          </a:t>
            </a:r>
            <a:r>
              <a:rPr lang="en-US" altLang="ko-KR" sz="1400" b="1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%</a:t>
            </a:r>
            <a:r>
              <a:rPr lang="en-US" altLang="ko-KR" sz="1400" b="1" dirty="0" err="1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lf</a:t>
            </a:r>
            <a:r>
              <a:rPr lang="en-US" altLang="ko-KR" sz="1400" b="1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=&gt; %f</a:t>
            </a:r>
            <a:endParaRPr lang="ko-KR" altLang="en-US" sz="1400" b="1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0;</a:t>
            </a:r>
            <a:r>
              <a:rPr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함수 결과값 반환 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445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들여쓰기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i="1" dirty="0">
                <a:solidFill>
                  <a:srgbClr val="FF0000"/>
                </a:solidFill>
              </a:rPr>
              <a:t>들여쓰기</a:t>
            </a:r>
            <a:r>
              <a:rPr lang="en-US" altLang="ko-KR" i="1" dirty="0">
                <a:solidFill>
                  <a:srgbClr val="FF0000"/>
                </a:solidFill>
              </a:rPr>
              <a:t>(indentation): </a:t>
            </a:r>
            <a:r>
              <a:rPr lang="ko-KR" altLang="en-US" dirty="0"/>
              <a:t>같은 수준에 있는 문장들을 왼쪽 끝에서 몇 자 안으로 </a:t>
            </a:r>
            <a:r>
              <a:rPr lang="ko-KR" altLang="en-US" dirty="0" err="1"/>
              <a:t>들여쓰는</a:t>
            </a:r>
            <a:r>
              <a:rPr lang="ko-KR" altLang="en-US" dirty="0"/>
              <a:t> 것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14" y="2594082"/>
            <a:ext cx="7500258" cy="34397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04F7FC2D-84C5-48C6-A4A5-F656632B1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056" y="4841688"/>
            <a:ext cx="1179860" cy="1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주석과 들여 쓰기가 없다면</a:t>
            </a:r>
            <a:r>
              <a:rPr lang="en-US" altLang="ko-KR" sz="3600"/>
              <a:t>..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47675" y="2447926"/>
            <a:ext cx="4810125" cy="1855788"/>
          </a:xfrm>
          <a:solidFill>
            <a:srgbClr val="FFFF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 {</a:t>
            </a:r>
          </a:p>
          <a:p>
            <a:pPr marL="0" indent="0">
              <a:buNone/>
            </a:pPr>
            <a:r>
              <a:rPr lang="fr-FR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x; </a:t>
            </a:r>
            <a:r>
              <a:rPr lang="fr-FR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y; </a:t>
            </a:r>
            <a:r>
              <a:rPr lang="fr-FR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sum;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x = 100; y = 200; sum = x + y;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두수의 합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sum);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70" name="AutoShape 85"/>
          <p:cNvSpPr>
            <a:spLocks noChangeArrowheads="1"/>
          </p:cNvSpPr>
          <p:nvPr/>
        </p:nvSpPr>
        <p:spPr bwMode="auto">
          <a:xfrm>
            <a:off x="5769769" y="1228725"/>
            <a:ext cx="2952750" cy="3074988"/>
          </a:xfrm>
          <a:prstGeom prst="cloudCallout">
            <a:avLst>
              <a:gd name="adj1" fmla="val 1653"/>
              <a:gd name="adj2" fmla="val 75694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atinLnBrk="1"/>
            <a:r>
              <a:rPr lang="ko-KR" altLang="en-US" sz="1400" dirty="0"/>
              <a:t>실행은</a:t>
            </a:r>
            <a:r>
              <a:rPr lang="en-US" altLang="ko-KR" sz="1400" dirty="0"/>
              <a:t> </a:t>
            </a:r>
            <a:r>
              <a:rPr lang="ko-KR" altLang="en-US" sz="1400" dirty="0"/>
              <a:t>되지만 무슨 처리를 하고 있는 프로그램인지 알기가 힘들고 또한 들여쓰기가 안 되어 있어서 같은 수준에 있는 문장들을 구분하기 힘듭니다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전처리기</a:t>
            </a:r>
            <a:r>
              <a:rPr lang="en-US" altLang="ko-KR" sz="3600" dirty="0"/>
              <a:t>(preprocessor)</a:t>
            </a:r>
            <a:endParaRPr lang="ko-KR" altLang="en-US" sz="3600" dirty="0"/>
          </a:p>
        </p:txBody>
      </p:sp>
      <p:sp>
        <p:nvSpPr>
          <p:cNvPr id="2" name="직사각형 1"/>
          <p:cNvSpPr/>
          <p:nvPr/>
        </p:nvSpPr>
        <p:spPr>
          <a:xfrm>
            <a:off x="2234571" y="3146789"/>
            <a:ext cx="3607078" cy="5355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3200" noProof="1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3200" noProof="1">
                <a:solidFill>
                  <a:srgbClr val="800000"/>
                </a:solidFill>
                <a:latin typeface="Trebuchet MS" panose="020B0603020202020204" pitchFamily="34" charset="0"/>
              </a:rPr>
              <a:t> &lt;stdio.h&gt;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49676" y="3933720"/>
            <a:ext cx="2786544" cy="73866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/>
              <a:t>외부 파일을 포함시키라는 의미의 </a:t>
            </a:r>
            <a:r>
              <a:rPr lang="ko-KR" altLang="en-US" sz="1400" dirty="0" err="1"/>
              <a:t>전처리기</a:t>
            </a:r>
            <a:endParaRPr lang="en-US" altLang="ko-KR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#</a:t>
            </a:r>
            <a:r>
              <a:rPr lang="ko-KR" altLang="en-US" sz="1400" dirty="0"/>
              <a:t>기호로 시작</a:t>
            </a:r>
          </a:p>
        </p:txBody>
      </p:sp>
      <p:sp>
        <p:nvSpPr>
          <p:cNvPr id="7" name="자유형 6"/>
          <p:cNvSpPr/>
          <p:nvPr/>
        </p:nvSpPr>
        <p:spPr bwMode="auto">
          <a:xfrm flipV="1">
            <a:off x="1873696" y="3606805"/>
            <a:ext cx="538503" cy="343583"/>
          </a:xfrm>
          <a:custGeom>
            <a:avLst/>
            <a:gdLst>
              <a:gd name="connsiteX0" fmla="*/ 77809 w 876948"/>
              <a:gd name="connsiteY0" fmla="*/ 0 h 760719"/>
              <a:gd name="connsiteX1" fmla="*/ 62441 w 876948"/>
              <a:gd name="connsiteY1" fmla="*/ 122944 h 760719"/>
              <a:gd name="connsiteX2" fmla="*/ 31705 w 876948"/>
              <a:gd name="connsiteY2" fmla="*/ 192101 h 760719"/>
              <a:gd name="connsiteX3" fmla="*/ 24021 w 876948"/>
              <a:gd name="connsiteY3" fmla="*/ 230521 h 760719"/>
              <a:gd name="connsiteX4" fmla="*/ 8653 w 876948"/>
              <a:gd name="connsiteY4" fmla="*/ 261257 h 760719"/>
              <a:gd name="connsiteX5" fmla="*/ 969 w 876948"/>
              <a:gd name="connsiteY5" fmla="*/ 291993 h 760719"/>
              <a:gd name="connsiteX6" fmla="*/ 8653 w 876948"/>
              <a:gd name="connsiteY6" fmla="*/ 353465 h 760719"/>
              <a:gd name="connsiteX7" fmla="*/ 85493 w 876948"/>
              <a:gd name="connsiteY7" fmla="*/ 368833 h 760719"/>
              <a:gd name="connsiteX8" fmla="*/ 208437 w 876948"/>
              <a:gd name="connsiteY8" fmla="*/ 391885 h 760719"/>
              <a:gd name="connsiteX9" fmla="*/ 269910 w 876948"/>
              <a:gd name="connsiteY9" fmla="*/ 414938 h 760719"/>
              <a:gd name="connsiteX10" fmla="*/ 431274 w 876948"/>
              <a:gd name="connsiteY10" fmla="*/ 445674 h 760719"/>
              <a:gd name="connsiteX11" fmla="*/ 508115 w 876948"/>
              <a:gd name="connsiteY11" fmla="*/ 461042 h 760719"/>
              <a:gd name="connsiteX12" fmla="*/ 584955 w 876948"/>
              <a:gd name="connsiteY12" fmla="*/ 476410 h 760719"/>
              <a:gd name="connsiteX13" fmla="*/ 730952 w 876948"/>
              <a:gd name="connsiteY13" fmla="*/ 514830 h 760719"/>
              <a:gd name="connsiteX14" fmla="*/ 754004 w 876948"/>
              <a:gd name="connsiteY14" fmla="*/ 530198 h 760719"/>
              <a:gd name="connsiteX15" fmla="*/ 784740 w 876948"/>
              <a:gd name="connsiteY15" fmla="*/ 545566 h 760719"/>
              <a:gd name="connsiteX16" fmla="*/ 800108 w 876948"/>
              <a:gd name="connsiteY16" fmla="*/ 568618 h 760719"/>
              <a:gd name="connsiteX17" fmla="*/ 823160 w 876948"/>
              <a:gd name="connsiteY17" fmla="*/ 583986 h 760719"/>
              <a:gd name="connsiteX18" fmla="*/ 846212 w 876948"/>
              <a:gd name="connsiteY18" fmla="*/ 630090 h 760719"/>
              <a:gd name="connsiteX19" fmla="*/ 876948 w 876948"/>
              <a:gd name="connsiteY19" fmla="*/ 699247 h 760719"/>
              <a:gd name="connsiteX20" fmla="*/ 876948 w 876948"/>
              <a:gd name="connsiteY20" fmla="*/ 760719 h 76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76948" h="760719">
                <a:moveTo>
                  <a:pt x="77809" y="0"/>
                </a:moveTo>
                <a:cubicBezTo>
                  <a:pt x="75174" y="28988"/>
                  <a:pt x="72797" y="88425"/>
                  <a:pt x="62441" y="122944"/>
                </a:cubicBezTo>
                <a:cubicBezTo>
                  <a:pt x="55083" y="147470"/>
                  <a:pt x="43056" y="169398"/>
                  <a:pt x="31705" y="192101"/>
                </a:cubicBezTo>
                <a:cubicBezTo>
                  <a:pt x="29144" y="204908"/>
                  <a:pt x="28151" y="218131"/>
                  <a:pt x="24021" y="230521"/>
                </a:cubicBezTo>
                <a:cubicBezTo>
                  <a:pt x="20399" y="241388"/>
                  <a:pt x="12675" y="250532"/>
                  <a:pt x="8653" y="261257"/>
                </a:cubicBezTo>
                <a:cubicBezTo>
                  <a:pt x="4945" y="271145"/>
                  <a:pt x="3530" y="281748"/>
                  <a:pt x="969" y="291993"/>
                </a:cubicBezTo>
                <a:cubicBezTo>
                  <a:pt x="3530" y="312484"/>
                  <a:pt x="-6627" y="339574"/>
                  <a:pt x="8653" y="353465"/>
                </a:cubicBezTo>
                <a:cubicBezTo>
                  <a:pt x="27981" y="371036"/>
                  <a:pt x="60152" y="362498"/>
                  <a:pt x="85493" y="368833"/>
                </a:cubicBezTo>
                <a:cubicBezTo>
                  <a:pt x="166999" y="389209"/>
                  <a:pt x="126007" y="381581"/>
                  <a:pt x="208437" y="391885"/>
                </a:cubicBezTo>
                <a:cubicBezTo>
                  <a:pt x="228928" y="399569"/>
                  <a:pt x="248637" y="409803"/>
                  <a:pt x="269910" y="414938"/>
                </a:cubicBezTo>
                <a:cubicBezTo>
                  <a:pt x="323136" y="427786"/>
                  <a:pt x="377517" y="435269"/>
                  <a:pt x="431274" y="445674"/>
                </a:cubicBezTo>
                <a:lnTo>
                  <a:pt x="508115" y="461042"/>
                </a:lnTo>
                <a:cubicBezTo>
                  <a:pt x="533728" y="466165"/>
                  <a:pt x="559839" y="469234"/>
                  <a:pt x="584955" y="476410"/>
                </a:cubicBezTo>
                <a:cubicBezTo>
                  <a:pt x="705090" y="510734"/>
                  <a:pt x="655962" y="499832"/>
                  <a:pt x="730952" y="514830"/>
                </a:cubicBezTo>
                <a:cubicBezTo>
                  <a:pt x="738636" y="519953"/>
                  <a:pt x="745986" y="525616"/>
                  <a:pt x="754004" y="530198"/>
                </a:cubicBezTo>
                <a:cubicBezTo>
                  <a:pt x="763949" y="535881"/>
                  <a:pt x="775940" y="538233"/>
                  <a:pt x="784740" y="545566"/>
                </a:cubicBezTo>
                <a:cubicBezTo>
                  <a:pt x="791835" y="551478"/>
                  <a:pt x="793578" y="562088"/>
                  <a:pt x="800108" y="568618"/>
                </a:cubicBezTo>
                <a:cubicBezTo>
                  <a:pt x="806638" y="575148"/>
                  <a:pt x="815476" y="578863"/>
                  <a:pt x="823160" y="583986"/>
                </a:cubicBezTo>
                <a:cubicBezTo>
                  <a:pt x="867199" y="650045"/>
                  <a:pt x="814402" y="566468"/>
                  <a:pt x="846212" y="630090"/>
                </a:cubicBezTo>
                <a:cubicBezTo>
                  <a:pt x="860139" y="657945"/>
                  <a:pt x="876948" y="659601"/>
                  <a:pt x="876948" y="699247"/>
                </a:cubicBezTo>
                <a:lnTo>
                  <a:pt x="876948" y="760719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97206" y="1819483"/>
            <a:ext cx="2786544" cy="73866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stdio.h</a:t>
            </a:r>
            <a:r>
              <a:rPr lang="ko-KR" altLang="en-US" sz="1400" dirty="0"/>
              <a:t>는 표준 입출력에 대한 라이브러리 함수의 정의가 들어 있다</a:t>
            </a:r>
            <a:r>
              <a:rPr lang="en-US" altLang="ko-KR" sz="1400" dirty="0"/>
              <a:t>.</a:t>
            </a:r>
          </a:p>
        </p:txBody>
      </p:sp>
      <p:sp>
        <p:nvSpPr>
          <p:cNvPr id="3" name="자유형 2"/>
          <p:cNvSpPr/>
          <p:nvPr/>
        </p:nvSpPr>
        <p:spPr bwMode="auto">
          <a:xfrm>
            <a:off x="4909237" y="2147712"/>
            <a:ext cx="922084" cy="1098816"/>
          </a:xfrm>
          <a:custGeom>
            <a:avLst/>
            <a:gdLst>
              <a:gd name="connsiteX0" fmla="*/ 922084 w 922084"/>
              <a:gd name="connsiteY0" fmla="*/ 7684 h 1098816"/>
              <a:gd name="connsiteX1" fmla="*/ 883664 w 922084"/>
              <a:gd name="connsiteY1" fmla="*/ 0 h 1098816"/>
              <a:gd name="connsiteX2" fmla="*/ 668511 w 922084"/>
              <a:gd name="connsiteY2" fmla="*/ 23052 h 1098816"/>
              <a:gd name="connsiteX3" fmla="*/ 445674 w 922084"/>
              <a:gd name="connsiteY3" fmla="*/ 92208 h 1098816"/>
              <a:gd name="connsiteX4" fmla="*/ 376517 w 922084"/>
              <a:gd name="connsiteY4" fmla="*/ 115260 h 1098816"/>
              <a:gd name="connsiteX5" fmla="*/ 230521 w 922084"/>
              <a:gd name="connsiteY5" fmla="*/ 176732 h 1098816"/>
              <a:gd name="connsiteX6" fmla="*/ 176733 w 922084"/>
              <a:gd name="connsiteY6" fmla="*/ 215153 h 1098816"/>
              <a:gd name="connsiteX7" fmla="*/ 115260 w 922084"/>
              <a:gd name="connsiteY7" fmla="*/ 253573 h 1098816"/>
              <a:gd name="connsiteX8" fmla="*/ 38420 w 922084"/>
              <a:gd name="connsiteY8" fmla="*/ 322729 h 1098816"/>
              <a:gd name="connsiteX9" fmla="*/ 23052 w 922084"/>
              <a:gd name="connsiteY9" fmla="*/ 353465 h 1098816"/>
              <a:gd name="connsiteX10" fmla="*/ 0 w 922084"/>
              <a:gd name="connsiteY10" fmla="*/ 399569 h 1098816"/>
              <a:gd name="connsiteX11" fmla="*/ 30736 w 922084"/>
              <a:gd name="connsiteY11" fmla="*/ 530198 h 1098816"/>
              <a:gd name="connsiteX12" fmla="*/ 53788 w 922084"/>
              <a:gd name="connsiteY12" fmla="*/ 560934 h 1098816"/>
              <a:gd name="connsiteX13" fmla="*/ 61472 w 922084"/>
              <a:gd name="connsiteY13" fmla="*/ 583986 h 1098816"/>
              <a:gd name="connsiteX14" fmla="*/ 76840 w 922084"/>
              <a:gd name="connsiteY14" fmla="*/ 607038 h 1098816"/>
              <a:gd name="connsiteX15" fmla="*/ 115260 w 922084"/>
              <a:gd name="connsiteY15" fmla="*/ 660826 h 1098816"/>
              <a:gd name="connsiteX16" fmla="*/ 130628 w 922084"/>
              <a:gd name="connsiteY16" fmla="*/ 691563 h 1098816"/>
              <a:gd name="connsiteX17" fmla="*/ 145996 w 922084"/>
              <a:gd name="connsiteY17" fmla="*/ 753035 h 1098816"/>
              <a:gd name="connsiteX18" fmla="*/ 138312 w 922084"/>
              <a:gd name="connsiteY18" fmla="*/ 914400 h 1098816"/>
              <a:gd name="connsiteX19" fmla="*/ 130628 w 922084"/>
              <a:gd name="connsiteY19" fmla="*/ 945136 h 1098816"/>
              <a:gd name="connsiteX20" fmla="*/ 122944 w 922084"/>
              <a:gd name="connsiteY20" fmla="*/ 991240 h 1098816"/>
              <a:gd name="connsiteX21" fmla="*/ 115260 w 922084"/>
              <a:gd name="connsiteY21" fmla="*/ 1014292 h 1098816"/>
              <a:gd name="connsiteX22" fmla="*/ 107576 w 922084"/>
              <a:gd name="connsiteY22" fmla="*/ 1045028 h 1098816"/>
              <a:gd name="connsiteX23" fmla="*/ 92208 w 922084"/>
              <a:gd name="connsiteY23" fmla="*/ 1098816 h 109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22084" h="1098816">
                <a:moveTo>
                  <a:pt x="922084" y="7684"/>
                </a:moveTo>
                <a:cubicBezTo>
                  <a:pt x="909277" y="5123"/>
                  <a:pt x="896724" y="0"/>
                  <a:pt x="883664" y="0"/>
                </a:cubicBezTo>
                <a:cubicBezTo>
                  <a:pt x="770179" y="0"/>
                  <a:pt x="758059" y="1437"/>
                  <a:pt x="668511" y="23052"/>
                </a:cubicBezTo>
                <a:cubicBezTo>
                  <a:pt x="408203" y="85885"/>
                  <a:pt x="602330" y="31287"/>
                  <a:pt x="445674" y="92208"/>
                </a:cubicBezTo>
                <a:cubicBezTo>
                  <a:pt x="423027" y="101015"/>
                  <a:pt x="399318" y="106860"/>
                  <a:pt x="376517" y="115260"/>
                </a:cubicBezTo>
                <a:cubicBezTo>
                  <a:pt x="355341" y="123061"/>
                  <a:pt x="252566" y="164332"/>
                  <a:pt x="230521" y="176732"/>
                </a:cubicBezTo>
                <a:cubicBezTo>
                  <a:pt x="211317" y="187534"/>
                  <a:pt x="195066" y="202931"/>
                  <a:pt x="176733" y="215153"/>
                </a:cubicBezTo>
                <a:cubicBezTo>
                  <a:pt x="156627" y="228557"/>
                  <a:pt x="135127" y="239819"/>
                  <a:pt x="115260" y="253573"/>
                </a:cubicBezTo>
                <a:cubicBezTo>
                  <a:pt x="94044" y="268261"/>
                  <a:pt x="53820" y="302929"/>
                  <a:pt x="38420" y="322729"/>
                </a:cubicBezTo>
                <a:cubicBezTo>
                  <a:pt x="31388" y="331771"/>
                  <a:pt x="28735" y="343520"/>
                  <a:pt x="23052" y="353465"/>
                </a:cubicBezTo>
                <a:cubicBezTo>
                  <a:pt x="-781" y="395173"/>
                  <a:pt x="14088" y="357304"/>
                  <a:pt x="0" y="399569"/>
                </a:cubicBezTo>
                <a:cubicBezTo>
                  <a:pt x="996" y="405045"/>
                  <a:pt x="16082" y="510659"/>
                  <a:pt x="30736" y="530198"/>
                </a:cubicBezTo>
                <a:lnTo>
                  <a:pt x="53788" y="560934"/>
                </a:lnTo>
                <a:cubicBezTo>
                  <a:pt x="56349" y="568618"/>
                  <a:pt x="57850" y="576741"/>
                  <a:pt x="61472" y="583986"/>
                </a:cubicBezTo>
                <a:cubicBezTo>
                  <a:pt x="65602" y="592246"/>
                  <a:pt x="71472" y="599523"/>
                  <a:pt x="76840" y="607038"/>
                </a:cubicBezTo>
                <a:cubicBezTo>
                  <a:pt x="88619" y="623528"/>
                  <a:pt x="104913" y="642719"/>
                  <a:pt x="115260" y="660826"/>
                </a:cubicBezTo>
                <a:cubicBezTo>
                  <a:pt x="120943" y="670772"/>
                  <a:pt x="127006" y="680696"/>
                  <a:pt x="130628" y="691563"/>
                </a:cubicBezTo>
                <a:cubicBezTo>
                  <a:pt x="137307" y="711600"/>
                  <a:pt x="145996" y="753035"/>
                  <a:pt x="145996" y="753035"/>
                </a:cubicBezTo>
                <a:cubicBezTo>
                  <a:pt x="143435" y="806823"/>
                  <a:pt x="142606" y="860722"/>
                  <a:pt x="138312" y="914400"/>
                </a:cubicBezTo>
                <a:cubicBezTo>
                  <a:pt x="137470" y="924927"/>
                  <a:pt x="132699" y="934780"/>
                  <a:pt x="130628" y="945136"/>
                </a:cubicBezTo>
                <a:cubicBezTo>
                  <a:pt x="127573" y="960413"/>
                  <a:pt x="126324" y="976031"/>
                  <a:pt x="122944" y="991240"/>
                </a:cubicBezTo>
                <a:cubicBezTo>
                  <a:pt x="121187" y="999147"/>
                  <a:pt x="117485" y="1006504"/>
                  <a:pt x="115260" y="1014292"/>
                </a:cubicBezTo>
                <a:cubicBezTo>
                  <a:pt x="112359" y="1024446"/>
                  <a:pt x="110611" y="1034913"/>
                  <a:pt x="107576" y="1045028"/>
                </a:cubicBezTo>
                <a:cubicBezTo>
                  <a:pt x="91398" y="1098955"/>
                  <a:pt x="92208" y="1074080"/>
                  <a:pt x="92208" y="1098816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Relationship Id="rId2" Type="http://schemas.openxmlformats.org/officeDocument/2006/relationships/image" Target="../media/image2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 rotWithShape="1">
          <a:blip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 rotWithShape="1">
          <a:blip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2564</ep:Words>
  <ep:PresentationFormat>화면 슬라이드 쇼(4:3)</ep:PresentationFormat>
  <ep:Paragraphs>405</ep:Paragraphs>
  <ep:Slides>63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ep:HeadingPairs>
  <ep:TitlesOfParts>
    <vt:vector size="64" baseType="lpstr">
      <vt:lpstr>가을</vt:lpstr>
      <vt:lpstr>필드 폭(field width)과 정밀도(precision)</vt:lpstr>
      <vt:lpstr>덧셈 프로그램 #1</vt:lpstr>
      <vt:lpstr>Lab: 사칙 연산</vt:lpstr>
      <vt:lpstr xml:space="preserve">Solution </vt:lpstr>
      <vt:lpstr xml:space="preserve">Solution </vt:lpstr>
      <vt:lpstr>scanf()</vt:lpstr>
      <vt:lpstr>주소가 필요한 이유</vt:lpstr>
      <vt:lpstr>scanf()의 형식지정자</vt:lpstr>
      <vt:lpstr>실수 입력시 주의할 점</vt:lpstr>
      <vt:lpstr>scanf()</vt:lpstr>
      <vt:lpstr>비주얼 스튜디오에서 scanf() 오류</vt:lpstr>
      <vt:lpstr>비주얼 스튜디오에서 scanf() 오류</vt:lpstr>
      <vt:lpstr>정수를 받아들이는 프로그램</vt:lpstr>
      <vt:lpstr>다른 방법</vt:lpstr>
      <vt:lpstr>덧셈 프로그램 #2</vt:lpstr>
      <vt:lpstr>변수(variable)</vt:lpstr>
      <vt:lpstr>두번째 덧셈 프로그램</vt:lpstr>
      <vt:lpstr>원의 면적 계산 프로그램</vt:lpstr>
      <vt:lpstr>원의 면적 계산 프로그램</vt:lpstr>
      <vt:lpstr>환율 계산 프로그램</vt:lpstr>
      <vt:lpstr>환율 계산 프로그램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천인국</dc:creator>
  <cp:lastModifiedBy>1</cp:lastModifiedBy>
  <dcterms:modified xsi:type="dcterms:W3CDTF">2024-03-04T02:51:23.822</dcterms:modified>
  <cp:revision>471</cp:revision>
  <dc:title>쉽게 풀어쓴 C 프로그래밍</dc:title>
  <cp:version/>
</cp:coreProperties>
</file>