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402" r:id="rId2"/>
    <p:sldId id="408" r:id="rId3"/>
    <p:sldId id="410" r:id="rId4"/>
    <p:sldId id="315" r:id="rId5"/>
    <p:sldId id="404" r:id="rId6"/>
    <p:sldId id="412" r:id="rId7"/>
    <p:sldId id="411" r:id="rId8"/>
    <p:sldId id="413" r:id="rId9"/>
    <p:sldId id="414" r:id="rId10"/>
    <p:sldId id="415" r:id="rId11"/>
    <p:sldId id="417" r:id="rId12"/>
    <p:sldId id="416" r:id="rId13"/>
    <p:sldId id="418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  <p:cmAuthor id="2" name="etoile_97@naver.com" initials="e" lastIdx="1" clrIdx="1">
    <p:extLst>
      <p:ext uri="{19B8F6BF-5375-455C-9EA6-DF929625EA0E}">
        <p15:presenceInfo xmlns:p15="http://schemas.microsoft.com/office/powerpoint/2012/main" userId="8d086ebd96bf4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BE6F4"/>
    <a:srgbClr val="B5CAE7"/>
    <a:srgbClr val="99FFCC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8BF6A-99FB-4AA2-8C6B-747F10CA876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600D-3371-48B3-9E0E-8884A4973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040F-A66E-4F83-A072-662F1BBFBB04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0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CA61-EC71-44E5-A6CD-A6DF8BAAC4B1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FA8C-2936-4CE7-90FD-E48425C2ED46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5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BAEE-D4F6-478B-8D23-A20EA38A7132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2F4-0C9B-407F-88E8-E3969F2EB1BC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F072-23D0-4295-A544-E3D76762BD7D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7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B29-050A-4111-8B53-EAE8B47915D0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FA35-D86C-4473-B445-FA98052BE307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BC98-3631-41C0-959C-B3F5040B176B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C743-A048-4CFA-BF1E-4AC756132D83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3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E71-B830-48A0-A9AB-23E77C8C5D28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5563-F317-4733-98F2-EB2C890BEB25}" type="datetime1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3056" y="2559361"/>
            <a:ext cx="5650706" cy="1241822"/>
          </a:xfrm>
        </p:spPr>
        <p:txBody>
          <a:bodyPr>
            <a:normAutofit/>
          </a:bodyPr>
          <a:lstStyle/>
          <a:p>
            <a:endParaRPr lang="en-US" altLang="ko-KR" sz="3000" b="1" dirty="0"/>
          </a:p>
          <a:p>
            <a:r>
              <a:rPr lang="ko-KR" altLang="en-US" sz="3000" b="1" dirty="0">
                <a:solidFill>
                  <a:srgbClr val="0000FF"/>
                </a:solidFill>
              </a:rPr>
              <a:t>숫자와 문자의 표현</a:t>
            </a:r>
          </a:p>
        </p:txBody>
      </p:sp>
    </p:spTree>
    <p:extLst>
      <p:ext uri="{BB962C8B-B14F-4D97-AF65-F5344CB8AC3E}">
        <p14:creationId xmlns:p14="http://schemas.microsoft.com/office/powerpoint/2010/main" val="81453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477" y="958645"/>
            <a:ext cx="8590935" cy="4531328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 부호 정수의 표현 범위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–2</a:t>
            </a:r>
            <a:r>
              <a:rPr lang="en-US" altLang="ko-KR" b="1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~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+(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2</a:t>
            </a:r>
            <a:r>
              <a:rPr lang="en-US" altLang="ko-KR" b="1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– 1)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0/</a:t>
            </a:r>
            <a:r>
              <a:rPr lang="ko-KR" altLang="en-US" dirty="0">
                <a:latin typeface="+mn-ea"/>
              </a:rPr>
              <a:t>양수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0 ~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 +(2</a:t>
            </a:r>
            <a:r>
              <a:rPr lang="en-US" altLang="ko-KR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 – 1)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음수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–2</a:t>
            </a:r>
            <a:r>
              <a:rPr lang="en-US" altLang="ko-KR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~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–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, 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전체 개수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ko-KR" baseline="30000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양수의 개수가 음수보다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 적음</a:t>
            </a:r>
            <a:r>
              <a:rPr lang="en-US" altLang="ko-KR" dirty="0">
                <a:latin typeface="+mn-ea"/>
              </a:rPr>
              <a:t>)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양수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ko-KR" baseline="30000" dirty="0">
                <a:solidFill>
                  <a:srgbClr val="0000FF"/>
                </a:solidFill>
                <a:latin typeface="+mn-ea"/>
              </a:rPr>
              <a:t>n-1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– 1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영</a:t>
            </a:r>
            <a:r>
              <a:rPr lang="en-US" altLang="ko-KR" dirty="0">
                <a:latin typeface="+mn-ea"/>
              </a:rPr>
              <a:t>(0)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음수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2</a:t>
            </a:r>
            <a:r>
              <a:rPr lang="en-US" altLang="ko-KR" baseline="30000" dirty="0">
                <a:solidFill>
                  <a:srgbClr val="0000FF"/>
                </a:solidFill>
                <a:latin typeface="+mn-ea"/>
              </a:rPr>
              <a:t>n-1</a:t>
            </a:r>
            <a:r>
              <a:rPr lang="ko-KR" altLang="en-US" dirty="0">
                <a:latin typeface="+mn-ea"/>
              </a:rPr>
              <a:t>개 </a:t>
            </a:r>
            <a:endParaRPr lang="en-US" altLang="ko-KR" dirty="0">
              <a:latin typeface="+mn-ea"/>
            </a:endParaRPr>
          </a:p>
          <a:p>
            <a:pPr lvl="1" indent="-2304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baseline="300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1B (  8bits): –128 ~ +127, –2</a:t>
            </a:r>
            <a:r>
              <a:rPr lang="en-US" altLang="ko-KR" baseline="30000" dirty="0"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~ +(2</a:t>
            </a:r>
            <a:r>
              <a:rPr lang="en-US" altLang="ko-KR" baseline="30000" dirty="0">
                <a:latin typeface="+mn-ea"/>
              </a:rPr>
              <a:t>7 </a:t>
            </a:r>
            <a:r>
              <a:rPr lang="en-US" altLang="ko-KR" dirty="0">
                <a:latin typeface="+mn-ea"/>
              </a:rPr>
              <a:t>– 1)</a:t>
            </a:r>
            <a:endParaRPr lang="ko-KR" altLang="ko-KR" dirty="0">
              <a:latin typeface="+mn-ea"/>
            </a:endParaRPr>
          </a:p>
          <a:p>
            <a:pPr lvl="1" indent="-2304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2B (16bits): –32,768 ~ +32,767, –2</a:t>
            </a:r>
            <a:r>
              <a:rPr lang="en-US" altLang="ko-KR" baseline="30000" dirty="0">
                <a:latin typeface="+mn-ea"/>
              </a:rPr>
              <a:t>15 </a:t>
            </a:r>
            <a:r>
              <a:rPr lang="en-US" altLang="ko-KR" dirty="0">
                <a:latin typeface="+mn-ea"/>
              </a:rPr>
              <a:t>~ +(2</a:t>
            </a:r>
            <a:r>
              <a:rPr lang="en-US" altLang="ko-KR" baseline="30000" dirty="0">
                <a:latin typeface="+mn-ea"/>
              </a:rPr>
              <a:t>15 </a:t>
            </a:r>
            <a:r>
              <a:rPr lang="en-US" altLang="ko-KR" dirty="0">
                <a:latin typeface="+mn-ea"/>
              </a:rPr>
              <a:t>– 1)</a:t>
            </a:r>
            <a:endParaRPr lang="ko-KR" altLang="ko-KR" dirty="0">
              <a:latin typeface="+mn-ea"/>
            </a:endParaRPr>
          </a:p>
          <a:p>
            <a:pPr lvl="1" indent="-230400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4B (32bits): –2,147,483,648 ~ +2,147,483,647,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  –2</a:t>
            </a:r>
            <a:r>
              <a:rPr lang="en-US" altLang="ko-KR" baseline="30000" dirty="0">
                <a:latin typeface="+mn-ea"/>
              </a:rPr>
              <a:t>31</a:t>
            </a:r>
            <a:r>
              <a:rPr lang="en-US" altLang="ko-KR" dirty="0">
                <a:latin typeface="+mn-ea"/>
              </a:rPr>
              <a:t> ~ +(2</a:t>
            </a:r>
            <a:r>
              <a:rPr lang="en-US" altLang="ko-KR" baseline="30000" dirty="0">
                <a:latin typeface="+mn-ea"/>
              </a:rPr>
              <a:t>31 </a:t>
            </a:r>
            <a:r>
              <a:rPr lang="en-US" altLang="ko-KR" dirty="0">
                <a:latin typeface="+mn-ea"/>
              </a:rPr>
              <a:t>– 1), </a:t>
            </a:r>
            <a:r>
              <a:rPr lang="en-US" altLang="ko-KR" dirty="0"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latin typeface="+mn-ea"/>
              </a:rPr>
              <a:t> –2Giga ~ +2Giga</a:t>
            </a:r>
            <a:endParaRPr lang="ko-KR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865" y="656304"/>
            <a:ext cx="9048135" cy="5095568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dirty="0"/>
              <a:t>: </a:t>
            </a:r>
            <a:r>
              <a:rPr lang="ko-KR" altLang="en-US" dirty="0"/>
              <a:t>부동소수점수</a:t>
            </a:r>
            <a:r>
              <a:rPr lang="en-US" altLang="ko-KR" dirty="0"/>
              <a:t>(floating point number)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  <a:tabLst>
                <a:tab pos="229553" algn="l"/>
              </a:tabLst>
            </a:pPr>
            <a:r>
              <a:rPr lang="en-US" altLang="ko-KR" dirty="0"/>
              <a:t> </a:t>
            </a:r>
            <a:r>
              <a:rPr lang="en-US" altLang="ko-KR" dirty="0">
                <a:effectLst/>
                <a:latin typeface="+mn-ea"/>
              </a:rPr>
              <a:t>IEEE(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nstitute of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lectrical and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lectronics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ngineers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en-US" altLang="ko-KR" dirty="0">
                <a:effectLst/>
                <a:latin typeface="+mn-ea"/>
              </a:rPr>
              <a:t> floating point format </a:t>
            </a:r>
            <a:r>
              <a:rPr lang="ko-KR" altLang="en-US" dirty="0">
                <a:effectLst/>
                <a:latin typeface="+mn-ea"/>
              </a:rPr>
              <a:t>사용</a:t>
            </a:r>
            <a:endParaRPr lang="en-US" altLang="ko-KR" dirty="0">
              <a:effectLst/>
              <a:latin typeface="+mn-ea"/>
            </a:endParaRPr>
          </a:p>
          <a:p>
            <a:pPr marL="687600" lvl="1" indent="-230400">
              <a:lnSpc>
                <a:spcPct val="11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3</a:t>
            </a:r>
            <a:r>
              <a:rPr lang="ko-KR" altLang="en-US" dirty="0">
                <a:effectLst/>
                <a:latin typeface="+mn-ea"/>
              </a:rPr>
              <a:t>부분으로 구성</a:t>
            </a:r>
            <a:r>
              <a:rPr lang="en-US" altLang="ko-KR" dirty="0">
                <a:effectLst/>
                <a:latin typeface="+mn-ea"/>
              </a:rPr>
              <a:t>: S(sign, </a:t>
            </a:r>
            <a:r>
              <a:rPr lang="ko-KR" altLang="en-US" dirty="0">
                <a:effectLst/>
                <a:latin typeface="+mn-ea"/>
              </a:rPr>
              <a:t>부호</a:t>
            </a:r>
            <a:r>
              <a:rPr lang="en-US" altLang="ko-KR" dirty="0">
                <a:effectLst/>
                <a:latin typeface="+mn-ea"/>
              </a:rPr>
              <a:t>), E(exponent, </a:t>
            </a:r>
            <a:r>
              <a:rPr lang="ko-KR" altLang="en-US" dirty="0">
                <a:effectLst/>
                <a:latin typeface="+mn-ea"/>
              </a:rPr>
              <a:t>지수</a:t>
            </a:r>
            <a:r>
              <a:rPr lang="en-US" altLang="ko-KR" dirty="0">
                <a:effectLst/>
                <a:latin typeface="+mn-ea"/>
              </a:rPr>
              <a:t>), M(mantissa, </a:t>
            </a:r>
            <a:r>
              <a:rPr lang="ko-KR" altLang="en-US" dirty="0">
                <a:effectLst/>
                <a:latin typeface="+mn-ea"/>
              </a:rPr>
              <a:t>가수</a:t>
            </a:r>
            <a:r>
              <a:rPr lang="en-US" altLang="ko-KR" dirty="0">
                <a:effectLst/>
                <a:latin typeface="+mn-ea"/>
              </a:rPr>
              <a:t>)</a:t>
            </a:r>
            <a:endParaRPr lang="ko-KR" altLang="ko-KR" dirty="0">
              <a:effectLst/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sign bit: 0/</a:t>
            </a:r>
            <a:r>
              <a:rPr lang="ko-KR" altLang="en-US" dirty="0">
                <a:effectLst/>
                <a:latin typeface="+mn-ea"/>
              </a:rPr>
              <a:t>양수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lang="en-US" altLang="ko-KR" dirty="0">
                <a:effectLst/>
                <a:latin typeface="+mn-ea"/>
              </a:rPr>
              <a:t>, </a:t>
            </a:r>
            <a:r>
              <a:rPr lang="ko-KR" altLang="en-US" dirty="0">
                <a:effectLst/>
                <a:latin typeface="+mn-ea"/>
              </a:rPr>
              <a:t>음수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endParaRPr lang="ko-KR" altLang="ko-KR" dirty="0">
              <a:solidFill>
                <a:srgbClr val="0000FF"/>
              </a:solidFill>
              <a:effectLst/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M: </a:t>
            </a:r>
            <a:r>
              <a:rPr lang="ko-KR" altLang="en-US" dirty="0">
                <a:effectLst/>
                <a:latin typeface="+mn-ea"/>
              </a:rPr>
              <a:t>정규화 이후의 소수점 이하 자리 표현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single-precision(</a:t>
            </a:r>
            <a:r>
              <a:rPr lang="ko-KR" altLang="en-US" dirty="0">
                <a:effectLst/>
                <a:latin typeface="+mn-ea"/>
              </a:rPr>
              <a:t>단일 정밀도</a:t>
            </a:r>
            <a:r>
              <a:rPr lang="en-US" altLang="ko-KR" dirty="0">
                <a:effectLst/>
                <a:latin typeface="+mn-ea"/>
              </a:rPr>
              <a:t>): 4Byte(32bits) – S(1), E(8), M(23)</a:t>
            </a:r>
            <a:endParaRPr lang="ko-KR" altLang="ko-KR" dirty="0">
              <a:effectLst/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E: bias 127 </a:t>
            </a:r>
            <a:r>
              <a:rPr lang="ko-KR" altLang="en-US" dirty="0">
                <a:effectLst/>
                <a:latin typeface="+mn-ea"/>
              </a:rPr>
              <a:t>표현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double-precision(</a:t>
            </a:r>
            <a:r>
              <a:rPr lang="ko-KR" altLang="en-US" dirty="0">
                <a:effectLst/>
                <a:latin typeface="+mn-ea"/>
              </a:rPr>
              <a:t>두배 정밀도</a:t>
            </a:r>
            <a:r>
              <a:rPr lang="en-US" altLang="ko-KR" dirty="0">
                <a:effectLst/>
                <a:latin typeface="+mn-ea"/>
              </a:rPr>
              <a:t>): 8Byte(64bits) – S(1), E(11), M(52)</a:t>
            </a:r>
            <a:endParaRPr lang="ko-KR" altLang="ko-KR" dirty="0">
              <a:effectLst/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E: bias 1023 </a:t>
            </a:r>
            <a:r>
              <a:rPr lang="ko-KR" altLang="en-US" dirty="0">
                <a:effectLst/>
                <a:latin typeface="+mn-ea"/>
              </a:rPr>
              <a:t>표현</a:t>
            </a:r>
            <a:endParaRPr lang="en-US" altLang="ko-KR" dirty="0">
              <a:effectLst/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 </a:t>
            </a:r>
            <a:r>
              <a:rPr lang="ko-KR" altLang="en-US" dirty="0">
                <a:effectLst/>
                <a:latin typeface="+mn-ea"/>
              </a:rPr>
              <a:t>해석 방법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(-1)</a:t>
            </a:r>
            <a:r>
              <a:rPr lang="en-US" altLang="ko-KR" b="1" i="1" baseline="30000" dirty="0">
                <a:solidFill>
                  <a:srgbClr val="0000FF"/>
                </a:solidFill>
                <a:effectLst/>
                <a:latin typeface="+mn-ea"/>
              </a:rPr>
              <a:t>S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.</a:t>
            </a:r>
            <a:r>
              <a:rPr lang="en-US" altLang="ko-KR" b="1" i="1" dirty="0">
                <a:solidFill>
                  <a:srgbClr val="0000FF"/>
                </a:solidFill>
                <a:effectLst/>
                <a:latin typeface="+mn-ea"/>
              </a:rPr>
              <a:t>M</a:t>
            </a:r>
            <a:r>
              <a:rPr lang="en-US" altLang="ko-KR" b="1" baseline="-25000" dirty="0">
                <a:solidFill>
                  <a:srgbClr val="0000FF"/>
                </a:solidFill>
                <a:effectLst/>
                <a:latin typeface="+mn-ea"/>
              </a:rPr>
              <a:t>2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2</a:t>
            </a:r>
            <a:r>
              <a:rPr lang="en-US" altLang="ko-KR" b="1" i="1" baseline="30000" dirty="0">
                <a:solidFill>
                  <a:srgbClr val="0000FF"/>
                </a:solidFill>
                <a:effectLst/>
                <a:latin typeface="+mn-ea"/>
              </a:rPr>
              <a:t>E-</a:t>
            </a:r>
            <a:r>
              <a:rPr lang="en-US" altLang="ko-KR" b="1" i="1" baseline="30000" dirty="0">
                <a:solidFill>
                  <a:srgbClr val="FF0000"/>
                </a:solidFill>
                <a:effectLst/>
                <a:latin typeface="+mn-ea"/>
              </a:rPr>
              <a:t>bias</a:t>
            </a:r>
            <a:endParaRPr lang="ko-KR" altLang="ko-KR" dirty="0">
              <a:effectLst/>
              <a:latin typeface="+mn-ea"/>
            </a:endParaRPr>
          </a:p>
          <a:p>
            <a:pPr lvl="2" algn="just">
              <a:buFont typeface="Wingdings" panose="05000000000000000000" pitchFamily="2" charset="2"/>
              <a:buChar char="§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single-precision </a:t>
            </a:r>
            <a:r>
              <a:rPr lang="ko-KR" altLang="en-US" dirty="0">
                <a:effectLst/>
                <a:latin typeface="+mn-ea"/>
              </a:rPr>
              <a:t>예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S = 1, E = 1000 0000(128), M = 110000... </a:t>
            </a:r>
            <a:endParaRPr lang="ko-KR" altLang="ko-KR" dirty="0">
              <a:effectLst/>
              <a:latin typeface="+mn-ea"/>
            </a:endParaRPr>
          </a:p>
          <a:p>
            <a:pPr marL="685800" lvl="2" indent="0">
              <a:buNone/>
              <a:tabLst>
                <a:tab pos="229553" algn="l"/>
                <a:tab pos="495300" algn="l"/>
              </a:tabLst>
            </a:pPr>
            <a:r>
              <a:rPr lang="en-US" altLang="ko-KR" sz="2100" dirty="0">
                <a:solidFill>
                  <a:srgbClr val="0000FF"/>
                </a:solidFill>
                <a:latin typeface="+mn-ea"/>
              </a:rPr>
              <a:t>      –</a:t>
            </a:r>
            <a:r>
              <a:rPr lang="en-US" altLang="ko-KR" sz="21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sz="2100" dirty="0">
                <a:latin typeface="+mn-ea"/>
              </a:rPr>
              <a:t>.110000…</a:t>
            </a:r>
            <a:r>
              <a:rPr lang="en-US" altLang="ko-KR" sz="210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2100" dirty="0">
                <a:latin typeface="+mn-ea"/>
              </a:rPr>
              <a:t> </a:t>
            </a:r>
            <a:r>
              <a:rPr lang="en-US" altLang="ko-KR" sz="2100" dirty="0"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ko-KR" sz="2100" dirty="0">
                <a:latin typeface="+mn-ea"/>
              </a:rPr>
              <a:t> 2</a:t>
            </a:r>
            <a:r>
              <a:rPr lang="en-US" altLang="ko-KR" sz="2100" baseline="30000" dirty="0">
                <a:latin typeface="+mn-ea"/>
              </a:rPr>
              <a:t>128 –</a:t>
            </a:r>
            <a:r>
              <a:rPr lang="en-US" altLang="ko-KR" sz="2100" baseline="30000" dirty="0">
                <a:solidFill>
                  <a:srgbClr val="FF0000"/>
                </a:solidFill>
                <a:latin typeface="+mn-ea"/>
              </a:rPr>
              <a:t> 127</a:t>
            </a:r>
            <a:r>
              <a:rPr lang="en-US" altLang="ko-KR" sz="2100" dirty="0">
                <a:latin typeface="+mn-ea"/>
              </a:rPr>
              <a:t>  =  –1.11</a:t>
            </a:r>
            <a:r>
              <a:rPr lang="en-US" altLang="ko-KR" sz="210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2100" dirty="0">
                <a:latin typeface="+mn-ea"/>
              </a:rPr>
              <a:t> </a:t>
            </a:r>
            <a:r>
              <a:rPr lang="en-US" altLang="ko-KR" sz="2100" dirty="0">
                <a:latin typeface="+mn-ea"/>
                <a:sym typeface="Symbol" panose="05050102010706020507" pitchFamily="18" charset="2"/>
              </a:rPr>
              <a:t></a:t>
            </a:r>
            <a:r>
              <a:rPr lang="en-US" altLang="ko-KR" sz="2100" dirty="0">
                <a:latin typeface="+mn-ea"/>
              </a:rPr>
              <a:t> 2</a:t>
            </a:r>
            <a:r>
              <a:rPr lang="en-US" altLang="ko-KR" sz="2100" baseline="30000" dirty="0">
                <a:latin typeface="+mn-ea"/>
              </a:rPr>
              <a:t>1</a:t>
            </a:r>
            <a:r>
              <a:rPr lang="en-US" altLang="ko-KR" sz="2100" dirty="0">
                <a:latin typeface="+mn-ea"/>
              </a:rPr>
              <a:t>  =  –11.1</a:t>
            </a:r>
            <a:r>
              <a:rPr lang="en-US" altLang="ko-KR" sz="210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2100" dirty="0">
                <a:latin typeface="+mn-ea"/>
              </a:rPr>
              <a:t>  =  –3.5</a:t>
            </a:r>
            <a:endParaRPr lang="ko-KR" altLang="ko-KR" sz="21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표현 범위</a:t>
            </a:r>
            <a:endParaRPr lang="ko-KR" altLang="ko-KR" dirty="0">
              <a:effectLst/>
              <a:latin typeface="+mn-ea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sz="1900" dirty="0">
                <a:latin typeface="+mn-ea"/>
              </a:rPr>
              <a:t>single-precision: </a:t>
            </a:r>
            <a:r>
              <a:rPr lang="en-US" altLang="ko-KR" sz="1900" dirty="0">
                <a:latin typeface="+mn-ea"/>
                <a:sym typeface="Symbol" panose="05050102010706020507" pitchFamily="18" charset="2"/>
              </a:rPr>
              <a:t></a:t>
            </a:r>
            <a:r>
              <a:rPr lang="en-US" altLang="ko-KR" sz="1900" dirty="0">
                <a:latin typeface="+mn-ea"/>
              </a:rPr>
              <a:t>1.175494351 E </a:t>
            </a: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–38</a:t>
            </a:r>
            <a:r>
              <a:rPr lang="en-US" altLang="ko-KR" sz="1900" dirty="0">
                <a:latin typeface="+mn-ea"/>
              </a:rPr>
              <a:t>  ~  </a:t>
            </a:r>
            <a:r>
              <a:rPr lang="en-US" altLang="ko-KR" sz="1900" dirty="0">
                <a:latin typeface="+mn-ea"/>
                <a:sym typeface="Symbol" panose="05050102010706020507" pitchFamily="18" charset="2"/>
              </a:rPr>
              <a:t></a:t>
            </a:r>
            <a:r>
              <a:rPr lang="en-US" altLang="ko-KR" sz="1900" dirty="0">
                <a:latin typeface="+mn-ea"/>
              </a:rPr>
              <a:t>3.402823466 E </a:t>
            </a: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+38</a:t>
            </a:r>
            <a:endParaRPr lang="ko-KR" altLang="ko-KR" sz="19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sz="1900" dirty="0">
                <a:latin typeface="+mn-ea"/>
              </a:rPr>
              <a:t>double-precision: </a:t>
            </a:r>
            <a:r>
              <a:rPr lang="en-US" altLang="ko-KR" sz="1900" dirty="0">
                <a:latin typeface="+mn-ea"/>
                <a:sym typeface="Symbol" panose="05050102010706020507" pitchFamily="18" charset="2"/>
              </a:rPr>
              <a:t></a:t>
            </a:r>
            <a:r>
              <a:rPr lang="en-US" altLang="ko-KR" sz="1900" dirty="0">
                <a:latin typeface="+mn-ea"/>
              </a:rPr>
              <a:t>2.2250738585072014 E –</a:t>
            </a: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308</a:t>
            </a:r>
            <a:r>
              <a:rPr lang="en-US" altLang="ko-KR" sz="1900" dirty="0">
                <a:latin typeface="+mn-ea"/>
              </a:rPr>
              <a:t>  ~  </a:t>
            </a:r>
            <a:r>
              <a:rPr lang="en-US" altLang="ko-KR" sz="1900" dirty="0">
                <a:latin typeface="+mn-ea"/>
                <a:sym typeface="Symbol" panose="05050102010706020507" pitchFamily="18" charset="2"/>
              </a:rPr>
              <a:t></a:t>
            </a:r>
            <a:r>
              <a:rPr lang="en-US" altLang="ko-KR" sz="1900" dirty="0">
                <a:latin typeface="+mn-ea"/>
              </a:rPr>
              <a:t>1.7976931348623158 E +</a:t>
            </a: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308</a:t>
            </a:r>
            <a:endParaRPr lang="ko-KR" altLang="ko-KR" sz="19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084" y="737419"/>
            <a:ext cx="8139266" cy="475255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buFont typeface="Wingdings" panose="05000000000000000000" pitchFamily="2" charset="2"/>
              <a:buChar char="u"/>
              <a:tabLst>
                <a:tab pos="229553" algn="l"/>
              </a:tabLst>
            </a:pPr>
            <a:r>
              <a:rPr lang="en-US" altLang="ko-KR" dirty="0"/>
              <a:t> </a:t>
            </a:r>
            <a:r>
              <a:rPr lang="en-US" altLang="ko-KR" dirty="0">
                <a:effectLst/>
                <a:latin typeface="+mn-ea"/>
              </a:rPr>
              <a:t>ASCII(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A</a:t>
            </a:r>
            <a:r>
              <a:rPr lang="en-US" altLang="ko-KR" sz="1800" dirty="0">
                <a:latin typeface="+mn-ea"/>
              </a:rPr>
              <a:t>merican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sz="1800" dirty="0">
                <a:latin typeface="+mn-ea"/>
              </a:rPr>
              <a:t>tandard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C</a:t>
            </a:r>
            <a:r>
              <a:rPr lang="en-US" altLang="ko-KR" sz="1800" dirty="0">
                <a:latin typeface="+mn-ea"/>
              </a:rPr>
              <a:t>ode for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I</a:t>
            </a:r>
            <a:r>
              <a:rPr lang="en-US" altLang="ko-KR" sz="1800" dirty="0">
                <a:latin typeface="+mn-ea"/>
              </a:rPr>
              <a:t>nformation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I</a:t>
            </a:r>
            <a:r>
              <a:rPr lang="en-US" altLang="ko-KR" sz="1800" dirty="0">
                <a:latin typeface="+mn-ea"/>
              </a:rPr>
              <a:t>nterchange</a:t>
            </a:r>
            <a:r>
              <a:rPr lang="en-US" altLang="ko-KR" dirty="0">
                <a:effectLst/>
                <a:latin typeface="+mn-ea"/>
              </a:rPr>
              <a:t>) </a:t>
            </a:r>
            <a:r>
              <a:rPr lang="ko-KR" altLang="en-US" dirty="0">
                <a:effectLst/>
                <a:latin typeface="+mn-ea"/>
              </a:rPr>
              <a:t>문자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문자를 </a:t>
            </a:r>
            <a:r>
              <a:rPr lang="en-US" altLang="ko-KR" dirty="0">
                <a:effectLst/>
                <a:latin typeface="+mn-ea"/>
              </a:rPr>
              <a:t>1B</a:t>
            </a:r>
            <a:r>
              <a:rPr lang="ko-KR" altLang="en-US" dirty="0">
                <a:effectLst/>
                <a:latin typeface="+mn-ea"/>
              </a:rPr>
              <a:t>로 표현</a:t>
            </a:r>
            <a:r>
              <a:rPr lang="en-US" altLang="ko-KR" dirty="0">
                <a:effectLst/>
                <a:latin typeface="+mn-ea"/>
              </a:rPr>
              <a:t>(7bits </a:t>
            </a:r>
            <a:r>
              <a:rPr lang="ko-KR" altLang="en-US" dirty="0">
                <a:latin typeface="+mn-ea"/>
              </a:rPr>
              <a:t>사용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dirty="0">
                <a:effectLst/>
                <a:latin typeface="+mn-ea"/>
              </a:rPr>
              <a:t>, 128</a:t>
            </a:r>
            <a:r>
              <a:rPr lang="ko-KR" altLang="en-US" dirty="0">
                <a:effectLst/>
                <a:latin typeface="+mn-ea"/>
              </a:rPr>
              <a:t>문자 포함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latin typeface="+mn-ea"/>
              </a:rPr>
              <a:t> 형식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lang="en-US" altLang="ko-KR" dirty="0">
                <a:effectLst/>
                <a:latin typeface="+mn-ea"/>
              </a:rPr>
              <a:t>ccc </a:t>
            </a:r>
            <a:r>
              <a:rPr lang="en-US" altLang="ko-KR" dirty="0" err="1">
                <a:effectLst/>
                <a:latin typeface="+mn-ea"/>
              </a:rPr>
              <a:t>cccc</a:t>
            </a:r>
            <a:r>
              <a:rPr lang="en-US" altLang="ko-KR" dirty="0">
                <a:effectLst/>
                <a:latin typeface="+mn-ea"/>
              </a:rPr>
              <a:t> (MSB</a:t>
            </a:r>
            <a:r>
              <a:rPr lang="ko-KR" altLang="en-US" dirty="0">
                <a:effectLst/>
                <a:latin typeface="+mn-ea"/>
              </a:rPr>
              <a:t>는 </a:t>
            </a:r>
            <a:r>
              <a:rPr lang="en-US" altLang="ko-KR" dirty="0">
                <a:effectLst/>
                <a:latin typeface="+mn-ea"/>
              </a:rPr>
              <a:t>0)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코드 범위</a:t>
            </a:r>
            <a:r>
              <a:rPr lang="en-US" altLang="ko-KR" dirty="0">
                <a:effectLst/>
                <a:latin typeface="+mn-ea"/>
              </a:rPr>
              <a:t>: 0 ~ 127</a:t>
            </a: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ko-KR" altLang="ko-KR" dirty="0"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20D4B2F-B915-4651-BDC0-FCA3473E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56044"/>
              </p:ext>
            </p:extLst>
          </p:nvPr>
        </p:nvGraphicFramePr>
        <p:xfrm>
          <a:off x="562280" y="2536723"/>
          <a:ext cx="8139270" cy="381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5">
                  <a:extLst>
                    <a:ext uri="{9D8B030D-6E8A-4147-A177-3AD203B41FA5}">
                      <a16:colId xmlns:a16="http://schemas.microsoft.com/office/drawing/2014/main" val="3698835741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296697091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2176188525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463321602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860141989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589084994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990971053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2948961975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156155782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2046393682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826483484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2235343276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3521902688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1875290429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1985445741"/>
                    </a:ext>
                  </a:extLst>
                </a:gridCol>
                <a:gridCol w="509015">
                  <a:extLst>
                    <a:ext uri="{9D8B030D-6E8A-4147-A177-3AD203B41FA5}">
                      <a16:colId xmlns:a16="http://schemas.microsoft.com/office/drawing/2014/main" val="2571896681"/>
                    </a:ext>
                  </a:extLst>
                </a:gridCol>
              </a:tblGrid>
              <a:tr h="29956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1200" b="1" dirty="0">
                          <a:solidFill>
                            <a:srgbClr val="0000FF"/>
                          </a:solidFill>
                        </a:rPr>
                        <a:t>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40474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NUL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DLE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space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057446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SOH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DC1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88410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STX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DC2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43766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ETX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DC3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51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83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ko-KR" sz="1200" b="1" kern="1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37243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EOT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DC4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68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84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116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05888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ENQ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NAK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53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85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117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3857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ACK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SYN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86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89656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BEL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ETB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103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119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26639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CAN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40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104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120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35058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HT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EM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41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57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89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121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5129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LF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SUB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42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58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122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260459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VT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ESC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43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59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123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67143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FF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28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76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92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108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124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47997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CR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61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109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125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5005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SO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62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78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94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^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126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~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19770"/>
                  </a:ext>
                </a:extLst>
              </a:tr>
              <a:tr h="2200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ko-KR" sz="1200" kern="10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47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63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79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95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111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</a:rPr>
                        <a:t>127</a:t>
                      </a:r>
                      <a:endParaRPr lang="ko-KR" sz="1200" kern="100" dirty="0"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DEL</a:t>
                      </a:r>
                      <a:endParaRPr lang="ko-KR" sz="1200" b="1" kern="1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51" marR="6651" marT="6651" marB="66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811160"/>
            <a:ext cx="9011264" cy="4830097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buFont typeface="Wingdings" panose="05000000000000000000" pitchFamily="2" charset="2"/>
              <a:buChar char="u"/>
              <a:tabLst>
                <a:tab pos="229553" algn="l"/>
              </a:tabLst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KSC(</a:t>
            </a:r>
            <a:r>
              <a:rPr lang="en-US" altLang="ko-KR" dirty="0">
                <a:solidFill>
                  <a:srgbClr val="C00000"/>
                </a:solidFill>
                <a:effectLst/>
                <a:latin typeface="+mn-ea"/>
              </a:rPr>
              <a:t>K</a:t>
            </a:r>
            <a:r>
              <a:rPr lang="en-US" altLang="ko-KR" dirty="0">
                <a:effectLst/>
                <a:latin typeface="+mn-ea"/>
              </a:rPr>
              <a:t>orean </a:t>
            </a:r>
            <a:r>
              <a:rPr lang="en-US" altLang="ko-KR" dirty="0">
                <a:solidFill>
                  <a:srgbClr val="C00000"/>
                </a:solidFill>
                <a:effectLst/>
                <a:latin typeface="+mn-ea"/>
              </a:rPr>
              <a:t>S</a:t>
            </a:r>
            <a:r>
              <a:rPr lang="en-US" altLang="ko-KR" dirty="0">
                <a:effectLst/>
                <a:latin typeface="+mn-ea"/>
              </a:rPr>
              <a:t>tandard </a:t>
            </a:r>
            <a:r>
              <a:rPr lang="en-US" altLang="ko-KR" dirty="0">
                <a:solidFill>
                  <a:srgbClr val="C00000"/>
                </a:solidFill>
                <a:effectLst/>
                <a:latin typeface="+mn-ea"/>
              </a:rPr>
              <a:t>C</a:t>
            </a:r>
            <a:r>
              <a:rPr lang="en-US" altLang="ko-KR" dirty="0">
                <a:effectLst/>
                <a:latin typeface="+mn-ea"/>
              </a:rPr>
              <a:t>ode) 5601: </a:t>
            </a:r>
            <a:r>
              <a:rPr lang="ko-KR" altLang="en-US" dirty="0">
                <a:effectLst/>
                <a:latin typeface="+mn-ea"/>
              </a:rPr>
              <a:t>한글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ko-KR" altLang="ko-KR" dirty="0">
                <a:effectLst/>
                <a:latin typeface="+mn-ea"/>
              </a:rPr>
              <a:t>완성형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ko-KR" altLang="en-US" dirty="0">
                <a:effectLst/>
                <a:latin typeface="+mn-ea"/>
              </a:rPr>
              <a:t>코드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문자를 </a:t>
            </a:r>
            <a:r>
              <a:rPr lang="en-US" altLang="ko-KR" dirty="0">
                <a:effectLst/>
                <a:latin typeface="+mn-ea"/>
              </a:rPr>
              <a:t>2B</a:t>
            </a:r>
            <a:r>
              <a:rPr lang="ko-KR" altLang="en-US" dirty="0">
                <a:effectLst/>
                <a:latin typeface="+mn-ea"/>
              </a:rPr>
              <a:t>로 표현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effectLst/>
                <a:latin typeface="+mn-ea"/>
              </a:rPr>
              <a:t>16bits </a:t>
            </a:r>
            <a:r>
              <a:rPr lang="ko-KR" altLang="en-US" dirty="0">
                <a:latin typeface="+mn-ea"/>
              </a:rPr>
              <a:t>사용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latin typeface="+mn-ea"/>
              </a:rPr>
              <a:t> 형식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lang="en-US" altLang="ko-KR" dirty="0">
                <a:effectLst/>
                <a:latin typeface="+mn-ea"/>
              </a:rPr>
              <a:t>ccc </a:t>
            </a:r>
            <a:r>
              <a:rPr lang="en-US" altLang="ko-KR" dirty="0" err="1">
                <a:effectLst/>
                <a:latin typeface="+mn-ea"/>
              </a:rPr>
              <a:t>cccc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lang="en-US" altLang="ko-KR" dirty="0">
                <a:effectLst/>
                <a:latin typeface="+mn-ea"/>
              </a:rPr>
              <a:t>ccc </a:t>
            </a:r>
            <a:r>
              <a:rPr lang="en-US" altLang="ko-KR" dirty="0" err="1">
                <a:effectLst/>
                <a:latin typeface="+mn-ea"/>
              </a:rPr>
              <a:t>cccc</a:t>
            </a:r>
            <a:r>
              <a:rPr lang="en-US" altLang="ko-KR" dirty="0">
                <a:effectLst/>
                <a:latin typeface="+mn-ea"/>
              </a:rPr>
              <a:t> (</a:t>
            </a:r>
            <a:r>
              <a:rPr lang="ko-KR" altLang="en-US" dirty="0">
                <a:effectLst/>
                <a:latin typeface="+mn-ea"/>
              </a:rPr>
              <a:t>각 바이트의 </a:t>
            </a:r>
            <a:r>
              <a:rPr lang="en-US" altLang="ko-KR" dirty="0">
                <a:effectLst/>
                <a:latin typeface="+mn-ea"/>
              </a:rPr>
              <a:t>MSB</a:t>
            </a:r>
            <a:r>
              <a:rPr lang="ko-KR" altLang="en-US" dirty="0">
                <a:effectLst/>
                <a:latin typeface="+mn-ea"/>
              </a:rPr>
              <a:t>는 </a:t>
            </a:r>
            <a:r>
              <a:rPr lang="en-US" altLang="ko-KR" dirty="0">
                <a:effectLst/>
                <a:latin typeface="+mn-ea"/>
              </a:rPr>
              <a:t>1)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한글 </a:t>
            </a:r>
            <a:r>
              <a:rPr lang="en-US" altLang="ko-KR" dirty="0">
                <a:effectLst/>
                <a:latin typeface="+mn-ea"/>
              </a:rPr>
              <a:t>2,350 </a:t>
            </a:r>
            <a:r>
              <a:rPr lang="ko-KR" altLang="en-US" dirty="0">
                <a:effectLst/>
                <a:latin typeface="+mn-ea"/>
              </a:rPr>
              <a:t>문자</a:t>
            </a:r>
            <a:r>
              <a:rPr lang="en-US" altLang="ko-KR" dirty="0">
                <a:effectLst/>
                <a:latin typeface="+mn-ea"/>
              </a:rPr>
              <a:t>, </a:t>
            </a:r>
            <a:r>
              <a:rPr lang="ko-KR" altLang="en-US" dirty="0">
                <a:effectLst/>
                <a:latin typeface="+mn-ea"/>
              </a:rPr>
              <a:t>한자 </a:t>
            </a:r>
            <a:r>
              <a:rPr lang="en-US" altLang="ko-KR" dirty="0">
                <a:effectLst/>
                <a:latin typeface="+mn-ea"/>
              </a:rPr>
              <a:t>4,888 </a:t>
            </a:r>
            <a:r>
              <a:rPr lang="ko-KR" altLang="en-US" dirty="0">
                <a:effectLst/>
                <a:latin typeface="+mn-ea"/>
              </a:rPr>
              <a:t>문자 포함</a:t>
            </a:r>
            <a:endParaRPr lang="en-US" altLang="ko-KR" dirty="0">
              <a:effectLst/>
              <a:latin typeface="+mn-ea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373856" algn="l"/>
              </a:tabLst>
            </a:pPr>
            <a:r>
              <a:rPr lang="ko-KR" altLang="en-US" dirty="0">
                <a:latin typeface="+mn-ea"/>
              </a:rPr>
              <a:t>현대 한글 </a:t>
            </a:r>
            <a:r>
              <a:rPr lang="ko-KR" altLang="en-US" dirty="0" err="1">
                <a:latin typeface="+mn-ea"/>
              </a:rPr>
              <a:t>완성자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effectLst/>
                <a:latin typeface="+mn-ea"/>
              </a:rPr>
              <a:t>19 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dirty="0">
                <a:effectLst/>
                <a:latin typeface="+mn-ea"/>
              </a:rPr>
              <a:t> 21 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dirty="0">
                <a:effectLst/>
                <a:latin typeface="+mn-ea"/>
              </a:rPr>
              <a:t> 28 = 11,172 </a:t>
            </a:r>
            <a:r>
              <a:rPr lang="ko-KR" altLang="en-US" dirty="0">
                <a:effectLst/>
                <a:latin typeface="+mn-ea"/>
              </a:rPr>
              <a:t>문자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예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effectLst/>
                <a:latin typeface="+mn-ea"/>
              </a:rPr>
              <a:t>한</a:t>
            </a:r>
            <a:r>
              <a:rPr lang="ko-KR" altLang="en-US" dirty="0">
                <a:effectLst/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 1100 0111  1101 0001 (C7:D1</a:t>
            </a:r>
            <a:r>
              <a:rPr lang="en-US" altLang="ko-KR" baseline="-25000" dirty="0">
                <a:effectLst/>
                <a:latin typeface="+mn-ea"/>
                <a:sym typeface="Wingdings" panose="05000000000000000000" pitchFamily="2" charset="2"/>
              </a:rPr>
              <a:t>16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ko-KR" altLang="ko-KR" dirty="0"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0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484" y="693174"/>
            <a:ext cx="8841658" cy="4796799"/>
          </a:xfrm>
        </p:spPr>
        <p:txBody>
          <a:bodyPr>
            <a:normAutofit fontScale="92500"/>
          </a:bodyPr>
          <a:lstStyle/>
          <a:p>
            <a:pPr>
              <a:spcBef>
                <a:spcPts val="900"/>
              </a:spcBef>
              <a:buFont typeface="Wingdings" panose="05000000000000000000" pitchFamily="2" charset="2"/>
              <a:buChar char="u"/>
              <a:tabLst>
                <a:tab pos="229553" algn="l"/>
              </a:tabLst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유니코드</a:t>
            </a:r>
            <a:r>
              <a:rPr lang="en-US" altLang="ko-KR" dirty="0">
                <a:latin typeface="+mn-ea"/>
              </a:rPr>
              <a:t>(Unicode)</a:t>
            </a:r>
          </a:p>
          <a:p>
            <a:pPr lvl="1">
              <a:spcBef>
                <a:spcPts val="900"/>
              </a:spcBef>
              <a:buFont typeface="Wingdings" panose="05000000000000000000" pitchFamily="2" charset="2"/>
              <a:buChar char="l"/>
              <a:tabLst>
                <a:tab pos="229553" algn="l"/>
              </a:tabLst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세계 모든 문자에 대해 고유한 코드 값 부여</a:t>
            </a:r>
            <a:endParaRPr lang="en-US" altLang="ko-KR" dirty="0">
              <a:latin typeface="+mn-ea"/>
            </a:endParaRP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u"/>
              <a:tabLst>
                <a:tab pos="229553" algn="l"/>
              </a:tabLst>
            </a:pPr>
            <a:endParaRPr lang="ko-KR" altLang="ko-KR" dirty="0">
              <a:effectLst/>
              <a:latin typeface="+mn-ea"/>
            </a:endParaRPr>
          </a:p>
          <a:p>
            <a:pPr>
              <a:buFont typeface="Wingdings" panose="05000000000000000000" pitchFamily="2" charset="2"/>
              <a:buChar char="u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</a:t>
            </a:r>
            <a:r>
              <a:rPr lang="ko-KR" altLang="en-US" sz="2700" dirty="0">
                <a:effectLst/>
                <a:latin typeface="+mn-ea"/>
              </a:rPr>
              <a:t>유니코드 표현 형식</a:t>
            </a:r>
            <a:r>
              <a:rPr lang="en-US" altLang="ko-KR" sz="2700" dirty="0">
                <a:effectLst/>
                <a:latin typeface="+mn-ea"/>
              </a:rPr>
              <a:t>(</a:t>
            </a:r>
            <a:r>
              <a:rPr lang="ko-KR" altLang="en-US" sz="2700" dirty="0">
                <a:effectLst/>
                <a:latin typeface="+mn-ea"/>
              </a:rPr>
              <a:t>인코딩 방법</a:t>
            </a:r>
            <a:r>
              <a:rPr lang="en-US" altLang="ko-KR" sz="2700" dirty="0">
                <a:effectLst/>
                <a:latin typeface="+mn-ea"/>
              </a:rPr>
              <a:t>): </a:t>
            </a:r>
            <a:r>
              <a:rPr lang="en-US" altLang="ko-KR" sz="2600" dirty="0">
                <a:latin typeface="+mn-ea"/>
              </a:rPr>
              <a:t>UTF</a:t>
            </a:r>
            <a:r>
              <a:rPr lang="en-US" altLang="ko-KR" sz="1650" dirty="0">
                <a:latin typeface="+mn-ea"/>
              </a:rPr>
              <a:t>(</a:t>
            </a:r>
            <a:r>
              <a:rPr lang="en-US" altLang="ko-KR" sz="1650" dirty="0">
                <a:solidFill>
                  <a:srgbClr val="C00000"/>
                </a:solidFill>
                <a:latin typeface="+mn-ea"/>
              </a:rPr>
              <a:t>U</a:t>
            </a:r>
            <a:r>
              <a:rPr lang="en-US" altLang="ko-KR" sz="1650" dirty="0">
                <a:latin typeface="+mn-ea"/>
              </a:rPr>
              <a:t>nicode </a:t>
            </a:r>
            <a:r>
              <a:rPr lang="en-US" altLang="ko-KR" sz="1650" dirty="0">
                <a:solidFill>
                  <a:srgbClr val="C00000"/>
                </a:solidFill>
                <a:latin typeface="+mn-ea"/>
              </a:rPr>
              <a:t>T</a:t>
            </a:r>
            <a:r>
              <a:rPr lang="en-US" altLang="ko-KR" sz="1650" dirty="0">
                <a:latin typeface="+mn-ea"/>
              </a:rPr>
              <a:t>ransformation </a:t>
            </a:r>
            <a:r>
              <a:rPr lang="en-US" altLang="ko-KR" sz="1650" dirty="0">
                <a:solidFill>
                  <a:srgbClr val="C00000"/>
                </a:solidFill>
                <a:latin typeface="+mn-ea"/>
              </a:rPr>
              <a:t>F</a:t>
            </a:r>
            <a:r>
              <a:rPr lang="en-US" altLang="ko-KR" sz="1650" dirty="0">
                <a:latin typeface="+mn-ea"/>
              </a:rPr>
              <a:t>ormat)</a:t>
            </a: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UTF-8: 	1</a:t>
            </a:r>
            <a:r>
              <a:rPr lang="ko-KR" altLang="en-US" dirty="0">
                <a:latin typeface="+mn-ea"/>
              </a:rPr>
              <a:t>문자를 </a:t>
            </a:r>
            <a:r>
              <a:rPr lang="en-US" altLang="ko-KR" dirty="0">
                <a:latin typeface="+mn-ea"/>
              </a:rPr>
              <a:t>1B ~ 4B</a:t>
            </a:r>
            <a:r>
              <a:rPr lang="ko-KR" altLang="en-US" dirty="0">
                <a:latin typeface="+mn-ea"/>
              </a:rPr>
              <a:t>로 표현</a:t>
            </a:r>
            <a:endParaRPr lang="en-US" altLang="ko-KR" dirty="0"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UTF-16: 	1</a:t>
            </a:r>
            <a:r>
              <a:rPr lang="ko-KR" altLang="en-US" dirty="0">
                <a:latin typeface="+mn-ea"/>
              </a:rPr>
              <a:t>문자를 </a:t>
            </a:r>
            <a:r>
              <a:rPr lang="en-US" altLang="ko-KR" dirty="0">
                <a:latin typeface="+mn-ea"/>
              </a:rPr>
              <a:t>2B/4B</a:t>
            </a:r>
            <a:r>
              <a:rPr lang="ko-KR" altLang="en-US" dirty="0">
                <a:latin typeface="+mn-ea"/>
              </a:rPr>
              <a:t>로 표현</a:t>
            </a:r>
            <a:endParaRPr lang="en-US" altLang="ko-KR" dirty="0"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UTF-32: 	1</a:t>
            </a:r>
            <a:r>
              <a:rPr lang="ko-KR" altLang="en-US" dirty="0">
                <a:latin typeface="+mn-ea"/>
              </a:rPr>
              <a:t>문자를 </a:t>
            </a:r>
            <a:r>
              <a:rPr lang="en-US" altLang="ko-KR" dirty="0">
                <a:latin typeface="+mn-ea"/>
              </a:rPr>
              <a:t>4B</a:t>
            </a:r>
            <a:r>
              <a:rPr lang="ko-KR" altLang="en-US" dirty="0">
                <a:latin typeface="+mn-ea"/>
              </a:rPr>
              <a:t>로 표현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예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A </a:t>
            </a:r>
            <a:r>
              <a:rPr lang="en-US" altLang="ko-KR" dirty="0">
                <a:effectLst/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유니코드 값</a:t>
            </a:r>
            <a:r>
              <a:rPr lang="en-US" altLang="ko-KR" dirty="0">
                <a:latin typeface="+mn-ea"/>
              </a:rPr>
              <a:t>: 0041</a:t>
            </a:r>
            <a:r>
              <a:rPr lang="en-US" altLang="ko-KR" baseline="-25000" dirty="0">
                <a:effectLst/>
                <a:latin typeface="+mn-ea"/>
                <a:sym typeface="Wingdings" panose="05000000000000000000" pitchFamily="2" charset="2"/>
              </a:rPr>
              <a:t>16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)</a:t>
            </a:r>
            <a:endParaRPr lang="en-US" altLang="ko-KR" baseline="-25000" dirty="0">
              <a:effectLst/>
              <a:latin typeface="+mn-ea"/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UTF-8 </a:t>
            </a:r>
            <a:r>
              <a:rPr lang="ko-KR" altLang="en-US" dirty="0">
                <a:effectLst/>
                <a:latin typeface="+mn-ea"/>
              </a:rPr>
              <a:t>인코딩</a:t>
            </a:r>
            <a:r>
              <a:rPr lang="en-US" altLang="ko-KR" dirty="0">
                <a:effectLst/>
                <a:latin typeface="+mn-ea"/>
              </a:rPr>
              <a:t>(1B):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0100 0001 (41</a:t>
            </a:r>
            <a:r>
              <a:rPr lang="en-US" altLang="ko-KR" baseline="-25000" dirty="0">
                <a:effectLst/>
                <a:latin typeface="+mn-ea"/>
                <a:sym typeface="Wingdings" panose="05000000000000000000" pitchFamily="2" charset="2"/>
              </a:rPr>
              <a:t>16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, 65)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예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effectLst/>
                <a:latin typeface="+mn-ea"/>
              </a:rPr>
              <a:t>한 </a:t>
            </a:r>
            <a:r>
              <a:rPr lang="en-US" altLang="ko-KR" dirty="0">
                <a:effectLst/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유니코드 값</a:t>
            </a:r>
            <a:r>
              <a:rPr lang="en-US" altLang="ko-KR" dirty="0">
                <a:latin typeface="+mn-ea"/>
              </a:rPr>
              <a:t>: D55C</a:t>
            </a:r>
            <a:r>
              <a:rPr lang="en-US" altLang="ko-KR" baseline="-25000" dirty="0">
                <a:effectLst/>
                <a:latin typeface="+mn-ea"/>
                <a:sym typeface="Wingdings" panose="05000000000000000000" pitchFamily="2" charset="2"/>
              </a:rPr>
              <a:t>16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)</a:t>
            </a:r>
            <a:endParaRPr lang="en-US" altLang="ko-KR" baseline="-25000" dirty="0">
              <a:effectLst/>
              <a:latin typeface="+mn-ea"/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373856" algn="l"/>
              </a:tabLst>
            </a:pPr>
            <a:r>
              <a:rPr lang="ko-KR" altLang="en-US" dirty="0">
                <a:effectLst/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UTF-8 </a:t>
            </a:r>
            <a:r>
              <a:rPr lang="ko-KR" altLang="en-US" dirty="0">
                <a:effectLst/>
                <a:latin typeface="+mn-ea"/>
              </a:rPr>
              <a:t>인코딩</a:t>
            </a:r>
            <a:r>
              <a:rPr lang="en-US" altLang="ko-KR" dirty="0">
                <a:effectLst/>
                <a:latin typeface="+mn-ea"/>
              </a:rPr>
              <a:t>(3B):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1110 1101  1001 0101  1001 1100 (ED:95:9C</a:t>
            </a:r>
            <a:r>
              <a:rPr lang="en-US" altLang="ko-KR" baseline="-25000" dirty="0">
                <a:effectLst/>
                <a:latin typeface="+mn-ea"/>
                <a:sym typeface="Wingdings" panose="05000000000000000000" pitchFamily="2" charset="2"/>
              </a:rPr>
              <a:t>16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>
              <a:effectLst/>
              <a:latin typeface="+mn-ea"/>
            </a:endParaRPr>
          </a:p>
          <a:p>
            <a:pPr marL="557213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ko-KR" altLang="ko-KR" dirty="0"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948" y="1039761"/>
            <a:ext cx="7986251" cy="4377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  <a:tabLst>
                <a:tab pos="229553" algn="l"/>
                <a:tab pos="373856" algn="l"/>
              </a:tabLst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정보 표현의 단위</a:t>
            </a:r>
            <a:endParaRPr lang="en-US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b(bit </a:t>
            </a:r>
            <a:r>
              <a:rPr lang="en-US" altLang="ko-KR" sz="2100" dirty="0">
                <a:latin typeface="+mn-ea"/>
              </a:rPr>
              <a:t>–</a:t>
            </a:r>
            <a:r>
              <a:rPr lang="en-US" altLang="ko-KR" dirty="0">
                <a:effectLst/>
                <a:latin typeface="+mn-ea"/>
              </a:rPr>
              <a:t> binary digit): </a:t>
            </a:r>
            <a:r>
              <a:rPr lang="ko-KR" altLang="en-US" dirty="0">
                <a:effectLst/>
                <a:latin typeface="+mn-ea"/>
              </a:rPr>
              <a:t>정보 표현의 최소 단위</a:t>
            </a:r>
            <a:endParaRPr lang="en-US" altLang="ko-KR" dirty="0">
              <a:effectLst/>
              <a:latin typeface="+mn-ea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가지 정보 표현 가능 </a:t>
            </a:r>
            <a:r>
              <a:rPr lang="en-US" altLang="ko-KR" dirty="0">
                <a:latin typeface="+mn-ea"/>
              </a:rPr>
              <a:t>– 0, 1</a:t>
            </a:r>
            <a:endParaRPr lang="en-US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1B(byte) 		8 bits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  <a:tab pos="1283018" algn="l"/>
              </a:tabLst>
            </a:pPr>
            <a:r>
              <a:rPr lang="en-US" altLang="ko-KR" dirty="0">
                <a:effectLst/>
                <a:latin typeface="+mn-ea"/>
              </a:rPr>
              <a:t> 1KB(kilobytes)		1,024B	(2</a:t>
            </a:r>
            <a:r>
              <a:rPr lang="en-US" altLang="ko-KR" baseline="30000" dirty="0">
                <a:effectLst/>
                <a:latin typeface="+mn-ea"/>
              </a:rPr>
              <a:t>10</a:t>
            </a:r>
            <a:r>
              <a:rPr lang="en-US" altLang="ko-KR" dirty="0">
                <a:effectLst/>
                <a:latin typeface="+mn-ea"/>
              </a:rPr>
              <a:t>B,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10</a:t>
            </a:r>
            <a:r>
              <a:rPr lang="en-US" altLang="ko-KR" baseline="30000" dirty="0">
                <a:effectLst/>
                <a:latin typeface="+mn-ea"/>
              </a:rPr>
              <a:t>3</a:t>
            </a:r>
            <a:r>
              <a:rPr lang="en-US" altLang="ko-KR" dirty="0">
                <a:effectLst/>
                <a:latin typeface="+mn-ea"/>
              </a:rPr>
              <a:t>B)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  <a:tab pos="1283018" algn="l"/>
              </a:tabLst>
            </a:pPr>
            <a:r>
              <a:rPr lang="en-US" altLang="ko-KR" dirty="0">
                <a:effectLst/>
                <a:latin typeface="+mn-ea"/>
              </a:rPr>
              <a:t> 1MB(megabytes)	1,024KB	(2</a:t>
            </a:r>
            <a:r>
              <a:rPr lang="en-US" altLang="ko-KR" baseline="30000" dirty="0">
                <a:effectLst/>
                <a:latin typeface="+mn-ea"/>
              </a:rPr>
              <a:t>20</a:t>
            </a:r>
            <a:r>
              <a:rPr lang="en-US" altLang="ko-KR" dirty="0">
                <a:effectLst/>
                <a:latin typeface="+mn-ea"/>
              </a:rPr>
              <a:t>B,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10</a:t>
            </a:r>
            <a:r>
              <a:rPr lang="en-US" altLang="ko-KR" baseline="30000" dirty="0">
                <a:effectLst/>
                <a:latin typeface="+mn-ea"/>
              </a:rPr>
              <a:t>6</a:t>
            </a:r>
            <a:r>
              <a:rPr lang="en-US" altLang="ko-KR" dirty="0">
                <a:effectLst/>
                <a:latin typeface="+mn-ea"/>
              </a:rPr>
              <a:t>B)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  <a:tab pos="1283018" algn="l"/>
              </a:tabLst>
            </a:pPr>
            <a:r>
              <a:rPr lang="en-US" altLang="ko-KR" dirty="0">
                <a:effectLst/>
                <a:latin typeface="+mn-ea"/>
              </a:rPr>
              <a:t> 1GB(gigabytes)	1,024MB	(2</a:t>
            </a:r>
            <a:r>
              <a:rPr lang="en-US" altLang="ko-KR" baseline="30000" dirty="0">
                <a:effectLst/>
                <a:latin typeface="+mn-ea"/>
              </a:rPr>
              <a:t>30</a:t>
            </a:r>
            <a:r>
              <a:rPr lang="en-US" altLang="ko-KR" dirty="0">
                <a:effectLst/>
                <a:latin typeface="+mn-ea"/>
              </a:rPr>
              <a:t>B,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10</a:t>
            </a:r>
            <a:r>
              <a:rPr lang="en-US" altLang="ko-KR" baseline="30000" dirty="0">
                <a:effectLst/>
                <a:latin typeface="+mn-ea"/>
              </a:rPr>
              <a:t>9</a:t>
            </a:r>
            <a:r>
              <a:rPr lang="en-US" altLang="ko-KR" dirty="0">
                <a:effectLst/>
                <a:latin typeface="+mn-ea"/>
              </a:rPr>
              <a:t>B)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  <a:tab pos="1283018" algn="l"/>
              </a:tabLst>
            </a:pPr>
            <a:r>
              <a:rPr lang="en-US" altLang="ko-KR" dirty="0">
                <a:effectLst/>
                <a:latin typeface="+mn-ea"/>
              </a:rPr>
              <a:t> 1TB(terabytes)	1,024GB	(2</a:t>
            </a:r>
            <a:r>
              <a:rPr lang="en-US" altLang="ko-KR" baseline="30000" dirty="0">
                <a:effectLst/>
                <a:latin typeface="+mn-ea"/>
              </a:rPr>
              <a:t>40</a:t>
            </a:r>
            <a:r>
              <a:rPr lang="en-US" altLang="ko-KR" dirty="0">
                <a:effectLst/>
                <a:latin typeface="+mn-ea"/>
              </a:rPr>
              <a:t>B,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10</a:t>
            </a:r>
            <a:r>
              <a:rPr lang="en-US" altLang="ko-KR" baseline="30000" dirty="0">
                <a:effectLst/>
                <a:latin typeface="+mn-ea"/>
              </a:rPr>
              <a:t>12</a:t>
            </a:r>
            <a:r>
              <a:rPr lang="en-US" altLang="ko-KR" dirty="0">
                <a:effectLst/>
                <a:latin typeface="+mn-ea"/>
              </a:rPr>
              <a:t>B)</a:t>
            </a:r>
            <a:endParaRPr lang="ko-KR" altLang="ko-KR" dirty="0">
              <a:effectLst/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  <a:tabLst>
                <a:tab pos="229553" algn="l"/>
                <a:tab pos="373856" algn="l"/>
                <a:tab pos="1283018" algn="l"/>
              </a:tabLst>
            </a:pPr>
            <a:r>
              <a:rPr lang="en-US" altLang="ko-KR" dirty="0">
                <a:effectLst/>
                <a:latin typeface="+mn-ea"/>
              </a:rPr>
              <a:t> 1PB(petabytes)	1,024TB	(2</a:t>
            </a:r>
            <a:r>
              <a:rPr lang="en-US" altLang="ko-KR" baseline="30000" dirty="0">
                <a:effectLst/>
                <a:latin typeface="+mn-ea"/>
              </a:rPr>
              <a:t>50</a:t>
            </a:r>
            <a:r>
              <a:rPr lang="en-US" altLang="ko-KR" dirty="0">
                <a:effectLst/>
                <a:latin typeface="+mn-ea"/>
              </a:rPr>
              <a:t>B,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10</a:t>
            </a:r>
            <a:r>
              <a:rPr lang="en-US" altLang="ko-KR" baseline="30000" dirty="0">
                <a:effectLst/>
                <a:latin typeface="+mn-ea"/>
              </a:rPr>
              <a:t>15</a:t>
            </a:r>
            <a:r>
              <a:rPr lang="en-US" altLang="ko-KR" dirty="0">
                <a:effectLst/>
                <a:latin typeface="+mn-ea"/>
              </a:rPr>
              <a:t>B)</a:t>
            </a:r>
            <a:endParaRPr lang="ko-KR" altLang="ko-KR" dirty="0"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B1AA1-0C99-48EE-A872-B54B0839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2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071" y="1113503"/>
            <a:ext cx="6098457" cy="43557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u"/>
              <a:tabLst>
                <a:tab pos="229553" algn="l"/>
              </a:tabLst>
            </a:pPr>
            <a:r>
              <a:rPr lang="en-US" altLang="ko-KR" i="1" dirty="0">
                <a:ea typeface="+mj-ea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2</a:t>
            </a:r>
            <a:r>
              <a:rPr lang="en-US" altLang="ko-KR" baseline="30000" dirty="0">
                <a:solidFill>
                  <a:srgbClr val="C00000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가지 정보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표현 가능</a:t>
            </a:r>
            <a:endParaRPr lang="en-US" altLang="ko-KR" dirty="0"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1B (  8bits): 2</a:t>
            </a:r>
            <a:r>
              <a:rPr lang="en-US" altLang="ko-KR" baseline="30000" dirty="0">
                <a:latin typeface="+mn-ea"/>
              </a:rPr>
              <a:t>8 </a:t>
            </a:r>
            <a:r>
              <a:rPr lang="en-US" altLang="ko-KR" dirty="0">
                <a:latin typeface="+mn-ea"/>
              </a:rPr>
              <a:t>  (256)</a:t>
            </a:r>
            <a:endParaRPr lang="ko-KR" altLang="ko-KR" sz="2400" dirty="0"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2B (16bits): 2</a:t>
            </a:r>
            <a:r>
              <a:rPr lang="en-US" altLang="ko-KR" baseline="30000" dirty="0">
                <a:latin typeface="+mn-ea"/>
              </a:rPr>
              <a:t>16</a:t>
            </a:r>
            <a:r>
              <a:rPr lang="en-US" altLang="ko-KR" dirty="0">
                <a:latin typeface="+mn-ea"/>
              </a:rPr>
              <a:t>  (65,536)</a:t>
            </a:r>
            <a:endParaRPr lang="ko-KR" altLang="ko-KR" sz="2400" dirty="0"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4B (32bits): 2</a:t>
            </a:r>
            <a:r>
              <a:rPr lang="en-US" altLang="ko-KR" baseline="30000" dirty="0">
                <a:latin typeface="+mn-ea"/>
              </a:rPr>
              <a:t>32</a:t>
            </a:r>
            <a:r>
              <a:rPr lang="en-US" altLang="ko-KR" dirty="0">
                <a:latin typeface="+mn-ea"/>
              </a:rPr>
              <a:t>  (4,294,967,296 </a:t>
            </a:r>
            <a:r>
              <a:rPr lang="en-US" altLang="ko-KR" dirty="0"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latin typeface="+mn-ea"/>
              </a:rPr>
              <a:t> 4Giga)</a:t>
            </a: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  <a:tabLst>
                <a:tab pos="229553" algn="l"/>
              </a:tabLst>
            </a:pPr>
            <a:r>
              <a:rPr lang="en-US" altLang="ko-KR" dirty="0">
                <a:latin typeface="+mn-ea"/>
              </a:rPr>
              <a:t> MSB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LSB</a:t>
            </a: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MSB(Most Significant Bit): </a:t>
            </a:r>
            <a:r>
              <a:rPr lang="ko-KR" altLang="en-US" dirty="0">
                <a:effectLst/>
                <a:latin typeface="+mn-ea"/>
              </a:rPr>
              <a:t>최상위 비트</a:t>
            </a:r>
            <a:endParaRPr lang="ko-KR" altLang="ko-KR" sz="2400" dirty="0"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LSB (Least Significant Bit):</a:t>
            </a:r>
            <a:r>
              <a:rPr lang="ko-KR" altLang="en-US" dirty="0">
                <a:effectLst/>
                <a:latin typeface="+mn-ea"/>
              </a:rPr>
              <a:t> 최하위 비트</a:t>
            </a:r>
            <a:endParaRPr lang="ko-KR" altLang="ko-KR" sz="2400" dirty="0">
              <a:latin typeface="+mn-ea"/>
            </a:endParaRPr>
          </a:p>
          <a:p>
            <a:pPr marL="342900" lvl="1" indent="0">
              <a:lnSpc>
                <a:spcPct val="150000"/>
              </a:lnSpc>
              <a:buNone/>
              <a:tabLst>
                <a:tab pos="229553" algn="l"/>
                <a:tab pos="373856" algn="l"/>
              </a:tabLst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MSB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111 …. 111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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LSB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B1AA1-0C99-48EE-A872-B54B0839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21DB93E-E3ED-4E2B-83B1-0F6BD911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80081"/>
              </p:ext>
            </p:extLst>
          </p:nvPr>
        </p:nvGraphicFramePr>
        <p:xfrm>
          <a:off x="6885653" y="1017640"/>
          <a:ext cx="1201993" cy="49407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406">
                  <a:extLst>
                    <a:ext uri="{9D8B030D-6E8A-4147-A177-3AD203B41FA5}">
                      <a16:colId xmlns:a16="http://schemas.microsoft.com/office/drawing/2014/main" val="2434991656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3655867247"/>
                    </a:ext>
                  </a:extLst>
                </a:gridCol>
              </a:tblGrid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100" b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084011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0141987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4049597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7525091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8788544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8474145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6554772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2373388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0784484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5373554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1,024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1658202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2,048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0209770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4,096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8886386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8,192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77996281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16,384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1389269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32,768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75203517"/>
                  </a:ext>
                </a:extLst>
              </a:tr>
              <a:tr h="29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baseline="30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65,536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304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61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181" y="973394"/>
            <a:ext cx="7639663" cy="447975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진수</a:t>
            </a:r>
            <a:r>
              <a:rPr lang="en-US" altLang="ko-KR" dirty="0">
                <a:latin typeface="+mn-ea"/>
              </a:rPr>
              <a:t>(decimal number)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10</a:t>
            </a:r>
            <a:r>
              <a:rPr lang="ko-KR" altLang="en-US" dirty="0">
                <a:latin typeface="+mn-ea"/>
              </a:rPr>
              <a:t>개 숫자 사용</a:t>
            </a:r>
            <a:r>
              <a:rPr lang="en-US" altLang="ko-KR" dirty="0">
                <a:latin typeface="+mn-ea"/>
              </a:rPr>
              <a:t>: 0 ~ 9</a:t>
            </a:r>
          </a:p>
          <a:p>
            <a:pPr marL="342900" lvl="1" indent="0" fontAlgn="base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1234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1*10</a:t>
            </a:r>
            <a:r>
              <a:rPr lang="en-US" altLang="ko-KR" baseline="30000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 + 2*10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+ 3*10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 + 4*10</a:t>
            </a:r>
            <a:r>
              <a:rPr lang="en-US" altLang="ko-KR" baseline="30000" dirty="0">
                <a:latin typeface="+mn-ea"/>
              </a:rPr>
              <a:t>0</a:t>
            </a:r>
          </a:p>
          <a:p>
            <a:pPr marL="342900" lvl="1" indent="0" fontAlgn="base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        = 1*1000 + 2*100 + 3*10 + 4*1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= 1000 + 200 + 30 + 4 = 1234</a:t>
            </a:r>
          </a:p>
          <a:p>
            <a:pPr marL="342900" lvl="1" indent="0" fontAlgn="base">
              <a:buNone/>
            </a:pP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 2</a:t>
            </a:r>
            <a:r>
              <a:rPr lang="ko-KR" altLang="en-US" dirty="0">
                <a:latin typeface="+mn-ea"/>
              </a:rPr>
              <a:t>진수</a:t>
            </a:r>
            <a:r>
              <a:rPr lang="en-US" altLang="ko-KR" dirty="0">
                <a:latin typeface="+mn-ea"/>
              </a:rPr>
              <a:t>(binary number)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2</a:t>
            </a:r>
            <a:r>
              <a:rPr lang="ko-KR" altLang="en-US" dirty="0">
                <a:latin typeface="+mn-ea"/>
              </a:rPr>
              <a:t>개 숫자 사용</a:t>
            </a:r>
            <a:r>
              <a:rPr lang="en-US" altLang="ko-KR" dirty="0">
                <a:latin typeface="+mn-ea"/>
              </a:rPr>
              <a:t>: 0, 1</a:t>
            </a:r>
          </a:p>
          <a:p>
            <a:pPr marL="342900" lvl="1" indent="0" fontAlgn="base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1010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1*2</a:t>
            </a:r>
            <a:r>
              <a:rPr lang="en-US" altLang="ko-KR" baseline="30000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 + 0*2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+ 1*2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 + 0*2</a:t>
            </a:r>
            <a:r>
              <a:rPr lang="en-US" altLang="ko-KR" baseline="30000" dirty="0">
                <a:latin typeface="+mn-ea"/>
              </a:rPr>
              <a:t>0 </a:t>
            </a:r>
            <a:r>
              <a:rPr lang="en-US" altLang="ko-KR" dirty="0">
                <a:latin typeface="+mn-ea"/>
              </a:rPr>
              <a:t>= 8 + 2 = 10</a:t>
            </a:r>
          </a:p>
          <a:p>
            <a:pPr marL="342900" lvl="1" indent="0" fontAlgn="base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10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8(</a:t>
            </a:r>
            <a:r>
              <a:rPr lang="en-US" altLang="ko-KR" dirty="0">
                <a:latin typeface="+mn-ea"/>
              </a:rPr>
              <a:t>2</a:t>
            </a:r>
            <a:r>
              <a:rPr lang="en-US" altLang="ko-KR" baseline="30000" dirty="0">
                <a:latin typeface="+mn-ea"/>
              </a:rPr>
              <a:t>3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 + 2(2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) = 1010</a:t>
            </a:r>
            <a:r>
              <a:rPr lang="en-US" altLang="ko-KR" baseline="-25000" dirty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A062B-4F96-4CAB-88E3-5CCE462E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433" y="936523"/>
            <a:ext cx="6757604" cy="448084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진수</a:t>
            </a:r>
            <a:r>
              <a:rPr lang="en-US" altLang="ko-KR" dirty="0">
                <a:latin typeface="+mn-ea"/>
              </a:rPr>
              <a:t>(octal number)</a:t>
            </a:r>
          </a:p>
          <a:p>
            <a:pPr lvl="1" fontAlgn="base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8</a:t>
            </a:r>
            <a:r>
              <a:rPr lang="ko-KR" altLang="en-US" dirty="0">
                <a:latin typeface="+mn-ea"/>
              </a:rPr>
              <a:t>개 숫자 사용</a:t>
            </a:r>
            <a:r>
              <a:rPr lang="en-US" altLang="ko-KR" dirty="0">
                <a:latin typeface="+mn-ea"/>
              </a:rPr>
              <a:t>: 0 ~ 7</a:t>
            </a: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latin typeface="+mn-ea"/>
              </a:rPr>
              <a:t> 12</a:t>
            </a:r>
            <a:r>
              <a:rPr lang="en-US" altLang="ko-KR" baseline="-25000" dirty="0">
                <a:latin typeface="+mn-ea"/>
              </a:rPr>
              <a:t>8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1*8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 + 2*8</a:t>
            </a:r>
            <a:r>
              <a:rPr lang="en-US" altLang="ko-KR" baseline="30000" dirty="0">
                <a:latin typeface="+mn-ea"/>
              </a:rPr>
              <a:t>0 </a:t>
            </a:r>
            <a:r>
              <a:rPr lang="en-US" altLang="ko-KR" dirty="0">
                <a:latin typeface="+mn-ea"/>
              </a:rPr>
              <a:t>= 1*8 + 2*1 = 10</a:t>
            </a: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8</a:t>
            </a:r>
            <a:r>
              <a:rPr lang="ko-KR" altLang="en-US" dirty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자리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2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진수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자리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(8 = 2</a:t>
            </a:r>
            <a:r>
              <a:rPr lang="en-US" altLang="ko-KR" baseline="30000" dirty="0">
                <a:latin typeface="+mn-ea"/>
              </a:rPr>
              <a:t>3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1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2</a:t>
            </a:r>
            <a:r>
              <a:rPr lang="en-US" altLang="ko-KR" baseline="-25000" dirty="0">
                <a:latin typeface="+mn-ea"/>
              </a:rPr>
              <a:t>8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001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010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1010</a:t>
            </a:r>
            <a:r>
              <a:rPr lang="en-US" altLang="ko-KR" baseline="-25000" dirty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 1</a:t>
            </a:r>
            <a:r>
              <a:rPr lang="en-US" altLang="ko-KR" dirty="0">
                <a:solidFill>
                  <a:srgbClr val="00B050"/>
                </a:solidFill>
                <a:latin typeface="+mn-ea"/>
                <a:sym typeface="Wingdings" panose="05000000000000000000" pitchFamily="2" charset="2"/>
              </a:rPr>
              <a:t>010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001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  <a:sym typeface="Wingdings" panose="05000000000000000000" pitchFamily="2" charset="2"/>
              </a:rPr>
              <a:t>010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</a:t>
            </a:r>
            <a:r>
              <a:rPr lang="en-US" altLang="ko-KR" dirty="0">
                <a:latin typeface="+mn-ea"/>
              </a:rPr>
              <a:t> 12</a:t>
            </a:r>
            <a:r>
              <a:rPr lang="en-US" altLang="ko-KR" baseline="-25000" dirty="0">
                <a:latin typeface="+mn-ea"/>
              </a:rPr>
              <a:t>8</a:t>
            </a:r>
            <a:endParaRPr lang="en-US" altLang="ko-KR" dirty="0">
              <a:latin typeface="+mn-ea"/>
            </a:endParaRPr>
          </a:p>
          <a:p>
            <a:pPr lvl="1" fontAlgn="base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7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73393"/>
            <a:ext cx="8220382" cy="436909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en-US" altLang="ko-KR" dirty="0">
                <a:latin typeface="+mn-ea"/>
              </a:rPr>
              <a:t>16</a:t>
            </a:r>
            <a:r>
              <a:rPr lang="ko-KR" altLang="en-US" dirty="0">
                <a:latin typeface="+mn-ea"/>
              </a:rPr>
              <a:t>진수</a:t>
            </a:r>
            <a:r>
              <a:rPr lang="en-US" altLang="ko-KR" dirty="0">
                <a:latin typeface="+mn-ea"/>
              </a:rPr>
              <a:t>(hexadecimal number)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16</a:t>
            </a:r>
            <a:r>
              <a:rPr lang="ko-KR" altLang="en-US" dirty="0">
                <a:latin typeface="+mn-ea"/>
              </a:rPr>
              <a:t>개 숫자 사용</a:t>
            </a:r>
            <a:r>
              <a:rPr lang="en-US" altLang="ko-KR" dirty="0">
                <a:latin typeface="+mn-ea"/>
              </a:rPr>
              <a:t>: 0 ~ 9(10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), A ~ F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a ~ f (6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A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10, B  11, </a:t>
            </a:r>
            <a:r>
              <a:rPr lang="en-US" altLang="ko-KR" dirty="0">
                <a:latin typeface="+mn-ea"/>
              </a:rPr>
              <a:t>C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12, D  13, </a:t>
            </a:r>
            <a:r>
              <a:rPr lang="en-US" altLang="ko-KR" dirty="0">
                <a:latin typeface="+mn-ea"/>
              </a:rPr>
              <a:t>E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14, F  15</a:t>
            </a:r>
            <a:endParaRPr lang="en-US" altLang="ko-KR" dirty="0">
              <a:latin typeface="+mn-ea"/>
            </a:endParaRP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latin typeface="+mn-ea"/>
              </a:rPr>
              <a:t> A4</a:t>
            </a:r>
            <a:r>
              <a:rPr lang="en-US" altLang="ko-KR" baseline="-25000" dirty="0">
                <a:latin typeface="+mn-ea"/>
              </a:rPr>
              <a:t>16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A*16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 + 4*16</a:t>
            </a:r>
            <a:r>
              <a:rPr lang="en-US" altLang="ko-KR" baseline="30000" dirty="0">
                <a:latin typeface="+mn-ea"/>
              </a:rPr>
              <a:t>0 </a:t>
            </a:r>
            <a:r>
              <a:rPr lang="en-US" altLang="ko-KR" dirty="0">
                <a:latin typeface="+mn-ea"/>
              </a:rPr>
              <a:t>= 10*16 + 4*1 = 164</a:t>
            </a: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16</a:t>
            </a:r>
            <a:r>
              <a:rPr lang="ko-KR" altLang="en-US" dirty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자리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2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진수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자리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(16 = 2</a:t>
            </a:r>
            <a:r>
              <a:rPr lang="en-US" altLang="ko-KR" baseline="30000" dirty="0">
                <a:latin typeface="+mn-ea"/>
              </a:rPr>
              <a:t>4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2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4</a:t>
            </a:r>
            <a:r>
              <a:rPr lang="en-US" altLang="ko-KR" baseline="-25000" dirty="0">
                <a:latin typeface="+mn-ea"/>
              </a:rPr>
              <a:t>16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0010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0100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100100</a:t>
            </a:r>
            <a:r>
              <a:rPr lang="en-US" altLang="ko-KR" baseline="-25000" dirty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 marL="342900" lvl="1" indent="0" fontAlgn="base">
              <a:lnSpc>
                <a:spcPct val="110000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 100</a:t>
            </a:r>
            <a:r>
              <a:rPr lang="en-US" altLang="ko-KR" dirty="0">
                <a:solidFill>
                  <a:srgbClr val="00B050"/>
                </a:solidFill>
                <a:latin typeface="+mn-ea"/>
                <a:sym typeface="Wingdings" panose="05000000000000000000" pitchFamily="2" charset="2"/>
              </a:rPr>
              <a:t>1100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0100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  <a:sym typeface="Wingdings" panose="05000000000000000000" pitchFamily="2" charset="2"/>
              </a:rPr>
              <a:t>1100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</a:t>
            </a:r>
            <a:r>
              <a:rPr lang="en-US" altLang="ko-KR" dirty="0">
                <a:latin typeface="+mn-ea"/>
              </a:rPr>
              <a:t> 4C</a:t>
            </a:r>
            <a:r>
              <a:rPr lang="en-US" altLang="ko-KR" baseline="-25000" dirty="0">
                <a:latin typeface="+mn-ea"/>
              </a:rPr>
              <a:t>16</a:t>
            </a:r>
            <a:endParaRPr lang="en-US" altLang="ko-KR" dirty="0">
              <a:latin typeface="+mn-ea"/>
            </a:endParaRPr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8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56928"/>
            <a:ext cx="7886700" cy="4371374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>
                <a:latin typeface="+mn-ea"/>
              </a:rPr>
              <a:t>무부호</a:t>
            </a:r>
            <a:r>
              <a:rPr lang="ko-KR" altLang="en-US" dirty="0">
                <a:latin typeface="+mn-ea"/>
              </a:rPr>
              <a:t> 정수와 부호 정수</a:t>
            </a:r>
            <a:endParaRPr lang="en-US" altLang="ko-KR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무부호</a:t>
            </a:r>
            <a:r>
              <a:rPr lang="ko-KR" altLang="en-US" dirty="0">
                <a:latin typeface="+mn-ea"/>
              </a:rPr>
              <a:t> 정수</a:t>
            </a:r>
            <a:r>
              <a:rPr lang="en-US" altLang="ko-KR" dirty="0">
                <a:latin typeface="+mn-ea"/>
              </a:rPr>
              <a:t>(unsigned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integer):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0/</a:t>
            </a:r>
            <a:r>
              <a:rPr lang="ko-KR" altLang="en-US" dirty="0">
                <a:latin typeface="+mn-ea"/>
              </a:rPr>
              <a:t>양수 표현</a:t>
            </a:r>
            <a:endParaRPr lang="en-US" altLang="ko-KR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부호 정수</a:t>
            </a:r>
            <a:r>
              <a:rPr lang="en-US" altLang="ko-KR" dirty="0">
                <a:latin typeface="+mn-ea"/>
              </a:rPr>
              <a:t>(signed integer): 0/</a:t>
            </a:r>
            <a:r>
              <a:rPr lang="ko-KR" altLang="en-US" dirty="0">
                <a:latin typeface="+mn-ea"/>
              </a:rPr>
              <a:t>음수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양수 표현</a:t>
            </a:r>
            <a:endParaRPr lang="en-US" altLang="ko-KR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 </a:t>
            </a:r>
            <a:r>
              <a:rPr lang="ko-KR" altLang="en-US" dirty="0" err="1">
                <a:latin typeface="+mn-ea"/>
              </a:rPr>
              <a:t>무부호</a:t>
            </a:r>
            <a:r>
              <a:rPr lang="ko-KR" altLang="en-US" dirty="0">
                <a:latin typeface="+mn-ea"/>
              </a:rPr>
              <a:t> 정수의 표현 범위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0 ~ (2</a:t>
            </a:r>
            <a:r>
              <a:rPr lang="en-US" altLang="ko-KR" b="1" baseline="30000" dirty="0">
                <a:solidFill>
                  <a:srgbClr val="0000FF"/>
                </a:solidFill>
                <a:effectLst/>
                <a:latin typeface="+mn-ea"/>
              </a:rPr>
              <a:t>n 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– 1)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1B (8bits): 0 ~ 255 (2</a:t>
            </a:r>
            <a:r>
              <a:rPr lang="en-US" altLang="ko-KR" baseline="30000" dirty="0">
                <a:effectLst/>
                <a:latin typeface="+mn-ea"/>
              </a:rPr>
              <a:t>8  </a:t>
            </a:r>
            <a:r>
              <a:rPr lang="en-US" altLang="ko-KR" dirty="0">
                <a:effectLst/>
                <a:latin typeface="+mn-ea"/>
              </a:rPr>
              <a:t>– 1)</a:t>
            </a:r>
            <a:endParaRPr lang="ko-KR" altLang="ko-KR" dirty="0">
              <a:effectLst/>
              <a:latin typeface="+mn-ea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0000 0000 ~ 1111 1111</a:t>
            </a:r>
            <a:endParaRPr lang="ko-KR" altLang="ko-KR" dirty="0">
              <a:effectLst/>
              <a:latin typeface="+mn-ea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effectLst/>
                <a:latin typeface="+mn-ea"/>
              </a:rPr>
              <a:t>1111 1111 = 1 0000 0000 – 1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2</a:t>
            </a:r>
            <a:r>
              <a:rPr lang="en-US" altLang="ko-KR" baseline="30000" dirty="0">
                <a:effectLst/>
                <a:latin typeface="+mn-ea"/>
              </a:rPr>
              <a:t>8  </a:t>
            </a:r>
            <a:r>
              <a:rPr lang="en-US" altLang="ko-KR" dirty="0">
                <a:effectLst/>
                <a:latin typeface="+mn-ea"/>
              </a:rPr>
              <a:t>– 1 = 255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latin typeface="+mn-ea"/>
              </a:rPr>
              <a:t>1000 0001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128 + 1 = 129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2B (16bits): 0 ~ 65,535 (2</a:t>
            </a:r>
            <a:r>
              <a:rPr lang="en-US" altLang="ko-KR" baseline="30000" dirty="0">
                <a:effectLst/>
                <a:latin typeface="+mn-ea"/>
              </a:rPr>
              <a:t>16  </a:t>
            </a:r>
            <a:r>
              <a:rPr lang="en-US" altLang="ko-KR" dirty="0">
                <a:effectLst/>
                <a:latin typeface="+mn-ea"/>
              </a:rPr>
              <a:t>– 1)</a:t>
            </a:r>
            <a:endParaRPr lang="ko-KR" altLang="ko-KR" dirty="0">
              <a:effectLst/>
              <a:latin typeface="+mn-ea"/>
            </a:endParaRPr>
          </a:p>
          <a:p>
            <a:pPr marL="557213" lvl="1" indent="-214313">
              <a:lnSpc>
                <a:spcPct val="10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4B (32bits): 0 ~ 4,294,967,295 (2</a:t>
            </a:r>
            <a:r>
              <a:rPr lang="en-US" altLang="ko-KR" baseline="30000" dirty="0">
                <a:effectLst/>
                <a:latin typeface="+mn-ea"/>
              </a:rPr>
              <a:t>32  </a:t>
            </a:r>
            <a:r>
              <a:rPr lang="en-US" altLang="ko-KR" dirty="0">
                <a:effectLst/>
                <a:latin typeface="+mn-ea"/>
              </a:rPr>
              <a:t>– 1 </a:t>
            </a:r>
            <a:r>
              <a:rPr lang="en-US" altLang="ko-KR" dirty="0">
                <a:effectLst/>
                <a:latin typeface="+mn-ea"/>
                <a:sym typeface="Symbol" panose="05050102010706020507" pitchFamily="18" charset="2"/>
              </a:rPr>
              <a:t></a:t>
            </a:r>
            <a:r>
              <a:rPr lang="en-US" altLang="ko-KR" dirty="0">
                <a:effectLst/>
                <a:latin typeface="+mn-ea"/>
              </a:rPr>
              <a:t> 4Giga)</a:t>
            </a:r>
            <a:endParaRPr lang="ko-KR" altLang="ko-KR" dirty="0"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2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103" y="899652"/>
            <a:ext cx="8863781" cy="5265174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dirty="0"/>
              <a:t> 이진수의 </a:t>
            </a:r>
            <a:r>
              <a:rPr lang="ko-KR" altLang="en-US" dirty="0">
                <a:latin typeface="+mn-ea"/>
              </a:rPr>
              <a:t>보수</a:t>
            </a:r>
            <a:r>
              <a:rPr lang="en-US" altLang="ko-KR" dirty="0">
                <a:latin typeface="+mn-ea"/>
              </a:rPr>
              <a:t>(complement)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의 보수</a:t>
            </a:r>
            <a:r>
              <a:rPr lang="en-US" altLang="ko-KR" dirty="0">
                <a:latin typeface="+mn-ea"/>
              </a:rPr>
              <a:t>(1’s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complement)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진수 각 비트를 </a:t>
            </a:r>
            <a:r>
              <a:rPr lang="en-US" altLang="ko-KR" dirty="0">
                <a:latin typeface="+mn-ea"/>
              </a:rPr>
              <a:t>0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1, 1  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으로 변경한 값</a:t>
            </a:r>
            <a:r>
              <a:rPr lang="en-US" altLang="ko-KR" dirty="0">
                <a:effectLst/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lang="en-US" altLang="ko-KR" dirty="0">
                <a:effectLst/>
                <a:latin typeface="+mn-ea"/>
              </a:rPr>
              <a:t>  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endParaRPr lang="en-US" altLang="ko-KR" dirty="0">
              <a:latin typeface="+mn-ea"/>
            </a:endParaRP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effectLst/>
                <a:latin typeface="+mn-ea"/>
              </a:rPr>
              <a:t>0000 0101 (5) 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1111 1010 (5</a:t>
            </a:r>
            <a:r>
              <a:rPr lang="ko-KR" altLang="en-US" dirty="0">
                <a:effectLst/>
                <a:latin typeface="+mn-ea"/>
              </a:rPr>
              <a:t>에 대한 </a:t>
            </a:r>
            <a:r>
              <a:rPr lang="en-US" altLang="ko-KR" dirty="0">
                <a:effectLst/>
                <a:latin typeface="+mn-ea"/>
              </a:rPr>
              <a:t>1</a:t>
            </a:r>
            <a:r>
              <a:rPr lang="ko-KR" altLang="en-US" dirty="0">
                <a:effectLst/>
                <a:latin typeface="+mn-ea"/>
              </a:rPr>
              <a:t>의 보수</a:t>
            </a:r>
            <a:r>
              <a:rPr lang="en-US" altLang="ko-KR" dirty="0"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2</a:t>
            </a:r>
            <a:r>
              <a:rPr lang="ko-KR" altLang="en-US" dirty="0">
                <a:latin typeface="+mn-ea"/>
              </a:rPr>
              <a:t>의 보수</a:t>
            </a:r>
            <a:r>
              <a:rPr lang="en-US" altLang="ko-KR" dirty="0">
                <a:latin typeface="+mn-ea"/>
              </a:rPr>
              <a:t>(2’s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complement): ‘1</a:t>
            </a:r>
            <a:r>
              <a:rPr lang="ko-KR" altLang="en-US" dirty="0">
                <a:latin typeface="+mn-ea"/>
              </a:rPr>
              <a:t>의 보수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1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effectLst/>
                <a:latin typeface="+mn-ea"/>
              </a:rPr>
              <a:t>0000 0101 (5) 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1111 1010 + 1 = 1111 1011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 부호 정수의 표현</a:t>
            </a:r>
            <a:endParaRPr lang="en-US" altLang="ko-KR" dirty="0">
              <a:latin typeface="+mn-ea"/>
            </a:endParaRPr>
          </a:p>
          <a:p>
            <a:pPr marL="687600" lvl="1" indent="-214313"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0/</a:t>
            </a:r>
            <a:r>
              <a:rPr lang="ko-KR" altLang="en-US" dirty="0">
                <a:effectLst/>
                <a:latin typeface="+mn-ea"/>
              </a:rPr>
              <a:t>양수</a:t>
            </a:r>
            <a:r>
              <a:rPr lang="en-US" altLang="ko-KR" dirty="0">
                <a:effectLst/>
                <a:latin typeface="+mn-ea"/>
              </a:rPr>
              <a:t>: MSB</a:t>
            </a:r>
            <a:r>
              <a:rPr lang="ko-KR" altLang="en-US" dirty="0">
                <a:effectLst/>
                <a:latin typeface="+mn-ea"/>
              </a:rPr>
              <a:t>는 항상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lang="en-US" altLang="ko-KR" dirty="0">
                <a:effectLst/>
                <a:latin typeface="+mn-ea"/>
              </a:rPr>
              <a:t>, </a:t>
            </a:r>
            <a:r>
              <a:rPr lang="ko-KR" altLang="en-US" dirty="0">
                <a:effectLst/>
                <a:latin typeface="+mn-ea"/>
              </a:rPr>
              <a:t>나머지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n-1</a:t>
            </a:r>
            <a:r>
              <a:rPr lang="ko-KR" altLang="en-US" dirty="0">
                <a:latin typeface="+mn-ea"/>
              </a:rPr>
              <a:t>비트는 크기</a:t>
            </a:r>
            <a:endParaRPr lang="ko-KR" altLang="ko-KR" dirty="0">
              <a:effectLst/>
              <a:latin typeface="+mn-ea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effectLst/>
                <a:latin typeface="+mn-ea"/>
              </a:rPr>
              <a:t>0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0000 0000,  5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0000 0101</a:t>
            </a:r>
            <a:endParaRPr lang="ko-KR" altLang="ko-KR" dirty="0">
              <a:effectLst/>
              <a:latin typeface="+mn-ea"/>
            </a:endParaRPr>
          </a:p>
          <a:p>
            <a:pPr marL="687600" lvl="1" indent="-214313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29553" algn="l"/>
                <a:tab pos="373856" algn="l"/>
              </a:tabLst>
            </a:pPr>
            <a:r>
              <a:rPr lang="en-US" altLang="ko-KR" dirty="0">
                <a:effectLst/>
                <a:latin typeface="+mn-ea"/>
              </a:rPr>
              <a:t> </a:t>
            </a:r>
            <a:r>
              <a:rPr lang="ko-KR" altLang="en-US" dirty="0">
                <a:effectLst/>
                <a:latin typeface="+mn-ea"/>
              </a:rPr>
              <a:t>음수</a:t>
            </a:r>
            <a:r>
              <a:rPr lang="en-US" altLang="ko-KR" dirty="0"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–k</a:t>
            </a:r>
            <a:r>
              <a:rPr lang="en-US" altLang="ko-KR" dirty="0">
                <a:effectLst/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k</a:t>
            </a:r>
            <a:r>
              <a:rPr lang="en-US" altLang="ko-KR" dirty="0">
                <a:effectLst/>
                <a:latin typeface="+mn-ea"/>
              </a:rPr>
              <a:t>&gt;0):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k</a:t>
            </a:r>
            <a:r>
              <a:rPr lang="ko-KR" altLang="en-US" dirty="0">
                <a:effectLst/>
                <a:latin typeface="+mn-ea"/>
              </a:rPr>
              <a:t>에 대한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의 보수로 표현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effectLst/>
                <a:latin typeface="+mn-ea"/>
              </a:rPr>
              <a:t>MSB</a:t>
            </a:r>
            <a:r>
              <a:rPr lang="ko-KR" altLang="en-US" dirty="0">
                <a:effectLst/>
                <a:latin typeface="+mn-ea"/>
              </a:rPr>
              <a:t>는 항상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endParaRPr lang="ko-KR" altLang="ko-KR" dirty="0">
              <a:effectLst/>
              <a:latin typeface="+mn-ea"/>
            </a:endParaRPr>
          </a:p>
          <a:p>
            <a:pPr lvl="2">
              <a:buFont typeface="Wingdings" panose="05000000000000000000" pitchFamily="2" charset="2"/>
              <a:buChar char="§"/>
              <a:tabLst>
                <a:tab pos="229553" algn="l"/>
                <a:tab pos="495300" algn="l"/>
              </a:tabLst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effectLst/>
                <a:latin typeface="+mn-ea"/>
              </a:rPr>
              <a:t>: –5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effectLst/>
                <a:latin typeface="+mn-ea"/>
              </a:rPr>
              <a:t> 1111 1011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0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226" y="597310"/>
            <a:ext cx="8922773" cy="5331541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부호 정수 </a:t>
            </a:r>
            <a:r>
              <a:rPr lang="ko-KR" altLang="en-US" dirty="0" err="1">
                <a:latin typeface="+mn-ea"/>
              </a:rPr>
              <a:t>판독법</a:t>
            </a:r>
            <a:endParaRPr lang="en-US" altLang="ko-KR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MSB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인 경우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해당 이진 값</a:t>
            </a:r>
            <a:endParaRPr lang="en-US" altLang="ko-KR" dirty="0">
              <a:latin typeface="+mn-ea"/>
            </a:endParaRP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lang="en-US" altLang="ko-KR" dirty="0">
                <a:effectLst/>
                <a:latin typeface="+mn-ea"/>
              </a:rPr>
              <a:t>000 0101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 5</a:t>
            </a:r>
            <a:endParaRPr lang="en-US" altLang="ko-KR" dirty="0">
              <a:latin typeface="+mn-ea"/>
            </a:endParaRP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MSB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인 경우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–(2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보수 값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1B</a:t>
            </a:r>
            <a:r>
              <a:rPr lang="ko-KR" altLang="en-US" dirty="0">
                <a:latin typeface="+mn-ea"/>
              </a:rPr>
              <a:t>인 경우의 예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lang="en-US" altLang="ko-KR" dirty="0">
                <a:effectLst/>
                <a:latin typeface="+mn-ea"/>
              </a:rPr>
              <a:t>111 1011 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+mn-ea"/>
              </a:rPr>
              <a:t>–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(0000 0100 + 1) = </a:t>
            </a:r>
            <a:r>
              <a:rPr lang="en-US" altLang="ko-KR" dirty="0">
                <a:latin typeface="+mn-ea"/>
              </a:rPr>
              <a:t>–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(4 + 1) = </a:t>
            </a:r>
            <a:r>
              <a:rPr lang="en-US" altLang="ko-KR" dirty="0">
                <a:latin typeface="+mn-ea"/>
              </a:rPr>
              <a:t>–</a:t>
            </a:r>
            <a:r>
              <a:rPr lang="en-US" altLang="ko-KR" dirty="0">
                <a:effectLst/>
                <a:latin typeface="+mn-ea"/>
                <a:sym typeface="Wingdings" panose="05000000000000000000" pitchFamily="2" charset="2"/>
              </a:rPr>
              <a:t>5</a:t>
            </a: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 부호 정수의 최솟값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–2</a:t>
            </a:r>
            <a:r>
              <a:rPr lang="en-US" altLang="ko-KR" b="1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1B(8bits)</a:t>
            </a:r>
            <a:r>
              <a:rPr lang="ko-KR" altLang="en-US" dirty="0">
                <a:latin typeface="+mn-ea"/>
              </a:rPr>
              <a:t>인 경우</a:t>
            </a:r>
            <a:r>
              <a:rPr lang="en-US" altLang="ko-KR" dirty="0">
                <a:latin typeface="+mn-ea"/>
              </a:rPr>
              <a:t>: 1000 0000 </a:t>
            </a:r>
            <a:r>
              <a:rPr lang="en-US" altLang="ko-KR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–(0111 1111 + 1)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         = –(1000 0000) = –2</a:t>
            </a:r>
            <a:r>
              <a:rPr lang="en-US" altLang="ko-KR" baseline="30000" dirty="0"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= –2</a:t>
            </a:r>
            <a:r>
              <a:rPr lang="en-US" altLang="ko-KR" baseline="30000" dirty="0">
                <a:latin typeface="+mn-ea"/>
              </a:rPr>
              <a:t>8-1</a:t>
            </a:r>
            <a:r>
              <a:rPr lang="en-US" altLang="ko-KR" dirty="0">
                <a:latin typeface="+mn-ea"/>
              </a:rPr>
              <a:t> = –128</a:t>
            </a:r>
            <a:endParaRPr lang="en-US" altLang="ko-KR" baseline="300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fontAlgn="base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비트 부호 정수의 최댓값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+(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2</a:t>
            </a:r>
            <a:r>
              <a:rPr lang="en-US" altLang="ko-KR" b="1" baseline="30000" dirty="0">
                <a:solidFill>
                  <a:srgbClr val="0000FF"/>
                </a:solidFill>
                <a:effectLst/>
                <a:latin typeface="+mn-ea"/>
              </a:rPr>
              <a:t>n-1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 – 1)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 1B(8bits)</a:t>
            </a:r>
            <a:r>
              <a:rPr lang="ko-KR" altLang="en-US" dirty="0">
                <a:latin typeface="+mn-ea"/>
              </a:rPr>
              <a:t>인 경우</a:t>
            </a:r>
            <a:r>
              <a:rPr lang="en-US" altLang="ko-KR" dirty="0">
                <a:latin typeface="+mn-ea"/>
              </a:rPr>
              <a:t>: 0111 1111 </a:t>
            </a:r>
            <a:r>
              <a:rPr lang="en-US" altLang="ko-KR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1000 0000 – 1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         = 2</a:t>
            </a:r>
            <a:r>
              <a:rPr lang="en-US" altLang="ko-KR" baseline="30000" dirty="0"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– 1 = 2</a:t>
            </a:r>
            <a:r>
              <a:rPr lang="en-US" altLang="ko-KR" baseline="30000" dirty="0">
                <a:latin typeface="+mn-ea"/>
              </a:rPr>
              <a:t>8-1 </a:t>
            </a:r>
            <a:r>
              <a:rPr lang="en-US" altLang="ko-KR" dirty="0">
                <a:latin typeface="+mn-ea"/>
              </a:rPr>
              <a:t>- 1 = –127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A1143-AC74-477E-8DBC-9810A83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8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13854</TotalTime>
  <Words>1694</Words>
  <Application>Microsoft Office PowerPoint</Application>
  <PresentationFormat>화면 슬라이드 쇼(4:3)</PresentationFormat>
  <Paragraphs>440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이하규</cp:lastModifiedBy>
  <cp:revision>272</cp:revision>
  <dcterms:created xsi:type="dcterms:W3CDTF">2019-07-01T11:22:40Z</dcterms:created>
  <dcterms:modified xsi:type="dcterms:W3CDTF">2021-03-07T06:25:09Z</dcterms:modified>
</cp:coreProperties>
</file>