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53"/>
  </p:notesMasterIdLst>
  <p:handoutMasterIdLst>
    <p:handoutMasterId r:id="rId54"/>
  </p:handoutMasterIdLst>
  <p:sldIdLst>
    <p:sldId id="494" r:id="rId2"/>
    <p:sldId id="358" r:id="rId3"/>
    <p:sldId id="465" r:id="rId4"/>
    <p:sldId id="466" r:id="rId5"/>
    <p:sldId id="456" r:id="rId6"/>
    <p:sldId id="362" r:id="rId7"/>
    <p:sldId id="412" r:id="rId8"/>
    <p:sldId id="363" r:id="rId9"/>
    <p:sldId id="413" r:id="rId10"/>
    <p:sldId id="415" r:id="rId11"/>
    <p:sldId id="416" r:id="rId12"/>
    <p:sldId id="417" r:id="rId13"/>
    <p:sldId id="373" r:id="rId14"/>
    <p:sldId id="495" r:id="rId15"/>
    <p:sldId id="374" r:id="rId16"/>
    <p:sldId id="376" r:id="rId17"/>
    <p:sldId id="459" r:id="rId18"/>
    <p:sldId id="438" r:id="rId19"/>
    <p:sldId id="467" r:id="rId20"/>
    <p:sldId id="377" r:id="rId21"/>
    <p:sldId id="378" r:id="rId22"/>
    <p:sldId id="379" r:id="rId23"/>
    <p:sldId id="380" r:id="rId24"/>
    <p:sldId id="420" r:id="rId25"/>
    <p:sldId id="381" r:id="rId26"/>
    <p:sldId id="382" r:id="rId27"/>
    <p:sldId id="383" r:id="rId28"/>
    <p:sldId id="384" r:id="rId29"/>
    <p:sldId id="421" r:id="rId30"/>
    <p:sldId id="385" r:id="rId31"/>
    <p:sldId id="393" r:id="rId32"/>
    <p:sldId id="424" r:id="rId33"/>
    <p:sldId id="425" r:id="rId34"/>
    <p:sldId id="470" r:id="rId35"/>
    <p:sldId id="426" r:id="rId36"/>
    <p:sldId id="440" r:id="rId37"/>
    <p:sldId id="428" r:id="rId38"/>
    <p:sldId id="429" r:id="rId39"/>
    <p:sldId id="430" r:id="rId40"/>
    <p:sldId id="498" r:id="rId41"/>
    <p:sldId id="442" r:id="rId42"/>
    <p:sldId id="432" r:id="rId43"/>
    <p:sldId id="499" r:id="rId44"/>
    <p:sldId id="395" r:id="rId45"/>
    <p:sldId id="396" r:id="rId46"/>
    <p:sldId id="454" r:id="rId47"/>
    <p:sldId id="397" r:id="rId48"/>
    <p:sldId id="392" r:id="rId49"/>
    <p:sldId id="474" r:id="rId50"/>
    <p:sldId id="399" r:id="rId51"/>
    <p:sldId id="443" r:id="rId5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89E0FB"/>
    <a:srgbClr val="FFCC67"/>
    <a:srgbClr val="CCFFCC"/>
    <a:srgbClr val="FF6767"/>
    <a:srgbClr val="BBEDFD"/>
    <a:srgbClr val="E5FFFE"/>
    <a:srgbClr val="E8E8E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2588" autoAdjust="0"/>
  </p:normalViewPr>
  <p:slideViewPr>
    <p:cSldViewPr snapToGrid="0">
      <p:cViewPr varScale="1">
        <p:scale>
          <a:sx n="103" d="100"/>
          <a:sy n="103" d="100"/>
        </p:scale>
        <p:origin x="19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3F72A6CA-61C5-4E9E-8659-653FE6E48C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4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E9534FC-B290-4FFC-AF88-ABDECBBA1D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7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/>
              <a:t>모든 애니메이션은 한번의 클릭으로 상자에 들어간 후 이동 모션까지 완료됨</a:t>
            </a:r>
            <a:endParaRPr lang="en-US" altLang="ko-KR" dirty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/>
              <a:t>클릭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변수 애니메이션</a:t>
            </a:r>
            <a:endParaRPr lang="en-US" altLang="ko-KR" dirty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/>
              <a:t>클릭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상수 애니메이션</a:t>
            </a:r>
            <a:endParaRPr lang="en-US" altLang="ko-KR" dirty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/>
              <a:t>클릭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Q&amp;A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*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 애니메이션 </a:t>
            </a:r>
            <a:r>
              <a:rPr lang="en-US" altLang="ko-KR" dirty="0"/>
              <a:t>: </a:t>
            </a:r>
            <a:r>
              <a:rPr lang="ko-KR" altLang="en-US" dirty="0"/>
              <a:t>슬라이드가 끝날 때까지</a:t>
            </a: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45EF4E-AA67-432F-9083-2FE5B2FE6814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/>
              <a:t>클릭 </a:t>
            </a:r>
            <a:r>
              <a:rPr lang="en-US" altLang="ko-KR"/>
              <a:t>1 : </a:t>
            </a:r>
            <a:r>
              <a:rPr lang="ko-KR" altLang="en-US"/>
              <a:t>빨간 줄 밝기 변화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2 : </a:t>
            </a:r>
            <a:r>
              <a:rPr lang="ko-KR" altLang="en-US"/>
              <a:t>오버플로우 문구 밝기 변화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3 : </a:t>
            </a:r>
            <a:r>
              <a:rPr lang="ko-KR" altLang="en-US"/>
              <a:t>실행화면 나타내기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B623E84-6477-47A2-B7BA-5E62987422AB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556469-DCC7-4787-BB38-9854DFAB221E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/>
              <a:t>클릭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83AD99C-6491-4931-8D99-ADB8D10935FC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50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0459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3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20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08727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4517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2648" y="6250853"/>
            <a:ext cx="5421083" cy="36512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10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121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0077-7B16-4F08-93DB-DB6D4F91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5C2C62-3BA6-4221-A2D0-71631813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1FBDF-3B51-4F1A-944A-5E53AC8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2F902-8827-4240-B82C-79EF1F55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4351734D-2EBC-4D59-8F7A-253FEC5E8F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4">
                  <a:lumMod val="75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4">
                  <a:lumMod val="75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4">
                  <a:lumMod val="75000"/>
                </a:schemeClr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4">
                  <a:lumMod val="75000"/>
                </a:schemeClr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4">
                  <a:lumMod val="75000"/>
                </a:schemeClr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41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34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66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8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6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4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21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</a:t>
            </a:r>
            <a:r>
              <a:rPr lang="ko-KR" altLang="en-US" dirty="0"/>
              <a:t>장 변수와 자료형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A816A-1037-E7AB-D649-4F042484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F2D8E41-CFEF-72B8-27FC-09F9204C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분류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83F52-DF8A-4A76-357E-844CCF06B4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자료형을 크게 나누면 정수형</a:t>
            </a:r>
            <a:r>
              <a:rPr lang="en-US" altLang="ko-KR" sz="1800" dirty="0"/>
              <a:t>(integer type), </a:t>
            </a:r>
            <a:r>
              <a:rPr lang="ko-KR" altLang="en-US" sz="1800" dirty="0"/>
              <a:t>부동소수점형</a:t>
            </a:r>
            <a:r>
              <a:rPr lang="en-US" altLang="ko-KR" sz="1800" dirty="0"/>
              <a:t>(floating-point type), </a:t>
            </a:r>
            <a:r>
              <a:rPr lang="ko-KR" altLang="en-US" sz="1800" dirty="0"/>
              <a:t>문자형</a:t>
            </a:r>
            <a:r>
              <a:rPr lang="en-US" altLang="ko-KR" sz="1800" dirty="0"/>
              <a:t>(character type)</a:t>
            </a:r>
            <a:r>
              <a:rPr lang="ko-KR" altLang="en-US" sz="1800" dirty="0"/>
              <a:t>으로 나눌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BF6589-75AB-00E5-2AA0-A71E58FD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590038"/>
            <a:ext cx="8534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060FD-383E-9C6B-A8F5-742262C323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자료형의 크기를 알아보려면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연산자를 사용하면 된다</a:t>
            </a:r>
            <a:r>
              <a:rPr lang="en-US" altLang="ko-KR" dirty="0"/>
              <a:t>. </a:t>
            </a:r>
            <a:r>
              <a:rPr lang="en-US" altLang="ko-KR" dirty="0" err="1"/>
              <a:t>sizeof</a:t>
            </a:r>
            <a:r>
              <a:rPr lang="ko-KR" altLang="en-US" dirty="0"/>
              <a:t>는 변수나 자료형의 크기를 바이트 단위로 반환하는 연산자이다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1795B-0AAD-97C6-3444-FD69BD70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6" y="2474976"/>
            <a:ext cx="7557516" cy="29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자료형의</a:t>
            </a:r>
            <a:r>
              <a:rPr lang="ko-KR" altLang="en-US" dirty="0"/>
              <a:t> 크기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884" y="1783533"/>
            <a:ext cx="7851313" cy="47168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defRPr sz="1600" kern="0">
                <a:solidFill>
                  <a:srgbClr val="008000"/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sz="20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6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x;</a:t>
            </a:r>
          </a:p>
          <a:p>
            <a:pPr>
              <a:lnSpc>
                <a:spcPts val="2100"/>
              </a:lnSpc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변수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x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 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(x));</a:t>
            </a:r>
          </a:p>
          <a:p>
            <a:pPr>
              <a:lnSpc>
                <a:spcPts val="2100"/>
              </a:lnSpc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				         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돋움체"/>
              </a:rPr>
              <a:t>(</a:t>
            </a:r>
            <a:r>
              <a:rPr lang="en-US" altLang="ko-KR" dirty="0">
                <a:latin typeface="Consolas" panose="020B0609020204030204" pitchFamily="49" charset="0"/>
                <a:ea typeface="돋움체"/>
              </a:rPr>
              <a:t>int)</a:t>
            </a:r>
            <a:r>
              <a:rPr lang="en-US" altLang="ko-KR" dirty="0" err="1">
                <a:latin typeface="Consolas" panose="020B0609020204030204" pitchFamily="49" charset="0"/>
                <a:ea typeface="돋움체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ea typeface="돋움체"/>
              </a:rPr>
              <a:t>(x)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"char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"int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"short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"long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"float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"double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형의  크기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pPr>
              <a:lnSpc>
                <a:spcPts val="2100"/>
              </a:lnSpc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pPr>
              <a:lnSpc>
                <a:spcPts val="21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67EAA3-9EED-9395-04D9-C97686C25381}"/>
              </a:ext>
            </a:extLst>
          </p:cNvPr>
          <p:cNvGrpSpPr/>
          <p:nvPr/>
        </p:nvGrpSpPr>
        <p:grpSpPr>
          <a:xfrm>
            <a:off x="6866164" y="3592115"/>
            <a:ext cx="2002863" cy="2634465"/>
            <a:chOff x="4963766" y="-1402131"/>
            <a:chExt cx="3663880" cy="13206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B779C9-D57E-8CD5-8EE5-5EC85B7B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F66FB0-2107-CC80-4123-682F384586BE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변수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x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의  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4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char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1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int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4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short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2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long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4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float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4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double</a:t>
              </a:r>
              <a:r>
                <a:rPr lang="ko-KR" altLang="en-US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형의  크기</a:t>
              </a:r>
              <a:r>
                <a:rPr lang="en-US" altLang="ko-KR" sz="1400" dirty="0">
                  <a:latin typeface="Consolas" panose="020B0609020204030204" pitchFamily="49" charset="0"/>
                  <a:ea typeface="굴림" panose="020B0600000101010101" pitchFamily="50" charset="-127"/>
                </a:rPr>
                <a:t>: 8</a:t>
              </a:r>
            </a:p>
            <a:p>
              <a:endPara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01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3E4BA8-7D9B-19FB-4F21-EC533A51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" y="4191190"/>
            <a:ext cx="7905750" cy="143827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9ACC164-2690-E2BE-4AAB-44F879A6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D5414D-2603-475D-D0BB-6BC85572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5" y="1709928"/>
            <a:ext cx="839152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C5FBF-649E-AEBB-F78C-79C357DA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에서는 왜 이렇게 많은 종류의 정수형이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A2B16-B8B2-3807-071D-ADEED39C15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용도에 따라 프로그래머가 선택하여 사용할 수 있게 하려는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비트수를</a:t>
            </a:r>
            <a:r>
              <a:rPr lang="ko-KR" altLang="en-US" dirty="0"/>
              <a:t> 늘리면 정수의 범위는 확대시킬 수 있지만 메모리 공간을 더 많이 필요로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92E24-D87E-69DD-B9B0-CAE10942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95206"/>
            <a:ext cx="7639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9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AF38B80-A963-41FD-BEF1-B82AD52D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정수형의</a:t>
            </a:r>
            <a:r>
              <a:rPr lang="en-US" altLang="ko-KR" dirty="0"/>
              <a:t> </a:t>
            </a:r>
            <a:r>
              <a:rPr lang="ko-KR" altLang="en-US" dirty="0"/>
              <a:t>범위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>
                <a:ea typeface="굴림" pitchFamily="50" charset="-127"/>
              </a:rPr>
              <a:t>int</a:t>
            </a:r>
            <a:r>
              <a:rPr lang="ko-KR" altLang="en-US" dirty="0">
                <a:ea typeface="굴림" pitchFamily="50" charset="-127"/>
              </a:rPr>
              <a:t>형</a:t>
            </a:r>
            <a:endParaRPr lang="en-US" altLang="ko-KR" dirty="0"/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r>
              <a:rPr lang="en-US" altLang="ko-KR" dirty="0">
                <a:latin typeface="Trebuchet MS" pitchFamily="34" charset="0"/>
              </a:rPr>
              <a:t>short</a:t>
            </a:r>
            <a:r>
              <a:rPr lang="ko-KR" altLang="en-US" dirty="0">
                <a:latin typeface="Trebuchet MS" pitchFamily="34" charset="0"/>
              </a:rPr>
              <a:t>형</a:t>
            </a:r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r>
              <a:rPr lang="en-US" altLang="ko-KR" dirty="0">
                <a:latin typeface="Trebuchet MS" pitchFamily="34" charset="0"/>
              </a:rPr>
              <a:t>long</a:t>
            </a:r>
            <a:r>
              <a:rPr lang="ko-KR" altLang="en-US" dirty="0">
                <a:latin typeface="Trebuchet MS" pitchFamily="34" charset="0"/>
              </a:rPr>
              <a:t>형</a:t>
            </a:r>
            <a:endParaRPr lang="en-US" altLang="ko-KR" dirty="0">
              <a:latin typeface="Trebuchet MS" pitchFamily="34" charset="0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</a:rPr>
              <a:t>보통 </a:t>
            </a:r>
            <a:r>
              <a:rPr lang="en-US" altLang="ko-KR" dirty="0" err="1">
                <a:latin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</a:rPr>
              <a:t>형과 같음</a:t>
            </a:r>
          </a:p>
          <a:p>
            <a:pPr lvl="1"/>
            <a:endParaRPr lang="ko-KR" altLang="en-US" dirty="0">
              <a:latin typeface="Trebuchet MS" pitchFamily="34" charset="0"/>
            </a:endParaRPr>
          </a:p>
          <a:p>
            <a:pPr eaLnBrk="1" hangingPunct="1"/>
            <a:endParaRPr lang="ko-KR" altLang="en-US" dirty="0">
              <a:latin typeface="Trebuchet MS" pitchFamily="34" charset="0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11" name="타원형 설명선 1"/>
          <p:cNvSpPr>
            <a:spLocks noChangeArrowheads="1"/>
          </p:cNvSpPr>
          <p:nvPr/>
        </p:nvSpPr>
        <p:spPr bwMode="auto">
          <a:xfrm>
            <a:off x="6510164" y="828867"/>
            <a:ext cx="2484438" cy="1257300"/>
          </a:xfrm>
          <a:prstGeom prst="wedgeEllipseCallout">
            <a:avLst>
              <a:gd name="adj1" fmla="val -8570"/>
              <a:gd name="adj2" fmla="val 746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/>
              <a:t>약 </a:t>
            </a:r>
            <a:r>
              <a:rPr lang="en-US" altLang="ko-KR"/>
              <a:t>-21</a:t>
            </a:r>
            <a:r>
              <a:rPr lang="ko-KR" altLang="en-US"/>
              <a:t>억에서 </a:t>
            </a:r>
            <a:r>
              <a:rPr lang="en-US" altLang="ko-KR"/>
              <a:t>+21</a:t>
            </a:r>
            <a:r>
              <a:rPr lang="ko-KR" altLang="en-US"/>
              <a:t>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9" y="1995489"/>
            <a:ext cx="3971925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49" y="3081339"/>
            <a:ext cx="3971925" cy="685800"/>
          </a:xfrm>
          <a:prstGeom prst="rect">
            <a:avLst/>
          </a:prstGeom>
        </p:spPr>
      </p:pic>
      <p:pic>
        <p:nvPicPr>
          <p:cNvPr id="4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2909D2C0-53B4-67C3-884D-8105907C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64" y="2562226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latin typeface="+mj-ea"/>
              </a:rPr>
              <a:t>signed, unsigned </a:t>
            </a:r>
            <a:r>
              <a:rPr lang="ko-KR" altLang="en-US" sz="3600" dirty="0" err="1">
                <a:latin typeface="+mj-ea"/>
              </a:rPr>
              <a:t>수식자</a:t>
            </a:r>
            <a:r>
              <a:rPr lang="en-US" altLang="ko-KR" sz="3600" dirty="0">
                <a:latin typeface="+mj-ea"/>
              </a:rPr>
              <a:t>(modifier)</a:t>
            </a:r>
            <a:r>
              <a:rPr lang="ko-KR" altLang="en-US" sz="3600" dirty="0">
                <a:latin typeface="+mj-ea"/>
              </a:rPr>
              <a:t>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unsigned</a:t>
            </a: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음수가 아닌 값만을 나타냄을 의미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unsigned </a:t>
            </a:r>
            <a:r>
              <a:rPr lang="en-US" altLang="ko-KR" dirty="0" err="1">
                <a:ea typeface="굴림" pitchFamily="50" charset="-127"/>
              </a:rPr>
              <a:t>int</a:t>
            </a:r>
            <a:endParaRPr lang="en-US" altLang="ko-KR" dirty="0"/>
          </a:p>
          <a:p>
            <a:r>
              <a:rPr lang="en-US" altLang="ko-KR" dirty="0">
                <a:latin typeface="Trebuchet MS" pitchFamily="34" charset="0"/>
              </a:rPr>
              <a:t>signed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부호를 가지는 값을 나타냄을 의미</a:t>
            </a:r>
            <a:endParaRPr lang="en-US" altLang="ko-KR" dirty="0">
              <a:latin typeface="Trebuchet MS" pitchFamily="34" charset="0"/>
            </a:endParaRPr>
          </a:p>
          <a:p>
            <a:pPr lvl="1"/>
            <a:r>
              <a:rPr lang="ko-KR" altLang="en-US" dirty="0">
                <a:latin typeface="Trebuchet MS" pitchFamily="34" charset="0"/>
              </a:rPr>
              <a:t>흔히 생략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35013" y="3189288"/>
            <a:ext cx="82121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Trebuchet MS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644C2-12A5-5F5A-188E-D1BA0688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88" y="3730625"/>
            <a:ext cx="566737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271" y="2130518"/>
            <a:ext cx="6638925" cy="638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B0641C-B4EB-22E2-A8F3-D032FFB6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43" y="3339846"/>
            <a:ext cx="65246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A757E9-CAA1-4A10-9828-F4457D448C19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970181"/>
            <a:ext cx="7834235" cy="11479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unsigned int</a:t>
            </a:r>
            <a:r>
              <a:rPr lang="en-US" altLang="en-US" sz="1600" dirty="0">
                <a:latin typeface="Century Schoolbook" panose="02040604050505020304" pitchFamily="18" charset="0"/>
              </a:rPr>
              <a:t>    speed;	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부호없는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형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unsigned    </a:t>
            </a:r>
            <a:r>
              <a:rPr lang="en-US" altLang="en-US" sz="1600" dirty="0">
                <a:latin typeface="Century Schoolbook" panose="02040604050505020304" pitchFamily="18" charset="0"/>
              </a:rPr>
              <a:t>distance;	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unsigned int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distance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같다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unsigned short    </a:t>
            </a:r>
            <a:r>
              <a:rPr lang="en-US" altLang="en-US" sz="1600" dirty="0">
                <a:latin typeface="Century Schoolbook" panose="02040604050505020304" pitchFamily="18" charset="0"/>
              </a:rPr>
              <a:t>players;	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부호없는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short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형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126C136-0511-2AE7-FFDA-D172E240E4EC}"/>
              </a:ext>
            </a:extLst>
          </p:cNvPr>
          <p:cNvSpPr txBox="1">
            <a:spLocks noChangeArrowheads="1"/>
          </p:cNvSpPr>
          <p:nvPr/>
        </p:nvSpPr>
        <p:spPr>
          <a:xfrm>
            <a:off x="612647" y="3739897"/>
            <a:ext cx="7834235" cy="905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unsigned int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sales = 2800000000; 	</a:t>
            </a:r>
            <a:r>
              <a:rPr lang="en-US" altLang="ko-KR" sz="1600" b="0" i="0" u="none" strike="noStrike" baseline="0" dirty="0">
                <a:solidFill>
                  <a:srgbClr val="00B05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B050"/>
                </a:solidFill>
                <a:latin typeface="Century Schoolbook" panose="02040604050505020304" pitchFamily="18" charset="0"/>
              </a:rPr>
              <a:t>약 </a:t>
            </a:r>
            <a:r>
              <a:rPr lang="en-US" altLang="ko-KR" sz="1600" b="0" i="0" u="none" strike="noStrike" baseline="0" dirty="0">
                <a:solidFill>
                  <a:srgbClr val="00B050"/>
                </a:solidFill>
                <a:latin typeface="Century Schoolbook" panose="02040604050505020304" pitchFamily="18" charset="0"/>
              </a:rPr>
              <a:t>28</a:t>
            </a:r>
            <a:r>
              <a:rPr lang="ko-KR" altLang="en-US" sz="1600" b="0" i="0" u="none" strike="noStrike" baseline="0" dirty="0">
                <a:solidFill>
                  <a:srgbClr val="00B050"/>
                </a:solidFill>
                <a:latin typeface="Century Schoolbook" panose="02040604050505020304" pitchFamily="18" charset="0"/>
              </a:rPr>
              <a:t>억</a:t>
            </a:r>
          </a:p>
          <a:p>
            <a:pPr marL="0" indent="0" algn="l">
              <a:buNone/>
            </a:pP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ko-KR" altLang="en-US" sz="1600" b="0" i="0" u="none" strike="noStrike" baseline="0" dirty="0">
                <a:solidFill>
                  <a:srgbClr val="830000"/>
                </a:solidFill>
                <a:latin typeface="Century Schoolbook" panose="02040604050505020304" pitchFamily="18" charset="0"/>
              </a:rPr>
              <a:t>“</a:t>
            </a:r>
            <a:r>
              <a:rPr lang="en-US" altLang="ko-KR" sz="1600" b="0" i="0" u="none" strike="noStrike" baseline="0" dirty="0">
                <a:solidFill>
                  <a:srgbClr val="830000"/>
                </a:solidFill>
                <a:latin typeface="Century Schoolbook" panose="02040604050505020304" pitchFamily="18" charset="0"/>
              </a:rPr>
              <a:t>%u \n”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sales); 		</a:t>
            </a:r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// %d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를 사용하면 음수로 출력된다</a:t>
            </a:r>
          </a:p>
        </p:txBody>
      </p:sp>
      <p:sp>
        <p:nvSpPr>
          <p:cNvPr id="3" name="타원형 설명선 1">
            <a:extLst>
              <a:ext uri="{FF2B5EF4-FFF2-40B4-BE49-F238E27FC236}">
                <a16:creationId xmlns:a16="http://schemas.microsoft.com/office/drawing/2014/main" id="{B2FB844D-0A95-263A-B355-A8ACEDC5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922" y="4771644"/>
            <a:ext cx="2484438" cy="990601"/>
          </a:xfrm>
          <a:prstGeom prst="wedgeEllipseCallout">
            <a:avLst>
              <a:gd name="adj1" fmla="val 65776"/>
              <a:gd name="adj2" fmla="val -83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는 </a:t>
            </a:r>
            <a:r>
              <a:rPr lang="en-US" altLang="ko-KR" dirty="0"/>
              <a:t>%u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0E1163FB-78D7-0D32-819F-17D9836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2" y="4802506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A893662A-20BD-E853-0385-C1EA295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 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2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E36E1-1B8B-4438-BAEC-89E1905F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525A3A8-08B4-490E-E5D6-A870202B2BE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8667" y="1600200"/>
            <a:ext cx="8101615" cy="4495800"/>
          </a:xfrm>
        </p:spPr>
      </p:pic>
    </p:spTree>
    <p:extLst>
      <p:ext uri="{BB962C8B-B14F-4D97-AF65-F5344CB8AC3E}">
        <p14:creationId xmlns:p14="http://schemas.microsoft.com/office/powerpoint/2010/main" val="283607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BE98F-C922-46A7-AF16-AECE12FC90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 프로그램은 값을 저장하기 위하여 변수</a:t>
            </a:r>
            <a:r>
              <a:rPr lang="en-US" altLang="ko-KR" dirty="0"/>
              <a:t>(variable)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변수는  게임에서 점수를 저장하는데 사용될 수 있고</a:t>
            </a:r>
            <a:r>
              <a:rPr lang="en-US" altLang="ko-KR" dirty="0"/>
              <a:t>, </a:t>
            </a:r>
            <a:r>
              <a:rPr lang="ko-KR" altLang="en-US" dirty="0"/>
              <a:t>대형 마트에서 우리가 구입한 물건들의 가격을 저장할 수도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847B4-97BA-4732-ABA3-AED640C4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87" y="3089114"/>
            <a:ext cx="4171950" cy="2762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E75AD-315C-2E97-4A19-87624B8E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79" y="2803779"/>
            <a:ext cx="2019681" cy="17546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CD2160-39BA-E2BC-F155-A6B836AACE3C}"/>
              </a:ext>
            </a:extLst>
          </p:cNvPr>
          <p:cNvCxnSpPr/>
          <p:nvPr/>
        </p:nvCxnSpPr>
        <p:spPr>
          <a:xfrm>
            <a:off x="4846320" y="3346704"/>
            <a:ext cx="192024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오버플로우</a:t>
            </a:r>
            <a:endParaRPr lang="ko-KR" altLang="en-US" dirty="0">
              <a:latin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662" y="1333500"/>
            <a:ext cx="8466276" cy="397183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limits.h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SHRT_MAX;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32767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USHRT_MAX; 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65535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s_money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= %d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u_money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= %d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3557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AutoShape 32"/>
          <p:cNvSpPr>
            <a:spLocks/>
          </p:cNvSpPr>
          <p:nvPr/>
        </p:nvSpPr>
        <p:spPr bwMode="auto">
          <a:xfrm>
            <a:off x="1344951" y="3355084"/>
            <a:ext cx="2805225" cy="284673"/>
          </a:xfrm>
          <a:prstGeom prst="borderCallout2">
            <a:avLst>
              <a:gd name="adj1" fmla="val 15157"/>
              <a:gd name="adj2" fmla="val 103856"/>
              <a:gd name="adj3" fmla="val 31873"/>
              <a:gd name="adj4" fmla="val 138526"/>
              <a:gd name="adj5" fmla="val 23957"/>
              <a:gd name="adj6" fmla="val 151065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5454728" y="3328143"/>
            <a:ext cx="18277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오버플로우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발생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2F4CF8-48F1-410A-9D07-EE2B96957E01}"/>
              </a:ext>
            </a:extLst>
          </p:cNvPr>
          <p:cNvGrpSpPr/>
          <p:nvPr/>
        </p:nvGrpSpPr>
        <p:grpSpPr>
          <a:xfrm>
            <a:off x="5640711" y="4783448"/>
            <a:ext cx="3283522" cy="1482103"/>
            <a:chOff x="4963766" y="-1402131"/>
            <a:chExt cx="3663880" cy="13206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9FF54E-E21B-444A-BF49-5CA79A122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C6E388-2FFF-47CB-BFF2-40A20D4762F1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s_money</a:t>
              </a:r>
              <a:r>
                <a: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rPr>
                <a:t> = -32768</a:t>
              </a:r>
            </a:p>
            <a:p>
              <a:r>
                <a:rPr lang="en-US" altLang="ko-KR" sz="16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u_money</a:t>
              </a:r>
              <a:r>
                <a: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rPr>
                <a:t> = 0</a:t>
              </a:r>
              <a:endPara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오버플로우</a:t>
            </a:r>
            <a:endParaRPr lang="ko-KR" altLang="en-US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solidFill>
                  <a:srgbClr val="FF0000"/>
                </a:solidFill>
                <a:ea typeface="굴림" pitchFamily="50" charset="-127"/>
              </a:rPr>
              <a:t>오버플로우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(overflow</a:t>
            </a:r>
            <a:r>
              <a:rPr lang="en-US" altLang="ko-KR" dirty="0">
                <a:ea typeface="굴림" pitchFamily="50" charset="-127"/>
              </a:rPr>
              <a:t>): </a:t>
            </a:r>
            <a:r>
              <a:rPr lang="ko-KR" altLang="en-US" dirty="0">
                <a:ea typeface="굴림" pitchFamily="50" charset="-127"/>
              </a:rPr>
              <a:t>변수가 나타낼 수 있는 범위를 넘는 숫자를 저장하려고 할 때 발생</a:t>
            </a:r>
            <a:endParaRPr lang="en-US" altLang="ko-KR" dirty="0"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5801F-05D8-8C4D-E725-F315A80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02" y="2397823"/>
            <a:ext cx="61626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오버플로우</a:t>
            </a:r>
            <a:endParaRPr lang="ko-KR" altLang="en-US" dirty="0"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규칙성이 있다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수도 계량기나 자동차의 주행거리계와 비슷하게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5135A-F71C-F14A-8548-E5A8E0CD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9951"/>
            <a:ext cx="642937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정수 상수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숫자를 적으면 기본적으로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int</a:t>
            </a:r>
            <a:r>
              <a:rPr lang="ko-KR" altLang="en-US" dirty="0">
                <a:ea typeface="굴림" pitchFamily="50" charset="-127"/>
              </a:rPr>
              <a:t>형이 된다</a:t>
            </a:r>
            <a:r>
              <a:rPr lang="en-US" altLang="ko-KR" dirty="0">
                <a:ea typeface="굴림" pitchFamily="50" charset="-127"/>
              </a:rPr>
              <a:t>. 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sum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= 123;  	// 123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 err="1">
                <a:ea typeface="굴림" pitchFamily="50" charset="-127"/>
              </a:rPr>
              <a:t>int</a:t>
            </a:r>
            <a:r>
              <a:rPr lang="ko-KR" altLang="en-US" dirty="0">
                <a:ea typeface="굴림" pitchFamily="50" charset="-127"/>
              </a:rPr>
              <a:t>형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상수의 </a:t>
            </a:r>
            <a:r>
              <a:rPr lang="ko-KR" altLang="en-US" dirty="0" err="1">
                <a:ea typeface="굴림" pitchFamily="50" charset="-127"/>
              </a:rPr>
              <a:t>자료형을</a:t>
            </a:r>
            <a:r>
              <a:rPr lang="ko-KR" altLang="en-US" dirty="0">
                <a:ea typeface="굴림" pitchFamily="50" charset="-127"/>
              </a:rPr>
              <a:t> 명시하려면 다음과 같이 한다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sum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= 123L;  	// 123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>
                <a:ea typeface="굴림" pitchFamily="50" charset="-127"/>
              </a:rPr>
              <a:t>long</a:t>
            </a:r>
            <a:r>
              <a:rPr lang="ko-KR" altLang="en-US" dirty="0">
                <a:ea typeface="굴림" pitchFamily="50" charset="-127"/>
              </a:rPr>
              <a:t>형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596FA-9AF5-C475-B25C-17973FD6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1" y="3667126"/>
            <a:ext cx="7338441" cy="15647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latin typeface="+mj-ea"/>
              </a:rPr>
              <a:t>10</a:t>
            </a:r>
            <a:r>
              <a:rPr lang="ko-KR" altLang="en-US" dirty="0">
                <a:latin typeface="+mj-ea"/>
              </a:rPr>
              <a:t>진법</a:t>
            </a:r>
            <a:r>
              <a:rPr lang="en-US" altLang="ko-KR" dirty="0">
                <a:latin typeface="+mj-ea"/>
              </a:rPr>
              <a:t>, 8</a:t>
            </a:r>
            <a:r>
              <a:rPr lang="ko-KR" altLang="en-US" dirty="0">
                <a:latin typeface="+mj-ea"/>
              </a:rPr>
              <a:t>진법</a:t>
            </a:r>
            <a:r>
              <a:rPr lang="en-US" altLang="ko-KR" dirty="0">
                <a:latin typeface="+mj-ea"/>
              </a:rPr>
              <a:t>, 16</a:t>
            </a:r>
            <a:r>
              <a:rPr lang="ko-KR" altLang="en-US" dirty="0">
                <a:latin typeface="+mj-ea"/>
              </a:rPr>
              <a:t>진법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012</a:t>
            </a:r>
            <a:r>
              <a:rPr lang="en-US" altLang="ko-KR" baseline="-25000" dirty="0"/>
              <a:t>8</a:t>
            </a:r>
            <a:r>
              <a:rPr lang="en-US" altLang="ko-KR" dirty="0"/>
              <a:t>=1×8</a:t>
            </a:r>
            <a:r>
              <a:rPr lang="en-US" altLang="ko-KR" baseline="30000" dirty="0"/>
              <a:t>1</a:t>
            </a:r>
            <a:r>
              <a:rPr lang="en-US" altLang="ko-KR" dirty="0"/>
              <a:t>+2×8</a:t>
            </a:r>
            <a:r>
              <a:rPr lang="en-US" altLang="ko-KR" baseline="30000" dirty="0"/>
              <a:t>0</a:t>
            </a:r>
            <a:r>
              <a:rPr lang="en-US" altLang="ko-KR" dirty="0"/>
              <a:t>=10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0xA</a:t>
            </a:r>
            <a:r>
              <a:rPr lang="en-US" altLang="ko-KR" baseline="-25000" dirty="0"/>
              <a:t>16</a:t>
            </a:r>
            <a:r>
              <a:rPr lang="en-US" altLang="ko-KR" dirty="0"/>
              <a:t>=10×16</a:t>
            </a:r>
            <a:r>
              <a:rPr lang="en-US" altLang="ko-KR" baseline="30000" dirty="0"/>
              <a:t>0</a:t>
            </a:r>
            <a:r>
              <a:rPr lang="en-US" altLang="ko-KR" dirty="0"/>
              <a:t>=10</a:t>
            </a:r>
            <a:endParaRPr lang="ko-KR" alt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3" name="Rectangle 89"/>
          <p:cNvSpPr>
            <a:spLocks noChangeArrowheads="1"/>
          </p:cNvSpPr>
          <p:nvPr/>
        </p:nvSpPr>
        <p:spPr bwMode="auto">
          <a:xfrm>
            <a:off x="715962" y="1335365"/>
            <a:ext cx="8212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083B3-C1E7-8B4F-EB87-C205377A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92" y="1600200"/>
            <a:ext cx="27717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예제</a:t>
            </a:r>
            <a:r>
              <a:rPr lang="ko-KR" altLang="en-US" sz="3600" dirty="0">
                <a:ea typeface="굴림" pitchFamily="50" charset="-127"/>
              </a:rPr>
              <a:t>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31066" y="1602820"/>
            <a:ext cx="7654925" cy="411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정수 상수 프로그램*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x = 10;  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// 10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y = 010; 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z = 0x10;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b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"x = %d\n"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x);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"y = %d\n"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y);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"z = %d\n"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z);</a:t>
            </a:r>
          </a:p>
          <a:p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57963" y="4219020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x = 10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y = 8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z = 16</a:t>
            </a:r>
            <a:endParaRPr lang="pl-PL" altLang="ko-KR" sz="14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9F6116-0F98-4374-A93A-78729F4BB35B}"/>
              </a:ext>
            </a:extLst>
          </p:cNvPr>
          <p:cNvGrpSpPr/>
          <p:nvPr/>
        </p:nvGrpSpPr>
        <p:grpSpPr>
          <a:xfrm>
            <a:off x="6647688" y="4727449"/>
            <a:ext cx="1965246" cy="1882560"/>
            <a:chOff x="4963766" y="-1402131"/>
            <a:chExt cx="3663880" cy="13206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BF7075-108D-4EEB-B721-74E24F84B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D3A7E4-5BF1-4FCE-B000-7F053D1E9097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rPr>
                <a:t>x = 10</a:t>
              </a:r>
            </a:p>
            <a:p>
              <a:r>
                <a: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rPr>
                <a:t>y = 8</a:t>
              </a:r>
            </a:p>
            <a:p>
              <a:r>
                <a: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rPr>
                <a:t>z = 16</a:t>
              </a:r>
              <a:endPara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기호 상수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i="1" u="sng" dirty="0">
                <a:ea typeface="굴림" pitchFamily="50" charset="-127"/>
              </a:rPr>
              <a:t>기호 상수</a:t>
            </a:r>
            <a:r>
              <a:rPr lang="en-US" altLang="ko-KR" i="1" u="sng" dirty="0">
                <a:ea typeface="굴림" pitchFamily="50" charset="-127"/>
              </a:rPr>
              <a:t>(symbolic constant): </a:t>
            </a:r>
            <a:r>
              <a:rPr lang="ko-KR" altLang="en-US" dirty="0">
                <a:ea typeface="굴림" pitchFamily="50" charset="-127"/>
              </a:rPr>
              <a:t>기호를 이용하여 상수를 표현한 것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>
                <a:ea typeface="굴림" pitchFamily="50" charset="-127"/>
              </a:rPr>
              <a:t>예</a:t>
            </a:r>
            <a:r>
              <a:rPr lang="en-US" altLang="ko-KR" dirty="0">
                <a:ea typeface="굴림" pitchFamily="50" charset="-127"/>
              </a:rPr>
              <a:t>) 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won = 1120 * dollar; 		// (1) </a:t>
            </a:r>
            <a:r>
              <a:rPr lang="ko-KR" altLang="en-US" dirty="0">
                <a:ea typeface="굴림" pitchFamily="50" charset="-127"/>
              </a:rPr>
              <a:t>실제의 값을 사용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won = EXCHANGE_RATE * dollar; // (2) </a:t>
            </a:r>
            <a:r>
              <a:rPr lang="ko-KR" altLang="en-US" dirty="0">
                <a:ea typeface="굴림" pitchFamily="50" charset="-127"/>
              </a:rPr>
              <a:t>기호상수 사용</a:t>
            </a: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기호 상수의 장점</a:t>
            </a:r>
          </a:p>
          <a:p>
            <a:pPr lvl="1" eaLnBrk="1" hangingPunct="1"/>
            <a:r>
              <a:rPr lang="ko-KR" altLang="en-US" dirty="0" err="1">
                <a:ea typeface="굴림" pitchFamily="50" charset="-127"/>
              </a:rPr>
              <a:t>가독성이</a:t>
            </a:r>
            <a:r>
              <a:rPr lang="ko-KR" altLang="en-US" dirty="0">
                <a:ea typeface="굴림" pitchFamily="50" charset="-127"/>
              </a:rPr>
              <a:t> 높아진다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값을 쉽게 변경할 수 있다</a:t>
            </a:r>
            <a:r>
              <a:rPr lang="en-US" altLang="ko-KR" dirty="0">
                <a:ea typeface="굴림" pitchFamily="50" charset="-127"/>
              </a:rPr>
              <a:t>.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035362" y="2317751"/>
            <a:ext cx="762159" cy="4714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881374" y="2636838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기호 상수의 장점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E53E0F-5351-E112-D2D1-80DC0E09B3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36600" y="1833562"/>
            <a:ext cx="7905750" cy="402907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기호 상수를 만드는 방법 </a:t>
            </a:r>
            <a:r>
              <a:rPr lang="en-US" altLang="ko-KR" sz="3600" dirty="0">
                <a:latin typeface="+mj-ea"/>
              </a:rPr>
              <a:t>#1</a:t>
            </a:r>
            <a:endParaRPr lang="ko-KR" altLang="en-US" sz="3600" dirty="0">
              <a:latin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9BBFF95-CE04-5A5D-5946-0E7F6EF69A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66506"/>
            <a:ext cx="8153400" cy="213720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1F7B30-00DF-643A-E371-63FDDFBD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9" y="3703713"/>
            <a:ext cx="6976872" cy="274297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기호 상수를 만드는 방법 </a:t>
            </a:r>
            <a:r>
              <a:rPr lang="en-US" altLang="ko-KR" sz="3600" dirty="0">
                <a:latin typeface="+mj-ea"/>
              </a:rPr>
              <a:t>#2</a:t>
            </a:r>
            <a:endParaRPr lang="ko-KR" altLang="en-US" sz="3600" dirty="0">
              <a:latin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4E4CD0-84D3-AB56-BF48-3CBB5954D1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74192"/>
            <a:ext cx="8153400" cy="2064151"/>
          </a:xfrm>
        </p:spPr>
      </p:pic>
    </p:spTree>
    <p:extLst>
      <p:ext uri="{BB962C8B-B14F-4D97-AF65-F5344CB8AC3E}">
        <p14:creationId xmlns:p14="http://schemas.microsoft.com/office/powerpoint/2010/main" val="250505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3D86-52FE-4915-BA24-4EA86E7E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변수는</a:t>
            </a:r>
            <a:r>
              <a:rPr lang="en-US" altLang="ko-KR" dirty="0"/>
              <a:t> </a:t>
            </a:r>
            <a:r>
              <a:rPr lang="ko-KR" altLang="en-US" dirty="0"/>
              <a:t>어디에 만들어지는가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6A859-5BC8-487C-8C42-4C0A24C04E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바로 메인 메모리</a:t>
            </a:r>
            <a:r>
              <a:rPr lang="en-US" altLang="ko-KR" dirty="0"/>
              <a:t>(main memory)</a:t>
            </a:r>
            <a:r>
              <a:rPr lang="ko-KR" altLang="en-US" dirty="0"/>
              <a:t>에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변수 이름을 사용하여서 메모리 공간을 사용하게 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02AD5-3D10-4090-9918-5B7D44A6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35" y="2670018"/>
            <a:ext cx="3825137" cy="30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예제</a:t>
            </a:r>
            <a:r>
              <a:rPr lang="en-US" altLang="ko-KR" sz="3600" dirty="0">
                <a:latin typeface="+mj-ea"/>
              </a:rPr>
              <a:t>: </a:t>
            </a:r>
            <a:r>
              <a:rPr lang="ko-KR" altLang="en-US" sz="3600" dirty="0">
                <a:latin typeface="+mj-ea"/>
              </a:rPr>
              <a:t>기호 상수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2661" y="1333499"/>
            <a:ext cx="8365278" cy="5085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휴먼명조"/>
                <a:cs typeface="Arial" panose="020B0604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휴먼명조"/>
                <a:cs typeface="Arial" panose="020B0604020202020204" pitchFamily="34" charset="0"/>
              </a:rPr>
              <a:t> TAX_RATE  0.2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FF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MONTHS = 12;	</a:t>
            </a:r>
            <a:endParaRPr lang="en-US" altLang="ko-KR" sz="1600" dirty="0">
              <a:solidFill>
                <a:srgbClr val="008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변수 선언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월급을 </a:t>
            </a:r>
            <a:r>
              <a:rPr lang="ko-KR" altLang="en-US" sz="1600" dirty="0" err="1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입력하시요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입력 안내문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= MONTHS *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순수입</a:t>
            </a:r>
            <a:r>
              <a:rPr lang="ko-KR" altLang="en-US" sz="1600" dirty="0">
                <a:solidFill>
                  <a:srgbClr val="008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계산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연봉은 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세금은 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*TAX_RATE);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" name="설명선 1 1"/>
          <p:cNvSpPr/>
          <p:nvPr/>
        </p:nvSpPr>
        <p:spPr bwMode="auto">
          <a:xfrm>
            <a:off x="589904" y="1637882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51654"/>
              <a:gd name="adj4" fmla="val 21144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설명선 1 24"/>
          <p:cNvSpPr/>
          <p:nvPr/>
        </p:nvSpPr>
        <p:spPr bwMode="auto">
          <a:xfrm>
            <a:off x="1338031" y="2789954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-183795"/>
              <a:gd name="adj4" fmla="val 1799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2064" y="1877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기호상수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613887-18F2-4AFD-9835-34EE9B0A88E7}"/>
              </a:ext>
            </a:extLst>
          </p:cNvPr>
          <p:cNvGrpSpPr/>
          <p:nvPr/>
        </p:nvGrpSpPr>
        <p:grpSpPr>
          <a:xfrm>
            <a:off x="5495544" y="5349241"/>
            <a:ext cx="3505671" cy="1280160"/>
            <a:chOff x="4963766" y="-1402131"/>
            <a:chExt cx="3663880" cy="132069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BA65024-A0B8-46C0-91B5-20CD54A7F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DA420A-C7BB-44C6-94E0-8D7C74C0A897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월급을 입력하시요</a:t>
              </a:r>
              <a:r>
                <a:rPr lang="en-US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100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연봉은 </a:t>
              </a:r>
              <a:r>
                <a:rPr lang="en-US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1200</a:t>
              </a:r>
              <a:r>
                <a:rPr lang="ko-KR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세금은 </a:t>
              </a:r>
              <a:r>
                <a:rPr lang="en-US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240.000000</a:t>
              </a:r>
              <a:r>
                <a:rPr lang="ko-KR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예제 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121862" y="1219200"/>
            <a:ext cx="7641138" cy="4198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2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보수 프로그램*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-3;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y);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8919" name="AutoShape 32"/>
          <p:cNvSpPr>
            <a:spLocks/>
          </p:cNvSpPr>
          <p:nvPr/>
        </p:nvSpPr>
        <p:spPr bwMode="auto">
          <a:xfrm>
            <a:off x="1352097" y="2875827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27593"/>
              <a:gd name="adj5" fmla="val -225361"/>
              <a:gd name="adj6" fmla="val 15346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8920" name="Text Box 33"/>
          <p:cNvSpPr txBox="1">
            <a:spLocks noChangeArrowheads="1"/>
          </p:cNvSpPr>
          <p:nvPr/>
        </p:nvSpPr>
        <p:spPr bwMode="auto">
          <a:xfrm>
            <a:off x="4772614" y="1951037"/>
            <a:ext cx="2363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음수가 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보수로 표현되는지를 알아보자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76D9B9-EB0B-41F5-946E-670270C7699A}"/>
              </a:ext>
            </a:extLst>
          </p:cNvPr>
          <p:cNvGrpSpPr/>
          <p:nvPr/>
        </p:nvGrpSpPr>
        <p:grpSpPr>
          <a:xfrm>
            <a:off x="6428232" y="4873753"/>
            <a:ext cx="2572983" cy="1755648"/>
            <a:chOff x="4963766" y="-1402131"/>
            <a:chExt cx="3663880" cy="13206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CB1568-FA9B-42F2-8202-452CCDF36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70F1E3-A416-4856-A7B3-F56B10512151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Trebuchet MS" pitchFamily="34" charset="0"/>
                  <a:ea typeface="굴림" pitchFamily="50" charset="-127"/>
                </a:rPr>
                <a:t>x = 00000003 </a:t>
              </a:r>
            </a:p>
            <a:p>
              <a:r>
                <a:rPr lang="en-US" altLang="ko-KR" sz="1600" dirty="0">
                  <a:latin typeface="Trebuchet MS" pitchFamily="34" charset="0"/>
                  <a:ea typeface="굴림" pitchFamily="50" charset="-127"/>
                </a:rPr>
                <a:t>y = FFFFFFFD </a:t>
              </a:r>
            </a:p>
            <a:p>
              <a:r>
                <a:rPr lang="en-US" altLang="ko-KR" sz="1600" dirty="0" err="1">
                  <a:latin typeface="Trebuchet MS" pitchFamily="34" charset="0"/>
                  <a:ea typeface="굴림" pitchFamily="50" charset="-127"/>
                </a:rPr>
                <a:t>x+y</a:t>
              </a:r>
              <a:r>
                <a:rPr lang="en-US" altLang="ko-KR" sz="1600" dirty="0">
                  <a:latin typeface="Trebuchet MS" pitchFamily="34" charset="0"/>
                  <a:ea typeface="굴림" pitchFamily="50" charset="-127"/>
                </a:rPr>
                <a:t> = 00000000 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실수를 표현하는 방법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부동 소수점 방식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표현할 수 있는 범위가 대폭 늘어난다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r>
              <a:rPr lang="en-US" altLang="ko-KR" dirty="0">
                <a:ea typeface="굴림" pitchFamily="50" charset="-127"/>
              </a:rPr>
              <a:t>10</a:t>
            </a:r>
            <a:r>
              <a:rPr lang="en-US" altLang="ko-KR" baseline="30000" dirty="0">
                <a:ea typeface="굴림" pitchFamily="50" charset="-127"/>
              </a:rPr>
              <a:t>-38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에서 </a:t>
            </a:r>
            <a:r>
              <a:rPr lang="en-US" altLang="ko-KR" dirty="0">
                <a:ea typeface="굴림" pitchFamily="50" charset="-127"/>
              </a:rPr>
              <a:t>10</a:t>
            </a:r>
            <a:r>
              <a:rPr lang="en-US" altLang="ko-KR" baseline="30000" dirty="0">
                <a:ea typeface="굴림" pitchFamily="50" charset="-127"/>
              </a:rPr>
              <a:t>+38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4BC631-CDB8-6A36-1E48-AF1E4728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05114624">
            <a:extLst>
              <a:ext uri="{FF2B5EF4-FFF2-40B4-BE49-F238E27FC236}">
                <a16:creationId xmlns:a16="http://schemas.microsoft.com/office/drawing/2014/main" id="{5D43AEF5-2EAC-154B-5AE1-007E1AB7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9" y="2011680"/>
            <a:ext cx="7651029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3">
            <a:extLst>
              <a:ext uri="{FF2B5EF4-FFF2-40B4-BE49-F238E27FC236}">
                <a16:creationId xmlns:a16="http://schemas.microsoft.com/office/drawing/2014/main" id="{12580905-0AE6-DA2F-1A2F-80829C04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852" y="4405693"/>
            <a:ext cx="2390775" cy="1755775"/>
          </a:xfrm>
          <a:prstGeom prst="wedgeEllipseCallout">
            <a:avLst>
              <a:gd name="adj1" fmla="val 67554"/>
              <a:gd name="adj2" fmla="val -1814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한동안 아주 다양한 부동소수점 방법이 사용되었지만 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1985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년부터는 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IEEE 754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로 표준화 되었습니다</a:t>
            </a:r>
            <a:r>
              <a:rPr lang="en-US" altLang="ko-KR" sz="1200" dirty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017DAA55-4023-C857-ED5F-B04BA3EB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88" y="4756786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5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부동 소수점 형</a:t>
            </a:r>
          </a:p>
        </p:txBody>
      </p:sp>
      <p:sp>
        <p:nvSpPr>
          <p:cNvPr id="49159" name="AutoShape 25" descr="PIC12F"/>
          <p:cNvSpPr>
            <a:spLocks noChangeAspect="1" noChangeArrowheads="1"/>
          </p:cNvSpPr>
          <p:nvPr/>
        </p:nvSpPr>
        <p:spPr bwMode="auto">
          <a:xfrm>
            <a:off x="1616075" y="39084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3795712"/>
            <a:ext cx="8391525" cy="1704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A42518-1743-0A80-DCD5-47DBFA29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7" y="1949450"/>
            <a:ext cx="7524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59E1-2D84-453C-9BA3-B060110B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실수를 출력하는 형식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76DD5-7CBC-4D91-9903-10B60FDAF6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%f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(“%f”, 0.123456789); // 0.123457 </a:t>
            </a:r>
            <a:r>
              <a:rPr lang="ko-KR" altLang="en-US" dirty="0"/>
              <a:t>출력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%e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(“%e”, 0.123456789); // 1.234568e-01 </a:t>
            </a:r>
            <a:r>
              <a:rPr lang="ko-KR" altLang="en-US" dirty="0"/>
              <a:t>출력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003FE9-775C-4D86-AE75-A85747BC67C0}"/>
              </a:ext>
            </a:extLst>
          </p:cNvPr>
          <p:cNvSpPr txBox="1"/>
          <p:nvPr/>
        </p:nvSpPr>
        <p:spPr>
          <a:xfrm>
            <a:off x="612648" y="2967335"/>
            <a:ext cx="2589170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%g :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적당히 출력</a:t>
            </a:r>
            <a:endParaRPr lang="en-US" altLang="ko-KR" sz="2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74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예제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47598" y="1643092"/>
            <a:ext cx="7683500" cy="41199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부동 소수점 </a:t>
            </a:r>
            <a:r>
              <a:rPr lang="ko-KR" altLang="en-US" sz="1600" dirty="0" err="1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자료형의</a:t>
            </a:r>
            <a:r>
              <a:rPr lang="ko-KR" altLang="en-US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크기 계산*</a:t>
            </a:r>
            <a:r>
              <a:rPr lang="en-US" altLang="ko-KR" sz="1600" dirty="0">
                <a:solidFill>
                  <a:srgbClr val="008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x = 1.234567890123456789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y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"float</a:t>
            </a:r>
            <a:r>
              <a:rPr lang="ko-KR" altLang="en-US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"double</a:t>
            </a:r>
            <a:r>
              <a:rPr lang="ko-KR" altLang="en-US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"x = %30.25f\</a:t>
            </a:r>
            <a:r>
              <a:rPr lang="en-US" altLang="ko-KR" sz="1600" dirty="0" err="1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"y = %30.25f\</a:t>
            </a:r>
            <a:r>
              <a:rPr lang="en-US" altLang="ko-KR" sz="1600" dirty="0" err="1">
                <a:solidFill>
                  <a:srgbClr val="8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,y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	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E8C75F-403D-4E47-BB52-B99BA8DB5169}"/>
              </a:ext>
            </a:extLst>
          </p:cNvPr>
          <p:cNvGrpSpPr/>
          <p:nvPr/>
        </p:nvGrpSpPr>
        <p:grpSpPr>
          <a:xfrm>
            <a:off x="4754880" y="5234179"/>
            <a:ext cx="4147820" cy="1430363"/>
            <a:chOff x="2271798" y="-1402131"/>
            <a:chExt cx="6355849" cy="13440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674571-D75D-4A09-BCDE-AC131FE30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B0B1A-3374-445A-BEF1-42CE2E52B55B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float</a:t>
              </a:r>
              <a:r>
                <a:rPr lang="ko-KR" altLang="en-US" sz="1600" dirty="0">
                  <a:ea typeface="굴림" panose="020B0600000101010101" pitchFamily="50" charset="-127"/>
                  <a:cs typeface="Arial" panose="020B0604020202020204" pitchFamily="34" charset="0"/>
                </a:rPr>
                <a:t>의 크기</a:t>
              </a:r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=4 </a:t>
              </a:r>
            </a:p>
            <a:p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double</a:t>
              </a:r>
              <a:r>
                <a:rPr lang="ko-KR" altLang="en-US" sz="1600" dirty="0">
                  <a:ea typeface="굴림" panose="020B0600000101010101" pitchFamily="50" charset="-127"/>
                  <a:cs typeface="Arial" panose="020B0604020202020204" pitchFamily="34" charset="0"/>
                </a:rPr>
                <a:t>의 크기</a:t>
              </a:r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=8 </a:t>
              </a:r>
            </a:p>
            <a:p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x =    1.2345678806304932000000000 </a:t>
              </a:r>
            </a:p>
            <a:p>
              <a:r>
                <a:rPr lang="en-US" altLang="ko-KR" sz="1600" dirty="0">
                  <a:ea typeface="굴림" panose="020B0600000101010101" pitchFamily="50" charset="-127"/>
                  <a:cs typeface="Arial" panose="020B0604020202020204" pitchFamily="34" charset="0"/>
                </a:rPr>
                <a:t>y =    1.2345678901234567000000000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810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부동 소수점 상수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3EA776-6F88-EF19-8E9D-F39819C0F5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8111" y="1674908"/>
            <a:ext cx="7447778" cy="187701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C1663-E749-F86F-9840-8A13C44A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12" y="3879129"/>
            <a:ext cx="7447778" cy="19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1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>
                <a:latin typeface="+mj-ea"/>
              </a:rPr>
              <a:t>부동소수점 </a:t>
            </a:r>
            <a:r>
              <a:rPr lang="ko-KR" altLang="en-US" dirty="0" err="1">
                <a:latin typeface="+mj-ea"/>
              </a:rPr>
              <a:t>오버플로우</a:t>
            </a:r>
            <a:endParaRPr lang="ko-KR" altLang="en-US" dirty="0">
              <a:latin typeface="+mj-ea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866114" y="1785589"/>
            <a:ext cx="7627937" cy="24646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&gt;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1e39;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%e\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 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2231" name="AutoShape 33"/>
          <p:cNvSpPr>
            <a:spLocks/>
          </p:cNvSpPr>
          <p:nvPr/>
        </p:nvSpPr>
        <p:spPr bwMode="auto">
          <a:xfrm>
            <a:off x="1045503" y="2891551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32032"/>
              <a:gd name="adj5" fmla="val -47824"/>
              <a:gd name="adj6" fmla="val 16258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2232" name="Text Box 34"/>
          <p:cNvSpPr txBox="1">
            <a:spLocks noChangeArrowheads="1"/>
          </p:cNvSpPr>
          <p:nvPr/>
        </p:nvSpPr>
        <p:spPr bwMode="auto">
          <a:xfrm>
            <a:off x="5320939" y="2374026"/>
            <a:ext cx="2363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숫자가 커서 오버플로우 발생</a:t>
            </a:r>
            <a:endParaRPr lang="en-US" altLang="ko-KR" sz="140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661DBB-17E4-475E-B116-27166FBB341C}"/>
              </a:ext>
            </a:extLst>
          </p:cNvPr>
          <p:cNvGrpSpPr/>
          <p:nvPr/>
        </p:nvGrpSpPr>
        <p:grpSpPr>
          <a:xfrm>
            <a:off x="4572000" y="4325112"/>
            <a:ext cx="3977614" cy="1391625"/>
            <a:chOff x="2271798" y="-1402131"/>
            <a:chExt cx="6355849" cy="13440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275261-C82B-4420-A288-8F24E8983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CA70EC-8989-4843-B926-B608302AE9EC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>
                  <a:latin typeface="Trebuchet MS" panose="020B0603020202020204" pitchFamily="34" charset="0"/>
                  <a:ea typeface="굴림" panose="020B0600000101010101" pitchFamily="50" charset="-127"/>
                </a:rPr>
                <a:t>x = inf</a:t>
              </a:r>
              <a:endPara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600" dirty="0">
                  <a:latin typeface="Trebuchet MS" panose="020B0603020202020204" pitchFamily="34" charset="0"/>
                  <a:ea typeface="굴림" panose="020B0600000101010101" pitchFamily="50" charset="-127"/>
                </a:rPr>
                <a:t>계속하려면 아무 키나 누르십시오 </a:t>
              </a:r>
              <a:r>
                <a:rPr lang="en-US" altLang="ko-KR" sz="1600" dirty="0">
                  <a:latin typeface="Trebuchet MS" panose="020B0603020202020204" pitchFamily="34" charset="0"/>
                  <a:ea typeface="굴림" panose="020B0600000101010101" pitchFamily="50" charset="-127"/>
                </a:rPr>
                <a:t>. . .</a:t>
              </a:r>
              <a:endPara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779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부동 소수점 </a:t>
            </a:r>
            <a:r>
              <a:rPr lang="ko-KR" altLang="en-US" dirty="0" err="1">
                <a:latin typeface="+mj-ea"/>
              </a:rPr>
              <a:t>언더플로우</a:t>
            </a:r>
            <a:endParaRPr lang="ko-KR" altLang="en-US" dirty="0">
              <a:latin typeface="+mj-ea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943604" y="1711324"/>
            <a:ext cx="7613650" cy="3894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1.23456e-38F;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1.23456e-40F;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z = 1.23456e-46F; 	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%e\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%e\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"z = %e\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,z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       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3255" name="AutoShape 33"/>
          <p:cNvSpPr>
            <a:spLocks/>
          </p:cNvSpPr>
          <p:nvPr/>
        </p:nvSpPr>
        <p:spPr bwMode="auto">
          <a:xfrm>
            <a:off x="1397629" y="3384550"/>
            <a:ext cx="2381250" cy="219075"/>
          </a:xfrm>
          <a:prstGeom prst="borderCallout2">
            <a:avLst>
              <a:gd name="adj1" fmla="val 52176"/>
              <a:gd name="adj2" fmla="val 103199"/>
              <a:gd name="adj3" fmla="val 52176"/>
              <a:gd name="adj4" fmla="val 135731"/>
              <a:gd name="adj5" fmla="val -283333"/>
              <a:gd name="adj6" fmla="val 16980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3256" name="Text Box 34"/>
          <p:cNvSpPr txBox="1">
            <a:spLocks noChangeArrowheads="1"/>
          </p:cNvSpPr>
          <p:nvPr/>
        </p:nvSpPr>
        <p:spPr bwMode="auto">
          <a:xfrm>
            <a:off x="5483854" y="2460625"/>
            <a:ext cx="20986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숫자가 작아서  </a:t>
            </a:r>
            <a:r>
              <a:rPr lang="ko-KR" altLang="en-US" sz="1400" b="1" dirty="0" err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언더플로우</a:t>
            </a: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(underflow)</a:t>
            </a:r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발생</a:t>
            </a:r>
            <a:endParaRPr lang="en-US" altLang="ko-KR" sz="1400" b="1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4541E0-FC99-426D-A757-70239EAAEF24}"/>
              </a:ext>
            </a:extLst>
          </p:cNvPr>
          <p:cNvGrpSpPr/>
          <p:nvPr/>
        </p:nvGrpSpPr>
        <p:grpSpPr>
          <a:xfrm>
            <a:off x="5276088" y="4672584"/>
            <a:ext cx="3351016" cy="1621549"/>
            <a:chOff x="2271798" y="-1402131"/>
            <a:chExt cx="6355849" cy="13440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D887C-AD17-4DC0-BF25-C381092BB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B3C40B-EE44-4DE4-8DFC-BB7F9F50D458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a typeface="굴림" pitchFamily="50" charset="-127"/>
                </a:rPr>
                <a:t>x = 1.234560e-38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y = 1.234558e-40 </a:t>
              </a:r>
            </a:p>
            <a:p>
              <a:r>
                <a:rPr lang="en-US" altLang="ko-KR" sz="1600" dirty="0">
                  <a:ea typeface="굴림" pitchFamily="50" charset="-127"/>
                </a:rPr>
                <a:t>z = 0.000000e+00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43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부동소수점형 사용시 주의사항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오차가 있을 수 있다</a:t>
            </a:r>
            <a:r>
              <a:rPr lang="en-US" altLang="ko-KR" dirty="0">
                <a:ea typeface="굴림" pitchFamily="50" charset="-127"/>
              </a:rPr>
              <a:t>!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80715" y="2203357"/>
            <a:ext cx="7616825" cy="270697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float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value = 0.1F;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"%.20f 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value);	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%.20f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는 소수점 이하를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20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자리로 출력하라는 의미이다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</a:p>
          <a:p>
            <a:pPr marR="0" algn="l" rtl="0"/>
            <a:endParaRPr lang="en-US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4280" name="AutoShape 32"/>
          <p:cNvSpPr>
            <a:spLocks/>
          </p:cNvSpPr>
          <p:nvPr/>
        </p:nvSpPr>
        <p:spPr bwMode="auto">
          <a:xfrm>
            <a:off x="1900754" y="3693319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4281" name="Text Box 33"/>
          <p:cNvSpPr txBox="1">
            <a:spLocks noChangeArrowheads="1"/>
          </p:cNvSpPr>
          <p:nvPr/>
        </p:nvSpPr>
        <p:spPr bwMode="auto">
          <a:xfrm>
            <a:off x="5613026" y="2236091"/>
            <a:ext cx="22336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이진법으로는 정확하게 나타낼 수 없는 값들이 있기 때문이다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0.1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 그 중의 하나이다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40BC17-3A4D-4B09-9C8E-47B702462036}"/>
              </a:ext>
            </a:extLst>
          </p:cNvPr>
          <p:cNvGrpSpPr/>
          <p:nvPr/>
        </p:nvGrpSpPr>
        <p:grpSpPr>
          <a:xfrm>
            <a:off x="5613026" y="4910329"/>
            <a:ext cx="3153022" cy="1578120"/>
            <a:chOff x="1009053" y="-1402131"/>
            <a:chExt cx="7618594" cy="13440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C4BFA4-9A42-44C7-905C-281EE0FE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72E1B7-AF34-41FD-BE9E-D5F5ADD14445}"/>
                </a:ext>
              </a:extLst>
            </p:cNvPr>
            <p:cNvSpPr/>
            <p:nvPr/>
          </p:nvSpPr>
          <p:spPr>
            <a:xfrm>
              <a:off x="1009053" y="-1402131"/>
              <a:ext cx="7618594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>
                  <a:ea typeface="굴림" pitchFamily="50" charset="-127"/>
                </a:rPr>
                <a:t>0.10000000149011611938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7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99EE-B2E0-4F4A-8710-65A0DF10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변수가 왜 필요한가</a:t>
            </a:r>
            <a:r>
              <a:rPr lang="en-US" altLang="ko-KR" dirty="0"/>
              <a:t>?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10B6D-7B59-47E9-8DAF-9DBC113DE6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사용자에게서 받는 데이터를 저장하는 장소이다</a:t>
            </a:r>
            <a:r>
              <a:rPr lang="en-US" altLang="ko-KR" dirty="0"/>
              <a:t>. – </a:t>
            </a:r>
            <a:r>
              <a:rPr lang="ko-KR" altLang="en-US" dirty="0"/>
              <a:t>변수가 없다면 사용자로부터 받은 데이터를 어디에 저장할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ADAE3-97CC-6AE6-486B-B14328E32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0"/>
          <a:stretch/>
        </p:blipFill>
        <p:spPr>
          <a:xfrm>
            <a:off x="1243012" y="2807207"/>
            <a:ext cx="6657975" cy="29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9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부동소수점형 사용시 주의사항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오차가 있을 수 있다</a:t>
            </a:r>
            <a:r>
              <a:rPr lang="en-US" altLang="ko-KR" dirty="0">
                <a:ea typeface="굴림" pitchFamily="50" charset="-127"/>
              </a:rPr>
              <a:t>!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80715" y="2203357"/>
            <a:ext cx="7616825" cy="3151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x = (1.0e20 + 5.0) - 1.0e20; 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"%f 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4280" name="AutoShape 32"/>
          <p:cNvSpPr>
            <a:spLocks/>
          </p:cNvSpPr>
          <p:nvPr/>
        </p:nvSpPr>
        <p:spPr bwMode="auto">
          <a:xfrm>
            <a:off x="1617290" y="3794032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4281" name="Text Box 33"/>
          <p:cNvSpPr txBox="1">
            <a:spLocks noChangeArrowheads="1"/>
          </p:cNvSpPr>
          <p:nvPr/>
        </p:nvSpPr>
        <p:spPr bwMode="auto">
          <a:xfrm>
            <a:off x="5613026" y="2236091"/>
            <a:ext cx="22336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부동소수점 연산에서는 오차가 발생한다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5.0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아니라 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계산된다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40BC17-3A4D-4B09-9C8E-47B702462036}"/>
              </a:ext>
            </a:extLst>
          </p:cNvPr>
          <p:cNvGrpSpPr/>
          <p:nvPr/>
        </p:nvGrpSpPr>
        <p:grpSpPr>
          <a:xfrm>
            <a:off x="6135624" y="4910329"/>
            <a:ext cx="2630424" cy="1578120"/>
            <a:chOff x="2271798" y="-1402131"/>
            <a:chExt cx="6355849" cy="13440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C4BFA4-9A42-44C7-905C-281EE0FE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72E1B7-AF34-41FD-BE9E-D5F5ADD14445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 dirty="0">
                  <a:ea typeface="굴림" pitchFamily="50" charset="-127"/>
                </a:rPr>
                <a:t>0.000000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941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문자형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문자도 숫자를 이용하여 표현</a:t>
            </a: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공통적인 규격이 필요하다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아스키 코드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b="1" dirty="0">
                <a:ea typeface="굴림" pitchFamily="50" charset="-127"/>
              </a:rPr>
              <a:t>ASCII: </a:t>
            </a:r>
            <a:r>
              <a:rPr lang="en-US" altLang="ko-KR" dirty="0">
                <a:ea typeface="굴림" pitchFamily="50" charset="-127"/>
              </a:rPr>
              <a:t>American Standard Code for Information Interchange)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F5577-DB9C-CA14-4F2C-55EC5111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15271"/>
            <a:ext cx="6934200" cy="2257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DA875-B8AC-7F4E-D1DC-1E8FC14C913D}"/>
              </a:ext>
            </a:extLst>
          </p:cNvPr>
          <p:cNvSpPr txBox="1"/>
          <p:nvPr/>
        </p:nvSpPr>
        <p:spPr>
          <a:xfrm>
            <a:off x="1104900" y="3022883"/>
            <a:ext cx="672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바이트를 문자 표현에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아스키코드는 연속성을 지닌다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3288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아스키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코드표</a:t>
            </a:r>
            <a:endParaRPr lang="ko-KR" altLang="en-US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49" y="1578147"/>
            <a:ext cx="5890653" cy="48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아스키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코드표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4AF65-8E66-DDA7-2E06-F8DAB6FB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7" y="1643209"/>
            <a:ext cx="4389121" cy="47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91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문자 변수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669925" y="2847975"/>
            <a:ext cx="82121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형을</a:t>
            </a:r>
            <a:r>
              <a:rPr lang="en-US" altLang="ko-KR" dirty="0"/>
              <a:t> </a:t>
            </a:r>
            <a:r>
              <a:rPr lang="ko-KR" altLang="en-US" dirty="0"/>
              <a:t>사용하여 문자를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8165" y="2486025"/>
            <a:ext cx="2703489" cy="27241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char</a:t>
            </a:r>
            <a:r>
              <a:rPr lang="ko-KR" altLang="en-US" dirty="0"/>
              <a:t> </a:t>
            </a:r>
            <a:r>
              <a:rPr lang="en-US" altLang="ko-KR" dirty="0"/>
              <a:t>code;</a:t>
            </a:r>
          </a:p>
          <a:p>
            <a:r>
              <a:rPr lang="en-US" altLang="ko-KR" dirty="0"/>
              <a:t>code = </a:t>
            </a:r>
            <a:r>
              <a:rPr lang="en-US" altLang="ko-KR" dirty="0">
                <a:solidFill>
                  <a:srgbClr val="0070C0"/>
                </a:solidFill>
              </a:rPr>
              <a:t>'A'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65300D-DB89-6B50-E147-7FAD86E2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06" y="2662237"/>
            <a:ext cx="30099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예제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74924" y="1664447"/>
            <a:ext cx="7572375" cy="35527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 변수와 문자 상수*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code1 =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   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 상수로 초기화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code2 = 65;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아스키 코드로 초기화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“code1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%c\n"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code1);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“code2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%c\n"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code2);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       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  <a:cs typeface="한컴바탕" pitchFamily="18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2A9EDF-4175-45B9-A3F1-986D5280D475}"/>
              </a:ext>
            </a:extLst>
          </p:cNvPr>
          <p:cNvGrpSpPr/>
          <p:nvPr/>
        </p:nvGrpSpPr>
        <p:grpSpPr>
          <a:xfrm>
            <a:off x="5532120" y="4681729"/>
            <a:ext cx="3233928" cy="1726424"/>
            <a:chOff x="2271798" y="-1402131"/>
            <a:chExt cx="6355849" cy="13440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474ED0-B87B-4FFB-BFF8-A1EFBE74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7680A0-F9E6-493E-A3CE-4A9C8CE164BC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code1 = A</a:t>
              </a:r>
            </a:p>
            <a:p>
              <a:r>
                <a:rPr lang="en-US" altLang="ko-KR" sz="1600" dirty="0"/>
                <a:t>code2 = A</a:t>
              </a:r>
              <a:endParaRPr lang="en-US" altLang="ko-KR" sz="1400" dirty="0">
                <a:latin typeface="Trebuchet MS" pitchFamily="34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제어 문자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>
                <a:ea typeface="굴림" pitchFamily="50" charset="-127"/>
              </a:rPr>
              <a:t>예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ko-KR" altLang="en-US" dirty="0" err="1">
                <a:ea typeface="굴림" pitchFamily="50" charset="-127"/>
              </a:rPr>
              <a:t>줄바꿈</a:t>
            </a:r>
            <a:r>
              <a:rPr lang="ko-KR" altLang="en-US" dirty="0">
                <a:ea typeface="굴림" pitchFamily="50" charset="-127"/>
              </a:rPr>
              <a:t> 문자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ko-KR" altLang="en-US" dirty="0">
                <a:ea typeface="굴림" pitchFamily="50" charset="-127"/>
              </a:rPr>
              <a:t>탭 문자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ko-KR" altLang="en-US" dirty="0" err="1">
                <a:ea typeface="굴림" pitchFamily="50" charset="-127"/>
              </a:rPr>
              <a:t>벨소리</a:t>
            </a:r>
            <a:r>
              <a:rPr lang="ko-KR" altLang="en-US" dirty="0">
                <a:ea typeface="굴림" pitchFamily="50" charset="-127"/>
              </a:rPr>
              <a:t> 문자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ko-KR" altLang="en-US" dirty="0">
                <a:ea typeface="굴림" pitchFamily="50" charset="-127"/>
              </a:rPr>
              <a:t>백스페이스 문자</a:t>
            </a: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8494C-676F-4BBB-81E9-F4539C15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43200"/>
            <a:ext cx="8315325" cy="2209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3D48B2-53F2-45D6-A382-A5A568C7D29A}"/>
              </a:ext>
            </a:extLst>
          </p:cNvPr>
          <p:cNvSpPr/>
          <p:nvPr/>
        </p:nvSpPr>
        <p:spPr>
          <a:xfrm>
            <a:off x="516048" y="4218915"/>
            <a:ext cx="5830431" cy="99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8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제어 문자를 나타내는 방법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5871" y="2576972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beep = 7; </a:t>
            </a:r>
          </a:p>
          <a:p>
            <a:r>
              <a:rPr lang="en-US" altLang="ko-KR" dirty="0" err="1">
                <a:ea typeface="굴림" pitchFamily="50" charset="-127"/>
              </a:rPr>
              <a:t>printf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dirty="0">
                <a:solidFill>
                  <a:srgbClr val="993300"/>
                </a:solidFill>
                <a:ea typeface="굴림" pitchFamily="50" charset="-127"/>
              </a:rPr>
              <a:t>"%c",</a:t>
            </a:r>
            <a:r>
              <a:rPr lang="en-US" altLang="ko-KR" dirty="0">
                <a:ea typeface="굴림" pitchFamily="50" charset="-127"/>
              </a:rPr>
              <a:t> beep);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95871" y="4620557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beep = </a:t>
            </a:r>
            <a:r>
              <a:rPr lang="en-US" altLang="ko-KR" dirty="0">
                <a:solidFill>
                  <a:srgbClr val="993300"/>
                </a:solidFill>
                <a:ea typeface="굴림" pitchFamily="50" charset="-127"/>
              </a:rPr>
              <a:t>'\a';</a:t>
            </a:r>
            <a:r>
              <a:rPr lang="en-US" altLang="ko-KR" dirty="0">
                <a:ea typeface="굴림" pitchFamily="50" charset="-127"/>
              </a:rPr>
              <a:t> </a:t>
            </a:r>
          </a:p>
          <a:p>
            <a:r>
              <a:rPr lang="en-US" altLang="ko-KR" dirty="0" err="1">
                <a:ea typeface="굴림" pitchFamily="50" charset="-127"/>
              </a:rPr>
              <a:t>printf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dirty="0">
                <a:solidFill>
                  <a:srgbClr val="993300"/>
                </a:solidFill>
                <a:ea typeface="굴림" pitchFamily="50" charset="-127"/>
              </a:rPr>
              <a:t>"%c</a:t>
            </a:r>
            <a:r>
              <a:rPr lang="en-US" altLang="ko-KR" dirty="0">
                <a:ea typeface="굴림" pitchFamily="50" charset="-127"/>
              </a:rPr>
              <a:t>", beep);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Sound"/>
          <p:cNvSpPr>
            <a:spLocks noEditPoints="1" noChangeArrowheads="1"/>
          </p:cNvSpPr>
          <p:nvPr/>
        </p:nvSpPr>
        <p:spPr bwMode="auto">
          <a:xfrm>
            <a:off x="7101933" y="2530001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Sound"/>
          <p:cNvSpPr>
            <a:spLocks noEditPoints="1" noChangeArrowheads="1"/>
          </p:cNvSpPr>
          <p:nvPr/>
        </p:nvSpPr>
        <p:spPr bwMode="auto">
          <a:xfrm>
            <a:off x="7101933" y="4620557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8" y="1578628"/>
            <a:ext cx="8353425" cy="484822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75D9F91-C3B4-4DD2-ABE0-6BC309B1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</a:t>
            </a:r>
            <a:r>
              <a:rPr lang="en-US" altLang="ko-KR" dirty="0"/>
              <a:t> </a:t>
            </a:r>
            <a:r>
              <a:rPr lang="ko-KR" altLang="en-US" dirty="0"/>
              <a:t>시퀀스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471C0-1240-BD41-E68D-E655859BFB61}"/>
              </a:ext>
            </a:extLst>
          </p:cNvPr>
          <p:cNvSpPr txBox="1"/>
          <p:nvPr/>
        </p:nvSpPr>
        <p:spPr>
          <a:xfrm>
            <a:off x="7084967" y="4891144"/>
            <a:ext cx="168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CR, Carriage return</a:t>
            </a:r>
            <a:endParaRPr lang="ko-KR" alt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37A1A-8DD9-EC90-8829-65852FEB9C51}"/>
              </a:ext>
            </a:extLst>
          </p:cNvPr>
          <p:cNvSpPr txBox="1"/>
          <p:nvPr/>
        </p:nvSpPr>
        <p:spPr>
          <a:xfrm>
            <a:off x="1307017" y="3741130"/>
            <a:ext cx="1063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LF, Line Feed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497D2-1E40-264D-1983-B7144C218319}"/>
              </a:ext>
            </a:extLst>
          </p:cNvPr>
          <p:cNvSpPr txBox="1"/>
          <p:nvPr/>
        </p:nvSpPr>
        <p:spPr>
          <a:xfrm>
            <a:off x="7120230" y="3759346"/>
            <a:ext cx="161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LF + CR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수행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A6C75EFC-FB91-4180-92B2-86E5085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역슬래시</a:t>
            </a:r>
            <a:r>
              <a:rPr lang="ko-KR" altLang="en-US" dirty="0"/>
              <a:t> </a:t>
            </a:r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2CE675-2991-4361-8B3B-DCA042ADB4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특수한 기능을 가진 문자 앞에 </a:t>
            </a:r>
            <a:r>
              <a:rPr lang="ko-KR" altLang="en-US" dirty="0" err="1"/>
              <a:t>역슬래시</a:t>
            </a:r>
            <a:r>
              <a:rPr lang="ko-KR" altLang="en-US" dirty="0"/>
              <a:t> </a:t>
            </a:r>
            <a:r>
              <a:rPr lang="en-US" altLang="ko-KR" dirty="0"/>
              <a:t>\</a:t>
            </a:r>
            <a:r>
              <a:rPr lang="ko-KR" altLang="en-US" dirty="0"/>
              <a:t>를 위치시키면 문자의 특수한 의미가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88E96-10A9-425F-967E-173332D80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2" y="2553937"/>
            <a:ext cx="763905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 \"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나만의 할리우드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\" UCC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열풍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50023-E24F-4ED4-9B11-27213CF4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2" y="3356291"/>
            <a:ext cx="7639050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“나만의 할리우드”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UCC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열풍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FFCE433-344F-4022-AEEB-0D1711AE48E4}"/>
              </a:ext>
            </a:extLst>
          </p:cNvPr>
          <p:cNvSpPr/>
          <p:nvPr/>
        </p:nvSpPr>
        <p:spPr>
          <a:xfrm>
            <a:off x="3473671" y="2988504"/>
            <a:ext cx="778598" cy="367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A87BA8-7519-4E2E-9E78-DC2C6E1B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2" y="4286169"/>
            <a:ext cx="7639050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 \\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제어 문자를 표시할 때 사용한다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");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16E2904-5900-47D1-AE18-26E9F01A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2" y="5088523"/>
            <a:ext cx="7639050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제어 문자를 표시할 때 사용한다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03F7730-77E8-473C-9854-6F75D2B0C8D8}"/>
              </a:ext>
            </a:extLst>
          </p:cNvPr>
          <p:cNvSpPr/>
          <p:nvPr/>
        </p:nvSpPr>
        <p:spPr>
          <a:xfrm>
            <a:off x="3473671" y="4720736"/>
            <a:ext cx="778598" cy="367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변수가 왜 필요한가</a:t>
            </a:r>
            <a:r>
              <a:rPr lang="en-US" altLang="ko-KR" dirty="0"/>
              <a:t>? #2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61824"/>
            <a:ext cx="8153400" cy="1731452"/>
          </a:xfrm>
          <a:prstGeom prst="rect">
            <a:avLst/>
          </a:prstGeom>
        </p:spPr>
      </p:pic>
      <p:sp>
        <p:nvSpPr>
          <p:cNvPr id="39" name="AutoShape 49"/>
          <p:cNvSpPr>
            <a:spLocks noChangeArrowheads="1"/>
          </p:cNvSpPr>
          <p:nvPr/>
        </p:nvSpPr>
        <p:spPr bwMode="auto">
          <a:xfrm>
            <a:off x="5879886" y="3593276"/>
            <a:ext cx="3097211" cy="1767657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어떤 코드가 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유연한가요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변경에 더 잘 적응할 수 있나요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2817664-D873-41E3-B849-1B7EDFD7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8" y="494548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87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예제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27532" y="1219200"/>
            <a:ext cx="7618413" cy="4037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&gt;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main(void)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id, pass;</a:t>
            </a:r>
          </a:p>
          <a:p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아이디와 패스워드를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4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개의 숫자로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:\n"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"id: ____</a:t>
            </a:r>
            <a:r>
              <a:rPr lang="en-US" altLang="ko-KR" sz="1600" dirty="0"/>
              <a:t> \b\b\b\b</a:t>
            </a:r>
            <a:r>
              <a:rPr lang="en-US" altLang="ko-KR" sz="1600" b="1" dirty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&amp;id);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"pass: ____</a:t>
            </a:r>
            <a:r>
              <a:rPr lang="en-US" altLang="ko-KR" sz="1600" dirty="0"/>
              <a:t> \b\b\b\b</a:t>
            </a:r>
            <a:r>
              <a:rPr lang="en-US" altLang="ko-KR" sz="1600" b="1" dirty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&amp;pass);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"\a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입력된 아이디는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\"%d\"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이고 패스워드는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\"%d\"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id, pass);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2659661" y="2842920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812061" y="3572369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926772" y="4180114"/>
            <a:ext cx="322774" cy="33328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682072" y="4042885"/>
            <a:ext cx="552003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795218" y="4089640"/>
            <a:ext cx="544791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CB90C6-D615-4470-955B-1F24531E19EA}"/>
              </a:ext>
            </a:extLst>
          </p:cNvPr>
          <p:cNvGrpSpPr/>
          <p:nvPr/>
        </p:nvGrpSpPr>
        <p:grpSpPr>
          <a:xfrm>
            <a:off x="3822192" y="4866442"/>
            <a:ext cx="5118608" cy="1870126"/>
            <a:chOff x="2271798" y="-1402131"/>
            <a:chExt cx="6355849" cy="134401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4076B7-CC27-42F2-9827-11F046E3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A9A194-F8B5-4C7D-9A6E-6D89BEA769FC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아이디와 패스워드를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4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개의 숫자로 입력하세요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: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id: 1234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  <a:p>
              <a:pPr latinLnBrk="1"/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pass: 5678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  <a:p>
              <a:pPr latinLnBrk="1"/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입력된 아이디는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"1234"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이고 패스워드는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"5678"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.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정수형으로서의 </a:t>
            </a:r>
            <a:r>
              <a:rPr lang="en-US" altLang="ko-KR"/>
              <a:t>char</a:t>
            </a:r>
            <a:r>
              <a:rPr lang="ko-KR" altLang="en-US"/>
              <a:t>형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8</a:t>
            </a:r>
            <a:r>
              <a:rPr lang="ko-KR" altLang="en-US" dirty="0"/>
              <a:t>비트의 정수를 저장하는데 </a:t>
            </a:r>
            <a:r>
              <a:rPr lang="en-US" altLang="ko-KR" dirty="0"/>
              <a:t>char</a:t>
            </a:r>
            <a:r>
              <a:rPr lang="ko-KR" altLang="en-US" dirty="0"/>
              <a:t> 형을 사용할 수 있다</a:t>
            </a:r>
            <a:r>
              <a:rPr lang="en-US" altLang="ko-KR" dirty="0"/>
              <a:t>..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8200" y="2378075"/>
            <a:ext cx="7858125" cy="25622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  <a:latin typeface="Trebuchet MS"/>
                <a:ea typeface="굴림"/>
              </a:defRPr>
            </a:lvl1pPr>
          </a:lstStyle>
          <a:p>
            <a:r>
              <a:rPr lang="en-US" altLang="ko-KR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code = 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 %d 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code, code + 1, code + 2); 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65 66 67</a:t>
            </a:r>
            <a:r>
              <a:rPr lang="ko-KR" altLang="en-US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 출력된다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"%c %c %c \n"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code, code + 1, code + 2); 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A B C</a:t>
            </a:r>
            <a:r>
              <a:rPr lang="ko-KR" altLang="en-US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가 출력된다</a:t>
            </a:r>
            <a:r>
              <a:rPr lang="en-US" altLang="ko-KR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76C361-B28C-4EEB-9721-D5B1E572C0DF}"/>
              </a:ext>
            </a:extLst>
          </p:cNvPr>
          <p:cNvGrpSpPr/>
          <p:nvPr/>
        </p:nvGrpSpPr>
        <p:grpSpPr>
          <a:xfrm>
            <a:off x="5513832" y="4809744"/>
            <a:ext cx="3182492" cy="1537525"/>
            <a:chOff x="2271798" y="-1402131"/>
            <a:chExt cx="6355849" cy="13440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2AD16E6-29E6-4FD7-A3CE-6A04583F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2331" y="-408178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06AC48-1517-47D9-9FE2-D8E9E7D67F0D}"/>
                </a:ext>
              </a:extLst>
            </p:cNvPr>
            <p:cNvSpPr/>
            <p:nvPr/>
          </p:nvSpPr>
          <p:spPr>
            <a:xfrm>
              <a:off x="2271798" y="-1402131"/>
              <a:ext cx="6355849" cy="112389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65 66 67</a:t>
              </a:r>
            </a:p>
            <a:p>
              <a:r>
                <a:rPr lang="en-US" altLang="ko-KR" sz="1400" dirty="0"/>
                <a:t>A B C</a:t>
              </a:r>
              <a:endParaRPr lang="en-US" altLang="ko-KR" sz="1200" i="1" dirty="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8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j-ea"/>
              </a:rPr>
              <a:t>변수와 상수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solidFill>
                  <a:srgbClr val="FF0000"/>
                </a:solidFill>
                <a:latin typeface="Trebuchet MS" pitchFamily="34" charset="0"/>
              </a:rPr>
              <a:t>변수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(variable): </a:t>
            </a:r>
            <a:r>
              <a:rPr lang="ko-KR" altLang="en-US" sz="2000" dirty="0">
                <a:latin typeface="Trebuchet MS" pitchFamily="34" charset="0"/>
              </a:rPr>
              <a:t>저장된 값의 변경이 가능한 공간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solidFill>
                  <a:srgbClr val="FF0000"/>
                </a:solidFill>
                <a:latin typeface="Trebuchet MS" pitchFamily="34" charset="0"/>
              </a:rPr>
              <a:t>상수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(constant, </a:t>
            </a:r>
            <a:r>
              <a:rPr lang="ko-KR" altLang="en-US" sz="2000" dirty="0" err="1">
                <a:solidFill>
                  <a:srgbClr val="FF0000"/>
                </a:solidFill>
                <a:latin typeface="Trebuchet MS" pitchFamily="34" charset="0"/>
              </a:rPr>
              <a:t>리터럴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, literal</a:t>
            </a:r>
            <a:r>
              <a:rPr lang="en-US" altLang="ko-KR" sz="2000" dirty="0">
                <a:latin typeface="Trebuchet MS" pitchFamily="34" charset="0"/>
              </a:rPr>
              <a:t>): </a:t>
            </a:r>
            <a:r>
              <a:rPr lang="ko-KR" altLang="en-US" sz="2000" dirty="0">
                <a:latin typeface="Trebuchet MS" pitchFamily="34" charset="0"/>
              </a:rPr>
              <a:t>저장된 값의 변경이 불가능한 공간</a:t>
            </a:r>
            <a:endParaRPr lang="en-US" altLang="ko-KR" sz="20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dirty="0">
                <a:latin typeface="Trebuchet MS" pitchFamily="34" charset="0"/>
              </a:rPr>
              <a:t>(</a:t>
            </a:r>
            <a:r>
              <a:rPr lang="ko-KR" altLang="en-US" dirty="0">
                <a:latin typeface="Trebuchet MS" pitchFamily="34" charset="0"/>
              </a:rPr>
              <a:t>예</a:t>
            </a:r>
            <a:r>
              <a:rPr lang="en-US" altLang="ko-KR" dirty="0">
                <a:latin typeface="Trebuchet MS" pitchFamily="34" charset="0"/>
              </a:rPr>
              <a:t>) 3.14, 100, 'A', "Hello World!"</a:t>
            </a:r>
            <a:endParaRPr lang="ko-KR" altLang="en-US" dirty="0">
              <a:latin typeface="Trebuchet MS" pitchFamily="34" charset="0"/>
            </a:endParaRPr>
          </a:p>
          <a:p>
            <a:endParaRPr lang="ko-KR" alt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333500"/>
            <a:ext cx="7175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Trebuchet MS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0D530-A20D-C644-5430-5D9449C3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98" y="3234880"/>
            <a:ext cx="712470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변수와 상수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6495" y="1850324"/>
            <a:ext cx="8153154" cy="38173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latinLnBrk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8000"/>
                </a:solidFill>
                <a:latin typeface="+mj-lt"/>
              </a:rPr>
              <a:t>/* </a:t>
            </a:r>
            <a:r>
              <a:rPr lang="ko-KR" altLang="en-US" sz="1800" kern="0" dirty="0">
                <a:solidFill>
                  <a:srgbClr val="008000"/>
                </a:solidFill>
                <a:latin typeface="+mj-lt"/>
                <a:ea typeface="돋움체"/>
              </a:rPr>
              <a:t>원의 면적을 계산하는 프로그램 </a:t>
            </a:r>
            <a:r>
              <a:rPr lang="ko-KR" altLang="en-US" sz="1800" kern="0" dirty="0">
                <a:solidFill>
                  <a:srgbClr val="008000"/>
                </a:solidFill>
                <a:latin typeface="+mj-lt"/>
              </a:rPr>
              <a:t>*</a:t>
            </a:r>
            <a:r>
              <a:rPr lang="en-US" altLang="ko-KR" sz="1800" kern="0" dirty="0">
                <a:solidFill>
                  <a:srgbClr val="008000"/>
                </a:solidFill>
                <a:latin typeface="+mj-lt"/>
              </a:rPr>
              <a:t>/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800" dirty="0">
                <a:solidFill>
                  <a:srgbClr val="800000"/>
                </a:solidFill>
                <a:latin typeface="+mj-lt"/>
              </a:rPr>
              <a:t>&gt;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main(</a:t>
            </a:r>
            <a:r>
              <a:rPr lang="en-US" altLang="ko-KR" sz="18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{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radius;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800" kern="0" dirty="0">
                <a:solidFill>
                  <a:srgbClr val="008000"/>
                </a:solidFill>
                <a:latin typeface="+mj-lt"/>
                <a:ea typeface="돋움체"/>
              </a:rPr>
              <a:t>원의 반지름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area;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800" kern="0" dirty="0">
                <a:solidFill>
                  <a:srgbClr val="008000"/>
                </a:solidFill>
                <a:latin typeface="+mj-lt"/>
                <a:ea typeface="돋움체"/>
              </a:rPr>
              <a:t>원의 면적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lt"/>
              </a:rPr>
              <a:t>	</a:t>
            </a:r>
            <a:endParaRPr lang="en-US" altLang="ko-KR" sz="1800" dirty="0"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800" kern="0" dirty="0">
                <a:solidFill>
                  <a:srgbClr val="800000"/>
                </a:solidFill>
                <a:latin typeface="+mj-lt"/>
                <a:ea typeface="돋움체"/>
              </a:rPr>
              <a:t>원의 면적을 </a:t>
            </a:r>
            <a:r>
              <a:rPr lang="ko-KR" altLang="en-US" sz="1800" kern="0" dirty="0" err="1">
                <a:solidFill>
                  <a:srgbClr val="800000"/>
                </a:solidFill>
                <a:latin typeface="+mj-lt"/>
                <a:ea typeface="돋움체"/>
              </a:rPr>
              <a:t>입력하시오</a:t>
            </a:r>
            <a:r>
              <a:rPr lang="en-US" altLang="ko-KR" sz="1800" kern="0" dirty="0">
                <a:solidFill>
                  <a:srgbClr val="800000"/>
                </a:solidFill>
                <a:latin typeface="+mj-lt"/>
              </a:rPr>
              <a:t>:"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 err="1">
                <a:solidFill>
                  <a:srgbClr val="000000"/>
                </a:solidFill>
                <a:latin typeface="+mj-lt"/>
              </a:rPr>
              <a:t>scanf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800" kern="0" dirty="0">
                <a:solidFill>
                  <a:srgbClr val="800000"/>
                </a:solidFill>
                <a:latin typeface="+mj-lt"/>
              </a:rPr>
              <a:t>"%f"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, &amp;radius);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area = 3.141592 * radius * radius;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lt"/>
              </a:rPr>
              <a:t>	</a:t>
            </a:r>
            <a:r>
              <a:rPr lang="en-US" altLang="ko-KR" sz="1800" dirty="0" err="1">
                <a:latin typeface="+mj-lt"/>
              </a:rPr>
              <a:t>printf</a:t>
            </a:r>
            <a:r>
              <a:rPr lang="en-US" altLang="ko-KR" sz="1800" dirty="0">
                <a:latin typeface="+mj-lt"/>
              </a:rPr>
              <a:t>(</a:t>
            </a:r>
            <a:r>
              <a:rPr lang="en-US" altLang="ko-KR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800" dirty="0">
                <a:solidFill>
                  <a:srgbClr val="800000"/>
                </a:solidFill>
                <a:latin typeface="+mj-lt"/>
                <a:ea typeface="돋움체"/>
              </a:rPr>
              <a:t>원의 면적</a:t>
            </a:r>
            <a:r>
              <a:rPr lang="en-US" altLang="ko-KR" sz="1800" dirty="0">
                <a:solidFill>
                  <a:srgbClr val="800000"/>
                </a:solidFill>
                <a:latin typeface="+mj-lt"/>
              </a:rPr>
              <a:t>: %f \n"</a:t>
            </a:r>
            <a:r>
              <a:rPr lang="en-US" altLang="ko-KR" sz="1800" dirty="0">
                <a:latin typeface="+mj-lt"/>
              </a:rPr>
              <a:t>, area);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8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ko-KR" altLang="en-US" sz="1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0;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800" kern="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18083" y="2241888"/>
            <a:ext cx="3526490" cy="1294375"/>
            <a:chOff x="1997476" y="2167916"/>
            <a:chExt cx="3526490" cy="1294375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1997476" y="2874600"/>
              <a:ext cx="1677879" cy="587691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9" name="직선 연결선 18"/>
            <p:cNvCxnSpPr>
              <a:endCxn id="20" idx="1"/>
            </p:cNvCxnSpPr>
            <p:nvPr/>
          </p:nvCxnSpPr>
          <p:spPr bwMode="auto">
            <a:xfrm flipV="1">
              <a:off x="3565493" y="2352582"/>
              <a:ext cx="1248022" cy="5167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4813515" y="2167916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</a:rPr>
                <a:t>변수 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62954" y="3807616"/>
            <a:ext cx="4327371" cy="857560"/>
            <a:chOff x="2809782" y="3851617"/>
            <a:chExt cx="3031963" cy="755903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2809782" y="4328975"/>
              <a:ext cx="723532" cy="278545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 flipV="1">
              <a:off x="3533313" y="4036283"/>
              <a:ext cx="1597981" cy="3373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5131294" y="3851617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</a:rPr>
                <a:t>상수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1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  <a:ea typeface="굴림" pitchFamily="50" charset="-127"/>
              </a:rPr>
              <a:t>자료형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(data type): </a:t>
            </a:r>
            <a:r>
              <a:rPr lang="ko-KR" altLang="en-US" dirty="0">
                <a:ea typeface="굴림" pitchFamily="50" charset="-127"/>
              </a:rPr>
              <a:t>데이터의 타입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>
                <a:ea typeface="굴림" pitchFamily="50" charset="-127"/>
              </a:rPr>
              <a:t>종류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short, int, long: </a:t>
            </a:r>
            <a:r>
              <a:rPr lang="ko-KR" altLang="en-US" dirty="0">
                <a:ea typeface="굴림" pitchFamily="50" charset="-127"/>
              </a:rPr>
              <a:t>정수형 데이터</a:t>
            </a:r>
            <a:r>
              <a:rPr lang="en-US" altLang="ko-KR" dirty="0">
                <a:ea typeface="굴림" pitchFamily="50" charset="-127"/>
              </a:rPr>
              <a:t>(100) 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double, float: </a:t>
            </a:r>
            <a:r>
              <a:rPr lang="ko-KR" altLang="en-US" dirty="0">
                <a:ea typeface="굴림" pitchFamily="50" charset="-127"/>
              </a:rPr>
              <a:t>부동소수점형 데이터</a:t>
            </a:r>
            <a:r>
              <a:rPr lang="en-US" altLang="ko-KR" dirty="0">
                <a:ea typeface="굴림" pitchFamily="50" charset="-127"/>
              </a:rPr>
              <a:t>(3.141592)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char: </a:t>
            </a:r>
            <a:r>
              <a:rPr lang="ko-KR" altLang="en-US" dirty="0">
                <a:ea typeface="굴림" pitchFamily="50" charset="-127"/>
              </a:rPr>
              <a:t>문자형 데이터</a:t>
            </a:r>
            <a:r>
              <a:rPr lang="en-US" altLang="ko-KR" dirty="0">
                <a:ea typeface="굴림" pitchFamily="50" charset="-127"/>
              </a:rPr>
              <a:t>('A', 'a', </a:t>
            </a:r>
            <a:r>
              <a:rPr lang="en-US" altLang="ko-KR" strike="sngStrike" dirty="0">
                <a:solidFill>
                  <a:srgbClr val="FF0000"/>
                </a:solidFill>
                <a:ea typeface="굴림" pitchFamily="50" charset="-127"/>
              </a:rPr>
              <a:t>'</a:t>
            </a:r>
            <a:r>
              <a:rPr lang="ko-KR" altLang="en-US" strike="sngStrike" dirty="0">
                <a:solidFill>
                  <a:srgbClr val="FF0000"/>
                </a:solidFill>
                <a:ea typeface="굴림" pitchFamily="50" charset="-127"/>
              </a:rPr>
              <a:t>한</a:t>
            </a:r>
            <a:r>
              <a:rPr lang="en-US" altLang="ko-KR" strike="sngStrike" dirty="0">
                <a:solidFill>
                  <a:srgbClr val="FF0000"/>
                </a:solidFill>
                <a:ea typeface="굴림" pitchFamily="50" charset="-127"/>
              </a:rPr>
              <a:t>'</a:t>
            </a:r>
            <a:r>
              <a:rPr lang="en-US" altLang="ko-KR" dirty="0">
                <a:ea typeface="굴림" pitchFamily="50" charset="-127"/>
              </a:rPr>
              <a:t>)</a:t>
            </a:r>
          </a:p>
        </p:txBody>
      </p:sp>
      <p:pic>
        <p:nvPicPr>
          <p:cNvPr id="5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62" y="4617371"/>
            <a:ext cx="683931" cy="136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87" y="4343542"/>
            <a:ext cx="859328" cy="171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15" y="3991235"/>
            <a:ext cx="1054737" cy="210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934B88E-ABDF-445D-B10C-271469D4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7EBFA-6981-3E46-C997-96585362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6" y="3991235"/>
            <a:ext cx="4701210" cy="199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다양한 </a:t>
            </a:r>
            <a:r>
              <a:rPr lang="ko-KR" altLang="en-US" sz="3600" dirty="0" err="1">
                <a:latin typeface="+mn-ea"/>
                <a:ea typeface="+mn-ea"/>
              </a:rPr>
              <a:t>자료형이</a:t>
            </a:r>
            <a:r>
              <a:rPr lang="ko-KR" altLang="en-US" sz="3600" dirty="0">
                <a:latin typeface="+mn-ea"/>
                <a:ea typeface="+mn-ea"/>
              </a:rPr>
              <a:t> 필요한 이유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상자에 물건을 저장하는 것과 같다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08088" y="1291933"/>
            <a:ext cx="33464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241426" y="2006308"/>
            <a:ext cx="38004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D8EF3-8D5C-A353-6685-7C0AE18C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500312"/>
            <a:ext cx="6991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3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2334</Words>
  <Application>Microsoft Office PowerPoint</Application>
  <PresentationFormat>화면 슬라이드 쇼(4:3)</PresentationFormat>
  <Paragraphs>418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굴림</vt:lpstr>
      <vt:lpstr>함초롬돋움</vt:lpstr>
      <vt:lpstr>Arial</vt:lpstr>
      <vt:lpstr>Century Schoolbook</vt:lpstr>
      <vt:lpstr>Consolas</vt:lpstr>
      <vt:lpstr>Symbol</vt:lpstr>
      <vt:lpstr>Trebuchet MS</vt:lpstr>
      <vt:lpstr>Tw Cen MT</vt:lpstr>
      <vt:lpstr>Wingdings</vt:lpstr>
      <vt:lpstr>가을</vt:lpstr>
      <vt:lpstr>제 4장 변수와 자료형</vt:lpstr>
      <vt:lpstr>변수</vt:lpstr>
      <vt:lpstr>변수는 어디에 만들어지는가?</vt:lpstr>
      <vt:lpstr>변수가 왜 필요한가? #1</vt:lpstr>
      <vt:lpstr>변수가 왜 필요한가? #2</vt:lpstr>
      <vt:lpstr>변수와 상수</vt:lpstr>
      <vt:lpstr>예제: 변수와 상수</vt:lpstr>
      <vt:lpstr>자료형</vt:lpstr>
      <vt:lpstr>다양한 자료형이 필요한 이유</vt:lpstr>
      <vt:lpstr>자료형의 분류 </vt:lpstr>
      <vt:lpstr>자료형의 크기</vt:lpstr>
      <vt:lpstr>예제: 자료형의 크기</vt:lpstr>
      <vt:lpstr>정수형</vt:lpstr>
      <vt:lpstr>C에서는 왜 이렇게 많은 종류의 정수형이 있을까?</vt:lpstr>
      <vt:lpstr>정수형의 범위</vt:lpstr>
      <vt:lpstr>signed, unsigned 수식자(modifier) </vt:lpstr>
      <vt:lpstr>unsigned int</vt:lpstr>
      <vt:lpstr>unsigned 예제 </vt:lpstr>
      <vt:lpstr>참고</vt:lpstr>
      <vt:lpstr>오버플로우</vt:lpstr>
      <vt:lpstr>오버플로우</vt:lpstr>
      <vt:lpstr>오버플로우</vt:lpstr>
      <vt:lpstr>정수 상수</vt:lpstr>
      <vt:lpstr>10진법, 8진법, 16진법</vt:lpstr>
      <vt:lpstr>예제 </vt:lpstr>
      <vt:lpstr>기호 상수</vt:lpstr>
      <vt:lpstr>기호 상수의 장점</vt:lpstr>
      <vt:lpstr>기호 상수를 만드는 방법 #1</vt:lpstr>
      <vt:lpstr>기호 상수를 만드는 방법 #2</vt:lpstr>
      <vt:lpstr>예제: 기호 상수</vt:lpstr>
      <vt:lpstr>예제 </vt:lpstr>
      <vt:lpstr>실수를 표현하는 방법</vt:lpstr>
      <vt:lpstr>부동 소수점 형</vt:lpstr>
      <vt:lpstr>실수를 출력하는 형식 지정자</vt:lpstr>
      <vt:lpstr>예제 </vt:lpstr>
      <vt:lpstr>부동 소수점 상수</vt:lpstr>
      <vt:lpstr>부동소수점 오버플로우</vt:lpstr>
      <vt:lpstr>부동 소수점 언더플로우</vt:lpstr>
      <vt:lpstr>부동소수점형 사용시 주의사항</vt:lpstr>
      <vt:lpstr>부동소수점형 사용시 주의사항</vt:lpstr>
      <vt:lpstr>문자형</vt:lpstr>
      <vt:lpstr>아스키 코드표</vt:lpstr>
      <vt:lpstr>아스키 코드표</vt:lpstr>
      <vt:lpstr>문자 변수</vt:lpstr>
      <vt:lpstr>예제 </vt:lpstr>
      <vt:lpstr>제어 문자</vt:lpstr>
      <vt:lpstr>제어 문자를 나타내는 방법</vt:lpstr>
      <vt:lpstr>이스케이프 시퀀스</vt:lpstr>
      <vt:lpstr>역슬래시 \</vt:lpstr>
      <vt:lpstr>예제 </vt:lpstr>
      <vt:lpstr>정수형으로서의 char형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한장수</cp:lastModifiedBy>
  <cp:revision>638</cp:revision>
  <dcterms:created xsi:type="dcterms:W3CDTF">2007-06-29T06:43:39Z</dcterms:created>
  <dcterms:modified xsi:type="dcterms:W3CDTF">2024-04-01T13:52:48Z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