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9"/>
  </p:notesMasterIdLst>
  <p:handoutMasterIdLst>
    <p:handoutMasterId r:id="rId80"/>
  </p:handoutMasterIdLst>
  <p:sldIdLst>
    <p:sldId id="586" r:id="rId2"/>
    <p:sldId id="358" r:id="rId3"/>
    <p:sldId id="458" r:id="rId4"/>
    <p:sldId id="511" r:id="rId5"/>
    <p:sldId id="459" r:id="rId6"/>
    <p:sldId id="498" r:id="rId7"/>
    <p:sldId id="461" r:id="rId8"/>
    <p:sldId id="462" r:id="rId9"/>
    <p:sldId id="463" r:id="rId10"/>
    <p:sldId id="464" r:id="rId11"/>
    <p:sldId id="465" r:id="rId12"/>
    <p:sldId id="514" r:id="rId13"/>
    <p:sldId id="513" r:id="rId14"/>
    <p:sldId id="499" r:id="rId15"/>
    <p:sldId id="466" r:id="rId16"/>
    <p:sldId id="410" r:id="rId17"/>
    <p:sldId id="411" r:id="rId18"/>
    <p:sldId id="515" r:id="rId19"/>
    <p:sldId id="412" r:id="rId20"/>
    <p:sldId id="467" r:id="rId21"/>
    <p:sldId id="413" r:id="rId22"/>
    <p:sldId id="500" r:id="rId23"/>
    <p:sldId id="516" r:id="rId24"/>
    <p:sldId id="518" r:id="rId25"/>
    <p:sldId id="420" r:id="rId26"/>
    <p:sldId id="529" r:id="rId27"/>
    <p:sldId id="530" r:id="rId28"/>
    <p:sldId id="580" r:id="rId29"/>
    <p:sldId id="531" r:id="rId30"/>
    <p:sldId id="532" r:id="rId31"/>
    <p:sldId id="536" r:id="rId32"/>
    <p:sldId id="537" r:id="rId33"/>
    <p:sldId id="538" r:id="rId34"/>
    <p:sldId id="539" r:id="rId35"/>
    <p:sldId id="533" r:id="rId36"/>
    <p:sldId id="543" r:id="rId37"/>
    <p:sldId id="542" r:id="rId38"/>
    <p:sldId id="541" r:id="rId39"/>
    <p:sldId id="544" r:id="rId40"/>
    <p:sldId id="550" r:id="rId41"/>
    <p:sldId id="545" r:id="rId42"/>
    <p:sldId id="546" r:id="rId43"/>
    <p:sldId id="547" r:id="rId44"/>
    <p:sldId id="551" r:id="rId45"/>
    <p:sldId id="552" r:id="rId46"/>
    <p:sldId id="553" r:id="rId47"/>
    <p:sldId id="581" r:id="rId48"/>
    <p:sldId id="555" r:id="rId49"/>
    <p:sldId id="554" r:id="rId50"/>
    <p:sldId id="556" r:id="rId51"/>
    <p:sldId id="557" r:id="rId52"/>
    <p:sldId id="558" r:id="rId53"/>
    <p:sldId id="559" r:id="rId54"/>
    <p:sldId id="561" r:id="rId55"/>
    <p:sldId id="565" r:id="rId56"/>
    <p:sldId id="566" r:id="rId57"/>
    <p:sldId id="560" r:id="rId58"/>
    <p:sldId id="572" r:id="rId59"/>
    <p:sldId id="424" r:id="rId60"/>
    <p:sldId id="519" r:id="rId61"/>
    <p:sldId id="425" r:id="rId62"/>
    <p:sldId id="426" r:id="rId63"/>
    <p:sldId id="428" r:id="rId64"/>
    <p:sldId id="429" r:id="rId65"/>
    <p:sldId id="573" r:id="rId66"/>
    <p:sldId id="508" r:id="rId67"/>
    <p:sldId id="448" r:id="rId68"/>
    <p:sldId id="574" r:id="rId69"/>
    <p:sldId id="449" r:id="rId70"/>
    <p:sldId id="450" r:id="rId71"/>
    <p:sldId id="584" r:id="rId72"/>
    <p:sldId id="451" r:id="rId73"/>
    <p:sldId id="583" r:id="rId74"/>
    <p:sldId id="494" r:id="rId75"/>
    <p:sldId id="495" r:id="rId76"/>
    <p:sldId id="585" r:id="rId77"/>
    <p:sldId id="510" r:id="rId7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CCFFCC"/>
    <a:srgbClr val="CCFF99"/>
    <a:srgbClr val="0000CC"/>
    <a:srgbClr val="89E0FF"/>
    <a:srgbClr val="FF3300"/>
    <a:srgbClr val="FFCCFF"/>
    <a:srgbClr val="FFCC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29" autoAdjust="0"/>
    <p:restoredTop sz="92218" autoAdjust="0"/>
  </p:normalViewPr>
  <p:slideViewPr>
    <p:cSldViewPr snapToGrid="0">
      <p:cViewPr varScale="1">
        <p:scale>
          <a:sx n="99" d="100"/>
          <a:sy n="99" d="100"/>
        </p:scale>
        <p:origin x="26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87D0A88-229B-4C7F-9DF2-2F14C969E3B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011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F7F6835-911A-4120-84C9-DBED1238C8D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60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6835-911A-4120-84C9-DBED1238C8DF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18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6835-911A-4120-84C9-DBED1238C8DF}" type="slidenum">
              <a:rPr lang="ko-KR" altLang="en-US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49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7945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043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40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7501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7838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23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0507-43C4-43F5-8FB4-E6661552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00D39-1F80-43AF-8CA9-3138ABC2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D2F6A-C7EC-42D6-9F0A-B0396CB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79BB6-DD01-4B4E-91D4-4B2526A2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50EA1186-BE7D-4865-9ABE-92A5D90D07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90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891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6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58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41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60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4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Century Schoolbook" panose="02040604050505020304" pitchFamily="18" charset="0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Century Schoolbook" panose="02040604050505020304" pitchFamily="18" charset="0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Century Schoolbook" panose="02040604050505020304" pitchFamily="18" charset="0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Century Schoolbook" panose="02040604050505020304" pitchFamily="18" charset="0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Century Schoolbook" panose="02040604050505020304" pitchFamily="18" charset="0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</a:t>
            </a:r>
            <a:r>
              <a:rPr lang="ko-KR" altLang="en-US" dirty="0"/>
              <a:t>장 수식과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8CAF4-D936-0230-7197-9A0123BEF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FC298AF-F720-B23D-24E9-0204B743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부호 연산자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변수나 상수의 부호를 변경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942848" y="2241940"/>
            <a:ext cx="7493000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x = -10;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y = -x;   // 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변수 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y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값은 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 된다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  <a:cs typeface="한컴바탕" pitchFamily="18" charset="2"/>
            </a:endParaRPr>
          </a:p>
        </p:txBody>
      </p:sp>
      <p:sp>
        <p:nvSpPr>
          <p:cNvPr id="551977" name="AutoShape 41"/>
          <p:cNvSpPr>
            <a:spLocks noChangeArrowheads="1"/>
          </p:cNvSpPr>
          <p:nvPr/>
        </p:nvSpPr>
        <p:spPr bwMode="auto">
          <a:xfrm>
            <a:off x="6430963" y="2820988"/>
            <a:ext cx="1855787" cy="1635125"/>
          </a:xfrm>
          <a:prstGeom prst="wedgeEllipseCallout">
            <a:avLst>
              <a:gd name="adj1" fmla="val 36741"/>
              <a:gd name="adj2" fmla="val 486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-</a:t>
            </a:r>
            <a:r>
              <a:rPr lang="ko-KR" altLang="en-US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이항 연산자이기도 하고 </a:t>
            </a:r>
            <a:r>
              <a:rPr lang="ko-KR" altLang="en-US" sz="1400" dirty="0" err="1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단항</a:t>
            </a:r>
            <a:r>
              <a:rPr lang="ko-KR" altLang="en-US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연산자이기도 하죠</a:t>
            </a:r>
          </a:p>
        </p:txBody>
      </p:sp>
      <p:sp>
        <p:nvSpPr>
          <p:cNvPr id="57" name="정육면체 56"/>
          <p:cNvSpPr/>
          <p:nvPr/>
        </p:nvSpPr>
        <p:spPr bwMode="auto">
          <a:xfrm>
            <a:off x="1357945" y="3525480"/>
            <a:ext cx="687040" cy="517358"/>
          </a:xfrm>
          <a:prstGeom prst="cube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정육면체 58"/>
          <p:cNvSpPr/>
          <p:nvPr/>
        </p:nvSpPr>
        <p:spPr bwMode="auto">
          <a:xfrm>
            <a:off x="2064726" y="3525480"/>
            <a:ext cx="557463" cy="517358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>
                <a:solidFill>
                  <a:srgbClr val="FF0000"/>
                </a:solidFill>
              </a:rPr>
              <a:t>-</a:t>
            </a:r>
            <a:endParaRPr kumimoji="0" lang="ko-KR" altLang="en-US" sz="2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02752" y="4042838"/>
            <a:ext cx="1344829" cy="609757"/>
            <a:chOff x="1423427" y="3490134"/>
            <a:chExt cx="1344829" cy="609757"/>
          </a:xfrm>
          <a:solidFill>
            <a:srgbClr val="0070C0"/>
          </a:solidFill>
        </p:grpSpPr>
        <p:sp>
          <p:nvSpPr>
            <p:cNvPr id="64" name="직사각형 63"/>
            <p:cNvSpPr/>
            <p:nvPr/>
          </p:nvSpPr>
          <p:spPr bwMode="auto">
            <a:xfrm>
              <a:off x="1423427" y="3729696"/>
              <a:ext cx="1344829" cy="370195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이항연산자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5" name="직선 화살표 연결선 64"/>
            <p:cNvCxnSpPr>
              <a:stCxn id="64" idx="0"/>
              <a:endCxn id="59" idx="3"/>
            </p:cNvCxnSpPr>
            <p:nvPr/>
          </p:nvCxnSpPr>
          <p:spPr bwMode="auto">
            <a:xfrm flipH="1" flipV="1">
              <a:off x="2062493" y="3490134"/>
              <a:ext cx="33349" cy="239562"/>
            </a:xfrm>
            <a:prstGeom prst="straightConnector1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정육면체 57"/>
          <p:cNvSpPr/>
          <p:nvPr/>
        </p:nvSpPr>
        <p:spPr bwMode="auto">
          <a:xfrm>
            <a:off x="2659620" y="3513448"/>
            <a:ext cx="649329" cy="517358"/>
          </a:xfrm>
          <a:prstGeom prst="cube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/>
              <a:t>20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3" name="정육면체 72"/>
          <p:cNvSpPr/>
          <p:nvPr/>
        </p:nvSpPr>
        <p:spPr bwMode="auto">
          <a:xfrm>
            <a:off x="4659881" y="3610720"/>
            <a:ext cx="557463" cy="517358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>
                <a:solidFill>
                  <a:srgbClr val="FF0000"/>
                </a:solidFill>
              </a:rPr>
              <a:t>-</a:t>
            </a:r>
            <a:endParaRPr kumimoji="0" lang="ko-KR" altLang="en-US" sz="2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95421" y="4128078"/>
            <a:ext cx="1344829" cy="609756"/>
            <a:chOff x="4016096" y="3575374"/>
            <a:chExt cx="1344829" cy="609756"/>
          </a:xfrm>
          <a:solidFill>
            <a:srgbClr val="0070C0"/>
          </a:solidFill>
        </p:grpSpPr>
        <p:sp>
          <p:nvSpPr>
            <p:cNvPr id="74" name="직사각형 73"/>
            <p:cNvSpPr/>
            <p:nvPr/>
          </p:nvSpPr>
          <p:spPr bwMode="auto">
            <a:xfrm>
              <a:off x="4016096" y="3814935"/>
              <a:ext cx="1344829" cy="370195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err="1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단항연산자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5" name="직선 화살표 연결선 74"/>
            <p:cNvCxnSpPr>
              <a:stCxn id="74" idx="0"/>
              <a:endCxn id="73" idx="3"/>
            </p:cNvCxnSpPr>
            <p:nvPr/>
          </p:nvCxnSpPr>
          <p:spPr bwMode="auto">
            <a:xfrm flipH="1" flipV="1">
              <a:off x="4657648" y="3575374"/>
              <a:ext cx="30863" cy="239561"/>
            </a:xfrm>
            <a:prstGeom prst="straightConnector1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정육면체 75"/>
          <p:cNvSpPr/>
          <p:nvPr/>
        </p:nvSpPr>
        <p:spPr bwMode="auto">
          <a:xfrm>
            <a:off x="5254775" y="3598688"/>
            <a:ext cx="649329" cy="517358"/>
          </a:xfrm>
          <a:prstGeom prst="cube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/>
              <a:t>10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B90B66EC-4478-E774-4ACE-8F56194DD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88" y="4652595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2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  <a:r>
              <a:rPr lang="en-US" altLang="ko-KR" dirty="0"/>
              <a:t>: ++, --</a:t>
            </a:r>
          </a:p>
          <a:p>
            <a:r>
              <a:rPr lang="ko-KR" altLang="en-US" dirty="0"/>
              <a:t>변수의 값을 하나 증가시키거나 감소시키는 연산자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++x, --x;</a:t>
            </a:r>
            <a:endParaRPr lang="ko-KR" altLang="en-US" dirty="0"/>
          </a:p>
        </p:txBody>
      </p:sp>
      <p:pic>
        <p:nvPicPr>
          <p:cNvPr id="549897" name="Picture 9" descr="http://www.hand-counters.com/Products/images/Digital_Counter_Classic_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57" y="4075019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D75C5D-3785-2BBB-54BF-010A3F44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69" y="3006852"/>
            <a:ext cx="42005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73E23E-AB8A-A07A-1F09-65C8B52E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72" y="1665612"/>
            <a:ext cx="5905500" cy="2038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증감 연산자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3B6B0A-3095-5903-160B-1D4CF8FE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59" y="3805693"/>
            <a:ext cx="5724525" cy="2066925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5024FF3-ADAF-BC9C-5E6B-B558956821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63881"/>
            <a:ext cx="8153400" cy="685366"/>
          </a:xfrm>
        </p:spPr>
        <p:txBody>
          <a:bodyPr/>
          <a:lstStyle/>
          <a:p>
            <a:r>
              <a:rPr lang="ko-KR" altLang="en-US" dirty="0"/>
              <a:t>전위</a:t>
            </a:r>
            <a:r>
              <a:rPr lang="en-US" altLang="ko-KR" dirty="0"/>
              <a:t>(prefix)</a:t>
            </a:r>
            <a:r>
              <a:rPr lang="ko-KR" altLang="en-US" dirty="0"/>
              <a:t> 증감 연산자</a:t>
            </a:r>
            <a:r>
              <a:rPr lang="en-US" altLang="ko-KR" dirty="0"/>
              <a:t>: ++x, --x</a:t>
            </a:r>
            <a:br>
              <a:rPr lang="en-US" altLang="ko-KR" dirty="0"/>
            </a:br>
            <a:r>
              <a:rPr lang="en-US" altLang="ko-KR" dirty="0"/>
              <a:t>y = ++x; </a:t>
            </a:r>
            <a:r>
              <a:rPr lang="en-US" altLang="ko-KR" dirty="0">
                <a:sym typeface="Wingdings" panose="05000000000000000000" pitchFamily="2" charset="2"/>
              </a:rPr>
              <a:t> ++x; y = x;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3D9E9-CD9F-3E06-C6A2-9F78C13ADAB0}"/>
              </a:ext>
            </a:extLst>
          </p:cNvPr>
          <p:cNvSpPr txBox="1">
            <a:spLocks/>
          </p:cNvSpPr>
          <p:nvPr/>
        </p:nvSpPr>
        <p:spPr>
          <a:xfrm>
            <a:off x="612648" y="3703962"/>
            <a:ext cx="8153400" cy="6853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후위</a:t>
            </a:r>
            <a:r>
              <a:rPr lang="en-US" altLang="ko-KR" dirty="0"/>
              <a:t>(postfix)</a:t>
            </a:r>
            <a:r>
              <a:rPr lang="ko-KR" altLang="en-US" dirty="0"/>
              <a:t> 증감 연산자</a:t>
            </a:r>
            <a:r>
              <a:rPr lang="en-US" altLang="ko-KR" dirty="0"/>
              <a:t>: x++, x--</a:t>
            </a:r>
            <a:br>
              <a:rPr lang="en-US" altLang="ko-KR" dirty="0"/>
            </a:br>
            <a:r>
              <a:rPr lang="en-US" altLang="ko-KR" dirty="0"/>
              <a:t>y = x++; </a:t>
            </a:r>
            <a:r>
              <a:rPr lang="en-US" altLang="ko-KR" dirty="0">
                <a:sym typeface="Wingdings" panose="05000000000000000000" pitchFamily="2" charset="2"/>
              </a:rPr>
              <a:t> y = x; x++;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621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연산자 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9BE8A4-FFAF-483F-9CE1-2D321BD7DE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3534" y="1895059"/>
            <a:ext cx="8153400" cy="2132146"/>
          </a:xfrm>
        </p:spPr>
      </p:pic>
    </p:spTree>
    <p:extLst>
      <p:ext uri="{BB962C8B-B14F-4D97-AF65-F5344CB8AC3E}">
        <p14:creationId xmlns:p14="http://schemas.microsoft.com/office/powerpoint/2010/main" val="931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증감 연산자의 예 </a:t>
            </a:r>
          </a:p>
        </p:txBody>
      </p:sp>
      <p:sp>
        <p:nvSpPr>
          <p:cNvPr id="3" name="모서리가 접힌 도형 2"/>
          <p:cNvSpPr/>
          <p:nvPr/>
        </p:nvSpPr>
        <p:spPr bwMode="auto">
          <a:xfrm>
            <a:off x="868859" y="1810321"/>
            <a:ext cx="6895073" cy="530543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y = (1 + x++) + 10; 	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B050"/>
                </a:solidFill>
                <a:latin typeface="D2Coding"/>
              </a:rPr>
              <a:t>괄호가 있어도 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x</a:t>
            </a:r>
            <a:r>
              <a:rPr lang="ko-KR" altLang="en-US" sz="1800" b="0" i="0" u="none" strike="noStrike" baseline="0" dirty="0">
                <a:solidFill>
                  <a:srgbClr val="00B050"/>
                </a:solidFill>
                <a:latin typeface="D2Coding"/>
              </a:rPr>
              <a:t>값의 증가는 맨 나중에 실행된다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.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8" name="모서리가 접힌 도형 2">
            <a:extLst>
              <a:ext uri="{FF2B5EF4-FFF2-40B4-BE49-F238E27FC236}">
                <a16:creationId xmlns:a16="http://schemas.microsoft.com/office/drawing/2014/main" id="{79A9BB3B-3F62-42BA-A800-C548A738D377}"/>
              </a:ext>
            </a:extLst>
          </p:cNvPr>
          <p:cNvSpPr/>
          <p:nvPr/>
        </p:nvSpPr>
        <p:spPr bwMode="auto">
          <a:xfrm>
            <a:off x="868860" y="2822257"/>
            <a:ext cx="6895072" cy="807911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x = 10++; 	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B050"/>
                </a:solidFill>
                <a:latin typeface="D2Coding"/>
              </a:rPr>
              <a:t>상수에 적용할 수 없다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y = (x+1)++; 	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B050"/>
                </a:solidFill>
                <a:latin typeface="D2Coding"/>
              </a:rPr>
              <a:t>수식에 적용할 수 없다</a:t>
            </a:r>
            <a:r>
              <a:rPr lang="en-US" altLang="ko-KR" sz="1800" b="0" i="0" u="none" strike="noStrike" baseline="0" dirty="0">
                <a:solidFill>
                  <a:srgbClr val="00B050"/>
                </a:solidFill>
                <a:latin typeface="D2Coding"/>
              </a:rPr>
              <a:t>.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62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13359" y="1483097"/>
            <a:ext cx="7626350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x=10, y=10;</a:t>
            </a:r>
          </a:p>
          <a:p>
            <a:pPr marL="0" indent="0">
              <a:buNone/>
            </a:pPr>
            <a:endParaRPr lang="ko-KR" altLang="en-US" sz="1600" dirty="0">
              <a:solidFill>
                <a:prstClr val="black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"x=%d\n"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"++x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++x);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"x=%d\n\n"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x);</a:t>
            </a:r>
          </a:p>
          <a:p>
            <a:pPr marL="0" indent="0">
              <a:buNone/>
            </a:pPr>
            <a:endParaRPr lang="ko-KR" altLang="en-US" sz="1600" dirty="0">
              <a:solidFill>
                <a:prstClr val="black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"y=%d\n"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"y++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y++);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"y=%d\n"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y);</a:t>
            </a:r>
          </a:p>
          <a:p>
            <a:pPr marL="0" indent="0">
              <a:buNone/>
            </a:pPr>
            <a:endParaRPr lang="en-US" altLang="ko-KR" sz="1600" dirty="0">
              <a:solidFill>
                <a:prstClr val="black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증감 연산자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429592" y="4060560"/>
            <a:ext cx="3581401" cy="2628686"/>
            <a:chOff x="1264444" y="1662113"/>
            <a:chExt cx="4895850" cy="3916362"/>
          </a:xfrm>
        </p:grpSpPr>
        <p:sp>
          <p:nvSpPr>
            <p:cNvPr id="3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72376" y="4296597"/>
            <a:ext cx="23272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x=10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++x</a:t>
            </a:r>
            <a:r>
              <a:rPr lang="ko-KR" altLang="en-US" sz="1600" i="1" dirty="0">
                <a:solidFill>
                  <a:schemeClr val="bg1"/>
                </a:solidFill>
              </a:rPr>
              <a:t>의 값</a:t>
            </a:r>
            <a:r>
              <a:rPr lang="en-US" altLang="ko-KR" sz="1600" i="1" dirty="0">
                <a:solidFill>
                  <a:schemeClr val="bg1"/>
                </a:solidFill>
              </a:rPr>
              <a:t>=11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x=11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88206" y="5153645"/>
            <a:ext cx="2327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y=10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y++</a:t>
            </a:r>
            <a:r>
              <a:rPr lang="ko-KR" altLang="en-US" sz="1600" i="1" dirty="0">
                <a:solidFill>
                  <a:schemeClr val="bg1"/>
                </a:solidFill>
              </a:rPr>
              <a:t>의 값</a:t>
            </a:r>
            <a:r>
              <a:rPr lang="en-US" altLang="ko-KR" sz="1600" i="1" dirty="0">
                <a:solidFill>
                  <a:schemeClr val="bg1"/>
                </a:solidFill>
              </a:rPr>
              <a:t>=10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y=11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A9AF8485-5BEE-4B15-B498-BD7DC7B46796}"/>
              </a:ext>
            </a:extLst>
          </p:cNvPr>
          <p:cNvSpPr/>
          <p:nvPr/>
        </p:nvSpPr>
        <p:spPr>
          <a:xfrm>
            <a:off x="5543058" y="1940170"/>
            <a:ext cx="2819115" cy="670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336"/>
              <a:gd name="adj6" fmla="val -51857"/>
            </a:avLst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먼저 증가하고 증가된 값이 수식에 사용된다</a:t>
            </a:r>
            <a:r>
              <a:rPr lang="en-US" altLang="ko-KR" sz="14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5" name="설명선: 굽은 선 194">
            <a:extLst>
              <a:ext uri="{FF2B5EF4-FFF2-40B4-BE49-F238E27FC236}">
                <a16:creationId xmlns:a16="http://schemas.microsoft.com/office/drawing/2014/main" id="{056F22BE-11F8-44B6-B228-10E44DF053A2}"/>
              </a:ext>
            </a:extLst>
          </p:cNvPr>
          <p:cNvSpPr/>
          <p:nvPr/>
        </p:nvSpPr>
        <p:spPr>
          <a:xfrm>
            <a:off x="5465833" y="3126180"/>
            <a:ext cx="2819115" cy="670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881"/>
              <a:gd name="adj6" fmla="val -50559"/>
            </a:avLst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현재 값을 먼저 수식에 사용</a:t>
            </a:r>
          </a:p>
          <a:p>
            <a:pPr algn="ctr"/>
            <a:r>
              <a:rPr lang="ko-KR" altLang="en-US" sz="14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하고 나중에 증가된다</a:t>
            </a:r>
            <a:r>
              <a:rPr lang="en-US" altLang="ko-KR" sz="14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1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대입</a:t>
            </a:r>
            <a:r>
              <a:rPr lang="en-US" altLang="ko-KR" sz="3600" dirty="0"/>
              <a:t>(</a:t>
            </a:r>
            <a:r>
              <a:rPr lang="ko-KR" altLang="en-US" sz="3600" dirty="0"/>
              <a:t>치환</a:t>
            </a:r>
            <a:r>
              <a:rPr lang="en-US" altLang="ko-KR" sz="3600" dirty="0"/>
              <a:t>, </a:t>
            </a:r>
            <a:r>
              <a:rPr lang="ko-KR" altLang="en-US" sz="3600" dirty="0"/>
              <a:t>배정</a:t>
            </a:r>
            <a:r>
              <a:rPr lang="en-US" altLang="ko-KR" sz="3600" dirty="0"/>
              <a:t>, </a:t>
            </a:r>
            <a:r>
              <a:rPr lang="ko-KR" altLang="en-US" sz="3600" dirty="0"/>
              <a:t>할당</a:t>
            </a:r>
            <a:r>
              <a:rPr lang="en-US" altLang="ko-KR" sz="3600" dirty="0"/>
              <a:t>, assignment) </a:t>
            </a:r>
            <a:r>
              <a:rPr lang="ko-KR" altLang="en-US" sz="3600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AE0A56E-7ECE-E9A1-54C8-68D0AE7C64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0412" y="1905000"/>
            <a:ext cx="7858125" cy="3886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연산자 주의점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100 = x + y; 		</a:t>
            </a:r>
            <a:r>
              <a:rPr lang="en-US" altLang="ko-KR" dirty="0">
                <a:solidFill>
                  <a:schemeClr val="tx2"/>
                </a:solidFill>
              </a:rPr>
              <a:t>// </a:t>
            </a:r>
            <a:r>
              <a:rPr lang="ko-KR" altLang="en-US" dirty="0">
                <a:solidFill>
                  <a:schemeClr val="tx2"/>
                </a:solidFill>
              </a:rPr>
              <a:t>컴파일 오류</a:t>
            </a:r>
            <a:r>
              <a:rPr lang="en-US" altLang="ko-KR" dirty="0">
                <a:solidFill>
                  <a:schemeClr val="tx2"/>
                </a:solidFill>
              </a:rPr>
              <a:t>!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AEA01-FFC2-8093-A3D2-DBFB4E99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2" y="2338387"/>
            <a:ext cx="46482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대입 연산자 주의점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6197" y="2855684"/>
            <a:ext cx="298524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</a:rPr>
              <a:t>x = x + 1;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0235" y="1595709"/>
            <a:ext cx="3648277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수학적으로는 올바르지 않지만 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올바른 문장임</a:t>
            </a:r>
          </a:p>
        </p:txBody>
      </p:sp>
      <p:sp>
        <p:nvSpPr>
          <p:cNvPr id="7" name="자유형 6"/>
          <p:cNvSpPr/>
          <p:nvPr/>
        </p:nvSpPr>
        <p:spPr>
          <a:xfrm>
            <a:off x="2581835" y="1873624"/>
            <a:ext cx="2384612" cy="1084763"/>
          </a:xfrm>
          <a:custGeom>
            <a:avLst/>
            <a:gdLst>
              <a:gd name="connsiteX0" fmla="*/ 2384612 w 2384612"/>
              <a:gd name="connsiteY0" fmla="*/ 0 h 1084763"/>
              <a:gd name="connsiteX1" fmla="*/ 2339789 w 2384612"/>
              <a:gd name="connsiteY1" fmla="*/ 8964 h 1084763"/>
              <a:gd name="connsiteX2" fmla="*/ 2312894 w 2384612"/>
              <a:gd name="connsiteY2" fmla="*/ 17929 h 1084763"/>
              <a:gd name="connsiteX3" fmla="*/ 2250141 w 2384612"/>
              <a:gd name="connsiteY3" fmla="*/ 26894 h 1084763"/>
              <a:gd name="connsiteX4" fmla="*/ 2142565 w 2384612"/>
              <a:gd name="connsiteY4" fmla="*/ 44823 h 1084763"/>
              <a:gd name="connsiteX5" fmla="*/ 2008094 w 2384612"/>
              <a:gd name="connsiteY5" fmla="*/ 71717 h 1084763"/>
              <a:gd name="connsiteX6" fmla="*/ 1739153 w 2384612"/>
              <a:gd name="connsiteY6" fmla="*/ 98611 h 1084763"/>
              <a:gd name="connsiteX7" fmla="*/ 1524000 w 2384612"/>
              <a:gd name="connsiteY7" fmla="*/ 143435 h 1084763"/>
              <a:gd name="connsiteX8" fmla="*/ 1380565 w 2384612"/>
              <a:gd name="connsiteY8" fmla="*/ 197223 h 1084763"/>
              <a:gd name="connsiteX9" fmla="*/ 1353671 w 2384612"/>
              <a:gd name="connsiteY9" fmla="*/ 215152 h 1084763"/>
              <a:gd name="connsiteX10" fmla="*/ 1272989 w 2384612"/>
              <a:gd name="connsiteY10" fmla="*/ 251011 h 1084763"/>
              <a:gd name="connsiteX11" fmla="*/ 1246094 w 2384612"/>
              <a:gd name="connsiteY11" fmla="*/ 277905 h 1084763"/>
              <a:gd name="connsiteX12" fmla="*/ 1219200 w 2384612"/>
              <a:gd name="connsiteY12" fmla="*/ 295835 h 1084763"/>
              <a:gd name="connsiteX13" fmla="*/ 1461247 w 2384612"/>
              <a:gd name="connsiteY13" fmla="*/ 322729 h 1084763"/>
              <a:gd name="connsiteX14" fmla="*/ 1577789 w 2384612"/>
              <a:gd name="connsiteY14" fmla="*/ 349623 h 1084763"/>
              <a:gd name="connsiteX15" fmla="*/ 1604683 w 2384612"/>
              <a:gd name="connsiteY15" fmla="*/ 367552 h 1084763"/>
              <a:gd name="connsiteX16" fmla="*/ 1559859 w 2384612"/>
              <a:gd name="connsiteY16" fmla="*/ 484094 h 1084763"/>
              <a:gd name="connsiteX17" fmla="*/ 1541930 w 2384612"/>
              <a:gd name="connsiteY17" fmla="*/ 510988 h 1084763"/>
              <a:gd name="connsiteX18" fmla="*/ 1470212 w 2384612"/>
              <a:gd name="connsiteY18" fmla="*/ 546847 h 1084763"/>
              <a:gd name="connsiteX19" fmla="*/ 1353671 w 2384612"/>
              <a:gd name="connsiteY19" fmla="*/ 582705 h 1084763"/>
              <a:gd name="connsiteX20" fmla="*/ 1264024 w 2384612"/>
              <a:gd name="connsiteY20" fmla="*/ 600635 h 1084763"/>
              <a:gd name="connsiteX21" fmla="*/ 1093694 w 2384612"/>
              <a:gd name="connsiteY21" fmla="*/ 663388 h 1084763"/>
              <a:gd name="connsiteX22" fmla="*/ 1066800 w 2384612"/>
              <a:gd name="connsiteY22" fmla="*/ 672352 h 1084763"/>
              <a:gd name="connsiteX23" fmla="*/ 986118 w 2384612"/>
              <a:gd name="connsiteY23" fmla="*/ 708211 h 1084763"/>
              <a:gd name="connsiteX24" fmla="*/ 959224 w 2384612"/>
              <a:gd name="connsiteY24" fmla="*/ 717176 h 1084763"/>
              <a:gd name="connsiteX25" fmla="*/ 887506 w 2384612"/>
              <a:gd name="connsiteY25" fmla="*/ 744070 h 1084763"/>
              <a:gd name="connsiteX26" fmla="*/ 770965 w 2384612"/>
              <a:gd name="connsiteY26" fmla="*/ 779929 h 1084763"/>
              <a:gd name="connsiteX27" fmla="*/ 645459 w 2384612"/>
              <a:gd name="connsiteY27" fmla="*/ 815788 h 1084763"/>
              <a:gd name="connsiteX28" fmla="*/ 546847 w 2384612"/>
              <a:gd name="connsiteY28" fmla="*/ 860611 h 1084763"/>
              <a:gd name="connsiteX29" fmla="*/ 484094 w 2384612"/>
              <a:gd name="connsiteY29" fmla="*/ 878541 h 1084763"/>
              <a:gd name="connsiteX30" fmla="*/ 394447 w 2384612"/>
              <a:gd name="connsiteY30" fmla="*/ 923364 h 1084763"/>
              <a:gd name="connsiteX31" fmla="*/ 367553 w 2384612"/>
              <a:gd name="connsiteY31" fmla="*/ 932329 h 1084763"/>
              <a:gd name="connsiteX32" fmla="*/ 313765 w 2384612"/>
              <a:gd name="connsiteY32" fmla="*/ 959223 h 1084763"/>
              <a:gd name="connsiteX33" fmla="*/ 251012 w 2384612"/>
              <a:gd name="connsiteY33" fmla="*/ 977152 h 1084763"/>
              <a:gd name="connsiteX34" fmla="*/ 125506 w 2384612"/>
              <a:gd name="connsiteY34" fmla="*/ 1021976 h 1084763"/>
              <a:gd name="connsiteX35" fmla="*/ 89647 w 2384612"/>
              <a:gd name="connsiteY35" fmla="*/ 1048870 h 1084763"/>
              <a:gd name="connsiteX36" fmla="*/ 35859 w 2384612"/>
              <a:gd name="connsiteY36" fmla="*/ 1066800 h 1084763"/>
              <a:gd name="connsiteX37" fmla="*/ 0 w 2384612"/>
              <a:gd name="connsiteY37" fmla="*/ 1084729 h 108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84612" h="1084763">
                <a:moveTo>
                  <a:pt x="2384612" y="0"/>
                </a:moveTo>
                <a:cubicBezTo>
                  <a:pt x="2369671" y="2988"/>
                  <a:pt x="2354571" y="5269"/>
                  <a:pt x="2339789" y="8964"/>
                </a:cubicBezTo>
                <a:cubicBezTo>
                  <a:pt x="2330621" y="11256"/>
                  <a:pt x="2322160" y="16076"/>
                  <a:pt x="2312894" y="17929"/>
                </a:cubicBezTo>
                <a:cubicBezTo>
                  <a:pt x="2292174" y="22073"/>
                  <a:pt x="2271012" y="23599"/>
                  <a:pt x="2250141" y="26894"/>
                </a:cubicBezTo>
                <a:lnTo>
                  <a:pt x="2142565" y="44823"/>
                </a:lnTo>
                <a:cubicBezTo>
                  <a:pt x="2097618" y="53146"/>
                  <a:pt x="2053492" y="66376"/>
                  <a:pt x="2008094" y="71717"/>
                </a:cubicBezTo>
                <a:cubicBezTo>
                  <a:pt x="1816999" y="94199"/>
                  <a:pt x="1906694" y="85724"/>
                  <a:pt x="1739153" y="98611"/>
                </a:cubicBezTo>
                <a:cubicBezTo>
                  <a:pt x="1667435" y="113552"/>
                  <a:pt x="1594635" y="124010"/>
                  <a:pt x="1524000" y="143435"/>
                </a:cubicBezTo>
                <a:cubicBezTo>
                  <a:pt x="1474765" y="156975"/>
                  <a:pt x="1423052" y="168899"/>
                  <a:pt x="1380565" y="197223"/>
                </a:cubicBezTo>
                <a:cubicBezTo>
                  <a:pt x="1371600" y="203199"/>
                  <a:pt x="1363308" y="210334"/>
                  <a:pt x="1353671" y="215152"/>
                </a:cubicBezTo>
                <a:cubicBezTo>
                  <a:pt x="1291191" y="246392"/>
                  <a:pt x="1370378" y="186086"/>
                  <a:pt x="1272989" y="251011"/>
                </a:cubicBezTo>
                <a:cubicBezTo>
                  <a:pt x="1262440" y="258044"/>
                  <a:pt x="1255834" y="269789"/>
                  <a:pt x="1246094" y="277905"/>
                </a:cubicBezTo>
                <a:cubicBezTo>
                  <a:pt x="1237817" y="284803"/>
                  <a:pt x="1228165" y="289858"/>
                  <a:pt x="1219200" y="295835"/>
                </a:cubicBezTo>
                <a:cubicBezTo>
                  <a:pt x="1291389" y="368020"/>
                  <a:pt x="1216381" y="301123"/>
                  <a:pt x="1461247" y="322729"/>
                </a:cubicBezTo>
                <a:cubicBezTo>
                  <a:pt x="1477174" y="324134"/>
                  <a:pt x="1549541" y="342561"/>
                  <a:pt x="1577789" y="349623"/>
                </a:cubicBezTo>
                <a:cubicBezTo>
                  <a:pt x="1586754" y="355599"/>
                  <a:pt x="1602346" y="357034"/>
                  <a:pt x="1604683" y="367552"/>
                </a:cubicBezTo>
                <a:cubicBezTo>
                  <a:pt x="1615694" y="417102"/>
                  <a:pt x="1583959" y="447943"/>
                  <a:pt x="1559859" y="484094"/>
                </a:cubicBezTo>
                <a:cubicBezTo>
                  <a:pt x="1553883" y="493059"/>
                  <a:pt x="1551567" y="506170"/>
                  <a:pt x="1541930" y="510988"/>
                </a:cubicBezTo>
                <a:cubicBezTo>
                  <a:pt x="1518024" y="522941"/>
                  <a:pt x="1495568" y="538395"/>
                  <a:pt x="1470212" y="546847"/>
                </a:cubicBezTo>
                <a:cubicBezTo>
                  <a:pt x="1431938" y="559605"/>
                  <a:pt x="1392981" y="573456"/>
                  <a:pt x="1353671" y="582705"/>
                </a:cubicBezTo>
                <a:cubicBezTo>
                  <a:pt x="1324007" y="589685"/>
                  <a:pt x="1293495" y="592879"/>
                  <a:pt x="1264024" y="600635"/>
                </a:cubicBezTo>
                <a:cubicBezTo>
                  <a:pt x="1204119" y="616400"/>
                  <a:pt x="1151410" y="641190"/>
                  <a:pt x="1093694" y="663388"/>
                </a:cubicBezTo>
                <a:cubicBezTo>
                  <a:pt x="1084874" y="666780"/>
                  <a:pt x="1075523" y="668718"/>
                  <a:pt x="1066800" y="672352"/>
                </a:cubicBezTo>
                <a:cubicBezTo>
                  <a:pt x="1039633" y="683671"/>
                  <a:pt x="1013285" y="696891"/>
                  <a:pt x="986118" y="708211"/>
                </a:cubicBezTo>
                <a:cubicBezTo>
                  <a:pt x="977395" y="711846"/>
                  <a:pt x="968105" y="713947"/>
                  <a:pt x="959224" y="717176"/>
                </a:cubicBezTo>
                <a:cubicBezTo>
                  <a:pt x="935230" y="725901"/>
                  <a:pt x="911727" y="735996"/>
                  <a:pt x="887506" y="744070"/>
                </a:cubicBezTo>
                <a:cubicBezTo>
                  <a:pt x="848947" y="756923"/>
                  <a:pt x="809958" y="768460"/>
                  <a:pt x="770965" y="779929"/>
                </a:cubicBezTo>
                <a:cubicBezTo>
                  <a:pt x="708596" y="798273"/>
                  <a:pt x="737396" y="780765"/>
                  <a:pt x="645459" y="815788"/>
                </a:cubicBezTo>
                <a:cubicBezTo>
                  <a:pt x="611717" y="828642"/>
                  <a:pt x="580499" y="847524"/>
                  <a:pt x="546847" y="860611"/>
                </a:cubicBezTo>
                <a:cubicBezTo>
                  <a:pt x="526571" y="868496"/>
                  <a:pt x="504581" y="871224"/>
                  <a:pt x="484094" y="878541"/>
                </a:cubicBezTo>
                <a:cubicBezTo>
                  <a:pt x="334832" y="931850"/>
                  <a:pt x="476544" y="882315"/>
                  <a:pt x="394447" y="923364"/>
                </a:cubicBezTo>
                <a:cubicBezTo>
                  <a:pt x="385995" y="927590"/>
                  <a:pt x="376188" y="928491"/>
                  <a:pt x="367553" y="932329"/>
                </a:cubicBezTo>
                <a:cubicBezTo>
                  <a:pt x="349235" y="940470"/>
                  <a:pt x="332475" y="952027"/>
                  <a:pt x="313765" y="959223"/>
                </a:cubicBezTo>
                <a:cubicBezTo>
                  <a:pt x="293460" y="967032"/>
                  <a:pt x="271526" y="969912"/>
                  <a:pt x="251012" y="977152"/>
                </a:cubicBezTo>
                <a:cubicBezTo>
                  <a:pt x="103707" y="1029142"/>
                  <a:pt x="210282" y="1000781"/>
                  <a:pt x="125506" y="1021976"/>
                </a:cubicBezTo>
                <a:cubicBezTo>
                  <a:pt x="113553" y="1030941"/>
                  <a:pt x="103011" y="1042188"/>
                  <a:pt x="89647" y="1048870"/>
                </a:cubicBezTo>
                <a:cubicBezTo>
                  <a:pt x="72743" y="1057322"/>
                  <a:pt x="51584" y="1056317"/>
                  <a:pt x="35859" y="1066800"/>
                </a:cubicBezTo>
                <a:cubicBezTo>
                  <a:pt x="6479" y="1086387"/>
                  <a:pt x="19739" y="1084729"/>
                  <a:pt x="0" y="108472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FAC9A-9928-4F71-C465-097874C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69" y="3626830"/>
            <a:ext cx="4781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0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대입 연산의 결과값</a:t>
            </a:r>
          </a:p>
        </p:txBody>
      </p:sp>
      <p:sp>
        <p:nvSpPr>
          <p:cNvPr id="542777" name="AutoShape 57"/>
          <p:cNvSpPr>
            <a:spLocks noChangeArrowheads="1"/>
          </p:cNvSpPr>
          <p:nvPr/>
        </p:nvSpPr>
        <p:spPr bwMode="auto">
          <a:xfrm>
            <a:off x="6010777" y="1315657"/>
            <a:ext cx="2529409" cy="1779969"/>
          </a:xfrm>
          <a:prstGeom prst="wedgeEllipseCallout">
            <a:avLst>
              <a:gd name="adj1" fmla="val 36160"/>
              <a:gd name="adj2" fmla="val 7515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altLang="ko-KR" sz="11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6922" y="1677514"/>
            <a:ext cx="3187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연산에는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결과값이 있고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대입 연산도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결과값이 있습니다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6F8BA-3F31-4F96-9DCB-1ABBE891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79" y="2392762"/>
            <a:ext cx="4433841" cy="2663514"/>
          </a:xfrm>
          <a:prstGeom prst="rect">
            <a:avLst/>
          </a:prstGeom>
        </p:spPr>
      </p:pic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F5FE2E16-DC25-F960-585A-51A788C0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58" y="3718987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</a:t>
            </a:r>
          </a:p>
        </p:txBody>
      </p:sp>
      <p:sp>
        <p:nvSpPr>
          <p:cNvPr id="479293" name="Rectangle 6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2000" dirty="0">
                <a:latin typeface="Comic Sans MS" pitchFamily="66" charset="0"/>
              </a:rPr>
              <a:t>수식</a:t>
            </a:r>
            <a:r>
              <a:rPr kumimoji="1" lang="en-US" altLang="ko-KR" sz="2000" dirty="0">
                <a:latin typeface="Comic Sans MS" pitchFamily="66" charset="0"/>
              </a:rPr>
              <a:t>(expression)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dirty="0">
                <a:latin typeface="Comic Sans MS" pitchFamily="66" charset="0"/>
              </a:rPr>
              <a:t>상수</a:t>
            </a:r>
            <a:r>
              <a:rPr kumimoji="1" lang="en-US" altLang="ko-KR" dirty="0">
                <a:latin typeface="Comic Sans MS" pitchFamily="66" charset="0"/>
              </a:rPr>
              <a:t>, </a:t>
            </a:r>
            <a:r>
              <a:rPr kumimoji="1" lang="ko-KR" altLang="en-US" dirty="0">
                <a:latin typeface="Comic Sans MS" pitchFamily="66" charset="0"/>
              </a:rPr>
              <a:t>변수</a:t>
            </a:r>
            <a:r>
              <a:rPr kumimoji="1" lang="en-US" altLang="ko-KR" dirty="0">
                <a:latin typeface="Comic Sans MS" pitchFamily="66" charset="0"/>
              </a:rPr>
              <a:t>, </a:t>
            </a:r>
            <a:r>
              <a:rPr kumimoji="1" lang="ko-KR" altLang="en-US" dirty="0">
                <a:latin typeface="Comic Sans MS" pitchFamily="66" charset="0"/>
              </a:rPr>
              <a:t>연산자의 조합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dirty="0">
                <a:latin typeface="Comic Sans MS" pitchFamily="66" charset="0"/>
              </a:rPr>
              <a:t>연산자와 </a:t>
            </a:r>
            <a:r>
              <a:rPr kumimoji="1" lang="ko-KR" altLang="en-US" dirty="0" err="1">
                <a:latin typeface="Comic Sans MS" pitchFamily="66" charset="0"/>
              </a:rPr>
              <a:t>피연산자로</a:t>
            </a:r>
            <a:r>
              <a:rPr kumimoji="1" lang="ko-KR" altLang="en-US" dirty="0">
                <a:latin typeface="Comic Sans MS" pitchFamily="66" charset="0"/>
              </a:rPr>
              <a:t> 나누어진다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479295" name="Rectangle 63"/>
          <p:cNvSpPr>
            <a:spLocks noChangeArrowheads="1"/>
          </p:cNvSpPr>
          <p:nvPr/>
        </p:nvSpPr>
        <p:spPr bwMode="auto">
          <a:xfrm>
            <a:off x="706438" y="3421063"/>
            <a:ext cx="817562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F4EC5-7914-71D2-626E-FB828175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9" y="2886075"/>
            <a:ext cx="51244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같은 문장도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52053" y="2035161"/>
            <a:ext cx="4076564" cy="4428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굴림" pitchFamily="50" charset="-127"/>
              </a:rPr>
              <a:t>y = x = 3;</a:t>
            </a:r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16902FA1-C9B1-4862-81C9-900F0E9B21C1}"/>
              </a:ext>
            </a:extLst>
          </p:cNvPr>
          <p:cNvSpPr/>
          <p:nvPr/>
        </p:nvSpPr>
        <p:spPr>
          <a:xfrm>
            <a:off x="3218688" y="3364992"/>
            <a:ext cx="5138928" cy="9326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6323"/>
              <a:gd name="adj6" fmla="val -3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여러 변수에다가 같은 값을 대입하는 문장을 다음과 같이 작성할 수 있다</a:t>
            </a:r>
            <a:r>
              <a:rPr lang="en-US" altLang="ko-KR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여기서는 먼저 </a:t>
            </a:r>
            <a:r>
              <a:rPr lang="en-US" altLang="ko-KR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x = 3</a:t>
            </a:r>
            <a:r>
              <a: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이 수행되고 그 결과값인 </a:t>
            </a:r>
            <a:r>
              <a:rPr lang="en-US" altLang="ko-KR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3</a:t>
            </a:r>
            <a:r>
              <a: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이 다시 </a:t>
            </a:r>
            <a:r>
              <a:rPr lang="en-US" altLang="ko-KR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y</a:t>
            </a:r>
            <a:r>
              <a: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에 대입된다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96D3215-32CD-4C49-BED6-E430A31890FD}"/>
              </a:ext>
            </a:extLst>
          </p:cNvPr>
          <p:cNvSpPr/>
          <p:nvPr/>
        </p:nvSpPr>
        <p:spPr>
          <a:xfrm>
            <a:off x="1417320" y="1856176"/>
            <a:ext cx="351234" cy="256088"/>
          </a:xfrm>
          <a:custGeom>
            <a:avLst/>
            <a:gdLst>
              <a:gd name="connsiteX0" fmla="*/ 347472 w 351234"/>
              <a:gd name="connsiteY0" fmla="*/ 256088 h 256088"/>
              <a:gd name="connsiteX1" fmla="*/ 301752 w 351234"/>
              <a:gd name="connsiteY1" fmla="*/ 56 h 256088"/>
              <a:gd name="connsiteX2" fmla="*/ 0 w 351234"/>
              <a:gd name="connsiteY2" fmla="*/ 237800 h 2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34" h="256088">
                <a:moveTo>
                  <a:pt x="347472" y="256088"/>
                </a:moveTo>
                <a:cubicBezTo>
                  <a:pt x="353568" y="129596"/>
                  <a:pt x="359664" y="3104"/>
                  <a:pt x="301752" y="56"/>
                </a:cubicBezTo>
                <a:cubicBezTo>
                  <a:pt x="243840" y="-2992"/>
                  <a:pt x="121920" y="117404"/>
                  <a:pt x="0" y="2378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C79BE8E-725B-427E-ACC6-5F74DA43C007}"/>
              </a:ext>
            </a:extLst>
          </p:cNvPr>
          <p:cNvSpPr/>
          <p:nvPr/>
        </p:nvSpPr>
        <p:spPr>
          <a:xfrm>
            <a:off x="959070" y="1817625"/>
            <a:ext cx="351234" cy="256088"/>
          </a:xfrm>
          <a:custGeom>
            <a:avLst/>
            <a:gdLst>
              <a:gd name="connsiteX0" fmla="*/ 347472 w 351234"/>
              <a:gd name="connsiteY0" fmla="*/ 256088 h 256088"/>
              <a:gd name="connsiteX1" fmla="*/ 301752 w 351234"/>
              <a:gd name="connsiteY1" fmla="*/ 56 h 256088"/>
              <a:gd name="connsiteX2" fmla="*/ 0 w 351234"/>
              <a:gd name="connsiteY2" fmla="*/ 237800 h 2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34" h="256088">
                <a:moveTo>
                  <a:pt x="347472" y="256088"/>
                </a:moveTo>
                <a:cubicBezTo>
                  <a:pt x="353568" y="129596"/>
                  <a:pt x="359664" y="3104"/>
                  <a:pt x="301752" y="56"/>
                </a:cubicBezTo>
                <a:cubicBezTo>
                  <a:pt x="243840" y="-2992"/>
                  <a:pt x="121920" y="117404"/>
                  <a:pt x="0" y="2378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22A45C28-5355-6099-90C1-A5DF3A7B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98" y="4605955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069975" y="1100138"/>
            <a:ext cx="7785100" cy="4056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/*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대입 연산자 프로그램 *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x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x+1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x+1);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y=x+1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y=x+1);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y=10+(x=2+7)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y=10+(x=2+7));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y=x=3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y=x=3);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90" name="Freeform 5"/>
          <p:cNvSpPr>
            <a:spLocks/>
          </p:cNvSpPr>
          <p:nvPr/>
        </p:nvSpPr>
        <p:spPr bwMode="auto">
          <a:xfrm>
            <a:off x="6107881" y="2091216"/>
            <a:ext cx="520649" cy="50933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1" name="Freeform 6"/>
          <p:cNvSpPr>
            <a:spLocks/>
          </p:cNvSpPr>
          <p:nvPr/>
        </p:nvSpPr>
        <p:spPr bwMode="auto">
          <a:xfrm>
            <a:off x="5753236" y="2091217"/>
            <a:ext cx="354645" cy="50933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5" name="Freeform 5"/>
          <p:cNvSpPr>
            <a:spLocks/>
          </p:cNvSpPr>
          <p:nvPr/>
        </p:nvSpPr>
        <p:spPr bwMode="auto">
          <a:xfrm>
            <a:off x="7375602" y="2150082"/>
            <a:ext cx="520649" cy="50933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6" name="Freeform 6"/>
          <p:cNvSpPr>
            <a:spLocks/>
          </p:cNvSpPr>
          <p:nvPr/>
        </p:nvSpPr>
        <p:spPr bwMode="auto">
          <a:xfrm>
            <a:off x="7020957" y="2150083"/>
            <a:ext cx="354645" cy="50933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7" name="Freeform 9"/>
          <p:cNvSpPr>
            <a:spLocks/>
          </p:cNvSpPr>
          <p:nvPr/>
        </p:nvSpPr>
        <p:spPr bwMode="auto">
          <a:xfrm>
            <a:off x="7021132" y="2264353"/>
            <a:ext cx="520649" cy="59503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Freeform 8"/>
          <p:cNvSpPr>
            <a:spLocks/>
          </p:cNvSpPr>
          <p:nvPr/>
        </p:nvSpPr>
        <p:spPr bwMode="auto">
          <a:xfrm>
            <a:off x="7541606" y="2264353"/>
            <a:ext cx="354645" cy="59503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086717" y="2276735"/>
            <a:ext cx="397866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Lucida Calligraphy" pitchFamily="66" charset="0"/>
              </a:rPr>
              <a:t>y</a:t>
            </a:r>
            <a:endParaRPr lang="ko-KR" altLang="en-US" sz="2400">
              <a:latin typeface="Lucida Calligraphy" pitchFamily="66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5930558" y="1883391"/>
            <a:ext cx="561615" cy="46249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  <a:ea typeface="굴림" pitchFamily="50" charset="-127"/>
              </a:rPr>
              <a:t>1</a:t>
            </a:r>
          </a:p>
        </p:txBody>
      </p:sp>
      <p:sp>
        <p:nvSpPr>
          <p:cNvPr id="92" name="Freeform 9"/>
          <p:cNvSpPr>
            <a:spLocks/>
          </p:cNvSpPr>
          <p:nvPr/>
        </p:nvSpPr>
        <p:spPr bwMode="auto">
          <a:xfrm>
            <a:off x="5753411" y="2218550"/>
            <a:ext cx="520649" cy="59503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2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3" name="Freeform 8"/>
          <p:cNvSpPr>
            <a:spLocks/>
          </p:cNvSpPr>
          <p:nvPr/>
        </p:nvSpPr>
        <p:spPr bwMode="auto">
          <a:xfrm>
            <a:off x="6273885" y="2218550"/>
            <a:ext cx="354645" cy="59503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810309" y="2243995"/>
            <a:ext cx="2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Lucida Calligraphy" pitchFamily="66" charset="0"/>
              </a:rPr>
              <a:t>x</a:t>
            </a:r>
            <a:endParaRPr lang="ko-KR" altLang="en-US" sz="2400">
              <a:latin typeface="Lucida Calligraphy" pitchFamily="66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876800" y="4862999"/>
            <a:ext cx="3978275" cy="1909276"/>
            <a:chOff x="1264444" y="1662113"/>
            <a:chExt cx="4895850" cy="3916362"/>
          </a:xfrm>
        </p:grpSpPr>
        <p:sp>
          <p:nvSpPr>
            <p:cNvPr id="6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41803" y="502064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x+1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2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50510" y="532979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y=x+1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2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46154" y="5638953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y=10+(x=2+7)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19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54861" y="5935046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y=x=3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복합 대입 연산자</a:t>
            </a:r>
          </a:p>
        </p:txBody>
      </p:sp>
      <p:sp>
        <p:nvSpPr>
          <p:cNvPr id="25603" name="Rectangle 1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/>
              <a:t>복합 대입 연산자란 </a:t>
            </a:r>
            <a:r>
              <a:rPr lang="en-US" altLang="ko-KR" sz="1800" dirty="0"/>
              <a:t>+=</a:t>
            </a:r>
            <a:r>
              <a:rPr lang="ko-KR" altLang="en-US" sz="1800" dirty="0"/>
              <a:t>처럼 대입연산자 </a:t>
            </a:r>
            <a:r>
              <a:rPr lang="en-US" altLang="ko-KR" sz="1800" dirty="0"/>
              <a:t>=</a:t>
            </a:r>
            <a:r>
              <a:rPr lang="ko-KR" altLang="en-US" sz="1800" dirty="0"/>
              <a:t>와 산술연산자를 합쳐 놓은 연산자</a:t>
            </a:r>
            <a:endParaRPr lang="en-US" altLang="ko-KR" sz="1800" dirty="0"/>
          </a:p>
          <a:p>
            <a:pPr eaLnBrk="1" hangingPunct="1"/>
            <a:r>
              <a:rPr lang="ko-KR" altLang="en-US" sz="1800" dirty="0"/>
              <a:t>소스를 간결하게 만들 수 있음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43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05050" y="3762374"/>
            <a:ext cx="4315206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 += 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7275" y="2771775"/>
            <a:ext cx="21178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x = x + y</a:t>
            </a:r>
            <a:r>
              <a:rPr lang="ko-KR" altLang="en-US" dirty="0">
                <a:latin typeface="+mj-lt"/>
              </a:rPr>
              <a:t>와 의미가 같음</a:t>
            </a:r>
            <a:r>
              <a:rPr lang="en-US" altLang="ko-KR" dirty="0">
                <a:latin typeface="+mj-lt"/>
              </a:rPr>
              <a:t>!</a:t>
            </a:r>
            <a:endParaRPr lang="ko-KR" altLang="en-US" dirty="0">
              <a:latin typeface="+mj-lt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3848100" y="3124200"/>
            <a:ext cx="942975" cy="904875"/>
          </a:xfrm>
          <a:custGeom>
            <a:avLst/>
            <a:gdLst>
              <a:gd name="connsiteX0" fmla="*/ 942975 w 942975"/>
              <a:gd name="connsiteY0" fmla="*/ 0 h 904875"/>
              <a:gd name="connsiteX1" fmla="*/ 695325 w 942975"/>
              <a:gd name="connsiteY1" fmla="*/ 19050 h 904875"/>
              <a:gd name="connsiteX2" fmla="*/ 638175 w 942975"/>
              <a:gd name="connsiteY2" fmla="*/ 38100 h 904875"/>
              <a:gd name="connsiteX3" fmla="*/ 590550 w 942975"/>
              <a:gd name="connsiteY3" fmla="*/ 47625 h 904875"/>
              <a:gd name="connsiteX4" fmla="*/ 552450 w 942975"/>
              <a:gd name="connsiteY4" fmla="*/ 66675 h 904875"/>
              <a:gd name="connsiteX5" fmla="*/ 485775 w 942975"/>
              <a:gd name="connsiteY5" fmla="*/ 85725 h 904875"/>
              <a:gd name="connsiteX6" fmla="*/ 457200 w 942975"/>
              <a:gd name="connsiteY6" fmla="*/ 104775 h 904875"/>
              <a:gd name="connsiteX7" fmla="*/ 447675 w 942975"/>
              <a:gd name="connsiteY7" fmla="*/ 133350 h 904875"/>
              <a:gd name="connsiteX8" fmla="*/ 476250 w 942975"/>
              <a:gd name="connsiteY8" fmla="*/ 304800 h 904875"/>
              <a:gd name="connsiteX9" fmla="*/ 495300 w 942975"/>
              <a:gd name="connsiteY9" fmla="*/ 333375 h 904875"/>
              <a:gd name="connsiteX10" fmla="*/ 533400 w 942975"/>
              <a:gd name="connsiteY10" fmla="*/ 400050 h 904875"/>
              <a:gd name="connsiteX11" fmla="*/ 581025 w 942975"/>
              <a:gd name="connsiteY11" fmla="*/ 476250 h 904875"/>
              <a:gd name="connsiteX12" fmla="*/ 590550 w 942975"/>
              <a:gd name="connsiteY12" fmla="*/ 600075 h 904875"/>
              <a:gd name="connsiteX13" fmla="*/ 571500 w 942975"/>
              <a:gd name="connsiteY13" fmla="*/ 628650 h 904875"/>
              <a:gd name="connsiteX14" fmla="*/ 476250 w 942975"/>
              <a:gd name="connsiteY14" fmla="*/ 666750 h 904875"/>
              <a:gd name="connsiteX15" fmla="*/ 352425 w 942975"/>
              <a:gd name="connsiteY15" fmla="*/ 723900 h 904875"/>
              <a:gd name="connsiteX16" fmla="*/ 238125 w 942975"/>
              <a:gd name="connsiteY16" fmla="*/ 762000 h 904875"/>
              <a:gd name="connsiteX17" fmla="*/ 200025 w 942975"/>
              <a:gd name="connsiteY17" fmla="*/ 781050 h 904875"/>
              <a:gd name="connsiteX18" fmla="*/ 104775 w 942975"/>
              <a:gd name="connsiteY18" fmla="*/ 809625 h 904875"/>
              <a:gd name="connsiteX19" fmla="*/ 66675 w 942975"/>
              <a:gd name="connsiteY19" fmla="*/ 838200 h 904875"/>
              <a:gd name="connsiteX20" fmla="*/ 0 w 942975"/>
              <a:gd name="connsiteY20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2975" h="904875">
                <a:moveTo>
                  <a:pt x="942975" y="0"/>
                </a:moveTo>
                <a:cubicBezTo>
                  <a:pt x="921639" y="1333"/>
                  <a:pt x="739094" y="10843"/>
                  <a:pt x="695325" y="19050"/>
                </a:cubicBezTo>
                <a:cubicBezTo>
                  <a:pt x="675588" y="22751"/>
                  <a:pt x="657548" y="32816"/>
                  <a:pt x="638175" y="38100"/>
                </a:cubicBezTo>
                <a:cubicBezTo>
                  <a:pt x="622556" y="42360"/>
                  <a:pt x="606425" y="44450"/>
                  <a:pt x="590550" y="47625"/>
                </a:cubicBezTo>
                <a:cubicBezTo>
                  <a:pt x="577850" y="53975"/>
                  <a:pt x="565501" y="61082"/>
                  <a:pt x="552450" y="66675"/>
                </a:cubicBezTo>
                <a:cubicBezTo>
                  <a:pt x="533319" y="74874"/>
                  <a:pt x="505109" y="80892"/>
                  <a:pt x="485775" y="85725"/>
                </a:cubicBezTo>
                <a:cubicBezTo>
                  <a:pt x="476250" y="92075"/>
                  <a:pt x="464351" y="95836"/>
                  <a:pt x="457200" y="104775"/>
                </a:cubicBezTo>
                <a:cubicBezTo>
                  <a:pt x="450928" y="112615"/>
                  <a:pt x="447675" y="123310"/>
                  <a:pt x="447675" y="133350"/>
                </a:cubicBezTo>
                <a:cubicBezTo>
                  <a:pt x="447675" y="198011"/>
                  <a:pt x="450989" y="247962"/>
                  <a:pt x="476250" y="304800"/>
                </a:cubicBezTo>
                <a:cubicBezTo>
                  <a:pt x="480899" y="315261"/>
                  <a:pt x="488950" y="323850"/>
                  <a:pt x="495300" y="333375"/>
                </a:cubicBezTo>
                <a:cubicBezTo>
                  <a:pt x="517283" y="421309"/>
                  <a:pt x="486110" y="324387"/>
                  <a:pt x="533400" y="400050"/>
                </a:cubicBezTo>
                <a:cubicBezTo>
                  <a:pt x="593532" y="496261"/>
                  <a:pt x="511935" y="407160"/>
                  <a:pt x="581025" y="476250"/>
                </a:cubicBezTo>
                <a:cubicBezTo>
                  <a:pt x="600772" y="535490"/>
                  <a:pt x="610073" y="534997"/>
                  <a:pt x="590550" y="600075"/>
                </a:cubicBezTo>
                <a:cubicBezTo>
                  <a:pt x="587261" y="611040"/>
                  <a:pt x="580294" y="621321"/>
                  <a:pt x="571500" y="628650"/>
                </a:cubicBezTo>
                <a:cubicBezTo>
                  <a:pt x="549857" y="646686"/>
                  <a:pt x="498196" y="657344"/>
                  <a:pt x="476250" y="666750"/>
                </a:cubicBezTo>
                <a:cubicBezTo>
                  <a:pt x="374815" y="710222"/>
                  <a:pt x="432403" y="695672"/>
                  <a:pt x="352425" y="723900"/>
                </a:cubicBezTo>
                <a:cubicBezTo>
                  <a:pt x="314554" y="737266"/>
                  <a:pt x="274046" y="744039"/>
                  <a:pt x="238125" y="762000"/>
                </a:cubicBezTo>
                <a:cubicBezTo>
                  <a:pt x="225425" y="768350"/>
                  <a:pt x="213208" y="775777"/>
                  <a:pt x="200025" y="781050"/>
                </a:cubicBezTo>
                <a:cubicBezTo>
                  <a:pt x="161376" y="796510"/>
                  <a:pt x="142199" y="800269"/>
                  <a:pt x="104775" y="809625"/>
                </a:cubicBezTo>
                <a:cubicBezTo>
                  <a:pt x="92075" y="819150"/>
                  <a:pt x="78475" y="827580"/>
                  <a:pt x="66675" y="838200"/>
                </a:cubicBezTo>
                <a:lnTo>
                  <a:pt x="0" y="904875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 대입 연산자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0364BD-FE4C-4B14-AD28-7D4C4024BA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3534" y="1963146"/>
            <a:ext cx="8153400" cy="2562899"/>
          </a:xfrm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43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3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Quiz</a:t>
            </a:r>
            <a:r>
              <a:rPr lang="ko-KR" altLang="en-US" sz="3600" dirty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다음 수식을 풀어서 다시 작성하면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57060" name="Picture 4" descr="http://www.greenparty.org.uk/assets/images/local_parties/malvernhills/quiz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22356"/>
            <a:ext cx="1536700" cy="18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 bwMode="auto">
          <a:xfrm>
            <a:off x="1219200" y="2190881"/>
            <a:ext cx="2505075" cy="1223962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*= y + 1      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%= x + y        </a:t>
            </a: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1219200" y="3636832"/>
            <a:ext cx="2505075" cy="1223962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= x * (y + 1)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= x % (x + y)</a:t>
            </a: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3714750" y="2609850"/>
            <a:ext cx="619125" cy="1676400"/>
          </a:xfrm>
          <a:custGeom>
            <a:avLst/>
            <a:gdLst>
              <a:gd name="connsiteX0" fmla="*/ 0 w 619125"/>
              <a:gd name="connsiteY0" fmla="*/ 0 h 1676400"/>
              <a:gd name="connsiteX1" fmla="*/ 66675 w 619125"/>
              <a:gd name="connsiteY1" fmla="*/ 38100 h 1676400"/>
              <a:gd name="connsiteX2" fmla="*/ 114300 w 619125"/>
              <a:gd name="connsiteY2" fmla="*/ 76200 h 1676400"/>
              <a:gd name="connsiteX3" fmla="*/ 219075 w 619125"/>
              <a:gd name="connsiteY3" fmla="*/ 123825 h 1676400"/>
              <a:gd name="connsiteX4" fmla="*/ 276225 w 619125"/>
              <a:gd name="connsiteY4" fmla="*/ 180975 h 1676400"/>
              <a:gd name="connsiteX5" fmla="*/ 323850 w 619125"/>
              <a:gd name="connsiteY5" fmla="*/ 209550 h 1676400"/>
              <a:gd name="connsiteX6" fmla="*/ 457200 w 619125"/>
              <a:gd name="connsiteY6" fmla="*/ 304800 h 1676400"/>
              <a:gd name="connsiteX7" fmla="*/ 514350 w 619125"/>
              <a:gd name="connsiteY7" fmla="*/ 361950 h 1676400"/>
              <a:gd name="connsiteX8" fmla="*/ 542925 w 619125"/>
              <a:gd name="connsiteY8" fmla="*/ 447675 h 1676400"/>
              <a:gd name="connsiteX9" fmla="*/ 561975 w 619125"/>
              <a:gd name="connsiteY9" fmla="*/ 504825 h 1676400"/>
              <a:gd name="connsiteX10" fmla="*/ 571500 w 619125"/>
              <a:gd name="connsiteY10" fmla="*/ 533400 h 1676400"/>
              <a:gd name="connsiteX11" fmla="*/ 590550 w 619125"/>
              <a:gd name="connsiteY11" fmla="*/ 561975 h 1676400"/>
              <a:gd name="connsiteX12" fmla="*/ 600075 w 619125"/>
              <a:gd name="connsiteY12" fmla="*/ 619125 h 1676400"/>
              <a:gd name="connsiteX13" fmla="*/ 609600 w 619125"/>
              <a:gd name="connsiteY13" fmla="*/ 657225 h 1676400"/>
              <a:gd name="connsiteX14" fmla="*/ 619125 w 619125"/>
              <a:gd name="connsiteY14" fmla="*/ 704850 h 1676400"/>
              <a:gd name="connsiteX15" fmla="*/ 590550 w 619125"/>
              <a:gd name="connsiteY15" fmla="*/ 971550 h 1676400"/>
              <a:gd name="connsiteX16" fmla="*/ 552450 w 619125"/>
              <a:gd name="connsiteY16" fmla="*/ 1066800 h 1676400"/>
              <a:gd name="connsiteX17" fmla="*/ 533400 w 619125"/>
              <a:gd name="connsiteY17" fmla="*/ 1133475 h 1676400"/>
              <a:gd name="connsiteX18" fmla="*/ 504825 w 619125"/>
              <a:gd name="connsiteY18" fmla="*/ 1162050 h 1676400"/>
              <a:gd name="connsiteX19" fmla="*/ 485775 w 619125"/>
              <a:gd name="connsiteY19" fmla="*/ 1200150 h 1676400"/>
              <a:gd name="connsiteX20" fmla="*/ 476250 w 619125"/>
              <a:gd name="connsiteY20" fmla="*/ 1228725 h 1676400"/>
              <a:gd name="connsiteX21" fmla="*/ 438150 w 619125"/>
              <a:gd name="connsiteY21" fmla="*/ 1295400 h 1676400"/>
              <a:gd name="connsiteX22" fmla="*/ 419100 w 619125"/>
              <a:gd name="connsiteY22" fmla="*/ 1333500 h 1676400"/>
              <a:gd name="connsiteX23" fmla="*/ 361950 w 619125"/>
              <a:gd name="connsiteY23" fmla="*/ 1409700 h 1676400"/>
              <a:gd name="connsiteX24" fmla="*/ 333375 w 619125"/>
              <a:gd name="connsiteY24" fmla="*/ 1447800 h 1676400"/>
              <a:gd name="connsiteX25" fmla="*/ 304800 w 619125"/>
              <a:gd name="connsiteY25" fmla="*/ 1476375 h 1676400"/>
              <a:gd name="connsiteX26" fmla="*/ 276225 w 619125"/>
              <a:gd name="connsiteY26" fmla="*/ 1514475 h 1676400"/>
              <a:gd name="connsiteX27" fmla="*/ 161925 w 619125"/>
              <a:gd name="connsiteY27" fmla="*/ 1619250 h 1676400"/>
              <a:gd name="connsiteX28" fmla="*/ 123825 w 619125"/>
              <a:gd name="connsiteY28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9125" h="1676400">
                <a:moveTo>
                  <a:pt x="0" y="0"/>
                </a:moveTo>
                <a:cubicBezTo>
                  <a:pt x="22225" y="12700"/>
                  <a:pt x="45376" y="23901"/>
                  <a:pt x="66675" y="38100"/>
                </a:cubicBezTo>
                <a:cubicBezTo>
                  <a:pt x="83591" y="49377"/>
                  <a:pt x="96867" y="65740"/>
                  <a:pt x="114300" y="76200"/>
                </a:cubicBezTo>
                <a:cubicBezTo>
                  <a:pt x="174642" y="112405"/>
                  <a:pt x="155425" y="76087"/>
                  <a:pt x="219075" y="123825"/>
                </a:cubicBezTo>
                <a:cubicBezTo>
                  <a:pt x="240628" y="139989"/>
                  <a:pt x="255374" y="163915"/>
                  <a:pt x="276225" y="180975"/>
                </a:cubicBezTo>
                <a:cubicBezTo>
                  <a:pt x="290553" y="192698"/>
                  <a:pt x="308231" y="199611"/>
                  <a:pt x="323850" y="209550"/>
                </a:cubicBezTo>
                <a:cubicBezTo>
                  <a:pt x="353596" y="228479"/>
                  <a:pt x="437321" y="284921"/>
                  <a:pt x="457200" y="304800"/>
                </a:cubicBezTo>
                <a:lnTo>
                  <a:pt x="514350" y="361950"/>
                </a:lnTo>
                <a:cubicBezTo>
                  <a:pt x="532655" y="453474"/>
                  <a:pt x="511377" y="368805"/>
                  <a:pt x="542925" y="447675"/>
                </a:cubicBezTo>
                <a:cubicBezTo>
                  <a:pt x="550383" y="466319"/>
                  <a:pt x="555625" y="485775"/>
                  <a:pt x="561975" y="504825"/>
                </a:cubicBezTo>
                <a:cubicBezTo>
                  <a:pt x="565150" y="514350"/>
                  <a:pt x="565931" y="525046"/>
                  <a:pt x="571500" y="533400"/>
                </a:cubicBezTo>
                <a:lnTo>
                  <a:pt x="590550" y="561975"/>
                </a:lnTo>
                <a:cubicBezTo>
                  <a:pt x="593725" y="581025"/>
                  <a:pt x="596287" y="600187"/>
                  <a:pt x="600075" y="619125"/>
                </a:cubicBezTo>
                <a:cubicBezTo>
                  <a:pt x="602642" y="631962"/>
                  <a:pt x="606760" y="644446"/>
                  <a:pt x="609600" y="657225"/>
                </a:cubicBezTo>
                <a:cubicBezTo>
                  <a:pt x="613112" y="673029"/>
                  <a:pt x="615950" y="688975"/>
                  <a:pt x="619125" y="704850"/>
                </a:cubicBezTo>
                <a:cubicBezTo>
                  <a:pt x="603920" y="1054564"/>
                  <a:pt x="637901" y="829496"/>
                  <a:pt x="590550" y="971550"/>
                </a:cubicBezTo>
                <a:cubicBezTo>
                  <a:pt x="560957" y="1060330"/>
                  <a:pt x="587986" y="1013497"/>
                  <a:pt x="552450" y="1066800"/>
                </a:cubicBezTo>
                <a:cubicBezTo>
                  <a:pt x="546100" y="1089025"/>
                  <a:pt x="543737" y="1112801"/>
                  <a:pt x="533400" y="1133475"/>
                </a:cubicBezTo>
                <a:cubicBezTo>
                  <a:pt x="527376" y="1145523"/>
                  <a:pt x="512655" y="1151089"/>
                  <a:pt x="504825" y="1162050"/>
                </a:cubicBezTo>
                <a:cubicBezTo>
                  <a:pt x="496572" y="1173604"/>
                  <a:pt x="491368" y="1187099"/>
                  <a:pt x="485775" y="1200150"/>
                </a:cubicBezTo>
                <a:cubicBezTo>
                  <a:pt x="481820" y="1209378"/>
                  <a:pt x="480205" y="1219497"/>
                  <a:pt x="476250" y="1228725"/>
                </a:cubicBezTo>
                <a:cubicBezTo>
                  <a:pt x="451578" y="1286292"/>
                  <a:pt x="465481" y="1247571"/>
                  <a:pt x="438150" y="1295400"/>
                </a:cubicBezTo>
                <a:cubicBezTo>
                  <a:pt x="431105" y="1307728"/>
                  <a:pt x="426976" y="1321686"/>
                  <a:pt x="419100" y="1333500"/>
                </a:cubicBezTo>
                <a:cubicBezTo>
                  <a:pt x="401488" y="1359918"/>
                  <a:pt x="381000" y="1384300"/>
                  <a:pt x="361950" y="1409700"/>
                </a:cubicBezTo>
                <a:cubicBezTo>
                  <a:pt x="352425" y="1422400"/>
                  <a:pt x="344600" y="1436575"/>
                  <a:pt x="333375" y="1447800"/>
                </a:cubicBezTo>
                <a:cubicBezTo>
                  <a:pt x="323850" y="1457325"/>
                  <a:pt x="313566" y="1466148"/>
                  <a:pt x="304800" y="1476375"/>
                </a:cubicBezTo>
                <a:cubicBezTo>
                  <a:pt x="294469" y="1488428"/>
                  <a:pt x="286993" y="1502810"/>
                  <a:pt x="276225" y="1514475"/>
                </a:cubicBezTo>
                <a:cubicBezTo>
                  <a:pt x="201169" y="1595785"/>
                  <a:pt x="218809" y="1581328"/>
                  <a:pt x="161925" y="1619250"/>
                </a:cubicBezTo>
                <a:cubicBezTo>
                  <a:pt x="138859" y="1665382"/>
                  <a:pt x="152915" y="1647310"/>
                  <a:pt x="123825" y="16764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7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복합 대입 연산자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798512" y="1485454"/>
            <a:ext cx="7775575" cy="382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복합 대입 연산자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x = 10, y = 10, z = 33;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x += 1;        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y *= 2;          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>
                <a:latin typeface="Trebuchet MS" pitchFamily="34" charset="0"/>
                <a:ea typeface="굴림" pitchFamily="50" charset="-127"/>
              </a:rPr>
              <a:t> z %= 10 + 20;  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chemeClr val="tx2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"x = %d    y = %d    z = 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x, y, z);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5653414" y="2183762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Freeform 6"/>
          <p:cNvSpPr>
            <a:spLocks/>
          </p:cNvSpPr>
          <p:nvPr/>
        </p:nvSpPr>
        <p:spPr bwMode="auto">
          <a:xfrm>
            <a:off x="5333763" y="2176142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6695226" y="2209970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6375575" y="2209970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7700533" y="2226331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7380882" y="2226331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473977" y="2099942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515130" y="2124613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7517847" y="2135832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>
                <a:latin typeface="Lucida Calligraphy" pitchFamily="66" charset="0"/>
                <a:ea typeface="굴림" pitchFamily="50" charset="-127"/>
              </a:rPr>
              <a:t>33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5489879" y="2119896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>
                <a:latin typeface="Lucida Calligraphy" pitchFamily="66" charset="0"/>
                <a:ea typeface="굴림" pitchFamily="50" charset="-127"/>
              </a:rPr>
              <a:t>10</a:t>
            </a: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5333763" y="2292780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000"/>
          </a:p>
        </p:txBody>
      </p:sp>
      <p:sp>
        <p:nvSpPr>
          <p:cNvPr id="56" name="Freeform 8"/>
          <p:cNvSpPr>
            <a:spLocks/>
          </p:cNvSpPr>
          <p:nvPr/>
        </p:nvSpPr>
        <p:spPr bwMode="auto">
          <a:xfrm>
            <a:off x="5803039" y="2292780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13689" y="239181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Lucida Calligraphy" pitchFamily="66" charset="0"/>
              </a:rPr>
              <a:t> x</a:t>
            </a:r>
            <a:endParaRPr lang="ko-KR" altLang="en-US" sz="1600">
              <a:latin typeface="Lucida Calligraphy" pitchFamily="66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6515130" y="2126049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>
                <a:latin typeface="Lucida Calligraphy" pitchFamily="66" charset="0"/>
                <a:ea typeface="굴림" pitchFamily="50" charset="-127"/>
              </a:rPr>
              <a:t>10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6375575" y="2326608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6844851" y="2326608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307599" y="245684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Lucida Calligraphy" pitchFamily="66" charset="0"/>
              </a:rPr>
              <a:t>  y</a:t>
            </a:r>
            <a:endParaRPr lang="ko-KR" altLang="en-US" sz="1400">
              <a:latin typeface="Lucida Calligraphy" pitchFamily="66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7517847" y="2151072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>
                <a:latin typeface="Lucida Calligraphy" pitchFamily="66" charset="0"/>
                <a:ea typeface="굴림" pitchFamily="50" charset="-127"/>
              </a:rPr>
              <a:t>33</a:t>
            </a: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7380882" y="2342969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7850158" y="2342969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323389" y="2472081"/>
            <a:ext cx="4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Lucida Calligraphy" pitchFamily="66" charset="0"/>
              </a:rPr>
              <a:t>  z</a:t>
            </a:r>
            <a:endParaRPr lang="ko-KR" altLang="en-US" sz="1400">
              <a:latin typeface="Lucida Calligraphy" pitchFamily="66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371977" y="5011575"/>
            <a:ext cx="3581401" cy="1560512"/>
            <a:chOff x="1264444" y="1662113"/>
            <a:chExt cx="4895850" cy="3916362"/>
          </a:xfrm>
        </p:grpSpPr>
        <p:sp>
          <p:nvSpPr>
            <p:cNvPr id="2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830685" y="5252800"/>
            <a:ext cx="252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a typeface="굴림" pitchFamily="50" charset="-127"/>
              </a:rPr>
              <a:t>x = 11    y = 20    z = 3</a:t>
            </a: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관계 연산자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두개의 피연산자를 비교하는 연산자</a:t>
            </a:r>
          </a:p>
          <a:p>
            <a:r>
              <a:rPr lang="ko-KR" altLang="en-US" dirty="0"/>
              <a:t>결과값은 참</a:t>
            </a:r>
            <a:r>
              <a:rPr lang="en-US" altLang="ko-KR" dirty="0"/>
              <a:t>(1) </a:t>
            </a:r>
            <a:r>
              <a:rPr lang="ko-KR" altLang="en-US" dirty="0"/>
              <a:t>아니면 거짓</a:t>
            </a:r>
            <a:r>
              <a:rPr lang="en-US" altLang="ko-KR" dirty="0"/>
              <a:t>(0) : </a:t>
            </a:r>
            <a:r>
              <a:rPr lang="ko-KR" altLang="en-US" dirty="0"/>
              <a:t>정수</a:t>
            </a:r>
            <a:endParaRPr lang="en-US" altLang="ko-KR" dirty="0"/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" name="자유형 2"/>
          <p:cNvSpPr/>
          <p:nvPr/>
        </p:nvSpPr>
        <p:spPr bwMode="auto">
          <a:xfrm>
            <a:off x="2984006" y="3494093"/>
            <a:ext cx="2182559" cy="931932"/>
          </a:xfrm>
          <a:custGeom>
            <a:avLst/>
            <a:gdLst>
              <a:gd name="connsiteX0" fmla="*/ 1866900 w 1866900"/>
              <a:gd name="connsiteY0" fmla="*/ 0 h 1438275"/>
              <a:gd name="connsiteX1" fmla="*/ 1790700 w 1866900"/>
              <a:gd name="connsiteY1" fmla="*/ 9525 h 1438275"/>
              <a:gd name="connsiteX2" fmla="*/ 1724025 w 1866900"/>
              <a:gd name="connsiteY2" fmla="*/ 38100 h 1438275"/>
              <a:gd name="connsiteX3" fmla="*/ 1676400 w 1866900"/>
              <a:gd name="connsiteY3" fmla="*/ 57150 h 1438275"/>
              <a:gd name="connsiteX4" fmla="*/ 1590675 w 1866900"/>
              <a:gd name="connsiteY4" fmla="*/ 76200 h 1438275"/>
              <a:gd name="connsiteX5" fmla="*/ 1495425 w 1866900"/>
              <a:gd name="connsiteY5" fmla="*/ 104775 h 1438275"/>
              <a:gd name="connsiteX6" fmla="*/ 1323975 w 1866900"/>
              <a:gd name="connsiteY6" fmla="*/ 133350 h 1438275"/>
              <a:gd name="connsiteX7" fmla="*/ 1162050 w 1866900"/>
              <a:gd name="connsiteY7" fmla="*/ 171450 h 1438275"/>
              <a:gd name="connsiteX8" fmla="*/ 1095375 w 1866900"/>
              <a:gd name="connsiteY8" fmla="*/ 190500 h 1438275"/>
              <a:gd name="connsiteX9" fmla="*/ 1038225 w 1866900"/>
              <a:gd name="connsiteY9" fmla="*/ 200025 h 1438275"/>
              <a:gd name="connsiteX10" fmla="*/ 971550 w 1866900"/>
              <a:gd name="connsiteY10" fmla="*/ 228600 h 1438275"/>
              <a:gd name="connsiteX11" fmla="*/ 942975 w 1866900"/>
              <a:gd name="connsiteY11" fmla="*/ 257175 h 1438275"/>
              <a:gd name="connsiteX12" fmla="*/ 942975 w 1866900"/>
              <a:gd name="connsiteY12" fmla="*/ 552450 h 1438275"/>
              <a:gd name="connsiteX13" fmla="*/ 971550 w 1866900"/>
              <a:gd name="connsiteY13" fmla="*/ 619125 h 1438275"/>
              <a:gd name="connsiteX14" fmla="*/ 1000125 w 1866900"/>
              <a:gd name="connsiteY14" fmla="*/ 676275 h 1438275"/>
              <a:gd name="connsiteX15" fmla="*/ 1009650 w 1866900"/>
              <a:gd name="connsiteY15" fmla="*/ 714375 h 1438275"/>
              <a:gd name="connsiteX16" fmla="*/ 1028700 w 1866900"/>
              <a:gd name="connsiteY16" fmla="*/ 752475 h 1438275"/>
              <a:gd name="connsiteX17" fmla="*/ 1019175 w 1866900"/>
              <a:gd name="connsiteY17" fmla="*/ 866775 h 1438275"/>
              <a:gd name="connsiteX18" fmla="*/ 962025 w 1866900"/>
              <a:gd name="connsiteY18" fmla="*/ 942975 h 1438275"/>
              <a:gd name="connsiteX19" fmla="*/ 923925 w 1866900"/>
              <a:gd name="connsiteY19" fmla="*/ 962025 h 1438275"/>
              <a:gd name="connsiteX20" fmla="*/ 895350 w 1866900"/>
              <a:gd name="connsiteY20" fmla="*/ 981075 h 1438275"/>
              <a:gd name="connsiteX21" fmla="*/ 781050 w 1866900"/>
              <a:gd name="connsiteY21" fmla="*/ 1028700 h 1438275"/>
              <a:gd name="connsiteX22" fmla="*/ 666750 w 1866900"/>
              <a:gd name="connsiteY22" fmla="*/ 1066800 h 1438275"/>
              <a:gd name="connsiteX23" fmla="*/ 609600 w 1866900"/>
              <a:gd name="connsiteY23" fmla="*/ 1085850 h 1438275"/>
              <a:gd name="connsiteX24" fmla="*/ 552450 w 1866900"/>
              <a:gd name="connsiteY24" fmla="*/ 1095375 h 1438275"/>
              <a:gd name="connsiteX25" fmla="*/ 495300 w 1866900"/>
              <a:gd name="connsiteY25" fmla="*/ 1114425 h 1438275"/>
              <a:gd name="connsiteX26" fmla="*/ 457200 w 1866900"/>
              <a:gd name="connsiteY26" fmla="*/ 1123950 h 1438275"/>
              <a:gd name="connsiteX27" fmla="*/ 400050 w 1866900"/>
              <a:gd name="connsiteY27" fmla="*/ 1143000 h 1438275"/>
              <a:gd name="connsiteX28" fmla="*/ 342900 w 1866900"/>
              <a:gd name="connsiteY28" fmla="*/ 1152525 h 1438275"/>
              <a:gd name="connsiteX29" fmla="*/ 209550 w 1866900"/>
              <a:gd name="connsiteY29" fmla="*/ 1200150 h 1438275"/>
              <a:gd name="connsiteX30" fmla="*/ 133350 w 1866900"/>
              <a:gd name="connsiteY30" fmla="*/ 1257300 h 1438275"/>
              <a:gd name="connsiteX31" fmla="*/ 57150 w 1866900"/>
              <a:gd name="connsiteY31" fmla="*/ 1295400 h 1438275"/>
              <a:gd name="connsiteX32" fmla="*/ 0 w 1866900"/>
              <a:gd name="connsiteY32" fmla="*/ 1352550 h 1438275"/>
              <a:gd name="connsiteX33" fmla="*/ 0 w 1866900"/>
              <a:gd name="connsiteY3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66900" h="1438275">
                <a:moveTo>
                  <a:pt x="1866900" y="0"/>
                </a:moveTo>
                <a:cubicBezTo>
                  <a:pt x="1841500" y="3175"/>
                  <a:pt x="1815885" y="4946"/>
                  <a:pt x="1790700" y="9525"/>
                </a:cubicBezTo>
                <a:cubicBezTo>
                  <a:pt x="1765869" y="14040"/>
                  <a:pt x="1746760" y="27996"/>
                  <a:pt x="1724025" y="38100"/>
                </a:cubicBezTo>
                <a:cubicBezTo>
                  <a:pt x="1708401" y="45044"/>
                  <a:pt x="1692840" y="52453"/>
                  <a:pt x="1676400" y="57150"/>
                </a:cubicBezTo>
                <a:cubicBezTo>
                  <a:pt x="1648254" y="65192"/>
                  <a:pt x="1618983" y="68750"/>
                  <a:pt x="1590675" y="76200"/>
                </a:cubicBezTo>
                <a:cubicBezTo>
                  <a:pt x="1558618" y="84636"/>
                  <a:pt x="1527583" y="96735"/>
                  <a:pt x="1495425" y="104775"/>
                </a:cubicBezTo>
                <a:cubicBezTo>
                  <a:pt x="1423215" y="122828"/>
                  <a:pt x="1394246" y="124566"/>
                  <a:pt x="1323975" y="133350"/>
                </a:cubicBezTo>
                <a:cubicBezTo>
                  <a:pt x="1084809" y="205100"/>
                  <a:pt x="1344448" y="132365"/>
                  <a:pt x="1162050" y="171450"/>
                </a:cubicBezTo>
                <a:cubicBezTo>
                  <a:pt x="1139449" y="176293"/>
                  <a:pt x="1117897" y="185303"/>
                  <a:pt x="1095375" y="190500"/>
                </a:cubicBezTo>
                <a:cubicBezTo>
                  <a:pt x="1076557" y="194843"/>
                  <a:pt x="1057078" y="195835"/>
                  <a:pt x="1038225" y="200025"/>
                </a:cubicBezTo>
                <a:cubicBezTo>
                  <a:pt x="1020171" y="204037"/>
                  <a:pt x="984701" y="219207"/>
                  <a:pt x="971550" y="228600"/>
                </a:cubicBezTo>
                <a:cubicBezTo>
                  <a:pt x="960589" y="236430"/>
                  <a:pt x="952500" y="247650"/>
                  <a:pt x="942975" y="257175"/>
                </a:cubicBezTo>
                <a:cubicBezTo>
                  <a:pt x="928968" y="397250"/>
                  <a:pt x="927415" y="365728"/>
                  <a:pt x="942975" y="552450"/>
                </a:cubicBezTo>
                <a:cubicBezTo>
                  <a:pt x="944516" y="570936"/>
                  <a:pt x="965652" y="605362"/>
                  <a:pt x="971550" y="619125"/>
                </a:cubicBezTo>
                <a:cubicBezTo>
                  <a:pt x="995211" y="674334"/>
                  <a:pt x="963516" y="621361"/>
                  <a:pt x="1000125" y="676275"/>
                </a:cubicBezTo>
                <a:cubicBezTo>
                  <a:pt x="1003300" y="688975"/>
                  <a:pt x="1005053" y="702118"/>
                  <a:pt x="1009650" y="714375"/>
                </a:cubicBezTo>
                <a:cubicBezTo>
                  <a:pt x="1014636" y="727670"/>
                  <a:pt x="1027814" y="738304"/>
                  <a:pt x="1028700" y="752475"/>
                </a:cubicBezTo>
                <a:cubicBezTo>
                  <a:pt x="1031085" y="790633"/>
                  <a:pt x="1027932" y="829559"/>
                  <a:pt x="1019175" y="866775"/>
                </a:cubicBezTo>
                <a:cubicBezTo>
                  <a:pt x="1014239" y="887754"/>
                  <a:pt x="981449" y="929101"/>
                  <a:pt x="962025" y="942975"/>
                </a:cubicBezTo>
                <a:cubicBezTo>
                  <a:pt x="950471" y="951228"/>
                  <a:pt x="936253" y="954980"/>
                  <a:pt x="923925" y="962025"/>
                </a:cubicBezTo>
                <a:cubicBezTo>
                  <a:pt x="913986" y="967705"/>
                  <a:pt x="905357" y="975516"/>
                  <a:pt x="895350" y="981075"/>
                </a:cubicBezTo>
                <a:cubicBezTo>
                  <a:pt x="829027" y="1017921"/>
                  <a:pt x="850121" y="1003583"/>
                  <a:pt x="781050" y="1028700"/>
                </a:cubicBezTo>
                <a:cubicBezTo>
                  <a:pt x="642905" y="1078935"/>
                  <a:pt x="843225" y="1012500"/>
                  <a:pt x="666750" y="1066800"/>
                </a:cubicBezTo>
                <a:cubicBezTo>
                  <a:pt x="647558" y="1072705"/>
                  <a:pt x="629081" y="1080980"/>
                  <a:pt x="609600" y="1085850"/>
                </a:cubicBezTo>
                <a:cubicBezTo>
                  <a:pt x="590864" y="1090534"/>
                  <a:pt x="571186" y="1090691"/>
                  <a:pt x="552450" y="1095375"/>
                </a:cubicBezTo>
                <a:cubicBezTo>
                  <a:pt x="532969" y="1100245"/>
                  <a:pt x="514534" y="1108655"/>
                  <a:pt x="495300" y="1114425"/>
                </a:cubicBezTo>
                <a:cubicBezTo>
                  <a:pt x="482761" y="1118187"/>
                  <a:pt x="469739" y="1120188"/>
                  <a:pt x="457200" y="1123950"/>
                </a:cubicBezTo>
                <a:cubicBezTo>
                  <a:pt x="437966" y="1129720"/>
                  <a:pt x="419531" y="1138130"/>
                  <a:pt x="400050" y="1143000"/>
                </a:cubicBezTo>
                <a:cubicBezTo>
                  <a:pt x="381314" y="1147684"/>
                  <a:pt x="361950" y="1149350"/>
                  <a:pt x="342900" y="1152525"/>
                </a:cubicBezTo>
                <a:cubicBezTo>
                  <a:pt x="235495" y="1195487"/>
                  <a:pt x="280825" y="1182331"/>
                  <a:pt x="209550" y="1200150"/>
                </a:cubicBezTo>
                <a:cubicBezTo>
                  <a:pt x="184150" y="1219200"/>
                  <a:pt x="163471" y="1247260"/>
                  <a:pt x="133350" y="1257300"/>
                </a:cubicBezTo>
                <a:cubicBezTo>
                  <a:pt x="100936" y="1268105"/>
                  <a:pt x="88079" y="1270095"/>
                  <a:pt x="57150" y="1295400"/>
                </a:cubicBezTo>
                <a:cubicBezTo>
                  <a:pt x="36299" y="1312460"/>
                  <a:pt x="0" y="1325609"/>
                  <a:pt x="0" y="1352550"/>
                </a:cubicBezTo>
                <a:lnTo>
                  <a:pt x="0" y="143827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6565" y="2755428"/>
            <a:ext cx="1057275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와</a:t>
            </a:r>
            <a:r>
              <a:rPr lang="en-US" altLang="ko-KR" dirty="0"/>
              <a:t> y</a:t>
            </a:r>
            <a:r>
              <a:rPr lang="ko-KR" altLang="en-US" dirty="0"/>
              <a:t>의 값이 같은지 비교한다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6972" y="4258890"/>
            <a:ext cx="1582484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4000" dirty="0"/>
              <a:t>x == y</a:t>
            </a:r>
            <a:endParaRPr lang="ko-KR" altLang="en-US" sz="4000" dirty="0"/>
          </a:p>
        </p:txBody>
      </p:sp>
      <p:pic>
        <p:nvPicPr>
          <p:cNvPr id="566275" name="Picture 3" descr="C:\Users\chun\AppData\Local\Microsoft\Windows\Temporary Internet Files\Content.IE5\ACT4SNGM\MC9003897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46" y="4232756"/>
            <a:ext cx="1818742" cy="17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28625" y="474954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x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7727342" y="492595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524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-358588" y="31316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29" y="3953278"/>
            <a:ext cx="6381750" cy="1962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9509BC-B9A8-48B7-8B31-0A0AB59A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4" y="1664818"/>
            <a:ext cx="8284464" cy="19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C0BE3-8FE5-490D-83F2-D8F6393F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연산자의 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7B0D-73FD-4644-A068-F970CFE7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" y="1746504"/>
            <a:ext cx="7729537" cy="14447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1 == 1 		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참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(1)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1 != 2 		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참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(1)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2 &gt; 1 		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참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(1)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x &gt;= y 		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// x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가 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y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보다 크거나 같으면 참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(1) 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D2Coding"/>
              </a:rPr>
              <a:t>그렇지 않으면 거짓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D2Coding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00627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498683" y="1268891"/>
            <a:ext cx="7729537" cy="4646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d%d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&amp;x, &amp;y);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==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==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!=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!=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&gt;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&gt;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&lt;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&lt;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&gt;=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&gt;=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&lt;= y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 &lt;= 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                 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  <a:cs typeface="한컴바탕" pitchFamily="18" charset="2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49991" y="4077438"/>
            <a:ext cx="4190532" cy="2786077"/>
            <a:chOff x="1264444" y="1662113"/>
            <a:chExt cx="4895850" cy="3916362"/>
          </a:xfrm>
        </p:grpSpPr>
        <p:sp>
          <p:nvSpPr>
            <p:cNvPr id="2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5382218" y="4420860"/>
            <a:ext cx="3451346" cy="1552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3 4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==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!=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&gt;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&lt;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&gt;=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&lt;=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762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sz="3600"/>
              <a:t>산술 연산자</a:t>
            </a:r>
          </a:p>
        </p:txBody>
      </p:sp>
      <p:sp>
        <p:nvSpPr>
          <p:cNvPr id="545958" name="Rectangle 16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  <a:r>
              <a:rPr lang="en-US" altLang="ko-KR" dirty="0"/>
              <a:t>: </a:t>
            </a:r>
            <a:r>
              <a:rPr lang="ko-KR" altLang="en-US" dirty="0"/>
              <a:t>컴퓨터의 가장 기본적인 연산</a:t>
            </a:r>
            <a:endParaRPr lang="en-US" altLang="ko-KR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등의 사칙 연산을 수행하는 연산자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5953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545959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4" y="2740443"/>
            <a:ext cx="8410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주의할 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(x = y) </a:t>
            </a:r>
          </a:p>
          <a:p>
            <a:pPr lvl="1" eaLnBrk="1" hangingPunct="1"/>
            <a:r>
              <a:rPr lang="en-US" altLang="ko-KR" dirty="0"/>
              <a:t>y</a:t>
            </a:r>
            <a:r>
              <a:rPr lang="ko-KR" altLang="en-US" dirty="0"/>
              <a:t>의 값을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 </a:t>
            </a:r>
            <a:r>
              <a:rPr lang="ko-KR" altLang="en-US" dirty="0"/>
              <a:t>이 수식의 값은 </a:t>
            </a:r>
            <a:r>
              <a:rPr lang="en-US" altLang="ko-KR" dirty="0"/>
              <a:t>x</a:t>
            </a:r>
            <a:r>
              <a:rPr lang="ko-KR" altLang="en-US" dirty="0"/>
              <a:t>의 값이다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(x == y)</a:t>
            </a:r>
          </a:p>
          <a:p>
            <a:pPr lvl="1" eaLnBrk="1" hangingPunct="1"/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같으면 </a:t>
            </a:r>
            <a:r>
              <a:rPr lang="en-US" altLang="ko-KR" dirty="0"/>
              <a:t>1, </a:t>
            </a:r>
            <a:r>
              <a:rPr lang="ko-KR" altLang="en-US" dirty="0"/>
              <a:t>다르면 </a:t>
            </a:r>
            <a:r>
              <a:rPr lang="en-US" altLang="ko-KR" dirty="0"/>
              <a:t>0</a:t>
            </a:r>
            <a:r>
              <a:rPr lang="ko-KR" altLang="en-US" dirty="0"/>
              <a:t>이 수식의 값이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(x == y)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(x = y)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잘못 쓰지 않도록 주의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41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조건을 조합하여 참과 거짓을 따지는 연산자</a:t>
            </a:r>
          </a:p>
          <a:p>
            <a:r>
              <a:rPr lang="ko-KR" altLang="en-US" dirty="0"/>
              <a:t>결과값은 참</a:t>
            </a:r>
            <a:r>
              <a:rPr lang="en-US" altLang="ko-KR" dirty="0"/>
              <a:t>(1) </a:t>
            </a:r>
            <a:r>
              <a:rPr lang="ko-KR" altLang="en-US" dirty="0"/>
              <a:t>아니면 거짓</a:t>
            </a:r>
            <a:r>
              <a:rPr lang="en-US" altLang="ko-KR" dirty="0"/>
              <a:t>(0) : </a:t>
            </a:r>
            <a:r>
              <a:rPr lang="ko-KR" altLang="en-US" dirty="0"/>
              <a:t>정수</a:t>
            </a:r>
            <a:endParaRPr lang="en-US" altLang="ko-KR" dirty="0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52" name="Rectangle 40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67298" name="Picture 2" descr="Boolean Algebra Logic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2" y="4179887"/>
            <a:ext cx="33242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8009" y="3800613"/>
            <a:ext cx="1425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1" latinLnBrk="1" hangingPunct="1">
              <a:defRPr/>
            </a:pPr>
            <a:r>
              <a:rPr kumimoji="1" lang="en-US" altLang="ko-KR" sz="3200" dirty="0">
                <a:solidFill>
                  <a:srgbClr val="000000"/>
                </a:solidFill>
                <a:latin typeface="+mj-lt"/>
                <a:ea typeface="굴림" pitchFamily="50" charset="-127"/>
                <a:cs typeface="한컴바탕" pitchFamily="18" charset="2"/>
              </a:rPr>
              <a:t>x &amp;&amp; y</a:t>
            </a:r>
            <a:endParaRPr kumimoji="1" lang="en-US" altLang="ko-KR" sz="3200" dirty="0">
              <a:latin typeface="+mj-lt"/>
              <a:ea typeface="굴림" pitchFamily="50" charset="-127"/>
              <a:cs typeface="한컴바탕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599" y="2947055"/>
            <a:ext cx="248602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모두 참인</a:t>
            </a:r>
            <a:r>
              <a:rPr lang="en-US" altLang="ko-KR" dirty="0"/>
              <a:t> </a:t>
            </a:r>
            <a:r>
              <a:rPr lang="ko-KR" altLang="en-US" dirty="0"/>
              <a:t>경우에만 참이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 bwMode="auto">
          <a:xfrm>
            <a:off x="2403662" y="3185865"/>
            <a:ext cx="1219200" cy="723945"/>
          </a:xfrm>
          <a:custGeom>
            <a:avLst/>
            <a:gdLst>
              <a:gd name="connsiteX0" fmla="*/ 1219200 w 1219200"/>
              <a:gd name="connsiteY0" fmla="*/ 0 h 723945"/>
              <a:gd name="connsiteX1" fmla="*/ 1171575 w 1219200"/>
              <a:gd name="connsiteY1" fmla="*/ 47625 h 723945"/>
              <a:gd name="connsiteX2" fmla="*/ 1143000 w 1219200"/>
              <a:gd name="connsiteY2" fmla="*/ 57150 h 723945"/>
              <a:gd name="connsiteX3" fmla="*/ 1085850 w 1219200"/>
              <a:gd name="connsiteY3" fmla="*/ 95250 h 723945"/>
              <a:gd name="connsiteX4" fmla="*/ 1047750 w 1219200"/>
              <a:gd name="connsiteY4" fmla="*/ 123825 h 723945"/>
              <a:gd name="connsiteX5" fmla="*/ 1019175 w 1219200"/>
              <a:gd name="connsiteY5" fmla="*/ 152400 h 723945"/>
              <a:gd name="connsiteX6" fmla="*/ 981075 w 1219200"/>
              <a:gd name="connsiteY6" fmla="*/ 171450 h 723945"/>
              <a:gd name="connsiteX7" fmla="*/ 933450 w 1219200"/>
              <a:gd name="connsiteY7" fmla="*/ 209550 h 723945"/>
              <a:gd name="connsiteX8" fmla="*/ 914400 w 1219200"/>
              <a:gd name="connsiteY8" fmla="*/ 238125 h 723945"/>
              <a:gd name="connsiteX9" fmla="*/ 876300 w 1219200"/>
              <a:gd name="connsiteY9" fmla="*/ 266700 h 723945"/>
              <a:gd name="connsiteX10" fmla="*/ 828675 w 1219200"/>
              <a:gd name="connsiteY10" fmla="*/ 352425 h 723945"/>
              <a:gd name="connsiteX11" fmla="*/ 819150 w 1219200"/>
              <a:gd name="connsiteY11" fmla="*/ 390525 h 723945"/>
              <a:gd name="connsiteX12" fmla="*/ 847725 w 1219200"/>
              <a:gd name="connsiteY12" fmla="*/ 457200 h 723945"/>
              <a:gd name="connsiteX13" fmla="*/ 904875 w 1219200"/>
              <a:gd name="connsiteY13" fmla="*/ 514350 h 723945"/>
              <a:gd name="connsiteX14" fmla="*/ 933450 w 1219200"/>
              <a:gd name="connsiteY14" fmla="*/ 542925 h 723945"/>
              <a:gd name="connsiteX15" fmla="*/ 981075 w 1219200"/>
              <a:gd name="connsiteY15" fmla="*/ 600075 h 723945"/>
              <a:gd name="connsiteX16" fmla="*/ 952500 w 1219200"/>
              <a:gd name="connsiteY16" fmla="*/ 628650 h 723945"/>
              <a:gd name="connsiteX17" fmla="*/ 866775 w 1219200"/>
              <a:gd name="connsiteY17" fmla="*/ 657225 h 723945"/>
              <a:gd name="connsiteX18" fmla="*/ 781050 w 1219200"/>
              <a:gd name="connsiteY18" fmla="*/ 676275 h 723945"/>
              <a:gd name="connsiteX19" fmla="*/ 209550 w 1219200"/>
              <a:gd name="connsiteY19" fmla="*/ 685800 h 723945"/>
              <a:gd name="connsiteX20" fmla="*/ 133350 w 1219200"/>
              <a:gd name="connsiteY20" fmla="*/ 714375 h 723945"/>
              <a:gd name="connsiteX21" fmla="*/ 0 w 1219200"/>
              <a:gd name="connsiteY21" fmla="*/ 723900 h 72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" h="723945">
                <a:moveTo>
                  <a:pt x="1219200" y="0"/>
                </a:moveTo>
                <a:cubicBezTo>
                  <a:pt x="1203325" y="15875"/>
                  <a:pt x="1189536" y="34155"/>
                  <a:pt x="1171575" y="47625"/>
                </a:cubicBezTo>
                <a:cubicBezTo>
                  <a:pt x="1163543" y="53649"/>
                  <a:pt x="1151777" y="52274"/>
                  <a:pt x="1143000" y="57150"/>
                </a:cubicBezTo>
                <a:cubicBezTo>
                  <a:pt x="1122986" y="68269"/>
                  <a:pt x="1104166" y="81513"/>
                  <a:pt x="1085850" y="95250"/>
                </a:cubicBezTo>
                <a:cubicBezTo>
                  <a:pt x="1073150" y="104775"/>
                  <a:pt x="1059803" y="113494"/>
                  <a:pt x="1047750" y="123825"/>
                </a:cubicBezTo>
                <a:cubicBezTo>
                  <a:pt x="1037523" y="132591"/>
                  <a:pt x="1030136" y="144570"/>
                  <a:pt x="1019175" y="152400"/>
                </a:cubicBezTo>
                <a:cubicBezTo>
                  <a:pt x="1007621" y="160653"/>
                  <a:pt x="993775" y="165100"/>
                  <a:pt x="981075" y="171450"/>
                </a:cubicBezTo>
                <a:cubicBezTo>
                  <a:pt x="926480" y="253342"/>
                  <a:pt x="999175" y="156970"/>
                  <a:pt x="933450" y="209550"/>
                </a:cubicBezTo>
                <a:cubicBezTo>
                  <a:pt x="924511" y="216701"/>
                  <a:pt x="922495" y="230030"/>
                  <a:pt x="914400" y="238125"/>
                </a:cubicBezTo>
                <a:cubicBezTo>
                  <a:pt x="903175" y="249350"/>
                  <a:pt x="886847" y="254835"/>
                  <a:pt x="876300" y="266700"/>
                </a:cubicBezTo>
                <a:cubicBezTo>
                  <a:pt x="847574" y="299016"/>
                  <a:pt x="838887" y="316683"/>
                  <a:pt x="828675" y="352425"/>
                </a:cubicBezTo>
                <a:cubicBezTo>
                  <a:pt x="825079" y="365012"/>
                  <a:pt x="822325" y="377825"/>
                  <a:pt x="819150" y="390525"/>
                </a:cubicBezTo>
                <a:cubicBezTo>
                  <a:pt x="827527" y="424033"/>
                  <a:pt x="824845" y="431460"/>
                  <a:pt x="847725" y="457200"/>
                </a:cubicBezTo>
                <a:cubicBezTo>
                  <a:pt x="865623" y="477336"/>
                  <a:pt x="885825" y="495300"/>
                  <a:pt x="904875" y="514350"/>
                </a:cubicBezTo>
                <a:cubicBezTo>
                  <a:pt x="914400" y="523875"/>
                  <a:pt x="925978" y="531717"/>
                  <a:pt x="933450" y="542925"/>
                </a:cubicBezTo>
                <a:cubicBezTo>
                  <a:pt x="959972" y="582708"/>
                  <a:pt x="944405" y="563405"/>
                  <a:pt x="981075" y="600075"/>
                </a:cubicBezTo>
                <a:cubicBezTo>
                  <a:pt x="971550" y="609600"/>
                  <a:pt x="963461" y="620820"/>
                  <a:pt x="952500" y="628650"/>
                </a:cubicBezTo>
                <a:cubicBezTo>
                  <a:pt x="918374" y="653026"/>
                  <a:pt x="907282" y="647098"/>
                  <a:pt x="866775" y="657225"/>
                </a:cubicBezTo>
                <a:cubicBezTo>
                  <a:pt x="823727" y="667987"/>
                  <a:pt x="840701" y="674467"/>
                  <a:pt x="781050" y="676275"/>
                </a:cubicBezTo>
                <a:cubicBezTo>
                  <a:pt x="590611" y="682046"/>
                  <a:pt x="400050" y="682625"/>
                  <a:pt x="209550" y="685800"/>
                </a:cubicBezTo>
                <a:cubicBezTo>
                  <a:pt x="208227" y="686329"/>
                  <a:pt x="145482" y="712509"/>
                  <a:pt x="133350" y="714375"/>
                </a:cubicBezTo>
                <a:cubicBezTo>
                  <a:pt x="63223" y="725164"/>
                  <a:pt x="54979" y="723900"/>
                  <a:pt x="0" y="7239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9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52" name="Rectangle 40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1FB53-0193-41A5-BF85-76649557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4" y="1639506"/>
            <a:ext cx="8153400" cy="1919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83CD8C-71B0-4784-B6FD-449B9F13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72" y="3692731"/>
            <a:ext cx="6251448" cy="2793984"/>
          </a:xfrm>
          <a:prstGeom prst="rect">
            <a:avLst/>
          </a:prstGeom>
        </p:spPr>
      </p:pic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55EDF77D-1F77-EEB6-3B72-6DEA4235F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3034" y="3558842"/>
            <a:ext cx="8153400" cy="420304"/>
          </a:xfrm>
        </p:spPr>
        <p:txBody>
          <a:bodyPr/>
          <a:lstStyle/>
          <a:p>
            <a:r>
              <a:rPr lang="ko-KR" altLang="en-US" dirty="0"/>
              <a:t>피연산자는 </a:t>
            </a:r>
            <a:r>
              <a:rPr lang="en-US" altLang="ko-KR" dirty="0"/>
              <a:t>0</a:t>
            </a:r>
            <a:r>
              <a:rPr lang="ko-KR" altLang="en-US" dirty="0"/>
              <a:t>이면 거짓</a:t>
            </a:r>
            <a:r>
              <a:rPr lang="en-US" altLang="ko-KR" dirty="0"/>
              <a:t>, 0</a:t>
            </a:r>
            <a:r>
              <a:rPr lang="ko-KR" altLang="en-US" dirty="0"/>
              <a:t>이 아니면 모두 참</a:t>
            </a:r>
          </a:p>
        </p:txBody>
      </p:sp>
    </p:spTree>
    <p:extLst>
      <p:ext uri="{BB962C8B-B14F-4D97-AF65-F5344CB8AC3E}">
        <p14:creationId xmlns:p14="http://schemas.microsoft.com/office/powerpoint/2010/main" val="356714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3313EA3-0861-415D-9406-D81820F23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회사에서 신입 사원을 채용하는데 나이가 </a:t>
            </a:r>
            <a:r>
              <a:rPr lang="en-US" altLang="ko-KR" dirty="0"/>
              <a:t>30</a:t>
            </a:r>
            <a:r>
              <a:rPr lang="ko-KR" altLang="en-US" dirty="0"/>
              <a:t>살 이하이고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 이라는 조건을 걸었다고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DE2EAA-EE70-40C3-AFF6-8EB39B73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0" y="2838450"/>
            <a:ext cx="6353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3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r>
              <a:rPr lang="ko-KR" altLang="en-US" dirty="0"/>
              <a:t> 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7FBA3-1157-4FFA-BC71-D3066B28D7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신입 사원을 채용하는 조건이 변경되어서 나이가 </a:t>
            </a:r>
            <a:r>
              <a:rPr lang="en-US" altLang="ko-KR" dirty="0"/>
              <a:t>30</a:t>
            </a:r>
            <a:r>
              <a:rPr lang="ko-KR" altLang="en-US" dirty="0"/>
              <a:t>살 이하이거나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이상이면 된다고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DAA6F-A19E-47F3-ACBC-38F29422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3" y="2496693"/>
            <a:ext cx="6153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8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 사용시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수학에서처럼  </a:t>
            </a:r>
            <a:r>
              <a:rPr lang="en-US" altLang="ko-KR" dirty="0"/>
              <a:t>2 &lt; x &lt; 5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작성하면 잘못된 결과가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atinLnBrk="0"/>
            <a:r>
              <a:rPr lang="ko-KR" altLang="en-US" dirty="0"/>
              <a:t>올바른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(2 &lt; x) 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 (x &lt; 5)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F72EC-264F-4F02-A444-319D63DA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69" y="2272569"/>
            <a:ext cx="2559048" cy="23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8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1, 2, 3</a:t>
            </a:r>
            <a:r>
              <a:rPr lang="ko-KR" altLang="en-US" dirty="0"/>
              <a:t>중의 하나인가“</a:t>
            </a:r>
          </a:p>
          <a:p>
            <a:pPr lvl="1" latinLnBrk="0"/>
            <a:r>
              <a:rPr lang="en-US" altLang="ko-KR" dirty="0"/>
              <a:t>(x == 1) || (x == 2) || (x == 3)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60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미만이다</a:t>
            </a:r>
            <a:r>
              <a:rPr lang="en-US" altLang="ko-KR" dirty="0"/>
              <a:t>.”</a:t>
            </a:r>
          </a:p>
          <a:p>
            <a:pPr lvl="1"/>
            <a:r>
              <a:rPr lang="en-US" altLang="ko-KR" dirty="0"/>
              <a:t>(x &gt;= 60) &amp;&amp; (x &lt; 100)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도 아니고 </a:t>
            </a:r>
            <a:r>
              <a:rPr lang="en-US" altLang="ko-KR" dirty="0"/>
              <a:t>1</a:t>
            </a:r>
            <a:r>
              <a:rPr lang="ko-KR" altLang="en-US" dirty="0"/>
              <a:t>도 아니다</a:t>
            </a:r>
            <a:r>
              <a:rPr lang="en-US" altLang="ko-KR" dirty="0"/>
              <a:t>.“</a:t>
            </a:r>
          </a:p>
          <a:p>
            <a:pPr lvl="1"/>
            <a:r>
              <a:rPr lang="en-US" altLang="ko-KR" dirty="0"/>
              <a:t>(x != 0) &amp;&amp; (x != 1)</a:t>
            </a:r>
            <a:r>
              <a:rPr lang="ko-KR" altLang="en-US" dirty="0"/>
              <a:t>		</a:t>
            </a:r>
            <a:r>
              <a:rPr lang="en-US" altLang="ko-KR" dirty="0"/>
              <a:t>// x</a:t>
            </a:r>
            <a:r>
              <a:rPr lang="ko-KR" altLang="en-US" dirty="0"/>
              <a:t>≠</a:t>
            </a:r>
            <a:r>
              <a:rPr lang="en-US" altLang="ko-KR" dirty="0"/>
              <a:t>0 </a:t>
            </a:r>
            <a:r>
              <a:rPr lang="ko-KR" altLang="en-US" dirty="0"/>
              <a:t>이고 </a:t>
            </a:r>
            <a:r>
              <a:rPr lang="en-US" altLang="ko-KR" dirty="0"/>
              <a:t>x</a:t>
            </a:r>
            <a:r>
              <a:rPr lang="ko-KR" altLang="en-US" dirty="0"/>
              <a:t>≠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71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NOT </a:t>
            </a:r>
            <a:r>
              <a:rPr lang="ko-KR" altLang="en-US" sz="3600"/>
              <a:t>연산자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Trebuchet MS" pitchFamily="34" charset="0"/>
              </a:rPr>
              <a:t>피연산자의 값이 참이면 연산의 결과값을 거짓으로 만들고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피연산자의 값이 거짓이면 연산의 결과값을 참으로 만든다</a:t>
            </a:r>
            <a:r>
              <a:rPr lang="en-US" altLang="ko-KR" dirty="0">
                <a:latin typeface="Trebuchet MS" pitchFamily="34" charset="0"/>
              </a:rPr>
              <a:t>.</a:t>
            </a: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  <a:p>
            <a:pPr eaLnBrk="1" hangingPunct="1"/>
            <a:endParaRPr kumimoji="0" lang="en-US" altLang="ko-KR" dirty="0">
              <a:latin typeface="Trebuchet MS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B1B237-D358-41B9-ABE1-80778512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11" y="4425696"/>
            <a:ext cx="7494841" cy="10698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kumimoji="0" lang="en-US" altLang="ko-KR" dirty="0">
                <a:latin typeface="Trebuchet MS" pitchFamily="34" charset="0"/>
              </a:rPr>
              <a:t>result = !1;		// result</a:t>
            </a:r>
            <a:r>
              <a:rPr kumimoji="0" lang="ko-KR" altLang="en-US" dirty="0">
                <a:latin typeface="Trebuchet MS" pitchFamily="34" charset="0"/>
              </a:rPr>
              <a:t>에는 </a:t>
            </a:r>
            <a:r>
              <a:rPr kumimoji="0" lang="en-US" altLang="ko-KR" dirty="0">
                <a:latin typeface="Trebuchet MS" pitchFamily="34" charset="0"/>
              </a:rPr>
              <a:t>0</a:t>
            </a:r>
            <a:r>
              <a:rPr kumimoji="0" lang="ko-KR" altLang="en-US" dirty="0">
                <a:latin typeface="Trebuchet MS" pitchFamily="34" charset="0"/>
              </a:rPr>
              <a:t>가 대입된다</a:t>
            </a:r>
            <a:r>
              <a:rPr kumimoji="0" lang="en-US" altLang="ko-KR" dirty="0">
                <a:latin typeface="Trebuchet MS" pitchFamily="34" charset="0"/>
              </a:rPr>
              <a:t>.</a:t>
            </a:r>
          </a:p>
          <a:p>
            <a:pPr eaLnBrk="1" hangingPunct="1"/>
            <a:r>
              <a:rPr kumimoji="0" lang="en-US" altLang="ko-KR" dirty="0">
                <a:latin typeface="Trebuchet MS" pitchFamily="34" charset="0"/>
              </a:rPr>
              <a:t>result = !(2==3);		// result</a:t>
            </a:r>
            <a:r>
              <a:rPr kumimoji="0" lang="ko-KR" altLang="en-US" dirty="0">
                <a:latin typeface="Trebuchet MS" pitchFamily="34" charset="0"/>
              </a:rPr>
              <a:t>에는 </a:t>
            </a:r>
            <a:r>
              <a:rPr kumimoji="0" lang="en-US" altLang="ko-KR" dirty="0">
                <a:latin typeface="Trebuchet MS" pitchFamily="34" charset="0"/>
              </a:rPr>
              <a:t>1</a:t>
            </a:r>
            <a:r>
              <a:rPr kumimoji="0" lang="ko-KR" altLang="en-US" dirty="0">
                <a:latin typeface="Trebuchet MS" pitchFamily="34" charset="0"/>
              </a:rPr>
              <a:t>이 대입된다</a:t>
            </a:r>
            <a:r>
              <a:rPr kumimoji="0" lang="en-US" altLang="ko-KR" dirty="0">
                <a:latin typeface="Trebuchet MS" pitchFamily="34" charset="0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Trebuchet MS" pitchFamily="34" charset="0"/>
              </a:rPr>
              <a:t> </a:t>
            </a:r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604D1B-8F1F-2DCE-601F-8D4E1EAE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733675"/>
            <a:ext cx="3781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참과 거짓의 표현 방법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수식이나 논리 수식이 만약 참이면 </a:t>
            </a:r>
            <a:r>
              <a:rPr lang="en-US" altLang="ko-KR" dirty="0"/>
              <a:t>1</a:t>
            </a:r>
            <a:r>
              <a:rPr lang="ko-KR" altLang="en-US" dirty="0"/>
              <a:t>이 생성되고 거짓이면 </a:t>
            </a:r>
            <a:r>
              <a:rPr lang="en-US" altLang="ko-KR" dirty="0"/>
              <a:t>0</a:t>
            </a:r>
            <a:r>
              <a:rPr lang="ko-KR" altLang="en-US" dirty="0"/>
              <a:t>이 생성된다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피연산자의</a:t>
            </a:r>
            <a:r>
              <a:rPr lang="ko-KR" altLang="en-US" dirty="0"/>
              <a:t> 참</a:t>
            </a:r>
            <a:r>
              <a:rPr lang="en-US" altLang="ko-KR" dirty="0"/>
              <a:t>, </a:t>
            </a:r>
            <a:r>
              <a:rPr lang="ko-KR" altLang="en-US" dirty="0"/>
              <a:t>거짓을 가릴 때에는 </a:t>
            </a:r>
            <a:r>
              <a:rPr lang="en-US" altLang="ko-KR" dirty="0"/>
              <a:t>0</a:t>
            </a:r>
            <a:r>
              <a:rPr lang="ko-KR" altLang="en-US" dirty="0"/>
              <a:t>이 아니면 참이고 </a:t>
            </a:r>
            <a:r>
              <a:rPr lang="en-US" altLang="ko-KR" dirty="0"/>
              <a:t>0</a:t>
            </a:r>
            <a:r>
              <a:rPr lang="ko-KR" altLang="en-US" dirty="0"/>
              <a:t>이면 거짓으로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음수는 </a:t>
            </a:r>
            <a:r>
              <a:rPr lang="ko-KR" altLang="en-US" dirty="0">
                <a:solidFill>
                  <a:srgbClr val="FF0000"/>
                </a:solidFill>
              </a:rPr>
              <a:t>참</a:t>
            </a:r>
            <a:r>
              <a:rPr lang="ko-KR" altLang="en-US" dirty="0"/>
              <a:t>으로 판단한다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NOT </a:t>
            </a:r>
            <a:r>
              <a:rPr lang="ko-KR" altLang="en-US" dirty="0"/>
              <a:t>연산자를 적용하는 경우 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1035142" y="3666625"/>
            <a:ext cx="7643494" cy="10660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!0                  	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!3                  	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Century Schoolbook" panose="02040604050505020304" pitchFamily="18" charset="0"/>
                <a:ea typeface="굴림" panose="020B0600000101010101" pitchFamily="50" charset="-127"/>
              </a:rPr>
              <a:t>!-3 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	     	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endParaRPr kumimoji="1" lang="en-US" altLang="ko-KR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640907" y="1687759"/>
            <a:ext cx="7810500" cy="37665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&amp;x, &amp;y)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&amp;&amp; 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x, y,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 &amp;&amp; y)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|| 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x, y,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 || y)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"!%d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CC66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%d\n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x,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!x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260445" y="4464476"/>
            <a:ext cx="3883555" cy="1979700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5667538" y="4847779"/>
            <a:ext cx="3591684" cy="1409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1 0</a:t>
            </a:r>
            <a:endParaRPr lang="ko-KR" altLang="en-US" sz="14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 &amp;&amp; 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0</a:t>
            </a:r>
            <a:endParaRPr lang="ko-KR" altLang="en-US" sz="14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 || 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1</a:t>
            </a:r>
            <a:endParaRPr lang="ko-KR" altLang="en-US" sz="14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!1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결과값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0</a:t>
            </a:r>
            <a:endParaRPr lang="ko-KR" altLang="en-US" sz="14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05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연산자의 예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91316AA-9AB9-49C8-9947-DC681E698D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399" y="2070632"/>
            <a:ext cx="7122351" cy="1770235"/>
          </a:xfrm>
        </p:spPr>
      </p:pic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5953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545959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6133" name="Text Box 341"/>
          <p:cNvSpPr txBox="1">
            <a:spLocks noChangeArrowheads="1"/>
          </p:cNvSpPr>
          <p:nvPr/>
        </p:nvSpPr>
        <p:spPr bwMode="auto">
          <a:xfrm>
            <a:off x="1554988" y="4812417"/>
            <a:ext cx="6862763" cy="120032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참고</a:t>
            </a:r>
            <a:r>
              <a:rPr lang="en-US" altLang="ko-KR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거듭 제곱 연산자는</a:t>
            </a:r>
            <a:r>
              <a:rPr lang="en-US" altLang="ko-KR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?</a:t>
            </a:r>
          </a:p>
          <a:p>
            <a:endParaRPr lang="en-US" altLang="ko-KR" dirty="0">
              <a:solidFill>
                <a:srgbClr val="0000CC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</a:t>
            </a:r>
            <a:r>
              <a:rPr lang="ko-KR" altLang="en-US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에는 거듭 제곱을 나타내는 연산자는 없다</a:t>
            </a:r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* x</a:t>
            </a:r>
            <a:r>
              <a:rPr lang="ko-KR" altLang="en-US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와 같이 단순히 변수를 두 번 곱한다</a:t>
            </a:r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	</a:t>
            </a:r>
          </a:p>
        </p:txBody>
      </p:sp>
      <p:pic>
        <p:nvPicPr>
          <p:cNvPr id="547850" name="Picture 10" descr="C:\Users\chun\AppData\Local\Microsoft\Windows\Temporary Internet Files\Content.IE5\KRYSJJ94\MC9004165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756934"/>
            <a:ext cx="853135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27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5CC298D3-C577-5192-40AB-5FC0DE67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92" y="4966782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단축 계산</a:t>
            </a:r>
            <a:r>
              <a:rPr lang="en-US" altLang="ko-KR" sz="3600" dirty="0"/>
              <a:t>(short-circuit evaluation) : &amp;&amp;, ||</a:t>
            </a:r>
            <a:endParaRPr lang="ko-KR" altLang="en-US" sz="3600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&amp;&amp; </a:t>
            </a:r>
            <a:r>
              <a:rPr lang="ko-KR" altLang="en-US" dirty="0"/>
              <a:t>연산자의 경우</a:t>
            </a:r>
            <a:r>
              <a:rPr lang="en-US" altLang="ko-KR" dirty="0"/>
              <a:t>, </a:t>
            </a:r>
            <a:r>
              <a:rPr lang="ko-KR" altLang="en-US" dirty="0"/>
              <a:t>첫번째 피연산자가 거짓이면 다른 피연산자들을 계산하지 않는다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1087310" y="2411481"/>
            <a:ext cx="7678737" cy="460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  ( 2 &gt; 3 ) &amp;&amp; ( ++x &lt; 5 ) </a:t>
            </a:r>
            <a:endParaRPr kumimoji="1" lang="ko-KR" altLang="en-US" sz="160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655638" y="2913063"/>
            <a:ext cx="82121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en-US" altLang="ko-KR" sz="2000" dirty="0">
                <a:latin typeface="Comic Sans MS" pitchFamily="66" charset="0"/>
                <a:ea typeface="굴림" pitchFamily="50" charset="-127"/>
              </a:rPr>
              <a:t>|| 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연산자의 경우</a:t>
            </a:r>
            <a:r>
              <a:rPr kumimoji="1" lang="en-US" altLang="ko-KR" sz="2000" dirty="0"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첫번째 </a:t>
            </a:r>
            <a:r>
              <a:rPr kumimoji="1" lang="ko-KR" altLang="en-US" sz="2000" dirty="0" err="1">
                <a:latin typeface="Comic Sans MS" pitchFamily="66" charset="0"/>
                <a:ea typeface="굴림" pitchFamily="50" charset="-127"/>
              </a:rPr>
              <a:t>피연산자가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 참이면 다른 피연산자들을 계산하지 않는다</a:t>
            </a:r>
            <a:r>
              <a:rPr kumimoji="1" lang="en-US" altLang="ko-KR" sz="2000" dirty="0">
                <a:latin typeface="Comic Sans MS" pitchFamily="66" charset="0"/>
                <a:ea typeface="굴림" pitchFamily="50" charset="-127"/>
              </a:rPr>
              <a:t>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087310" y="3962627"/>
            <a:ext cx="7678738" cy="460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  ( 3 &gt; 2 ) || ( --x &lt; 5 ) </a:t>
            </a:r>
            <a:endParaRPr kumimoji="1" lang="ko-KR" altLang="en-US" sz="160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83721" name="AutoShape 41"/>
          <p:cNvSpPr>
            <a:spLocks noChangeArrowheads="1"/>
          </p:cNvSpPr>
          <p:nvPr/>
        </p:nvSpPr>
        <p:spPr bwMode="auto">
          <a:xfrm>
            <a:off x="6107077" y="3996686"/>
            <a:ext cx="1683633" cy="1416050"/>
          </a:xfrm>
          <a:prstGeom prst="wedgeEllipseCallout">
            <a:avLst>
              <a:gd name="adj1" fmla="val 46314"/>
              <a:gd name="adj2" fmla="val 5448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++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나 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–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는 실행이 안될 수도 있으니 주의하세요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83723" name="AutoShape 43"/>
          <p:cNvSpPr>
            <a:spLocks noChangeArrowheads="1"/>
          </p:cNvSpPr>
          <p:nvPr/>
        </p:nvSpPr>
        <p:spPr bwMode="auto">
          <a:xfrm flipH="1">
            <a:off x="4090600" y="4470132"/>
            <a:ext cx="1955800" cy="1878012"/>
          </a:xfrm>
          <a:prstGeom prst="wedgeEllipseCallout">
            <a:avLst>
              <a:gd name="adj1" fmla="val 84319"/>
              <a:gd name="adj2" fmla="val 2236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/>
            <a:r>
              <a:rPr lang="ko-KR" altLang="en-US" sz="1600" dirty="0" err="1">
                <a:solidFill>
                  <a:schemeClr val="tx2"/>
                </a:solidFill>
                <a:latin typeface="+mj-ea"/>
                <a:ea typeface="+mj-ea"/>
              </a:rPr>
              <a:t>첫번째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 연산자가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거짓이면 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다른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연산자는 계산할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필요가 없겠군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!!</a:t>
            </a:r>
          </a:p>
        </p:txBody>
      </p:sp>
      <p:sp>
        <p:nvSpPr>
          <p:cNvPr id="583724" name="Line 44"/>
          <p:cNvSpPr>
            <a:spLocks noChangeShapeType="1"/>
          </p:cNvSpPr>
          <p:nvPr/>
        </p:nvSpPr>
        <p:spPr bwMode="auto">
          <a:xfrm flipH="1" flipV="1">
            <a:off x="3431154" y="2571128"/>
            <a:ext cx="436758" cy="2146748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8BC0A80-C4E5-B38C-9347-087230BF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4221" y="5430441"/>
            <a:ext cx="763357" cy="13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8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77625" y="3722984"/>
            <a:ext cx="5559624" cy="2458528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윤년</a:t>
            </a:r>
            <a:r>
              <a:rPr lang="en-US" altLang="ko-KR" dirty="0"/>
              <a:t>(leap</a:t>
            </a:r>
            <a:r>
              <a:rPr lang="ko-KR" altLang="en-US" dirty="0"/>
              <a:t> </a:t>
            </a:r>
            <a:r>
              <a:rPr lang="en-US" altLang="ko-KR" dirty="0"/>
              <a:t>year)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윤년의 조건</a:t>
            </a:r>
            <a:endParaRPr lang="en-US" altLang="ko-KR" dirty="0"/>
          </a:p>
          <a:p>
            <a:pPr lvl="1"/>
            <a:r>
              <a:rPr lang="ko-KR" altLang="en-US" dirty="0"/>
              <a:t>연도가 </a:t>
            </a:r>
            <a:r>
              <a:rPr lang="en-US" altLang="ko-KR" dirty="0"/>
              <a:t>4</a:t>
            </a:r>
            <a:r>
              <a:rPr lang="ko-KR" altLang="en-US" dirty="0"/>
              <a:t>로 나누어 떨어진다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으로 나누어 떨어지는 연도는 제외한다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400</a:t>
            </a:r>
            <a:r>
              <a:rPr lang="ko-KR" altLang="en-US" dirty="0"/>
              <a:t>으로 나누어 떨어지는 연도는 윤년이다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67297" name="_x236779736" descr="EMB000013c82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0" y="1728920"/>
            <a:ext cx="137953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2446909" y="4095422"/>
            <a:ext cx="2675633" cy="1409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2012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result=1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2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윤년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윤년의 조건을 수식으로 표현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/>
              <a:t> (year % 4 == 0 ) &amp;&amp; (year % 100 != 0) 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|| (year % 400 == 0) </a:t>
            </a:r>
          </a:p>
          <a:p>
            <a:pPr marL="36576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 </a:t>
            </a:r>
            <a:r>
              <a:rPr lang="en-US" altLang="ko-KR" dirty="0"/>
              <a:t>year % 4 == 0 &amp;&amp; year % 100 != 0 || year % 400 == 0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68322" name="Picture 2" descr="C:\Users\sec\AppData\Local\Microsoft\Windows\Temporary Internet Files\Content.IE5\98PLEGRX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59" y="4616322"/>
            <a:ext cx="1307629" cy="154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 bwMode="auto">
          <a:xfrm>
            <a:off x="3447573" y="3249119"/>
            <a:ext cx="1989136" cy="130175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괄호가 </a:t>
            </a:r>
            <a:r>
              <a:rPr lang="ko-KR" altLang="en-US" dirty="0"/>
              <a:t>꼭 필요한 가요</a:t>
            </a:r>
            <a:r>
              <a:rPr lang="en-US" altLang="ko-KR" dirty="0"/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AutoShape 41">
            <a:extLst>
              <a:ext uri="{FF2B5EF4-FFF2-40B4-BE49-F238E27FC236}">
                <a16:creationId xmlns:a16="http://schemas.microsoft.com/office/drawing/2014/main" id="{F25901D9-7B1C-455E-B49C-195E81DE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91" y="3216429"/>
            <a:ext cx="1683633" cy="1416050"/>
          </a:xfrm>
          <a:prstGeom prst="wedgeEllipseCallout">
            <a:avLst>
              <a:gd name="adj1" fmla="val 46314"/>
              <a:gd name="adj2" fmla="val 5448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ko-KR" altLang="en-US" sz="1800" b="0" i="0" u="none" strike="noStrike" baseline="0" dirty="0">
                <a:latin typeface="YDVYMjOStd32"/>
              </a:rPr>
              <a:t>괄호는 없어도 되지만 괄호가 있으면 읽기가 </a:t>
            </a:r>
            <a:r>
              <a:rPr lang="ko-KR" altLang="en-US" sz="1800" b="0" i="0" u="none" strike="noStrike" baseline="0" dirty="0" err="1">
                <a:latin typeface="YDVYMjOStd32"/>
              </a:rPr>
              <a:t>수월해져요</a:t>
            </a:r>
            <a:r>
              <a:rPr lang="en-US" altLang="ko-KR" sz="1800" b="0" i="0" u="none" strike="noStrike" baseline="0" dirty="0">
                <a:latin typeface="YDVYMjOStd32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5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0965F700-C0E7-C098-279B-123CDE1B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24" y="4765614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윤년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4" y="1234475"/>
            <a:ext cx="7626350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/>
                <a:ea typeface="돋움체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year, result;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  <a:ea typeface="돋움체"/>
              </a:rPr>
              <a:t>연도를 입력하시오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&amp;year);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돋움체"/>
              </a:rPr>
              <a:t>result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= (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돋움체"/>
              </a:rPr>
              <a:t>(year % 4 == 0) &amp;&amp; (year % 100 != 0)) || (year % 400 == 0);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"result=%d 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result);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}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391725" y="4770570"/>
            <a:ext cx="4446284" cy="1820729"/>
            <a:chOff x="1264444" y="1662113"/>
            <a:chExt cx="4895850" cy="3916362"/>
          </a:xfrm>
        </p:grpSpPr>
        <p:sp>
          <p:nvSpPr>
            <p:cNvPr id="17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3986" y="5115232"/>
            <a:ext cx="3503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result=1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922057" y="4429125"/>
            <a:ext cx="7750175" cy="1400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absolute_value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(x &gt; 0) ? x : -x;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절대값 계산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max_value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(x &gt; y) ? x : y;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최대값 계산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(x &lt; y) ? x : y;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최소값 계산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(age &gt; 20) ?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성인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: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청소년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034D1-C61E-DD31-E3B6-B6107FF1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47" y="1624012"/>
            <a:ext cx="5276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711182" y="1930670"/>
            <a:ext cx="7685088" cy="38118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조건 연산자 프로그램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</a:p>
          <a:p>
            <a:pPr algn="l"/>
            <a:endParaRPr lang="ko-KR" altLang="en-US" sz="1600" b="0" i="0" u="none" strike="noStrike" baseline="0" dirty="0">
              <a:solidFill>
                <a:srgbClr val="8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x,y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 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2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R="0" algn="l" rtl="0"/>
            <a:r>
              <a:rPr lang="es-E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scanf(</a:t>
            </a:r>
            <a:r>
              <a:rPr lang="es-E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%d"</a:t>
            </a:r>
            <a:r>
              <a:rPr lang="es-E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&amp;x, &amp;y);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큰 수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 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 &gt; y) ? x : 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작은 수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 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 &lt; y) ? x : 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349241" y="4315968"/>
            <a:ext cx="3598640" cy="2030929"/>
            <a:chOff x="1264444" y="1662113"/>
            <a:chExt cx="4895850" cy="3916362"/>
          </a:xfrm>
        </p:grpSpPr>
        <p:sp>
          <p:nvSpPr>
            <p:cNvPr id="3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68051" y="4611214"/>
            <a:ext cx="260406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정수 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2</a:t>
            </a:r>
            <a:r>
              <a:rPr kumimoji="1" lang="ko-KR" altLang="en-US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개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: 2 3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큰수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=3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작은수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89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콤마 연산자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콤마로 연결된 수식은 순차적으로 계산된다</a:t>
            </a:r>
            <a:r>
              <a:rPr lang="en-US" altLang="ko-KR"/>
              <a:t>.</a:t>
            </a:r>
          </a:p>
        </p:txBody>
      </p:sp>
      <p:sp>
        <p:nvSpPr>
          <p:cNvPr id="586792" name="AutoShape 40"/>
          <p:cNvSpPr>
            <a:spLocks noChangeArrowheads="1"/>
          </p:cNvSpPr>
          <p:nvPr/>
        </p:nvSpPr>
        <p:spPr bwMode="auto">
          <a:xfrm>
            <a:off x="6520074" y="2561053"/>
            <a:ext cx="1997957" cy="1416050"/>
          </a:xfrm>
          <a:prstGeom prst="wedgeEllipseCallout">
            <a:avLst>
              <a:gd name="adj1" fmla="val -13913"/>
              <a:gd name="adj2" fmla="val 6905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+mn-ea"/>
              </a:rPr>
              <a:t>어떤 문장이던지 순차적으로 실행됩니다</a:t>
            </a:r>
            <a:r>
              <a:rPr lang="en-US" altLang="ko-KR">
                <a:solidFill>
                  <a:schemeClr val="tx2"/>
                </a:solidFill>
                <a:latin typeface="+mn-ea"/>
              </a:rPr>
              <a:t>.</a:t>
            </a:r>
          </a:p>
        </p:txBody>
      </p:sp>
      <p:pic>
        <p:nvPicPr>
          <p:cNvPr id="572417" name="_x238998072" descr="EMB000013c82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71" y="2642182"/>
            <a:ext cx="4380580" cy="15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27D0EBC7-4505-9A40-E737-A15CCF6D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4" y="4358103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0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1A28-9BD1-4A2E-A244-457DA1CF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콤마 연산자의 예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B41D94-7BEA-43AB-B7F0-2CCB82AC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" y="1764793"/>
            <a:ext cx="7750175" cy="166420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x = 2+3,  5-3; 	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// x = 2+3</a:t>
            </a:r>
            <a:r>
              <a:rPr lang="ko-KR" altLang="en-US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이 먼저 수행된다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“Thank”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“ you!\n”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x = 1, y = x + 2;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930D35A-6647-08A0-60AB-EF500E8D7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" y="3683400"/>
            <a:ext cx="7750175" cy="166420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x = 1, 2;</a:t>
            </a:r>
          </a:p>
          <a:p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// (x = 1), 2;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x = (1, 2);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 	// (1, 2) </a:t>
            </a:r>
            <a:r>
              <a:rPr lang="en-US" altLang="ko-KR" dirty="0">
                <a:solidFill>
                  <a:srgbClr val="00FF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2</a:t>
            </a:r>
          </a:p>
          <a:p>
            <a:r>
              <a:rPr lang="en-US" altLang="ko-KR" dirty="0">
                <a:solidFill>
                  <a:srgbClr val="00FF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//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x = 2;</a:t>
            </a:r>
          </a:p>
        </p:txBody>
      </p:sp>
    </p:spTree>
    <p:extLst>
      <p:ext uri="{BB962C8B-B14F-4D97-AF65-F5344CB8AC3E}">
        <p14:creationId xmlns:p14="http://schemas.microsoft.com/office/powerpoint/2010/main" val="1689628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데이터는 비트로 이루어진다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28F68-FB2E-2BD8-E61F-9A5009C7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632328"/>
            <a:ext cx="8247888" cy="21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비트 연산자</a:t>
            </a:r>
            <a:r>
              <a:rPr lang="en-US" altLang="ko-KR" dirty="0"/>
              <a:t>(</a:t>
            </a:r>
            <a:r>
              <a:rPr lang="ko-KR" altLang="en-US" dirty="0" err="1"/>
              <a:t>비트별</a:t>
            </a:r>
            <a:r>
              <a:rPr lang="ko-KR" altLang="en-US" dirty="0"/>
              <a:t> 연산자</a:t>
            </a:r>
            <a:r>
              <a:rPr lang="en-US" altLang="ko-KR" dirty="0"/>
              <a:t>, bitwise operator)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3534" y="1851677"/>
            <a:ext cx="8153400" cy="27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정수 사칙 연산 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595191" y="1564354"/>
            <a:ext cx="8259889" cy="5245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rgbClr val="A31515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y, result;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scanf(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&amp;x, &amp;y);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+ y;		</a:t>
            </a:r>
            <a:endParaRPr lang="en-US" altLang="ko-KR" sz="1600" dirty="0">
              <a:solidFill>
                <a:srgbClr val="008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- y;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뺄셈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- %d =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* y;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곱셈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/ y;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나눗셈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/ %d =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% y;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나머지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</a:t>
            </a:r>
            <a:r>
              <a:rPr lang="es-ES" altLang="ko-KR" sz="1600" b="1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%%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%d = %d"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6035353" y="2006212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5693969" y="2006212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7290298" y="2000227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6948329" y="2000227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5791429" y="1743688"/>
            <a:ext cx="70754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  <a:ea typeface="굴림" pitchFamily="50" charset="-127"/>
              </a:rPr>
              <a:t>7</a:t>
            </a:r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5693969" y="2149706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6195150" y="2149706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743746" y="2218557"/>
            <a:ext cx="2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alligraphy" pitchFamily="66" charset="0"/>
              </a:rPr>
              <a:t>x</a:t>
            </a:r>
            <a:endParaRPr lang="ko-KR" altLang="en-US" sz="2800" dirty="0">
              <a:latin typeface="Lucida Calligraphy" pitchFamily="66" charset="0"/>
            </a:endParaRPr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6984711" y="1743687"/>
            <a:ext cx="745859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  <a:ea typeface="굴림" pitchFamily="50" charset="-127"/>
              </a:rPr>
              <a:t>4</a:t>
            </a: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6948328" y="2129134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7447590" y="2136714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55699" y="2249572"/>
            <a:ext cx="32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alligraphy" pitchFamily="66" charset="0"/>
              </a:rPr>
              <a:t>y</a:t>
            </a:r>
            <a:endParaRPr lang="ko-KR" altLang="en-US" sz="2800" dirty="0">
              <a:latin typeface="Lucida Calligraphy" pitchFamily="66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DB6055-12F3-177F-E5DB-35C4C03AD2F6}"/>
              </a:ext>
            </a:extLst>
          </p:cNvPr>
          <p:cNvGrpSpPr/>
          <p:nvPr/>
        </p:nvGrpSpPr>
        <p:grpSpPr>
          <a:xfrm>
            <a:off x="5152943" y="3501163"/>
            <a:ext cx="3590770" cy="2686139"/>
            <a:chOff x="5451766" y="4090301"/>
            <a:chExt cx="3590770" cy="2686139"/>
          </a:xfrm>
        </p:grpSpPr>
        <p:grpSp>
          <p:nvGrpSpPr>
            <p:cNvPr id="529" name="그룹 528"/>
            <p:cNvGrpSpPr/>
            <p:nvPr/>
          </p:nvGrpSpPr>
          <p:grpSpPr>
            <a:xfrm>
              <a:off x="5451766" y="4090301"/>
              <a:ext cx="3590770" cy="2686139"/>
              <a:chOff x="1264444" y="1662113"/>
              <a:chExt cx="4895850" cy="3916362"/>
            </a:xfrm>
          </p:grpSpPr>
          <p:sp>
            <p:nvSpPr>
              <p:cNvPr id="530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1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2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3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4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5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6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7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8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9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0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2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3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4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7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8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9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0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1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6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7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8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9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4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5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6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7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8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9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0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1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2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3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4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5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6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7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8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9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0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1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2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3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4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5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6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7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8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9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0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1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2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3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4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5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6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7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9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1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2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3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4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5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6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7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8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9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0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1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2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3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4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5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6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7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8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9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0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1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2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3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4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5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6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7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8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9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0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1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2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3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4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5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6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7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8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9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0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1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2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3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4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5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6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7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8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9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0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1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2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3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4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5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6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7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8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9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0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1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2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3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4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5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6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7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8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9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0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1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2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3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4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5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6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7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8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9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0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1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2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3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4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5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6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7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8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9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5693969" y="4413281"/>
              <a:ext cx="312530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두개의</a:t>
              </a:r>
              <a:r>
                <a:rPr lang="ko-KR" altLang="en-US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 정수를 입력하시오</a:t>
              </a:r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7 4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7 + 4 = 11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7 - 4 = 3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7 + 4 = 28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7 / 4 = 1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7 % 4 = 3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199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6770765"/>
              </p:ext>
            </p:extLst>
          </p:nvPr>
        </p:nvGraphicFramePr>
        <p:xfrm>
          <a:off x="1856416" y="1658067"/>
          <a:ext cx="4616101" cy="1500380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3543300"/>
            <a:ext cx="8772525" cy="191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D7869-04BE-1D1D-254E-86B8C1AFAC21}"/>
              </a:ext>
            </a:extLst>
          </p:cNvPr>
          <p:cNvSpPr txBox="1">
            <a:spLocks/>
          </p:cNvSpPr>
          <p:nvPr/>
        </p:nvSpPr>
        <p:spPr>
          <a:xfrm>
            <a:off x="612648" y="5600700"/>
            <a:ext cx="8153400" cy="375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9 &amp; 10 : 8</a:t>
            </a:r>
          </a:p>
        </p:txBody>
      </p:sp>
    </p:spTree>
    <p:extLst>
      <p:ext uri="{BB962C8B-B14F-4D97-AF65-F5344CB8AC3E}">
        <p14:creationId xmlns:p14="http://schemas.microsoft.com/office/powerpoint/2010/main" val="931905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3162"/>
              </p:ext>
            </p:extLst>
          </p:nvPr>
        </p:nvGraphicFramePr>
        <p:xfrm>
          <a:off x="1987525" y="1772927"/>
          <a:ext cx="4616101" cy="1500380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65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584694"/>
            <a:ext cx="8277224" cy="189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EA0F830-DDA8-6822-F598-230C086C9993}"/>
              </a:ext>
            </a:extLst>
          </p:cNvPr>
          <p:cNvSpPr txBox="1">
            <a:spLocks/>
          </p:cNvSpPr>
          <p:nvPr/>
        </p:nvSpPr>
        <p:spPr>
          <a:xfrm>
            <a:off x="612648" y="5600700"/>
            <a:ext cx="8153400" cy="375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9 | 10 : 11</a:t>
            </a:r>
          </a:p>
        </p:txBody>
      </p:sp>
    </p:spTree>
    <p:extLst>
      <p:ext uri="{BB962C8B-B14F-4D97-AF65-F5344CB8AC3E}">
        <p14:creationId xmlns:p14="http://schemas.microsoft.com/office/powerpoint/2010/main" val="132952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XOR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0023194"/>
              </p:ext>
            </p:extLst>
          </p:nvPr>
        </p:nvGraphicFramePr>
        <p:xfrm>
          <a:off x="1847897" y="1647422"/>
          <a:ext cx="5682901" cy="1500380"/>
        </p:xfrm>
        <a:graphic>
          <a:graphicData uri="http://schemas.openxmlformats.org/drawingml/2006/table">
            <a:tbl>
              <a:tblPr/>
              <a:tblGrid>
                <a:gridCol w="568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7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95689"/>
            <a:ext cx="8536015" cy="184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6F3ED-774F-A150-9B54-BF8194770DA7}"/>
              </a:ext>
            </a:extLst>
          </p:cNvPr>
          <p:cNvSpPr txBox="1">
            <a:spLocks/>
          </p:cNvSpPr>
          <p:nvPr/>
        </p:nvSpPr>
        <p:spPr>
          <a:xfrm>
            <a:off x="612648" y="5600700"/>
            <a:ext cx="81534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9 ^ 10 : 3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x ^ y ^ y = x</a:t>
            </a:r>
          </a:p>
        </p:txBody>
      </p:sp>
    </p:spTree>
    <p:extLst>
      <p:ext uri="{BB962C8B-B14F-4D97-AF65-F5344CB8AC3E}">
        <p14:creationId xmlns:p14="http://schemas.microsoft.com/office/powerpoint/2010/main" val="4070551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NOT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420394"/>
              </p:ext>
            </p:extLst>
          </p:nvPr>
        </p:nvGraphicFramePr>
        <p:xfrm>
          <a:off x="2906968" y="1651232"/>
          <a:ext cx="2377726" cy="750190"/>
        </p:xfrm>
        <a:graphic>
          <a:graphicData uri="http://schemas.openxmlformats.org/drawingml/2006/table">
            <a:tbl>
              <a:tblPr/>
              <a:tblGrid>
                <a:gridCol w="23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85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595564"/>
            <a:ext cx="7705725" cy="29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5388-E031-E710-C36E-88A2E117856B}"/>
              </a:ext>
            </a:extLst>
          </p:cNvPr>
          <p:cNvSpPr txBox="1">
            <a:spLocks/>
          </p:cNvSpPr>
          <p:nvPr/>
        </p:nvSpPr>
        <p:spPr>
          <a:xfrm>
            <a:off x="612648" y="5600700"/>
            <a:ext cx="8153400" cy="375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~9 : -10</a:t>
            </a:r>
          </a:p>
        </p:txBody>
      </p:sp>
    </p:spTree>
    <p:extLst>
      <p:ext uri="{BB962C8B-B14F-4D97-AF65-F5344CB8AC3E}">
        <p14:creationId xmlns:p14="http://schemas.microsoft.com/office/powerpoint/2010/main" val="2080960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</a:t>
            </a:r>
            <a:r>
              <a:rPr lang="en-US" altLang="ko-KR" dirty="0"/>
              <a:t>(shift)</a:t>
            </a:r>
            <a:r>
              <a:rPr lang="ko-KR" altLang="en-US" dirty="0"/>
              <a:t> 연산자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44AC41B-C5C5-4D3B-91B8-1DA0967A30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3534" y="1792560"/>
            <a:ext cx="8153400" cy="1441031"/>
          </a:xfrm>
        </p:spPr>
      </p:pic>
      <p:pic>
        <p:nvPicPr>
          <p:cNvPr id="550914" name="Picture 2" descr="Arithmetic shift - Wikipedia">
            <a:extLst>
              <a:ext uri="{FF2B5EF4-FFF2-40B4-BE49-F238E27FC236}">
                <a16:creationId xmlns:a16="http://schemas.microsoft.com/office/drawing/2014/main" id="{E28D9B20-757A-4983-B329-43A1FC15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57" y="375726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916" name="Picture 4">
            <a:extLst>
              <a:ext uri="{FF2B5EF4-FFF2-40B4-BE49-F238E27FC236}">
                <a16:creationId xmlns:a16="http://schemas.microsoft.com/office/drawing/2014/main" id="{89D6F75C-6F8B-4B58-AABF-7A15C250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44" y="3707586"/>
            <a:ext cx="2505456" cy="20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18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왼쪽으로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2</a:t>
            </a:r>
            <a:r>
              <a:rPr lang="ko-KR" altLang="en-US" dirty="0"/>
              <a:t>배가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E2378-CFE6-EAF5-A428-65644BBC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08482"/>
            <a:ext cx="8169592" cy="184103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1C19A-2726-7576-D2A5-3BF16B1D09D2}"/>
              </a:ext>
            </a:extLst>
          </p:cNvPr>
          <p:cNvSpPr txBox="1">
            <a:spLocks/>
          </p:cNvSpPr>
          <p:nvPr/>
        </p:nvSpPr>
        <p:spPr>
          <a:xfrm>
            <a:off x="620744" y="4542736"/>
            <a:ext cx="8153400" cy="123757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4 &lt;&lt; 1 : 8</a:t>
            </a:r>
          </a:p>
          <a:p>
            <a:pPr fontAlgn="auto">
              <a:spcAft>
                <a:spcPts val="0"/>
              </a:spcAft>
            </a:pPr>
            <a:r>
              <a:rPr lang="en-US" altLang="ko-KR" sz="2000" dirty="0"/>
              <a:t>x &lt;&lt; n = x * 2</a:t>
            </a:r>
            <a:r>
              <a:rPr lang="en-US" altLang="ko-KR" sz="2000" baseline="30000" dirty="0"/>
              <a:t>n</a:t>
            </a:r>
            <a:br>
              <a:rPr lang="en-US" altLang="ko-KR" sz="2000" dirty="0"/>
            </a:br>
            <a:r>
              <a:rPr lang="en-US" altLang="ko-KR" sz="2000" dirty="0"/>
              <a:t>8 &lt;&lt; 3 = 8 * 2</a:t>
            </a:r>
            <a:r>
              <a:rPr lang="en-US" altLang="ko-KR" sz="2000" baseline="30000" dirty="0"/>
              <a:t>3</a:t>
            </a:r>
            <a:r>
              <a:rPr lang="en-US" altLang="ko-KR" sz="2000" dirty="0"/>
              <a:t> = 8 * 8 = 64</a:t>
            </a:r>
          </a:p>
          <a:p>
            <a:pPr fontAlgn="auto">
              <a:spcAft>
                <a:spcPts val="0"/>
              </a:spcAft>
            </a:pPr>
            <a:r>
              <a:rPr lang="ko-KR" altLang="en-US" sz="1900" dirty="0"/>
              <a:t>항상 </a:t>
            </a:r>
            <a:r>
              <a:rPr lang="en-US" altLang="ko-KR" sz="1900" dirty="0"/>
              <a:t>0</a:t>
            </a:r>
            <a:r>
              <a:rPr lang="ko-KR" altLang="en-US" sz="1900" dirty="0"/>
              <a:t>으로 채움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97840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D64CDD1C-B46A-5E8A-7370-ED699772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0" y="2333363"/>
            <a:ext cx="7315362" cy="18767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오른쪽으로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1/2</a:t>
            </a:r>
            <a:r>
              <a:rPr lang="ko-KR" altLang="en-US" dirty="0"/>
              <a:t>배가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5D221-C3CE-AB75-1635-E62627A3E431}"/>
              </a:ext>
            </a:extLst>
          </p:cNvPr>
          <p:cNvSpPr txBox="1">
            <a:spLocks/>
          </p:cNvSpPr>
          <p:nvPr/>
        </p:nvSpPr>
        <p:spPr>
          <a:xfrm>
            <a:off x="680970" y="4210151"/>
            <a:ext cx="8153400" cy="21498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4 &gt;&gt; 1 : 2</a:t>
            </a:r>
          </a:p>
          <a:p>
            <a:pPr fontAlgn="auto">
              <a:spcAft>
                <a:spcPts val="0"/>
              </a:spcAft>
            </a:pPr>
            <a:r>
              <a:rPr lang="en-US" altLang="ko-KR" sz="2000" dirty="0"/>
              <a:t>x &gt;= 0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x &gt;&gt; n = x / 2</a:t>
            </a:r>
            <a:r>
              <a:rPr lang="en-US" altLang="ko-KR" sz="2000" baseline="30000" dirty="0"/>
              <a:t>n</a:t>
            </a:r>
            <a:br>
              <a:rPr lang="en-US" altLang="ko-KR" sz="2000" dirty="0"/>
            </a:br>
            <a:r>
              <a:rPr lang="en-US" altLang="ko-KR" sz="2000" dirty="0"/>
              <a:t>20 &gt;&gt; 3 = 20 / 2</a:t>
            </a:r>
            <a:r>
              <a:rPr lang="en-US" altLang="ko-KR" sz="2000" baseline="30000" dirty="0"/>
              <a:t>3</a:t>
            </a:r>
            <a:r>
              <a:rPr lang="en-US" altLang="ko-KR" sz="2000" dirty="0"/>
              <a:t> = 20 / 8 = 2</a:t>
            </a:r>
          </a:p>
          <a:p>
            <a:pPr fontAlgn="auto">
              <a:spcAft>
                <a:spcPts val="0"/>
              </a:spcAft>
            </a:pPr>
            <a:r>
              <a:rPr lang="ko-KR" altLang="en-US" b="1" dirty="0"/>
              <a:t>논리 이동</a:t>
            </a:r>
            <a:r>
              <a:rPr lang="en-US" altLang="ko-KR" dirty="0"/>
              <a:t>(logical shift): 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채움</a:t>
            </a:r>
            <a:r>
              <a:rPr lang="en-US" altLang="ko-KR" dirty="0"/>
              <a:t>, unsigned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ko-KR" altLang="en-US" b="1" dirty="0"/>
              <a:t>산술 이동</a:t>
            </a:r>
            <a:r>
              <a:rPr lang="en-US" altLang="ko-KR" dirty="0"/>
              <a:t>(arithmetic shift): MSB(</a:t>
            </a:r>
            <a:r>
              <a:rPr lang="ko-KR" altLang="en-US" dirty="0"/>
              <a:t>부호 비트</a:t>
            </a:r>
            <a:r>
              <a:rPr lang="en-US" altLang="ko-KR" dirty="0"/>
              <a:t>)</a:t>
            </a:r>
            <a:r>
              <a:rPr lang="ko-KR" altLang="en-US" dirty="0"/>
              <a:t>로 채움</a:t>
            </a:r>
            <a:r>
              <a:rPr lang="en-US" altLang="ko-KR" dirty="0"/>
              <a:t>, signed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5699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0180" y="1798464"/>
            <a:ext cx="7737182" cy="39272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"AND : %08X\n"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0x9 &amp; 0xA);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"OR : %08X\n"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0x9 | 0xA);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"XOR : %08X\n"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0x9 ^ 0xA);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"NOT : %08X\n"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~0x9);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"&lt;&lt; : %08X\n"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0x4 &lt;&lt; 1);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"&gt;&gt; : %08X\n"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0x4 &gt;&gt; 1);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22473" y="3998258"/>
            <a:ext cx="3581401" cy="2547323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27020" y="4369894"/>
            <a:ext cx="2327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AND : 00000008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OR : 0000000B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XOR : 00000003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NOT : FFFFFFF6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&lt;&lt; : 00000008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&gt;&gt; : 00000002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46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669971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conversion):</a:t>
            </a:r>
            <a:r>
              <a:rPr lang="ko-KR" altLang="en-US" dirty="0"/>
              <a:t> 실행 중에 데이터의 타입을 변경하는 것</a:t>
            </a:r>
            <a:endParaRPr lang="en-US" altLang="ko-KR" dirty="0"/>
          </a:p>
          <a:p>
            <a:r>
              <a:rPr lang="ko-KR" altLang="en-US" b="1" dirty="0"/>
              <a:t>형변환의 종류</a:t>
            </a:r>
            <a:endParaRPr lang="en-US" altLang="ko-KR" b="1" dirty="0"/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주체에 따른 분류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자동</a:t>
            </a:r>
            <a:r>
              <a:rPr lang="en-US" altLang="ko-KR" dirty="0"/>
              <a:t>/</a:t>
            </a:r>
            <a:r>
              <a:rPr lang="ko-KR" altLang="en-US" dirty="0"/>
              <a:t>묵시적</a:t>
            </a:r>
            <a:r>
              <a:rPr lang="en-US" altLang="ko-KR" dirty="0"/>
              <a:t>(automatic/implicit)</a:t>
            </a:r>
            <a:r>
              <a:rPr lang="ko-KR" altLang="en-US" dirty="0"/>
              <a:t> 변환</a:t>
            </a:r>
            <a:r>
              <a:rPr lang="en-US" altLang="ko-KR" dirty="0"/>
              <a:t>: </a:t>
            </a:r>
            <a:r>
              <a:rPr lang="ko-KR" altLang="en-US" dirty="0"/>
              <a:t>컴파일러가 알아서 처리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명시적</a:t>
            </a:r>
            <a:r>
              <a:rPr lang="en-US" altLang="ko-KR" dirty="0"/>
              <a:t>(explicit)</a:t>
            </a:r>
            <a:r>
              <a:rPr lang="ko-KR" altLang="en-US" dirty="0"/>
              <a:t> 변환</a:t>
            </a:r>
            <a:r>
              <a:rPr lang="en-US" altLang="ko-KR" dirty="0"/>
              <a:t>: </a:t>
            </a:r>
            <a:r>
              <a:rPr lang="ko-KR" altLang="en-US" dirty="0"/>
              <a:t>프로그래머가 </a:t>
            </a:r>
            <a:r>
              <a:rPr lang="ko-KR" altLang="en-US" dirty="0" err="1"/>
              <a:t>형변환</a:t>
            </a:r>
            <a:r>
              <a:rPr lang="ko-KR" altLang="en-US" dirty="0"/>
              <a:t> 명시</a:t>
            </a:r>
            <a:br>
              <a:rPr lang="en-US" altLang="ko-KR" dirty="0"/>
            </a:br>
            <a:r>
              <a:rPr lang="ko-KR" altLang="en-US" dirty="0" err="1"/>
              <a:t>형변환</a:t>
            </a:r>
            <a:r>
              <a:rPr lang="ko-KR" altLang="en-US" dirty="0"/>
              <a:t> 연산자</a:t>
            </a:r>
            <a:r>
              <a:rPr lang="en-US" altLang="ko-KR" dirty="0"/>
              <a:t>(cast operator)</a:t>
            </a:r>
            <a:r>
              <a:rPr lang="ko-KR" altLang="en-US" dirty="0"/>
              <a:t> 사용 </a:t>
            </a:r>
            <a:r>
              <a:rPr lang="en-US" altLang="ko-KR" dirty="0">
                <a:sym typeface="Wingdings" panose="05000000000000000000" pitchFamily="2" charset="2"/>
              </a:rPr>
              <a:t> type casting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(int)</a:t>
            </a:r>
            <a:r>
              <a:rPr lang="en-US" altLang="ko-KR" dirty="0">
                <a:sym typeface="Wingdings" panose="05000000000000000000" pitchFamily="2" charset="2"/>
              </a:rPr>
              <a:t>3.4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방향에 따른 분류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승급</a:t>
            </a:r>
            <a:r>
              <a:rPr lang="en-US" altLang="ko-KR" dirty="0"/>
              <a:t>/</a:t>
            </a:r>
            <a:r>
              <a:rPr lang="ko-KR" altLang="en-US" dirty="0"/>
              <a:t>진급</a:t>
            </a:r>
            <a:r>
              <a:rPr lang="en-US" altLang="ko-KR" dirty="0"/>
              <a:t>/</a:t>
            </a:r>
            <a:r>
              <a:rPr lang="ko-KR" altLang="en-US" dirty="0"/>
              <a:t>올림</a:t>
            </a:r>
            <a:r>
              <a:rPr lang="en-US" altLang="ko-KR" dirty="0"/>
              <a:t>(promotion): </a:t>
            </a:r>
            <a:r>
              <a:rPr lang="ko-KR" altLang="en-US" dirty="0"/>
              <a:t>표현 범위가 넓은 쪽으로 변환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int </a:t>
            </a:r>
            <a:r>
              <a:rPr lang="en-US" altLang="ko-KR" dirty="0">
                <a:sym typeface="Wingdings" panose="05000000000000000000" pitchFamily="2" charset="2"/>
              </a:rPr>
              <a:t> double, long  int, float  double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강등</a:t>
            </a:r>
            <a:r>
              <a:rPr lang="en-US" altLang="ko-KR" dirty="0"/>
              <a:t>/</a:t>
            </a:r>
            <a:r>
              <a:rPr lang="ko-KR" altLang="en-US" dirty="0"/>
              <a:t>내림</a:t>
            </a:r>
            <a:r>
              <a:rPr lang="en-US" altLang="ko-KR" dirty="0"/>
              <a:t>(demotion): </a:t>
            </a:r>
            <a:r>
              <a:rPr lang="ko-KR" altLang="en-US" dirty="0"/>
              <a:t>표현 범위가 좁은 쪽으로 변환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double </a:t>
            </a:r>
            <a:r>
              <a:rPr lang="en-US" altLang="ko-KR" dirty="0">
                <a:sym typeface="Wingdings" panose="05000000000000000000" pitchFamily="2" charset="2"/>
              </a:rPr>
              <a:t> int, int  short, double  float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정보의 손실 가능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위험함</a:t>
            </a:r>
            <a:r>
              <a:rPr lang="en-US" altLang="ko-KR" dirty="0">
                <a:sym typeface="Wingdings" panose="05000000000000000000" pitchFamily="2" charset="2"/>
              </a:rPr>
              <a:t>: 3.4(double)  3(int)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dirty="0"/>
              <a:t>표현 범위</a:t>
            </a:r>
            <a:br>
              <a:rPr lang="en-US" altLang="ko-KR" dirty="0"/>
            </a:br>
            <a:r>
              <a:rPr lang="en-US" altLang="ko-KR" dirty="0"/>
              <a:t>char &lt; short &lt; int &lt; long &lt; float &lt; double</a:t>
            </a:r>
          </a:p>
        </p:txBody>
      </p:sp>
    </p:spTree>
    <p:extLst>
      <p:ext uri="{BB962C8B-B14F-4D97-AF65-F5344CB8AC3E}">
        <p14:creationId xmlns:p14="http://schemas.microsoft.com/office/powerpoint/2010/main" val="4152895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5621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올림 변환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74713" y="2213769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double</a:t>
            </a:r>
            <a:r>
              <a:rPr kumimoji="1"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f;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f = 10 ;	   </a:t>
            </a:r>
            <a:r>
              <a:rPr kumimoji="1" lang="fr-FR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f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에는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10.0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이 저장된다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.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727075" y="2817813"/>
            <a:ext cx="82121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</a:pPr>
            <a:endParaRPr kumimoji="1" lang="ko-KR" altLang="en-US" sz="2000" dirty="0"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7EA71-04FC-ED45-3455-72A971E4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99" y="3421857"/>
            <a:ext cx="4447985" cy="1963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나눗셈 연산자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/>
              <a:t>정수형끼리의</a:t>
            </a:r>
            <a:r>
              <a:rPr lang="ko-KR" altLang="en-US" dirty="0"/>
              <a:t> 나눗셈에서는 결과가 정수형으로 생성하고 </a:t>
            </a:r>
            <a:r>
              <a:rPr lang="ko-KR" altLang="en-US" dirty="0" err="1"/>
              <a:t>부동소수점형끼리는</a:t>
            </a:r>
            <a:r>
              <a:rPr lang="ko-KR" altLang="en-US" dirty="0"/>
              <a:t> 부동소수점 값을 생성된다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 err="1"/>
              <a:t>정수형끼리의</a:t>
            </a:r>
            <a:r>
              <a:rPr lang="ko-KR" altLang="en-US" dirty="0"/>
              <a:t> 나눗셈에서는 소수점 이하는 버려진다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</a:t>
            </a:r>
            <a:r>
              <a:rPr lang="en-US" altLang="ko-KR" dirty="0">
                <a:highlight>
                  <a:srgbClr val="FFFF00"/>
                </a:highlight>
              </a:rPr>
              <a:t> \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 /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9DC74-F7AD-9267-6D6C-3113018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109014"/>
            <a:ext cx="6696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9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내림변환</a:t>
            </a:r>
            <a:endParaRPr lang="ko-KR" altLang="en-US" dirty="0"/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942848" y="2328722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 = 3.141592;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i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에는 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3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이 저장된다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7CDC8-0DFE-73C6-886B-2A0547FC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15" y="3536810"/>
            <a:ext cx="4106609" cy="19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8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1136650" y="1044241"/>
            <a:ext cx="7775575" cy="3627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char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float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f;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c = 10000;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내림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 = 1.23456 + 10;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내림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f = 10 + 20;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올림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"c = %d, i = %d, f = %f 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c, i, f); </a:t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 </a:t>
            </a:r>
            <a:r>
              <a:rPr kumimoji="1" lang="en-US" altLang="ko-KR" sz="1600">
                <a:solidFill>
                  <a:srgbClr val="0000CC"/>
                </a:solidFill>
                <a:latin typeface="Trebuchet MS" panose="020B0603020202020204" pitchFamily="34" charset="0"/>
                <a:ea typeface="굴림" pitchFamily="50" charset="-127"/>
              </a:rPr>
              <a:t>r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90700" y="4340157"/>
            <a:ext cx="7161036" cy="2326589"/>
            <a:chOff x="1264444" y="1662113"/>
            <a:chExt cx="4895850" cy="3916362"/>
          </a:xfrm>
        </p:grpSpPr>
        <p:sp>
          <p:nvSpPr>
            <p:cNvPr id="5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올림 변환과 내림 변환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15482" y="576303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Lucida Calligraphy" pitchFamily="66" charset="0"/>
                <a:ea typeface="굴림" pitchFamily="50" charset="-127"/>
              </a:rPr>
              <a:t>c=16, i=11, f=30.000000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7581" y="4617361"/>
            <a:ext cx="596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c:\...\convert1.c(10) : warning C4305: '=' : '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'char'(</a:t>
            </a:r>
            <a:r>
              <a:rPr lang="ko-KR" altLang="en-US" sz="1600" dirty="0" err="1">
                <a:solidFill>
                  <a:schemeClr val="bg1"/>
                </a:solidFill>
              </a:rPr>
              <a:t>으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잘립니다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7581" y="5093137"/>
            <a:ext cx="63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c:\...\convert1.c(11) : warning C4244: '=' : 'double'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'(</a:t>
            </a:r>
            <a:r>
              <a:rPr lang="ko-KR" altLang="en-US" sz="1600" dirty="0" err="1">
                <a:solidFill>
                  <a:schemeClr val="bg1"/>
                </a:solidFill>
              </a:rPr>
              <a:t>으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변환하면서 데이터가 손실될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정수 연산시의 자동적인 형변환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연산시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형이나 </a:t>
            </a:r>
            <a:r>
              <a:rPr lang="en-US" altLang="ko-KR" dirty="0"/>
              <a:t>short</a:t>
            </a:r>
            <a:r>
              <a:rPr lang="ko-KR" altLang="en-US" dirty="0"/>
              <a:t>형의 경우</a:t>
            </a:r>
            <a:r>
              <a:rPr lang="en-US" altLang="ko-KR" dirty="0"/>
              <a:t>, </a:t>
            </a:r>
            <a:r>
              <a:rPr lang="ko-KR" altLang="en-US" dirty="0"/>
              <a:t>자동적으로 </a:t>
            </a:r>
            <a:r>
              <a:rPr lang="en-US" altLang="ko-KR" dirty="0"/>
              <a:t>int</a:t>
            </a:r>
            <a:r>
              <a:rPr lang="ko-KR" altLang="en-US" dirty="0"/>
              <a:t>형으로 변환하여 계산한다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정수 진급</a:t>
            </a:r>
            <a:r>
              <a:rPr lang="en-US" altLang="ko-KR" dirty="0">
                <a:sym typeface="Wingdings" panose="05000000000000000000" pitchFamily="2" charset="2"/>
              </a:rPr>
              <a:t>(integral promotion)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21AC6-3213-7AED-B9D4-F91D170E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24" y="2554459"/>
            <a:ext cx="7123176" cy="23597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수식에서의 자동적인 형변환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서로 다른 자료형이 혼합하여 사용되는 경우</a:t>
            </a:r>
            <a:r>
              <a:rPr lang="en-US" altLang="ko-KR"/>
              <a:t>, </a:t>
            </a:r>
            <a:r>
              <a:rPr lang="ko-KR" altLang="en-US"/>
              <a:t>더 큰 자료형으로 통일된다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B18A8-02A4-CF4A-300A-7309A5B2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246758"/>
            <a:ext cx="6425946" cy="335577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명시적인 </a:t>
            </a:r>
            <a:r>
              <a:rPr lang="ko-KR" altLang="en-US" sz="3600" dirty="0" err="1"/>
              <a:t>형변환</a:t>
            </a:r>
            <a:endParaRPr lang="ko-KR" altLang="en-US" sz="3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11C37-F106-45AE-82DA-EA3FC45CC0C0}"/>
              </a:ext>
            </a:extLst>
          </p:cNvPr>
          <p:cNvSpPr/>
          <p:nvPr/>
        </p:nvSpPr>
        <p:spPr>
          <a:xfrm>
            <a:off x="5056632" y="4334256"/>
            <a:ext cx="1298448" cy="1197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168F20B-5F11-7F58-ED2D-AC88183AE8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927" y="1693365"/>
            <a:ext cx="8153400" cy="2068248"/>
          </a:xfr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33968A7-F964-C620-CBE0-C7AFC6F183D8}"/>
              </a:ext>
            </a:extLst>
          </p:cNvPr>
          <p:cNvSpPr txBox="1">
            <a:spLocks noChangeArrowheads="1"/>
          </p:cNvSpPr>
          <p:nvPr/>
        </p:nvSpPr>
        <p:spPr>
          <a:xfrm>
            <a:off x="653469" y="3926597"/>
            <a:ext cx="8153400" cy="4076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/>
              <a:t>형변환</a:t>
            </a:r>
            <a:r>
              <a:rPr lang="ko-KR" altLang="en-US" dirty="0"/>
              <a:t> 연산자</a:t>
            </a:r>
            <a:r>
              <a:rPr lang="en-US" altLang="ko-KR" dirty="0"/>
              <a:t>(cast operator): </a:t>
            </a:r>
            <a:r>
              <a:rPr lang="ko-KR" altLang="en-US" dirty="0"/>
              <a:t>전위 </a:t>
            </a:r>
            <a:r>
              <a:rPr lang="ko-KR" altLang="en-US" dirty="0" err="1"/>
              <a:t>단항</a:t>
            </a:r>
            <a:r>
              <a:rPr lang="ko-KR" altLang="en-US" dirty="0"/>
              <a:t> 연산자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i="1" dirty="0">
                <a:solidFill>
                  <a:srgbClr val="0070C0"/>
                </a:solidFill>
              </a:rPr>
              <a:t>type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피연산자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883467" y="1645112"/>
            <a:ext cx="7766050" cy="44493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f;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f = 5 / 4;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"%f\n"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f = 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)5 / 4;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"%f\n"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f = 5.0 / 4;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"%f\n"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f = (</a:t>
            </a:r>
            <a:r>
              <a:rPr lang="fr-FR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)5 / (</a:t>
            </a:r>
            <a:r>
              <a:rPr lang="fr-FR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)4;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"%f\n"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1.3 + 1.8;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)1.3 + 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)1.8;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4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98355" y="3863114"/>
            <a:ext cx="3581401" cy="254732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5434516" y="4207135"/>
            <a:ext cx="2327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1.000000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endParaRPr lang="en-US" altLang="ko-KR" sz="12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667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우선 순위</a:t>
            </a:r>
            <a:r>
              <a:rPr lang="en-US" altLang="ko-KR" sz="3600" dirty="0"/>
              <a:t>(precedence)</a:t>
            </a:r>
            <a:endParaRPr lang="ko-KR" altLang="en-US" sz="36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어떤 연산자를 먼저 계산할 것인지에 대한 규칙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7" y="1990090"/>
            <a:ext cx="509746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2806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5888B-95BB-2E55-0C2F-D310CB5A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06" y="4004057"/>
            <a:ext cx="4048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58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0135" name="Rectangle 311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30" y="1588790"/>
            <a:ext cx="6772835" cy="473328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0135" name="Rectangle 311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32" y="582706"/>
            <a:ext cx="7092053" cy="59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44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순위의 일반적인 지침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Trebuchet MS" panose="020B0603020202020204" pitchFamily="34" charset="0"/>
              </a:rPr>
              <a:t>콤마 </a:t>
            </a:r>
            <a:r>
              <a:rPr lang="en-US" altLang="ko-KR" sz="1800" dirty="0">
                <a:latin typeface="Trebuchet MS" panose="020B0603020202020204" pitchFamily="34" charset="0"/>
              </a:rPr>
              <a:t>&lt; </a:t>
            </a:r>
            <a:r>
              <a:rPr lang="ko-KR" altLang="en-US" sz="1800" dirty="0">
                <a:latin typeface="Trebuchet MS" panose="020B0603020202020204" pitchFamily="34" charset="0"/>
              </a:rPr>
              <a:t>대입 </a:t>
            </a:r>
            <a:r>
              <a:rPr lang="en-US" altLang="ko-KR" sz="1800" dirty="0">
                <a:latin typeface="Trebuchet MS" panose="020B0603020202020204" pitchFamily="34" charset="0"/>
              </a:rPr>
              <a:t>&lt; </a:t>
            </a:r>
            <a:r>
              <a:rPr lang="ko-KR" altLang="en-US" sz="1800" dirty="0">
                <a:latin typeface="Trebuchet MS" panose="020B0603020202020204" pitchFamily="34" charset="0"/>
              </a:rPr>
              <a:t>논리 </a:t>
            </a:r>
            <a:r>
              <a:rPr lang="en-US" altLang="ko-KR" sz="1800" dirty="0">
                <a:latin typeface="Trebuchet MS" panose="020B0603020202020204" pitchFamily="34" charset="0"/>
              </a:rPr>
              <a:t>&lt; </a:t>
            </a:r>
            <a:r>
              <a:rPr lang="ko-KR" altLang="en-US" sz="1800" dirty="0">
                <a:latin typeface="Trebuchet MS" panose="020B0603020202020204" pitchFamily="34" charset="0"/>
              </a:rPr>
              <a:t>관계 </a:t>
            </a:r>
            <a:r>
              <a:rPr lang="en-US" altLang="ko-KR" sz="1800" dirty="0">
                <a:latin typeface="Trebuchet MS" panose="020B0603020202020204" pitchFamily="34" charset="0"/>
              </a:rPr>
              <a:t>&lt; </a:t>
            </a:r>
            <a:r>
              <a:rPr lang="ko-KR" altLang="en-US" sz="1800" dirty="0">
                <a:latin typeface="Trebuchet MS" panose="020B0603020202020204" pitchFamily="34" charset="0"/>
              </a:rPr>
              <a:t>산술 </a:t>
            </a:r>
            <a:r>
              <a:rPr lang="en-US" altLang="ko-KR" sz="1800" dirty="0">
                <a:latin typeface="Trebuchet MS" panose="020B0603020202020204" pitchFamily="34" charset="0"/>
              </a:rPr>
              <a:t>&lt; </a:t>
            </a:r>
            <a:r>
              <a:rPr lang="ko-KR" altLang="en-US" sz="1800" dirty="0" err="1">
                <a:latin typeface="Trebuchet MS" panose="020B0603020202020204" pitchFamily="34" charset="0"/>
              </a:rPr>
              <a:t>단항</a:t>
            </a:r>
            <a:r>
              <a:rPr lang="ko-KR" altLang="en-US" sz="1800" dirty="0">
                <a:latin typeface="Trebuchet MS" panose="020B0603020202020204" pitchFamily="34" charset="0"/>
              </a:rPr>
              <a:t> 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콤마 연산자를 제외하고는 대입 연산자가 가장 우선순위가 낮다</a:t>
            </a:r>
            <a:r>
              <a:rPr lang="en-US" altLang="ko-KR" sz="1800" dirty="0">
                <a:latin typeface="Trebuchet MS" panose="020B0603020202020204" pitchFamily="34" charset="0"/>
              </a:rPr>
              <a:t>. 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연산자들의 우선 순위가 생각나지 않으면 괄호를 이용 </a:t>
            </a:r>
          </a:p>
          <a:p>
            <a:pPr lvl="1"/>
            <a:r>
              <a:rPr lang="en-US" altLang="ko-KR" sz="1800" dirty="0">
                <a:latin typeface="Trebuchet MS" panose="020B0603020202020204" pitchFamily="34" charset="0"/>
              </a:rPr>
              <a:t>( x &lt;= 10 ) &amp;&amp; ( y &gt;= 20 ) 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관계 연산자나 논리 연산자는 산술 연산자보다 우선순위가 낮다</a:t>
            </a:r>
            <a:r>
              <a:rPr lang="en-US" altLang="ko-KR" sz="1800" dirty="0">
                <a:latin typeface="Trebuchet MS" panose="020B0603020202020204" pitchFamily="34" charset="0"/>
              </a:rPr>
              <a:t>. </a:t>
            </a:r>
          </a:p>
          <a:p>
            <a:pPr lvl="1"/>
            <a:r>
              <a:rPr lang="en-US" altLang="ko-KR" sz="1800" dirty="0">
                <a:latin typeface="Trebuchet MS" panose="020B0603020202020204" pitchFamily="34" charset="0"/>
              </a:rPr>
              <a:t>x + 2 == y + 3 </a:t>
            </a:r>
            <a:r>
              <a:rPr lang="en-US" altLang="ko-KR" sz="1800" dirty="0">
                <a:latin typeface="Trebuchet MS" panose="020B0603020202020204" pitchFamily="34" charset="0"/>
                <a:sym typeface="Wingdings" panose="05000000000000000000" pitchFamily="2" charset="2"/>
              </a:rPr>
              <a:t> (x + 2) == (y + 3)</a:t>
            </a:r>
            <a:endParaRPr lang="en-US" altLang="ko-KR" sz="1800" dirty="0">
              <a:latin typeface="Trebuchet MS" panose="020B0603020202020204" pitchFamily="34" charset="0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관계 연산자는 논리 연산자보다 우선 순위가 높다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따라서 다음과 같은 문장은 안심하고 사용하라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x &gt; y &amp;&amp; z &gt; y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 (x &gt; y) &amp;&amp; (z &gt; y)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논리 연산자 중에서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&amp;&amp;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연산자가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||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연산자보다 우선 순위가 높다는 것에 유의하여야 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x &lt; 5 || x &gt; 10 &amp;&amp; x &gt; 0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 (x &lt; 5) || </a:t>
            </a:r>
            <a:r>
              <a:rPr lang="en-US" altLang="ko-KR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(x &gt; 10) &amp;&amp; (x &gt; 0) </a:t>
            </a:r>
            <a:r>
              <a:rPr lang="en-US" altLang="ko-KR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)</a:t>
            </a:r>
            <a:endParaRPr lang="en-US" altLang="ko-KR" sz="18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실수</a:t>
            </a:r>
            <a:r>
              <a:rPr lang="en-US" altLang="ko-KR" sz="3600" dirty="0"/>
              <a:t> </a:t>
            </a:r>
            <a:r>
              <a:rPr lang="ko-KR" altLang="en-US" sz="3600" dirty="0"/>
              <a:t>사칙 연산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317266" y="1630713"/>
            <a:ext cx="8421709" cy="506257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y,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실수를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scanf(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"%lf %lf"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&amp;x, &amp;y);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result = x + y;	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덧셈 연산을 하여서 결과를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result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에 대입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"%f / %f = %f"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...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result = x / y;		</a:t>
            </a:r>
            <a:endParaRPr lang="en-US" altLang="ko-KR" sz="1600" dirty="0">
              <a:solidFill>
                <a:srgbClr val="008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"%f / %f = %f"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24350" y="4599519"/>
            <a:ext cx="4653269" cy="2276475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86056" y="4859892"/>
            <a:ext cx="3691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실수를 입력하시오</a:t>
            </a:r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7 4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7.000000 + 4.000000 = 11.000000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7.000000 - 4.000000 = 3.000000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7.000000 + 4.000000 = 28.000000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7.000000 / 4.000000 = 1.750000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274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결합 규칙</a:t>
            </a:r>
            <a:r>
              <a:rPr lang="en-US" altLang="ko-KR" sz="3600" dirty="0"/>
              <a:t>(associativity)</a:t>
            </a:r>
            <a:endParaRPr lang="ko-KR" altLang="en-US" sz="3600" dirty="0"/>
          </a:p>
        </p:txBody>
      </p:sp>
      <p:sp>
        <p:nvSpPr>
          <p:cNvPr id="59187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같은 우선순위를 가지는 연산자들이 인접해 있으면 어떤 것을 먼저 수행하여야 하는가의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B44038-3376-4A4B-A961-CCFDE9DA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71" y="2838260"/>
            <a:ext cx="6327458" cy="252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결합규칙의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CDC42-41C8-4460-94F7-E3A4181C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79" y="1606514"/>
            <a:ext cx="2659408" cy="174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92993132-749E-EA20-13FF-D02922B160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95300" y="3959678"/>
            <a:ext cx="8270748" cy="22451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? b : c ? d : 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? b : ( c ? d : e )</a:t>
            </a:r>
            <a:r>
              <a:rPr lang="en-US" altLang="ko-KR" dirty="0"/>
              <a:t>    </a:t>
            </a:r>
            <a:r>
              <a:rPr lang="en-US" altLang="ko-KR" strike="sngStrike" dirty="0"/>
              <a:t>( a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? b : c ) ? d : e </a:t>
            </a:r>
          </a:p>
          <a:p>
            <a:r>
              <a:rPr lang="ko-KR" altLang="en-US" dirty="0"/>
              <a:t>등급 출력 예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(s &gt;= 90)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(s &gt;= 80)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("B")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(s &gt;= 70)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("C") :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(s &gt;= 60)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("D")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("F");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2E15E0-1CA9-AB96-C453-5B881F836381}"/>
              </a:ext>
            </a:extLst>
          </p:cNvPr>
          <p:cNvSpPr txBox="1">
            <a:spLocks noChangeArrowheads="1"/>
          </p:cNvSpPr>
          <p:nvPr/>
        </p:nvSpPr>
        <p:spPr>
          <a:xfrm>
            <a:off x="4474030" y="4594432"/>
            <a:ext cx="4174670" cy="1500806"/>
          </a:xfrm>
          <a:prstGeom prst="rect">
            <a:avLst/>
          </a:prstGeom>
          <a:ln>
            <a:noFill/>
          </a:ln>
        </p:spPr>
        <p:txBody>
          <a:bodyPr vert="horz">
            <a:normAutofit fontScale="925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(s &gt;= 90)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((s &gt;= 80)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("B")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  ((s &gt;= 70)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("C")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    ((s &gt;= 60) ?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("D")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("F"))));</a:t>
            </a:r>
          </a:p>
        </p:txBody>
      </p:sp>
    </p:spTree>
    <p:extLst>
      <p:ext uri="{BB962C8B-B14F-4D97-AF65-F5344CB8AC3E}">
        <p14:creationId xmlns:p14="http://schemas.microsoft.com/office/powerpoint/2010/main" val="28719862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154111" y="1090703"/>
            <a:ext cx="7756525" cy="4990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바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x=0, y=0;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바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result =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2 &gt; 3 || 6 &gt; 7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, result);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바탕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result =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2 || 3 &amp;&amp; 3 &gt; 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;  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바탕"/>
              </a:rPr>
              <a:t>//  result = </a:t>
            </a:r>
            <a:r>
              <a:rPr lang="en-US" altLang="ko-KR" sz="1600" u="sng" dirty="0">
                <a:solidFill>
                  <a:srgbClr val="00B050"/>
                </a:solidFill>
                <a:latin typeface="Trebuchet MS" panose="020B0603020202020204" pitchFamily="34" charset="0"/>
                <a:ea typeface="바탕"/>
              </a:rPr>
              <a:t>2 || ( 3 &amp;&amp; (3 &gt; 2) )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바탕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, result);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바탕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result = x = y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, result);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바탕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result =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- ++x + y--;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, result);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바탕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 0;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53328" y="4846320"/>
            <a:ext cx="2617221" cy="1735857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1327" y="5001183"/>
            <a:ext cx="367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-1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피연산자의 계산 순서</a:t>
            </a:r>
            <a:r>
              <a:rPr lang="en-US" altLang="ko-KR" sz="3600" dirty="0"/>
              <a:t>(applicative</a:t>
            </a:r>
            <a:r>
              <a:rPr lang="ko-KR" altLang="en-US" sz="3600" dirty="0"/>
              <a:t> </a:t>
            </a:r>
            <a:r>
              <a:rPr lang="en-US" altLang="ko-KR" sz="3600" dirty="0"/>
              <a:t>order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evaluation)</a:t>
            </a:r>
            <a:endParaRPr lang="ko-KR" altLang="en-US" sz="360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8319081" cy="44958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연산자는 피연산자의 계산 순서가 정의되어 있지 않음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(x = 1) + ( x = 2);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수행 후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값은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1? 2?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알 수 없음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(undefined)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중에 다음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연산자만 피연산자의 계산 순서가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있음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&amp;&amp;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||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 계산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콤마 연산자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1, y = x + 2;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y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3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?: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연산자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 연산자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5760" lvl="1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6518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C2DBC19-6ECB-49CB-F123-E421F96C7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97"/>
          <a:stretch/>
        </p:blipFill>
        <p:spPr>
          <a:xfrm>
            <a:off x="5029239" y="3258628"/>
            <a:ext cx="3838575" cy="271233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화씨 온도를 섭씨로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화씨</a:t>
            </a:r>
            <a:r>
              <a:rPr lang="en-US" altLang="ko-KR" dirty="0"/>
              <a:t>(Fahrenheit)</a:t>
            </a:r>
            <a:r>
              <a:rPr lang="ko-KR" altLang="en-US" dirty="0"/>
              <a:t> 온도를 섭씨</a:t>
            </a:r>
            <a:r>
              <a:rPr lang="en-US" altLang="ko-KR" dirty="0"/>
              <a:t>(Celsius)</a:t>
            </a:r>
            <a:r>
              <a:rPr lang="ko-KR" altLang="en-US" dirty="0"/>
              <a:t> 온도로 바꾸는 프로그램 작성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64" y="2434715"/>
            <a:ext cx="338137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412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81406" y="1234475"/>
            <a:ext cx="7626350" cy="393414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돋움체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화씨온도를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nl-NL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c_temp = 5 / 9 * (f_temp - 32);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섭씨온도는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/>
              </a:rPr>
              <a:t>}</a:t>
            </a: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916829" y="4581931"/>
            <a:ext cx="3417922" cy="2186741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</a:t>
            </a:r>
            <a:r>
              <a:rPr lang="en-US" altLang="ko-KR" dirty="0"/>
              <a:t> </a:t>
            </a:r>
            <a:r>
              <a:rPr lang="ko-KR" altLang="en-US" dirty="0"/>
              <a:t>부분은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1" y="4933950"/>
            <a:ext cx="28926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화씨온도를 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90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섭씨온도는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0.000000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026843" y="3590925"/>
            <a:ext cx="3238500" cy="3333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FB642652-BBCA-49F6-ABCC-4011EA69F586}"/>
              </a:ext>
            </a:extLst>
          </p:cNvPr>
          <p:cNvSpPr/>
          <p:nvPr/>
        </p:nvSpPr>
        <p:spPr>
          <a:xfrm>
            <a:off x="6311375" y="2095847"/>
            <a:ext cx="2596381" cy="574201"/>
          </a:xfrm>
          <a:prstGeom prst="borderCallout1">
            <a:avLst>
              <a:gd name="adj1" fmla="val 18750"/>
              <a:gd name="adj2" fmla="val -8333"/>
              <a:gd name="adj3" fmla="val 297406"/>
              <a:gd name="adj4" fmla="val -42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5/9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먼저 계산되어서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2" name="모서리가 둥근 직사각형 8">
            <a:extLst>
              <a:ext uri="{FF2B5EF4-FFF2-40B4-BE49-F238E27FC236}">
                <a16:creationId xmlns:a16="http://schemas.microsoft.com/office/drawing/2014/main" id="{C8522C2D-2604-4E5E-92A5-F5617BC8790E}"/>
              </a:ext>
            </a:extLst>
          </p:cNvPr>
          <p:cNvSpPr/>
          <p:nvPr/>
        </p:nvSpPr>
        <p:spPr bwMode="auto">
          <a:xfrm>
            <a:off x="6064229" y="5224794"/>
            <a:ext cx="3238500" cy="3333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06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81406" y="1234475"/>
            <a:ext cx="7626350" cy="393414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돋움체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화씨온도를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nl-NL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c_temp = 5.0 / 9.0 * (f_temp - 32);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섭씨온도는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돋움체"/>
              </a:rPr>
              <a:t>}</a:t>
            </a: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916829" y="4581931"/>
            <a:ext cx="3417922" cy="2186741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코드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1" y="4933950"/>
            <a:ext cx="28926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화씨온도를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90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섭씨온도는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32.222222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입니다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228010" y="3590925"/>
            <a:ext cx="3386405" cy="3333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723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보충</a:t>
            </a:r>
            <a:r>
              <a:rPr lang="en-US" altLang="ko-KR" dirty="0"/>
              <a:t>) </a:t>
            </a:r>
            <a:r>
              <a:rPr lang="en-US" altLang="ko-KR" dirty="0" err="1"/>
              <a:t>sscanf</a:t>
            </a:r>
            <a:endParaRPr lang="ko-KR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B1B1CC1-FD39-1225-A144-E5E50689C2F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8319081" cy="44958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키보드에서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a, b;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("%d %d", &amp;a, &amp;b);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인자로 주어진 문자열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a, b;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"123 45"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"%d %d", &amp;a, &amp;b);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a = 123, b = 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성공적으로 입력하여 대입된 항목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(item)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 반환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a, b, n;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s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"123 45"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"%d %d", &amp;a, &amp;b);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a = 123, b = 45, n = 2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a = 1, b = 2, n;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sscanf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"123 </a:t>
            </a:r>
            <a:r>
              <a:rPr lang="en-US" altLang="ko-KR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"%d %d", &amp;a, &amp;b);</a:t>
            </a:r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a = 123, b = 2, n = 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3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나머지 연산자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나머지 연산자</a:t>
            </a:r>
            <a:r>
              <a:rPr lang="en-US" altLang="ko-KR" dirty="0">
                <a:latin typeface="Trebuchet MS" pitchFamily="34" charset="0"/>
              </a:rPr>
              <a:t>(modulus operator)</a:t>
            </a:r>
            <a:r>
              <a:rPr lang="ko-KR" altLang="en-US" dirty="0">
                <a:latin typeface="Trebuchet MS" pitchFamily="34" charset="0"/>
              </a:rPr>
              <a:t>는 첫 번째 </a:t>
            </a:r>
            <a:r>
              <a:rPr lang="ko-KR" altLang="en-US" dirty="0" err="1">
                <a:latin typeface="Trebuchet MS" pitchFamily="34" charset="0"/>
              </a:rPr>
              <a:t>피연산자를</a:t>
            </a:r>
            <a:r>
              <a:rPr lang="ko-KR" altLang="en-US" dirty="0">
                <a:latin typeface="Trebuchet MS" pitchFamily="34" charset="0"/>
              </a:rPr>
              <a:t> 두 번째 </a:t>
            </a:r>
            <a:r>
              <a:rPr lang="ko-KR" altLang="en-US" dirty="0" err="1">
                <a:latin typeface="Trebuchet MS" pitchFamily="34" charset="0"/>
              </a:rPr>
              <a:t>피연산자로</a:t>
            </a:r>
            <a:r>
              <a:rPr lang="ko-KR" altLang="en-US" dirty="0">
                <a:latin typeface="Trebuchet MS" pitchFamily="34" charset="0"/>
              </a:rPr>
              <a:t> 나누었을 경우의 나머지를 계산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10 % 2</a:t>
            </a:r>
            <a:r>
              <a:rPr lang="ko-KR" altLang="en-US" dirty="0">
                <a:latin typeface="Trebuchet MS" pitchFamily="34" charset="0"/>
              </a:rPr>
              <a:t>는 </a:t>
            </a:r>
            <a:r>
              <a:rPr lang="en-US" altLang="ko-KR" dirty="0">
                <a:latin typeface="Trebuchet MS" pitchFamily="34" charset="0"/>
              </a:rPr>
              <a:t>0</a:t>
            </a:r>
            <a:r>
              <a:rPr lang="ko-KR" altLang="en-US" dirty="0">
                <a:latin typeface="Trebuchet MS" pitchFamily="34" charset="0"/>
              </a:rPr>
              <a:t>이다</a:t>
            </a:r>
            <a:r>
              <a:rPr lang="en-US" altLang="ko-KR" dirty="0">
                <a:latin typeface="Trebuchet MS" pitchFamily="34" charset="0"/>
              </a:rPr>
              <a:t>.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5 % 7</a:t>
            </a:r>
            <a:r>
              <a:rPr lang="ko-KR" altLang="en-US" dirty="0">
                <a:latin typeface="Trebuchet MS" pitchFamily="34" charset="0"/>
              </a:rPr>
              <a:t>는 </a:t>
            </a:r>
            <a:r>
              <a:rPr lang="en-US" altLang="ko-KR" dirty="0">
                <a:latin typeface="Trebuchet MS" pitchFamily="34" charset="0"/>
              </a:rPr>
              <a:t>5</a:t>
            </a:r>
            <a:r>
              <a:rPr lang="ko-KR" altLang="en-US" dirty="0">
                <a:latin typeface="Trebuchet MS" pitchFamily="34" charset="0"/>
              </a:rPr>
              <a:t>이다</a:t>
            </a:r>
            <a:r>
              <a:rPr lang="en-US" altLang="ko-KR" dirty="0">
                <a:latin typeface="Trebuchet MS" pitchFamily="34" charset="0"/>
              </a:rPr>
              <a:t>.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30 % 9</a:t>
            </a:r>
            <a:r>
              <a:rPr lang="ko-KR" altLang="en-US" dirty="0">
                <a:latin typeface="Trebuchet MS" pitchFamily="34" charset="0"/>
              </a:rPr>
              <a:t>는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이다</a:t>
            </a:r>
            <a:r>
              <a:rPr lang="en-US" altLang="ko-KR" dirty="0">
                <a:latin typeface="Trebuchet MS" pitchFamily="34" charset="0"/>
              </a:rPr>
              <a:t>.</a:t>
            </a:r>
          </a:p>
          <a:p>
            <a:pPr lvl="1"/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(</a:t>
            </a:r>
            <a:r>
              <a:rPr lang="ko-KR" altLang="en-US" dirty="0">
                <a:latin typeface="Trebuchet MS" pitchFamily="34" charset="0"/>
              </a:rPr>
              <a:t>예</a:t>
            </a:r>
            <a:r>
              <a:rPr lang="en-US" altLang="ko-KR" dirty="0">
                <a:latin typeface="Trebuchet MS" pitchFamily="34" charset="0"/>
              </a:rPr>
              <a:t>) </a:t>
            </a:r>
            <a:r>
              <a:rPr lang="ko-KR" altLang="en-US" dirty="0">
                <a:latin typeface="Trebuchet MS" pitchFamily="34" charset="0"/>
              </a:rPr>
              <a:t>나머지 연산자를 이용한 짝수와 홀수를 구분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x % 2</a:t>
            </a:r>
            <a:r>
              <a:rPr lang="ko-KR" altLang="en-US" dirty="0">
                <a:latin typeface="Trebuchet MS" pitchFamily="34" charset="0"/>
              </a:rPr>
              <a:t>가 </a:t>
            </a:r>
            <a:r>
              <a:rPr lang="en-US" altLang="ko-KR" dirty="0">
                <a:latin typeface="Trebuchet MS" pitchFamily="34" charset="0"/>
              </a:rPr>
              <a:t>0</a:t>
            </a:r>
            <a:r>
              <a:rPr lang="ko-KR" altLang="en-US" dirty="0">
                <a:latin typeface="Trebuchet MS" pitchFamily="34" charset="0"/>
              </a:rPr>
              <a:t>이면 짝수</a:t>
            </a:r>
          </a:p>
          <a:p>
            <a:pPr lvl="1"/>
            <a:endParaRPr lang="ko-KR" altLang="en-US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(</a:t>
            </a:r>
            <a:r>
              <a:rPr lang="ko-KR" altLang="en-US" dirty="0">
                <a:latin typeface="Trebuchet MS" pitchFamily="34" charset="0"/>
              </a:rPr>
              <a:t>예</a:t>
            </a:r>
            <a:r>
              <a:rPr lang="en-US" altLang="ko-KR" dirty="0">
                <a:latin typeface="Trebuchet MS" pitchFamily="34" charset="0"/>
              </a:rPr>
              <a:t>) </a:t>
            </a:r>
            <a:r>
              <a:rPr lang="ko-KR" altLang="en-US" dirty="0">
                <a:latin typeface="Trebuchet MS" pitchFamily="34" charset="0"/>
              </a:rPr>
              <a:t>나머지 연산자를 이용한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의 배수 판단</a:t>
            </a:r>
          </a:p>
          <a:p>
            <a:pPr lvl="1"/>
            <a:r>
              <a:rPr lang="en-US" altLang="ko-KR" dirty="0">
                <a:latin typeface="Trebuchet MS" pitchFamily="34" charset="0"/>
              </a:rPr>
              <a:t>x % 3</a:t>
            </a:r>
            <a:r>
              <a:rPr lang="ko-KR" altLang="en-US" dirty="0">
                <a:latin typeface="Trebuchet MS" pitchFamily="34" charset="0"/>
              </a:rPr>
              <a:t>이 </a:t>
            </a:r>
            <a:r>
              <a:rPr lang="en-US" altLang="ko-KR" dirty="0">
                <a:latin typeface="Trebuchet MS" pitchFamily="34" charset="0"/>
              </a:rPr>
              <a:t>0</a:t>
            </a:r>
            <a:r>
              <a:rPr lang="ko-KR" altLang="en-US" dirty="0">
                <a:latin typeface="Trebuchet MS" pitchFamily="34" charset="0"/>
              </a:rPr>
              <a:t>이면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의 배수</a:t>
            </a:r>
          </a:p>
        </p:txBody>
      </p:sp>
      <p:sp>
        <p:nvSpPr>
          <p:cNvPr id="39" name="AutoShape 67"/>
          <p:cNvSpPr>
            <a:spLocks noChangeArrowheads="1"/>
          </p:cNvSpPr>
          <p:nvPr/>
        </p:nvSpPr>
        <p:spPr bwMode="auto">
          <a:xfrm>
            <a:off x="6610831" y="2572124"/>
            <a:ext cx="1511677" cy="1354417"/>
          </a:xfrm>
          <a:prstGeom prst="wedgeEllipseCallout">
            <a:avLst>
              <a:gd name="adj1" fmla="val 27587"/>
              <a:gd name="adj2" fmla="val 6284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아주 </a:t>
            </a:r>
            <a:endParaRPr lang="en-US" altLang="ko-KR">
              <a:solidFill>
                <a:schemeClr val="tx2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>
                <a:solidFill>
                  <a:schemeClr val="tx2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유용한 연산자 입니다</a:t>
            </a:r>
            <a:r>
              <a:rPr lang="en-US" altLang="ko-KR">
                <a:solidFill>
                  <a:schemeClr val="tx2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</p:txBody>
      </p: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F06E0DEC-F44E-BB3E-E951-9A8F0200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32" y="411087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92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나머지 연산자</a:t>
            </a: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596437" y="1589342"/>
            <a:ext cx="8353041" cy="49747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나머지 연산자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SEC_PER_MINUTE 60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1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분은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60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초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input, minute, second;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＂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입력하시요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&amp;input);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초단위의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 시간을 읽는다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       minute = input / SEC_PER_MINUTE; </a:t>
            </a:r>
            <a:r>
              <a:rPr kumimoji="1" lang="en-US" altLang="ko-KR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몇 분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second = input % SEC_PER_MINUTE; </a:t>
            </a:r>
            <a:r>
              <a:rPr kumimoji="1" lang="en-US" altLang="ko-KR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몇 초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74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분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.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                  input, minute, second);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433083" y="2138484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6113432" y="2130864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7474895" y="2164692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7155244" y="2164692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80202" y="2181053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160551" y="2181053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6253646" y="2054664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>
                <a:latin typeface="Lucida Calligraphy" pitchFamily="66" charset="0"/>
                <a:ea typeface="굴림" pitchFamily="50" charset="-127"/>
              </a:rPr>
              <a:t>1000</a:t>
            </a:r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6113432" y="2247502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000"/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6582708" y="2247502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3358" y="2346537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Lucida Calligraphy" pitchFamily="66" charset="0"/>
              </a:rPr>
              <a:t>input</a:t>
            </a:r>
            <a:endParaRPr lang="ko-KR" altLang="en-US" sz="1600">
              <a:latin typeface="Lucida Calligraphy" pitchFamily="66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294799" y="2079335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200" dirty="0">
                <a:latin typeface="Lucida Calligraphy" pitchFamily="66" charset="0"/>
                <a:ea typeface="굴림" pitchFamily="50" charset="-127"/>
              </a:rPr>
              <a:t>16</a:t>
            </a:r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>
            <a:off x="7155244" y="2281330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7624520" y="2281330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087268" y="241156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Lucida Calligraphy" pitchFamily="66" charset="0"/>
              </a:rPr>
              <a:t>minute</a:t>
            </a:r>
            <a:endParaRPr lang="ko-KR" altLang="en-US" sz="1400">
              <a:latin typeface="Lucida Calligraphy" pitchFamily="66" charset="0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8297516" y="2090554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dirty="0">
                <a:latin typeface="Lucida Calligraphy" pitchFamily="66" charset="0"/>
                <a:ea typeface="굴림" pitchFamily="50" charset="-127"/>
              </a:rPr>
              <a:t>40</a:t>
            </a:r>
          </a:p>
        </p:txBody>
      </p:sp>
      <p:sp>
        <p:nvSpPr>
          <p:cNvPr id="57" name="Freeform 9"/>
          <p:cNvSpPr>
            <a:spLocks/>
          </p:cNvSpPr>
          <p:nvPr/>
        </p:nvSpPr>
        <p:spPr bwMode="auto">
          <a:xfrm>
            <a:off x="8160551" y="2297691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8629827" y="2297691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03058" y="2426803"/>
            <a:ext cx="84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Lucida Calligraphy" pitchFamily="66" charset="0"/>
              </a:rPr>
              <a:t>second</a:t>
            </a:r>
            <a:endParaRPr lang="ko-KR" altLang="en-US" sz="1400">
              <a:latin typeface="Lucida Calligraphy" pitchFamily="66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502810-AAFF-3AA3-363D-EDF918D89517}"/>
              </a:ext>
            </a:extLst>
          </p:cNvPr>
          <p:cNvGrpSpPr/>
          <p:nvPr/>
        </p:nvGrpSpPr>
        <p:grpSpPr>
          <a:xfrm>
            <a:off x="5129872" y="4829151"/>
            <a:ext cx="3814520" cy="1437796"/>
            <a:chOff x="3810001" y="5391108"/>
            <a:chExt cx="3814520" cy="1437796"/>
          </a:xfrm>
        </p:grpSpPr>
        <p:grpSp>
          <p:nvGrpSpPr>
            <p:cNvPr id="59" name="그룹 58"/>
            <p:cNvGrpSpPr/>
            <p:nvPr/>
          </p:nvGrpSpPr>
          <p:grpSpPr>
            <a:xfrm>
              <a:off x="3810001" y="5391108"/>
              <a:ext cx="3814520" cy="1437796"/>
              <a:chOff x="1264444" y="1662113"/>
              <a:chExt cx="4895850" cy="3916362"/>
            </a:xfrm>
          </p:grpSpPr>
          <p:sp>
            <p:nvSpPr>
              <p:cNvPr id="62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7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2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3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4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5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6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7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8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9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0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1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2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3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4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5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7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8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9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0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1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2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3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4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5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6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7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8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9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0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1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2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3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4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5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6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7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8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9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0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1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2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3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4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5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6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7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8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9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0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1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2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3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4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5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6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7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8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9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0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1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2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3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4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5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6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7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8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9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0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1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2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3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4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5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6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7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8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9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0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1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2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3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4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5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6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7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8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9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0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1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2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3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4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5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6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7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8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9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0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1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2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3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4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5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6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7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8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9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0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1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2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3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4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5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6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7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8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9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0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1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2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3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4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5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6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7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8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9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0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1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2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3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4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5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6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7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8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9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0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1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2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3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4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5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6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7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8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9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0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1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2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3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4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5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6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7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8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308275" y="5675870"/>
              <a:ext cx="24352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초를 </a:t>
              </a:r>
              <a:r>
                <a:rPr lang="ko-KR" altLang="en-US" sz="1400" dirty="0" err="1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입력하시요</a:t>
              </a:r>
              <a:r>
                <a:rPr lang="en-US" altLang="ko-KR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: 1000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1000</a:t>
              </a:r>
              <a:r>
                <a:rPr lang="ko-KR" altLang="en-US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초는 </a:t>
              </a:r>
              <a:r>
                <a:rPr lang="en-US" altLang="ko-KR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16</a:t>
              </a:r>
              <a:r>
                <a:rPr lang="ko-KR" altLang="en-US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분 </a:t>
              </a:r>
              <a:r>
                <a:rPr lang="en-US" altLang="ko-KR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40</a:t>
              </a:r>
              <a:r>
                <a:rPr lang="ko-KR" altLang="en-US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초 입니다</a:t>
              </a:r>
              <a:r>
                <a:rPr lang="en-US" altLang="ko-KR" sz="1400" dirty="0">
                  <a:solidFill>
                    <a:schemeClr val="bg1"/>
                  </a:solidFill>
                  <a:latin typeface="Century Schoolbook" panose="02040604050505020304" pitchFamily="18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endParaRPr>
            </a:p>
            <a:p>
              <a:endPara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975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4572</Words>
  <Application>Microsoft Office PowerPoint</Application>
  <PresentationFormat>화면 슬라이드 쇼(4:3)</PresentationFormat>
  <Paragraphs>653</Paragraphs>
  <Slides>77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93" baseType="lpstr">
      <vt:lpstr>D2Coding</vt:lpstr>
      <vt:lpstr>YDVYMjOStd32</vt:lpstr>
      <vt:lpstr>굴림</vt:lpstr>
      <vt:lpstr>돋움체</vt:lpstr>
      <vt:lpstr>휴먼편지체</vt:lpstr>
      <vt:lpstr>Arial</vt:lpstr>
      <vt:lpstr>Century Schoolbook</vt:lpstr>
      <vt:lpstr>Comic Sans MS</vt:lpstr>
      <vt:lpstr>Consolas</vt:lpstr>
      <vt:lpstr>Lucida Calligraphy</vt:lpstr>
      <vt:lpstr>Symbol</vt:lpstr>
      <vt:lpstr>Trebuchet MS</vt:lpstr>
      <vt:lpstr>Tw Cen MT</vt:lpstr>
      <vt:lpstr>Wingdings</vt:lpstr>
      <vt:lpstr>맑은 고딕</vt:lpstr>
      <vt:lpstr>가을</vt:lpstr>
      <vt:lpstr>제 5장 수식과 연산자</vt:lpstr>
      <vt:lpstr>수식</vt:lpstr>
      <vt:lpstr>산술 연산자</vt:lpstr>
      <vt:lpstr>산술 연산자의 예</vt:lpstr>
      <vt:lpstr>정수 사칙 연산 </vt:lpstr>
      <vt:lpstr>나눗셈 연산자</vt:lpstr>
      <vt:lpstr>실수 사칙 연산</vt:lpstr>
      <vt:lpstr>나머지 연산자</vt:lpstr>
      <vt:lpstr>나머지 연산자</vt:lpstr>
      <vt:lpstr>부호 연산자</vt:lpstr>
      <vt:lpstr>증감 연산자</vt:lpstr>
      <vt:lpstr>증감 연산자</vt:lpstr>
      <vt:lpstr>증감 연산자 정리 </vt:lpstr>
      <vt:lpstr>증감 연산자의 예 </vt:lpstr>
      <vt:lpstr>예제: 증감 연산자</vt:lpstr>
      <vt:lpstr>대입(치환, 배정, 할당, assignment) 연산자</vt:lpstr>
      <vt:lpstr>대입 연산자 주의점</vt:lpstr>
      <vt:lpstr>대입 연산자 주의점</vt:lpstr>
      <vt:lpstr>대입 연산의 결과값</vt:lpstr>
      <vt:lpstr>다음과 같은 문장도 가능하다. </vt:lpstr>
      <vt:lpstr>예제 </vt:lpstr>
      <vt:lpstr>복합 대입 연산자</vt:lpstr>
      <vt:lpstr>복합 대입 연산자</vt:lpstr>
      <vt:lpstr>Quiz </vt:lpstr>
      <vt:lpstr>복합 대입 연산자</vt:lpstr>
      <vt:lpstr>관계 연산자</vt:lpstr>
      <vt:lpstr>관계 연산자</vt:lpstr>
      <vt:lpstr>관계 연산자의 예</vt:lpstr>
      <vt:lpstr>예제</vt:lpstr>
      <vt:lpstr>주의할 점!</vt:lpstr>
      <vt:lpstr>논리 연산자</vt:lpstr>
      <vt:lpstr>논리 연산자</vt:lpstr>
      <vt:lpstr>AND 연산자 </vt:lpstr>
      <vt:lpstr>OR 연산자 </vt:lpstr>
      <vt:lpstr>관계 연산자 사용시 주의점</vt:lpstr>
      <vt:lpstr>논리 연산자의 예</vt:lpstr>
      <vt:lpstr>NOT 연산자</vt:lpstr>
      <vt:lpstr>참과 거짓의 표현 방법</vt:lpstr>
      <vt:lpstr>예제</vt:lpstr>
      <vt:lpstr>단축 계산(short-circuit evaluation) : &amp;&amp;, ||</vt:lpstr>
      <vt:lpstr>Lab: 윤년(leap year)</vt:lpstr>
      <vt:lpstr>Lab: 윤년</vt:lpstr>
      <vt:lpstr>Lab: 윤년</vt:lpstr>
      <vt:lpstr>조건 연산자</vt:lpstr>
      <vt:lpstr>예제</vt:lpstr>
      <vt:lpstr>콤마 연산자</vt:lpstr>
      <vt:lpstr>콤마 연산자의 예</vt:lpstr>
      <vt:lpstr>모든 데이터는 비트로 이루어진다. </vt:lpstr>
      <vt:lpstr>비트 연산자(비트별 연산자, bitwise operator)</vt:lpstr>
      <vt:lpstr>비트 AND 연산자</vt:lpstr>
      <vt:lpstr>비트 OR  연산자</vt:lpstr>
      <vt:lpstr>비트 XOR 연산자</vt:lpstr>
      <vt:lpstr>비트 NOT 연산자</vt:lpstr>
      <vt:lpstr>비트 이동(shift) 연산자</vt:lpstr>
      <vt:lpstr>&lt;&lt; 연산자</vt:lpstr>
      <vt:lpstr>&gt;&gt; 연산자</vt:lpstr>
      <vt:lpstr>예제: 비트 연산자</vt:lpstr>
      <vt:lpstr>형변환</vt:lpstr>
      <vt:lpstr>대입 연산시의 자동적인 형변환</vt:lpstr>
      <vt:lpstr>대입 연산시의 자동적인 형변환</vt:lpstr>
      <vt:lpstr>올림 변환과 내림 변환</vt:lpstr>
      <vt:lpstr>정수 연산시의 자동적인 형변환</vt:lpstr>
      <vt:lpstr>수식에서의 자동적인 형변환</vt:lpstr>
      <vt:lpstr>명시적인 형변환</vt:lpstr>
      <vt:lpstr>예제</vt:lpstr>
      <vt:lpstr>우선 순위(precedence)</vt:lpstr>
      <vt:lpstr>우선 순위</vt:lpstr>
      <vt:lpstr>PowerPoint 프레젠테이션</vt:lpstr>
      <vt:lpstr>우선 순위의 일반적인 지침</vt:lpstr>
      <vt:lpstr>결합 규칙(associativity)</vt:lpstr>
      <vt:lpstr>결합규칙의 예</vt:lpstr>
      <vt:lpstr>예제</vt:lpstr>
      <vt:lpstr>피연산자의 계산 순서(applicative order of evaluation)</vt:lpstr>
      <vt:lpstr>Mini Project: 화씨 온도를 섭씨로 바꾸기</vt:lpstr>
      <vt:lpstr>잘못된 부분은 어디에?</vt:lpstr>
      <vt:lpstr>수정된 코드</vt:lpstr>
      <vt:lpstr>(보충) sscanf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한장수</cp:lastModifiedBy>
  <cp:revision>839</cp:revision>
  <dcterms:created xsi:type="dcterms:W3CDTF">2007-06-29T06:43:39Z</dcterms:created>
  <dcterms:modified xsi:type="dcterms:W3CDTF">2024-06-09T12:27:57Z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