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0"/>
  </p:notesMasterIdLst>
  <p:handoutMasterIdLst>
    <p:handoutMasterId r:id="rId51"/>
  </p:handoutMasterIdLst>
  <p:sldIdLst>
    <p:sldId id="554" r:id="rId2"/>
    <p:sldId id="527" r:id="rId3"/>
    <p:sldId id="528" r:id="rId4"/>
    <p:sldId id="512" r:id="rId5"/>
    <p:sldId id="542" r:id="rId6"/>
    <p:sldId id="513" r:id="rId7"/>
    <p:sldId id="530" r:id="rId8"/>
    <p:sldId id="458" r:id="rId9"/>
    <p:sldId id="454" r:id="rId10"/>
    <p:sldId id="543" r:id="rId11"/>
    <p:sldId id="544" r:id="rId12"/>
    <p:sldId id="459" r:id="rId13"/>
    <p:sldId id="460" r:id="rId14"/>
    <p:sldId id="461" r:id="rId15"/>
    <p:sldId id="515" r:id="rId16"/>
    <p:sldId id="546" r:id="rId17"/>
    <p:sldId id="547" r:id="rId18"/>
    <p:sldId id="462" r:id="rId19"/>
    <p:sldId id="555" r:id="rId20"/>
    <p:sldId id="463" r:id="rId21"/>
    <p:sldId id="556" r:id="rId22"/>
    <p:sldId id="464" r:id="rId23"/>
    <p:sldId id="557" r:id="rId24"/>
    <p:sldId id="465" r:id="rId25"/>
    <p:sldId id="466" r:id="rId26"/>
    <p:sldId id="467" r:id="rId27"/>
    <p:sldId id="517" r:id="rId28"/>
    <p:sldId id="471" r:id="rId29"/>
    <p:sldId id="558" r:id="rId30"/>
    <p:sldId id="473" r:id="rId31"/>
    <p:sldId id="559" r:id="rId32"/>
    <p:sldId id="534" r:id="rId33"/>
    <p:sldId id="536" r:id="rId34"/>
    <p:sldId id="562" r:id="rId35"/>
    <p:sldId id="538" r:id="rId36"/>
    <p:sldId id="475" r:id="rId37"/>
    <p:sldId id="479" r:id="rId38"/>
    <p:sldId id="480" r:id="rId39"/>
    <p:sldId id="481" r:id="rId40"/>
    <p:sldId id="482" r:id="rId41"/>
    <p:sldId id="520" r:id="rId42"/>
    <p:sldId id="511" r:id="rId43"/>
    <p:sldId id="549" r:id="rId44"/>
    <p:sldId id="550" r:id="rId45"/>
    <p:sldId id="524" r:id="rId46"/>
    <p:sldId id="552" r:id="rId47"/>
    <p:sldId id="553" r:id="rId48"/>
    <p:sldId id="539" r:id="rId4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BE9FF"/>
    <a:srgbClr val="FFFFCC"/>
    <a:srgbClr val="CCFFCC"/>
    <a:srgbClr val="9C9BA3"/>
    <a:srgbClr val="E1F8FF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3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24575,'2'4'0,"1"-1"0,-1 1 0,0-1 0,0 1 0,0-1 0,-1 1 0,1 0 0,-1 0 0,0 0 0,0 0 0,0 0 0,0 8 0,0 56 0,-2-47 0,-16 216 0,13-186-1365,3-29-5461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0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24575,'4'0'0,"8"0"0,5 0 0,8 0 0,-1 3 0,-1 2 0,-4 3 0,-2 1 0,-4 1 0,3 0 0,-1 2 0,0-2 0,-2 1 0,0 3 0,2 2 0,1 3 0,-1-3-8191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0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1240 0 24575,'-32'2'0,"1"0"0,0 3 0,0 0 0,0 2 0,-38 14 0,-142 67 0,205-84 0,0 0 0,0 0 0,0 1 0,1 0 0,-1 0 0,1 0 0,1 0 0,-1 1 0,1 0 0,-8 12 0,8-10 0,-1-1 0,0 0 0,-1 0 0,1 0 0,-1-1 0,-1 0 0,-10 9 0,-121 68 0,-46 32 0,143-82 0,-36 39 0,15-14 0,45-41 0,0 1 0,0 0 0,2 2 0,1-1 0,0 2 0,1 0 0,2 0 0,0 1 0,1 1 0,1 0 0,1 0 0,2 0 0,0 1 0,1 0 0,1 1 0,0 46 0,5 299 0,2-348 0,1 0 0,0 0 0,13 33 0,4 17 0,-13-43 0,1 0 0,2-1 0,0 0 0,20 32 0,68 102 0,-75-125 0,144 201 0,-137-198 0,2-1 0,2-2 0,1-2 0,2-1 0,1-2 0,78 49 0,-98-68 0,-1 0 0,25 27 0,-26-25 0,-1 0 0,34 21 0,-8-12-1365,-24-13-5461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1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24575,'12'95'0,"-1"-22"0,-10-66 0,1 1 0,0-1 0,1 1 0,0-1 0,0 0 0,7 12 0,-7-13 0,1 0 0,-1 0 0,0 1 0,-1 0 0,1-1 0,-1 1 0,1 7 0,-4-13 0,1 1 0,0-1 0,0 0 0,-1 0 0,1 1 0,0-1 0,-1 0 0,0 0 0,1 0 0,-1 1 0,1-1 0,-1 0 0,0 0 0,0 0 0,0 0 0,0 0 0,0-1 0,0 1 0,0 0 0,0 0 0,0-1 0,0 1 0,0 0 0,0-1 0,0 1 0,-1-1 0,1 0 0,0 1 0,0-1 0,-1 0 0,1 0 0,0 1 0,-1-1 0,-1-1 0,-56 2 0,48-2 0,-184-2-1365,174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2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24575,'0'3'0,"0"6"0,0 3 0,0 5 0,0 2 0,0 5 0,0 2 0,0 1 0,0-2 0,0 0 0,0-2 0,0-1 0,0 0 0,0-1 0,0-1 0,0 1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24575,'14'0'0,"0"0"0,0 2 0,0 0 0,-1 0 0,1 1 0,0 1 0,-1 0 0,0 1 0,0 1 0,-1 0 0,1 0 0,-1 1 0,0 1 0,16 14 0,111 76-1365,-119-83-5461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3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24575,'0'374'-1365,"0"-353"-5461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3 0,2 6 0,1 0 0,6 3 0,4 2 0,5 3 0,-4 2 0,0-2 0,-2 0 0,-2-4 0,-2 0 0,-1-2 0,-3-3 0,-3 0 0,-6-1-8191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4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1913 0 24575,'-53'2'0,"-1"1"0,0 3 0,-98 24 0,72-6 0,-138 60 0,-120 62 0,324-140 0,-11 6 0,0 0 0,1 1 0,0 1 0,-42 35 0,-62 47 0,0 1 0,105-77 0,3-4 0,1 2 0,0 0 0,1 1 0,-17 25 0,-10 27 0,2 2 0,-45 108 0,49-92 0,3 1 0,-31 128 0,39-112 0,15-63 0,2 1 0,2 1 0,2-1 0,-2 68 0,9-90 0,7 229 0,-2-196 0,2-1 0,23 85 0,48 98 0,-13-44 0,-42-124 0,2 0 0,55 102 0,-65-140 0,-2 2 0,-1 0 0,8 39 0,-11-39 0,1 0 0,1 0 0,18 34 0,-1-18 0,2-2 0,67 79 0,88 72 0,-130-148 0,2-3 0,66 43 0,42 31 0,-21-4 0,248 217 0,-385-327-114,0-1 1,1 1-1,-1-2 0,2 1 0,-1-1 1,0 0-1,1-1 0,0 0 0,0-1 1,1 0-1,12 3 0,-5-3-6712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4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0 24575,'1'59'0,"14"99"0,-10-135 0,-4-15 0,1-1 0,-1 0 0,0 1 0,0 0 0,-1 10 0,0-16 0,-1 0 0,1 0 0,0-1 0,-1 1 0,1 0 0,-1 0 0,0-1 0,0 1 0,1-1 0,-1 1 0,0-1 0,-1 1 0,1-1 0,0 1 0,0-1 0,0 0 0,-1 0 0,1 0 0,-1 1 0,1-1 0,-1-1 0,1 1 0,-1 0 0,0 0 0,1 0 0,-1-1 0,-3 1 0,-23 4 5,-1-1-1,0-2 0,0 0 1,0-2-1,-36-5 0,-24 1-1395,61 4-5435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4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24575,'4'0'0,"4"0"0,2 4 0,-2 4 0,-2 5 0,-2 7 0,-1 4 0,-2 5 0,-1 1 0,0-1 0,0-2 0,-1-2 0,1-1 0,0-2 0,0-1 0,0-4-8191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3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24575,'20'1'0,"-1"1"0,-1 1 0,1 1 0,0 0 0,-1 1 0,0 1 0,0 1 0,27 14 0,-25-12 0,3 1-341,-1 0 0,0 2-1,34 23 1,-38-20-6485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4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24575,'7'0'0,"6"0"0,4 4 0,10 4 0,8 1 0,5 3 0,-1-1 0,-4 1 0,-3-1 0,-5 1 0,-2-1 0,-3 0 0,-1 3 0,-4-2-8191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0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24575,'0'7'0,"0"6"0,0 4 0,0 4 0,0 0 0,0 2 0,0-1 0,0 1 0,0-2 0,0 1 0,0-1 0,0 0 0,0 0 0,0 0 0,0 0 0,0 0 0,0-3-8191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0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0,0 3 0,1 2 0,3 3 0,0 4 0,3 4 0,-4 2 0,1 2 0,-1-3 0,-2 0 0,-3 0 0,-1 1 0,-1 1 0,-3-2-8191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0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24575,'10'136'0,"1"2"0,-12 88-1365,1-204-5461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1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24575,'3'0'0,"6"3"0,3 6 0,5 0 0,2 3 0,2-2 0,0 3 0,1 1 0,0 3 0,0 1 0,-1-2 0,1-3 0,-5-1 0,-4-3-8191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1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24575,'0'3'0,"0"6"0,0 4 0,0 3 0,0 3 0,0 6 0,0 1 0,0 0 0,0 0 0,-4-5 0,-1-3 0,1 0 0,0 0 0,2 0 0,0 1 0,1-2-8191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1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24575,'4'0'0,"4"0"0,5 4 0,4 4 0,9 5 0,8 7 0,8 4 0,5 1 0,9 7 0,1-2 0,-2-2 0,-6-2 0,-8-6 0,-8-7 0,-9-1 0,-8-3-8191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1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24575,'0'4'0,"0"4"0,0 8 0,0 6 0,0 5 0,0 2 0,0 3 0,0 4 0,0-1 0,0-4 0,0-2 0,0-3 0,0-3 0,0-1 0,0-1 0,0-4-8191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1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24575,'0'-3'0,"4"-2"0,4 1 0,2 3 0,1 4 0,15 7 0,5 5 0,9 8 0,4 7 0,6-1 0,-3-6 0,-4-4 0,-8-4 0,-9-5-8191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2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2250 1 24575,'-6'0'0,"0"1"0,0 1 0,0-1 0,0 1 0,0 0 0,1 0 0,-10 6 0,-31 9 0,-245 31 0,197-31 0,54-10 0,1 0 0,-41 15 0,-126 35 0,150-45 0,0 3 0,1 2 0,-104 48 0,128-46 0,2 1 0,-42 37 0,-20 13 0,-166 134 0,89-65 0,141-115 0,1 1 0,1 1 0,-38 51 0,31-36 0,14-15 0,1 1 0,1 0 0,2 2 0,-13 31 0,-4 10 0,13-25 0,1 0 0,3 2 0,-11 59 0,10-41 0,1 5 0,3 0 0,-4 105 0,16 146 0,2-129 0,-5 45 0,4 258 0,3-454 0,1 0 0,2 0 0,20 62 0,0-3 0,-19-69 0,1 0 0,1-1 0,2-1 0,17 31 0,75 109 0,-3-6 0,-59-87 0,3 5 0,62 152 0,-90-188 0,3 0 0,1-2 0,47 71 0,101 108 0,-88-120 0,-26-29 0,3-3 0,3-3 0,71 60 0,-47-50 0,103 119 0,-183-189 0,18 16 0,0-1 0,38 26 0,-31-25 0,39 38 0,-56-47-1365,0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3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24575,'4'0'0,"1"3"0,-1 6 0,0 3 0,-1 8 0,-2 4 0,0 1 0,0 1 0,-1-2 0,-1 0 0,1-2 0,0 0 0,0-1 0,0 0 0,0 0 0,0 0 0,0-4-8191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7:2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24575,'0'46'0,"-2"-14"0,1-1 0,2 1 0,2-1 0,1 1 0,1-1 0,1 0 0,13 36 0,-18-64 0,1 1 0,0 1 0,0-1 0,-1 0 0,0 1 0,0 0 0,0-1 0,0 6 0,-1-9 0,0 0 0,0 1 0,0-1 0,-1 0 0,1 0 0,-1 0 0,1 0 0,0 0 0,-1 0 0,0 0 0,1 0 0,-1 0 0,0 0 0,1 0 0,-1 0 0,0 0 0,0 0 0,0-1 0,0 1 0,0 0 0,0-1 0,0 1 0,0-1 0,0 1 0,0-1 0,0 1 0,0-1 0,0 0 0,-1 1 0,1-1 0,0 0 0,0 0 0,0 0 0,-3 0 0,-20 0 14,-1 0 0,1-2-1,-1-1 1,1-1-1,0 0 1,-47-17 0,-46-9-1475,94 27-5365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3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24575,'0'-4'0,"3"-1"0,9 1 0,6 0 0,3 1 0,1 2 0,2 3 0,-1 3 0,0 3 0,-1 4 0,0 0 0,-1 2 0,0 1 0,-3 3 0,-2 1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4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0 24575,'-14'11'0,"0"-1"0,-1 0 0,-1-1 0,1-1 0,-2 0 0,-17 5 0,25-9 0,-41 17 0,1 2 0,0 2 0,2 2 0,-71 55 0,91-63 0,-55 30 0,50-32 0,-36 26 0,53-32 0,1-1 0,0 0 0,0 0 0,1 1 0,0 1 0,1 0 0,1 1 0,0 0 0,0 1 0,-11 20 0,-32 78 0,-36 64 0,86-169 0,1 1 0,0 0 0,1 0 0,0 0 0,0 0 0,0 1 0,1-1 0,1 0 0,-1 1 0,1-1 0,1 9 0,0-5 0,-1 1 0,-1-1 0,0 0 0,-3 16 0,-4 12 0,3 1 0,1 0 0,2 0 0,2 0 0,7 58 0,-4-80 0,1-1 0,1-1 0,1 1 0,0-1 0,1 0 0,1 0 0,13 21 0,20 44 0,-31-60 0,2-1 0,0 0 0,1-1 0,1-1 0,22 25 0,-12-16 0,23 37 0,-9-1 0,-21-34 0,0-1 0,3 0 0,35 41 0,24 22 0,12 13 0,-3-21 0,147 110 0,-193-163 0,-2 0 0,55 31 0,-76-50-122,0 1-1,27 25 0,-30-25-874,-4-3-5829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5:4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24575,'57'-1'0,"-21"0"0,-1 1 0,0 1 0,1 2 0,-1 2 0,37 9 0,-70-13 0,16 4 0,-1 0 0,1-1 0,0 0 0,29 1 0,-44-5 0,0 0 0,0 0 0,0 0 0,0 0 0,0 0 0,0-1 0,0 1 0,0-1 0,0 0 0,0 0 0,0 0 0,0 0 0,0-1 0,-1 1 0,1-1 0,0 0 0,-1 1 0,1-1 0,-1 0 0,0-1 0,0 1 0,0 0 0,0-1 0,0 1 0,0-1 0,-1 1 0,1-1 0,-1 0 0,1 0 0,-1 0 0,0 1 0,-1-1 0,1 0 0,1-6 0,1-27 0,-1-49 0,-3 48 0,7-52 0,-1 47-682,-1-46-1,-4 67-6143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00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24575,'0'3'0,"0"9"0,0 5 0,0 4 0,0 2 0,0 0 0,0 0 0,0 4 0,0 0 0,0-1 0,-4-1 0,0-1 0,-1-1 0,1-2 0,2 0 0,0 0 0,1 0 0,1-4-8191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24575,'3'0'0,"2"3"0,3 6 0,4 0 0,4 3 0,2 2 0,2 4 0,1 1 0,0 1 0,1-3 0,-4 0 0,-1-3 0,-4-1 0,-3 1 0,-1 2 0,-1-2-8191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0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24575,'0'4'0,"0"4"0,0 5 0,0 4 0,0 2 0,0 2 0,-4 0 0,0 1 0,-4 0 0,0 0 0,1-1 0,1 1 0,3-1 0,1-4-8191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79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472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4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87975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5740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654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C0AC-03AF-4596-B83C-43BE14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9A0A2-2F4F-48A7-B502-0F3D8AA8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C07A6-2AB7-4912-8278-3D49A6FD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62059-1F70-4A03-82FE-0CEA5C62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5A31E11-0F37-4F86-A262-DBE963203C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457200" indent="-457200">
              <a:buClr>
                <a:schemeClr val="accent2"/>
              </a:buClr>
              <a:buSzPct val="15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/>
              </a:buClr>
              <a:buSzPct val="15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/>
              </a:buClr>
              <a:buSzPct val="15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2"/>
              </a:buClr>
              <a:buSzPct val="15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2"/>
              </a:buClr>
              <a:buSzPct val="15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2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32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1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9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5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14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93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0.xml"/><Relationship Id="rId1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8.xml"/><Relationship Id="rId18" Type="http://schemas.openxmlformats.org/officeDocument/2006/relationships/image" Target="../media/image45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42.png"/><Relationship Id="rId17" Type="http://schemas.openxmlformats.org/officeDocument/2006/relationships/customXml" Target="../ink/ink20.xml"/><Relationship Id="rId2" Type="http://schemas.openxmlformats.org/officeDocument/2006/relationships/image" Target="../media/image3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6.xml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6.xml"/><Relationship Id="rId18" Type="http://schemas.openxmlformats.org/officeDocument/2006/relationships/image" Target="../media/image53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50.png"/><Relationship Id="rId17" Type="http://schemas.openxmlformats.org/officeDocument/2006/relationships/customXml" Target="../ink/ink28.xml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49.png"/><Relationship Id="rId19" Type="http://schemas.openxmlformats.org/officeDocument/2006/relationships/customXml" Target="../ink/ink29.xml"/><Relationship Id="rId4" Type="http://schemas.openxmlformats.org/officeDocument/2006/relationships/image" Target="../media/image38.png"/><Relationship Id="rId9" Type="http://schemas.openxmlformats.org/officeDocument/2006/relationships/customXml" Target="../ink/ink24.xm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장 조건문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76C9D-1767-1759-31F9-D42412E8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D80C290-D81A-E3EE-4836-AFB552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3F94-A404-4FB4-BA9E-E4E607E7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간략한 표기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83FCCA-6F39-4EFC-A6BF-4979168A6ED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93804"/>
            <a:ext cx="8153400" cy="2118428"/>
          </a:xfrm>
        </p:spPr>
      </p:pic>
    </p:spTree>
    <p:extLst>
      <p:ext uri="{BB962C8B-B14F-4D97-AF65-F5344CB8AC3E}">
        <p14:creationId xmlns:p14="http://schemas.microsoft.com/office/powerpoint/2010/main" val="36705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D3B3C-AECE-4F87-9C6C-1823B122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주의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705F0C-8EBF-40E7-A6E9-32FF8C9993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1728" y="1600200"/>
            <a:ext cx="7515493" cy="4495800"/>
          </a:xfrm>
        </p:spPr>
      </p:pic>
    </p:spTree>
    <p:extLst>
      <p:ext uri="{BB962C8B-B14F-4D97-AF65-F5344CB8AC3E}">
        <p14:creationId xmlns:p14="http://schemas.microsoft.com/office/powerpoint/2010/main" val="27602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47837"/>
            <a:ext cx="76866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if-else </a:t>
            </a:r>
            <a:r>
              <a:rPr lang="ko-KR" altLang="en-US" sz="3600" dirty="0"/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92" y="4379141"/>
            <a:ext cx="5543550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88780D-B145-BC35-74D1-58C348C8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77" y="1595673"/>
            <a:ext cx="6509205" cy="2172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if-else </a:t>
            </a:r>
            <a:r>
              <a:rPr lang="ko-KR" altLang="en-US" sz="3600" dirty="0"/>
              <a:t>문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828675" y="1512102"/>
            <a:ext cx="7094538" cy="1358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( score &gt;= 60 )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합격입니다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불합격입니다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27088" y="2998002"/>
            <a:ext cx="7108825" cy="3355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6216" name="AutoShape 8"/>
          <p:cNvSpPr>
            <a:spLocks/>
          </p:cNvSpPr>
          <p:nvPr/>
        </p:nvSpPr>
        <p:spPr bwMode="auto">
          <a:xfrm>
            <a:off x="6159500" y="1566077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50644"/>
              <a:gd name="adj5" fmla="val 136190"/>
              <a:gd name="adj6" fmla="val -99875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17" name="AutoShape 9"/>
          <p:cNvSpPr>
            <a:spLocks/>
          </p:cNvSpPr>
          <p:nvPr/>
        </p:nvSpPr>
        <p:spPr bwMode="auto">
          <a:xfrm>
            <a:off x="6153150" y="2166152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45361"/>
              <a:gd name="adj5" fmla="val 161431"/>
              <a:gd name="adj6" fmla="val -89181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  <p:sp>
        <p:nvSpPr>
          <p:cNvPr id="15367" name="Freeform 12"/>
          <p:cNvSpPr>
            <a:spLocks/>
          </p:cNvSpPr>
          <p:nvPr/>
        </p:nvSpPr>
        <p:spPr bwMode="auto">
          <a:xfrm>
            <a:off x="947738" y="3448852"/>
            <a:ext cx="4305300" cy="1052513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Freeform 13"/>
          <p:cNvSpPr>
            <a:spLocks/>
          </p:cNvSpPr>
          <p:nvPr/>
        </p:nvSpPr>
        <p:spPr bwMode="auto">
          <a:xfrm>
            <a:off x="947738" y="4952215"/>
            <a:ext cx="4305300" cy="1052512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835025" y="2990065"/>
            <a:ext cx="71088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 score &gt;= 60 )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장학금도 받을 수 있습니다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불합격입니다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＂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다시 도전하세요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606218" name="AutoShape 10"/>
          <p:cNvSpPr>
            <a:spLocks/>
          </p:cNvSpPr>
          <p:nvPr/>
        </p:nvSpPr>
        <p:spPr bwMode="auto">
          <a:xfrm>
            <a:off x="6162675" y="3396465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2556"/>
              <a:gd name="adj5" fmla="val 103810"/>
              <a:gd name="adj6" fmla="val -42838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22" name="AutoShape 14"/>
          <p:cNvSpPr>
            <a:spLocks/>
          </p:cNvSpPr>
          <p:nvPr/>
        </p:nvSpPr>
        <p:spPr bwMode="auto">
          <a:xfrm>
            <a:off x="6180138" y="4864902"/>
            <a:ext cx="2582862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4954"/>
              <a:gd name="adj5" fmla="val 170477"/>
              <a:gd name="adj6" fmla="val -47634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복잡한 조건식도 가능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>
                <a:latin typeface="+mn-ea"/>
              </a:rPr>
              <a:t>학점 결정 코드</a:t>
            </a:r>
            <a:endParaRPr lang="en-US" altLang="ko-KR" sz="2000" dirty="0">
              <a:latin typeface="+mn-ea"/>
            </a:endParaRP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  <a:latin typeface="Trebuchet MS"/>
                <a:ea typeface="휴먼명조"/>
              </a:rPr>
              <a:t>	</a:t>
            </a:r>
            <a:endParaRPr lang="en-US" altLang="ko-KR" sz="2000" dirty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sz="2000" dirty="0">
              <a:solidFill>
                <a:srgbClr val="000000"/>
              </a:solidFill>
              <a:latin typeface="Lucida Console"/>
              <a:ea typeface="휴먼명조"/>
            </a:endParaRPr>
          </a:p>
          <a:p>
            <a:pPr algn="just">
              <a:defRPr/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algn="just">
              <a:defRPr/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공백 문자들의 개수를 세는 코드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Lucida Console"/>
                <a:ea typeface="휴먼명조"/>
              </a:rPr>
              <a:t> 	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74198" y="2148396"/>
            <a:ext cx="708438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( score &gt;= 80 &amp;&amp; score &lt; 90 )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	grade = 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휴먼명조"/>
              </a:rPr>
              <a:t>'B'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;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197" y="4122198"/>
            <a:ext cx="7084381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== ‘ ‘ ||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== </a:t>
            </a:r>
            <a:r>
              <a:rPr lang="en-US" altLang="ko-KR" sz="1600" dirty="0">
                <a:solidFill>
                  <a:srgbClr val="800000"/>
                </a:solidFill>
                <a:latin typeface="Trebuchet MS"/>
                <a:ea typeface="휴먼명조"/>
              </a:rPr>
              <a:t>‘\n’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휴먼명조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 == ‘\t’ )</a:t>
            </a:r>
          </a:p>
          <a:p>
            <a:pPr marL="0" indent="0">
              <a:buFont typeface="Symbol" pitchFamily="18" charset="2"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/>
                <a:ea typeface="휴먼명조"/>
              </a:rPr>
              <a:t>white_space</a:t>
            </a:r>
            <a:r>
              <a:rPr lang="en-US" altLang="ko-KR" sz="1600" dirty="0">
                <a:solidFill>
                  <a:srgbClr val="000000"/>
                </a:solidFill>
                <a:latin typeface="Trebuchet MS"/>
                <a:ea typeface="휴먼명조"/>
              </a:rPr>
              <a:t>++;</a:t>
            </a:r>
            <a:endParaRPr lang="en-US" altLang="ko-KR" sz="1600" dirty="0">
              <a:solidFill>
                <a:srgbClr val="000000"/>
              </a:solidFill>
              <a:latin typeface="한컴바탕"/>
              <a:ea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88463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14125-BC7B-40FE-B42F-58622F29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A425-87E6-414C-AAEF-3A16156670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간단한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문은 </a:t>
            </a:r>
            <a:r>
              <a:rPr lang="en-US" altLang="ko-KR" sz="2000" dirty="0"/>
              <a:t>4</a:t>
            </a:r>
            <a:r>
              <a:rPr lang="ko-KR" altLang="en-US" sz="2000" dirty="0"/>
              <a:t>장에서 학습하였던 조건 연산자를 사용하여 표현할 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06471-8E08-4BE3-AE3A-7B5EBE4069A0}"/>
              </a:ext>
            </a:extLst>
          </p:cNvPr>
          <p:cNvSpPr txBox="1"/>
          <p:nvPr/>
        </p:nvSpPr>
        <p:spPr>
          <a:xfrm>
            <a:off x="1147157" y="2741633"/>
            <a:ext cx="7084381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(score &gt;= 60 ) ?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“</a:t>
            </a:r>
            <a:r>
              <a:rPr lang="ko-KR" altLang="en-US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합격입니다</a:t>
            </a:r>
            <a:r>
              <a:rPr lang="en-US" altLang="ko-KR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.\n“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 :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“</a:t>
            </a:r>
            <a:r>
              <a:rPr lang="ko-KR" altLang="en-US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불합격입니다</a:t>
            </a:r>
            <a:r>
              <a:rPr lang="en-US" altLang="ko-KR" sz="1600" b="0" i="0" u="none" strike="noStrike" baseline="0" dirty="0">
                <a:solidFill>
                  <a:srgbClr val="830000"/>
                </a:solidFill>
                <a:latin typeface="Trebuchet MS" panose="020B0603020202020204" pitchFamily="34" charset="0"/>
              </a:rPr>
              <a:t>.\n“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DA108-567C-48C3-94F5-911EB6490D8B}"/>
              </a:ext>
            </a:extLst>
          </p:cNvPr>
          <p:cNvSpPr txBox="1"/>
          <p:nvPr/>
        </p:nvSpPr>
        <p:spPr>
          <a:xfrm>
            <a:off x="1147157" y="3777814"/>
            <a:ext cx="7084381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Font typeface="Symbol" pitchFamily="18" charset="2"/>
              <a:buNone/>
              <a:defRPr/>
            </a:pPr>
            <a:r>
              <a:rPr lang="en-US" altLang="ko-KR" sz="1600" b="0" i="0" u="none" strike="noStrike" baseline="0" dirty="0">
                <a:latin typeface="D2Coding"/>
              </a:rPr>
              <a:t>bonus = (( years &gt; 30 ) ? 500 : 300 );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  <a:ea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6416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61B6-DCAE-47E5-AF22-B5AB575A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스타일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53F80E-CE74-EBD0-2BAA-D3604B9A88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8792" y="1600200"/>
            <a:ext cx="6621365" cy="4495800"/>
          </a:xfrm>
        </p:spPr>
      </p:pic>
    </p:spTree>
    <p:extLst>
      <p:ext uri="{BB962C8B-B14F-4D97-AF65-F5344CB8AC3E}">
        <p14:creationId xmlns:p14="http://schemas.microsoft.com/office/powerpoint/2010/main" val="350633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5D5BA2-E444-4779-F6BF-69A0862D63AA}"/>
              </a:ext>
            </a:extLst>
          </p:cNvPr>
          <p:cNvGrpSpPr/>
          <p:nvPr/>
        </p:nvGrpSpPr>
        <p:grpSpPr>
          <a:xfrm>
            <a:off x="1557084" y="2765207"/>
            <a:ext cx="3581401" cy="1560512"/>
            <a:chOff x="5250898" y="5046681"/>
            <a:chExt cx="3581401" cy="1560512"/>
          </a:xfrm>
        </p:grpSpPr>
        <p:grpSp>
          <p:nvGrpSpPr>
            <p:cNvPr id="11" name="그룹 10"/>
            <p:cNvGrpSpPr/>
            <p:nvPr/>
          </p:nvGrpSpPr>
          <p:grpSpPr>
            <a:xfrm>
              <a:off x="5250898" y="5046681"/>
              <a:ext cx="3581401" cy="1560512"/>
              <a:chOff x="1264444" y="1662113"/>
              <a:chExt cx="4895850" cy="3916362"/>
            </a:xfrm>
          </p:grpSpPr>
          <p:sp>
            <p:nvSpPr>
              <p:cNvPr id="12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5607698" y="5242162"/>
              <a:ext cx="28678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정수를 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23</a:t>
              </a:r>
              <a:endParaRPr lang="ko-KR" altLang="en-US" sz="1600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입력된 정수는 홀수입니다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F716E3-5B8A-48B2-A8B5-FA17CA6BBD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키보드에서 </a:t>
            </a:r>
            <a:r>
              <a:rPr lang="ko-KR" altLang="en-US" dirty="0" err="1"/>
              <a:t>입력받은</a:t>
            </a:r>
            <a:r>
              <a:rPr lang="ko-KR" altLang="en-US" dirty="0"/>
              <a:t> 정수가 홀수인지 짝수인지를 말해주는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홀수와 짝수는 어떻게 구별할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6022" y="1598442"/>
            <a:ext cx="7604125" cy="4646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if-else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홀수와 짝수를 구분한다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number % 2 ==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짝수입니다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홀수입니다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71318" y="5089664"/>
            <a:ext cx="3581401" cy="1560512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07698" y="5242162"/>
            <a:ext cx="2867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23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입력된 정수는 홀수입니다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36128" y="2561422"/>
            <a:ext cx="343876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로 나누어서 나머지가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이면 짝수이다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</a:p>
        </p:txBody>
      </p:sp>
      <p:sp>
        <p:nvSpPr>
          <p:cNvPr id="176" name="자유형 175"/>
          <p:cNvSpPr/>
          <p:nvPr/>
        </p:nvSpPr>
        <p:spPr bwMode="auto">
          <a:xfrm>
            <a:off x="3785733" y="2869199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83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34484"/>
            <a:ext cx="8153400" cy="4292249"/>
          </a:xfrm>
          <a:prstGeom prst="rect">
            <a:avLst/>
          </a:prstGeom>
        </p:spPr>
      </p:pic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7FD9BA73-DDF4-9167-6051-F7F7C58973B4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z="2000" dirty="0" err="1"/>
              <a:t>제어문</a:t>
            </a:r>
            <a:r>
              <a:rPr lang="en-US" altLang="ko-KR" sz="2000" dirty="0"/>
              <a:t>(control</a:t>
            </a:r>
            <a:r>
              <a:rPr lang="ko-KR" altLang="en-US" sz="2000" dirty="0"/>
              <a:t> </a:t>
            </a:r>
            <a:r>
              <a:rPr lang="en-US" altLang="ko-KR" sz="2000" dirty="0"/>
              <a:t>statement) : </a:t>
            </a:r>
            <a:r>
              <a:rPr lang="ko-KR" altLang="en-US" sz="2000" dirty="0"/>
              <a:t>프로그램의 실행 순서를 변경</a:t>
            </a:r>
            <a:r>
              <a:rPr lang="en-US" altLang="ko-KR" sz="2000" dirty="0"/>
              <a:t>(</a:t>
            </a:r>
            <a:r>
              <a:rPr lang="ko-KR" altLang="en-US" sz="2000" dirty="0"/>
              <a:t>제어</a:t>
            </a:r>
            <a:r>
              <a:rPr lang="en-US" altLang="ko-KR" sz="2000" dirty="0"/>
              <a:t>)</a:t>
            </a:r>
            <a:r>
              <a:rPr lang="ko-KR" altLang="en-US" sz="2000" dirty="0"/>
              <a:t>하는 문장</a:t>
            </a:r>
          </a:p>
        </p:txBody>
      </p:sp>
    </p:spTree>
    <p:extLst>
      <p:ext uri="{BB962C8B-B14F-4D97-AF65-F5344CB8AC3E}">
        <p14:creationId xmlns:p14="http://schemas.microsoft.com/office/powerpoint/2010/main" val="167810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3EC797-272F-16B9-62C9-4863182018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두 개의 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정수 간의 나눗셈을 실행한다</a:t>
            </a:r>
            <a:r>
              <a:rPr lang="en-US" altLang="ko-KR" dirty="0"/>
              <a:t>. </a:t>
            </a:r>
            <a:r>
              <a:rPr lang="ko-KR" altLang="en-US" dirty="0"/>
              <a:t>나눗셈을 하기 전에 분모가 </a:t>
            </a:r>
            <a:r>
              <a:rPr lang="en-US" altLang="ko-KR" dirty="0"/>
              <a:t>0</a:t>
            </a:r>
            <a:r>
              <a:rPr lang="ko-KR" altLang="en-US" dirty="0"/>
              <a:t>인지를 </a:t>
            </a:r>
            <a:r>
              <a:rPr lang="en-US" altLang="ko-KR" dirty="0"/>
              <a:t>if </a:t>
            </a:r>
            <a:r>
              <a:rPr lang="ko-KR" altLang="en-US" dirty="0"/>
              <a:t>문을 이용하여 검사한다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596E64-BE0E-64A9-744C-58301ECEF926}"/>
              </a:ext>
            </a:extLst>
          </p:cNvPr>
          <p:cNvGrpSpPr/>
          <p:nvPr/>
        </p:nvGrpSpPr>
        <p:grpSpPr>
          <a:xfrm>
            <a:off x="1967425" y="2758645"/>
            <a:ext cx="4252306" cy="1560512"/>
            <a:chOff x="5462062" y="5022011"/>
            <a:chExt cx="3581401" cy="1560512"/>
          </a:xfrm>
        </p:grpSpPr>
        <p:grpSp>
          <p:nvGrpSpPr>
            <p:cNvPr id="12" name="그룹 11"/>
            <p:cNvGrpSpPr/>
            <p:nvPr/>
          </p:nvGrpSpPr>
          <p:grpSpPr>
            <a:xfrm>
              <a:off x="5462062" y="5022011"/>
              <a:ext cx="3581401" cy="1560512"/>
              <a:chOff x="1264444" y="1662113"/>
              <a:chExt cx="4895850" cy="3916362"/>
            </a:xfrm>
          </p:grpSpPr>
          <p:sp>
            <p:nvSpPr>
              <p:cNvPr id="13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795920" y="5210910"/>
              <a:ext cx="282832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분자와 분모를 </a:t>
              </a:r>
              <a:r>
                <a:rPr lang="ko-KR" altLang="en-US" sz="1600" i="1" dirty="0" err="1">
                  <a:solidFill>
                    <a:schemeClr val="bg1"/>
                  </a:solidFill>
                </a:rPr>
                <a:t>입력하시오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: 5 4</a:t>
              </a:r>
            </a:p>
            <a:p>
              <a:pPr latinLnBrk="1"/>
              <a:r>
                <a:rPr lang="ko-KR" altLang="en-US" sz="1600" i="1" dirty="0">
                  <a:solidFill>
                    <a:schemeClr val="bg1"/>
                  </a:solidFill>
                </a:rPr>
                <a:t>결과는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i="1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.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3703" y="1665321"/>
            <a:ext cx="7602538" cy="51749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  <a:ea typeface="돋움체" panose="020B0609000101010101" pitchFamily="49" charset="-127"/>
              </a:rPr>
              <a:t>/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 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나눗셈을 하기 전에 분모가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인지를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if-else 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문을 이용하여 검사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8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n, d, result;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분자와 분모를 </a:t>
            </a:r>
            <a:r>
              <a:rPr lang="ko-KR" altLang="en-US" sz="1600" b="0" i="0" u="none" strike="noStrike" baseline="0" dirty="0" err="1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R="0" algn="l" rtl="0"/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scanf(</a:t>
            </a:r>
            <a:r>
              <a:rPr lang="pt-BR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%d"</a:t>
            </a:r>
            <a:r>
              <a:rPr lang="pt-BR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&amp;n, &amp;d);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d == 0 ) 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algn="l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"0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으로 나눌 수는 없습니다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else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result = n / d;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결과는 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result);</a:t>
            </a:r>
          </a:p>
          <a:p>
            <a:pPr algn="l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534532" y="2179223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49680" y="2422522"/>
            <a:ext cx="2828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분자를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분모를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4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결과는 </a:t>
            </a:r>
            <a:r>
              <a:rPr lang="en-US" altLang="ko-KR" sz="1600" i="1" dirty="0">
                <a:solidFill>
                  <a:schemeClr val="bg1"/>
                </a:solidFill>
              </a:rPr>
              <a:t>1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46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77662-DE44-C899-7107-7D1AAC9B4B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등장하였던 윤년인지 아닌지를 판단하는 프로그램을 </a:t>
            </a:r>
            <a:r>
              <a:rPr lang="en-US" altLang="ko-KR" dirty="0"/>
              <a:t>if </a:t>
            </a:r>
            <a:r>
              <a:rPr lang="ko-KR" altLang="en-US" dirty="0"/>
              <a:t>문을 사용하여 다시 작성하여 보자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연도가 </a:t>
            </a:r>
            <a:r>
              <a:rPr lang="en-US" altLang="ko-KR" dirty="0"/>
              <a:t>4 </a:t>
            </a:r>
            <a:r>
              <a:rPr lang="ko-KR" altLang="en-US" dirty="0"/>
              <a:t>로 나누어 떨어지면서 </a:t>
            </a:r>
            <a:r>
              <a:rPr lang="en-US" altLang="ko-KR" dirty="0"/>
              <a:t>100</a:t>
            </a:r>
            <a:r>
              <a:rPr lang="ko-KR" altLang="en-US" dirty="0"/>
              <a:t>으로 나누어 떨어지지 않은 연도 </a:t>
            </a:r>
          </a:p>
          <a:p>
            <a:pPr lvl="1"/>
            <a:r>
              <a:rPr lang="en-US" altLang="ko-KR" dirty="0"/>
              <a:t>400</a:t>
            </a:r>
            <a:r>
              <a:rPr lang="ko-KR" altLang="en-US" dirty="0"/>
              <a:t>으로 나누어 떨어지는 연도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606235" y="3217056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030684" y="3554861"/>
            <a:ext cx="2848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2012</a:t>
            </a:r>
            <a:r>
              <a:rPr lang="ko-KR" altLang="en-US" sz="1600" i="1" dirty="0">
                <a:solidFill>
                  <a:schemeClr val="bg1"/>
                </a:solidFill>
              </a:rPr>
              <a:t>년은 윤년입니다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91168" y="1511391"/>
            <a:ext cx="7629525" cy="46386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Comic Sans MS" pitchFamily="66" charset="0"/>
              </a:rPr>
              <a:t>윤년 판단 프로그램 </a:t>
            </a:r>
            <a:endParaRPr kumimoji="1" lang="ko-KR" altLang="en-US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year;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연도를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&amp;year);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((year % 4 == 0 &amp;&amp; year % 100 != 0) || year % 400 ==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년은 윤년입니다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"%d</a:t>
            </a:r>
            <a:r>
              <a:rPr kumimoji="1" lang="ko-KR" altLang="en-US" sz="1600" dirty="0">
                <a:solidFill>
                  <a:srgbClr val="800000"/>
                </a:solidFill>
                <a:latin typeface="Comic Sans MS" pitchFamily="66" charset="0"/>
              </a:rPr>
              <a:t>년은 윤년이 아닙니다</a:t>
            </a:r>
            <a:r>
              <a:rPr kumimoji="1" lang="en-US" altLang="ko-KR" sz="1600" dirty="0">
                <a:solidFill>
                  <a:srgbClr val="800000"/>
                </a:solidFill>
                <a:latin typeface="Comic Sans MS" pitchFamily="66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, year);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62599" y="1750394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987048" y="2088199"/>
            <a:ext cx="2848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연도를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2012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2012</a:t>
            </a:r>
            <a:r>
              <a:rPr lang="ko-KR" altLang="en-US" sz="1600" i="1" dirty="0">
                <a:solidFill>
                  <a:schemeClr val="bg1"/>
                </a:solidFill>
              </a:rPr>
              <a:t>년은 윤년입니다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5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중첩</a:t>
            </a:r>
            <a:r>
              <a:rPr lang="en-US" altLang="ko-KR" sz="3600" dirty="0"/>
              <a:t>(nested)</a:t>
            </a:r>
            <a:r>
              <a:rPr lang="ko-KR" altLang="en-US" sz="3600" dirty="0"/>
              <a:t> </a:t>
            </a:r>
            <a:r>
              <a:rPr lang="en-US" altLang="ko-KR" sz="3600" dirty="0"/>
              <a:t>if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if </a:t>
            </a:r>
            <a:r>
              <a:rPr lang="ko-KR" altLang="en-US" dirty="0"/>
              <a:t>문에 다시 </a:t>
            </a:r>
            <a:r>
              <a:rPr lang="en-US" altLang="ko-KR" dirty="0"/>
              <a:t>if </a:t>
            </a:r>
            <a:r>
              <a:rPr lang="ko-KR" altLang="en-US" dirty="0"/>
              <a:t>문이 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F8362-A6BF-B3DE-5001-2244CC2E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27" y="2242210"/>
            <a:ext cx="7209546" cy="1186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</a:t>
            </a:r>
            <a:r>
              <a:rPr lang="en-US" altLang="ko-KR" sz="3600"/>
              <a:t>if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76007" y="1772536"/>
            <a:ext cx="7094537" cy="1054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263650" y="3870325"/>
            <a:ext cx="7100888" cy="1757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5" name="Freeform 9"/>
          <p:cNvSpPr>
            <a:spLocks/>
          </p:cNvSpPr>
          <p:nvPr/>
        </p:nvSpPr>
        <p:spPr bwMode="auto">
          <a:xfrm>
            <a:off x="1888794" y="1967799"/>
            <a:ext cx="5059363" cy="993775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176007" y="1758249"/>
            <a:ext cx="70945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800100" lvl="1" indent="-342900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887538" y="4100513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271588" y="3902075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8091" y="3375680"/>
            <a:ext cx="192071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2" name="자유형 11"/>
          <p:cNvSpPr/>
          <p:nvPr/>
        </p:nvSpPr>
        <p:spPr bwMode="auto">
          <a:xfrm flipV="1">
            <a:off x="4889948" y="296157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993" y="5968062"/>
            <a:ext cx="21771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 </a:t>
            </a:r>
            <a:endParaRPr lang="en-US" altLang="ko-KR" sz="1400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  <a:latin typeface="굴림" panose="020B0600000101010101" pitchFamily="50" charset="-127"/>
              </a:rPr>
              <a:t>if-else </a:t>
            </a:r>
            <a:r>
              <a:rPr lang="ko-KR" altLang="en-US" sz="1400" dirty="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4" name="자유형 13"/>
          <p:cNvSpPr/>
          <p:nvPr/>
        </p:nvSpPr>
        <p:spPr bwMode="auto">
          <a:xfrm flipV="1">
            <a:off x="4723276" y="5584315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87338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/>
              <a:t>현수 </a:t>
            </a:r>
            <a:r>
              <a:rPr lang="en-US" altLang="ko-KR" sz="3600" dirty="0"/>
              <a:t>else </a:t>
            </a:r>
            <a:r>
              <a:rPr lang="ko-KR" altLang="en-US" sz="3600" dirty="0"/>
              <a:t>문제</a:t>
            </a:r>
            <a:r>
              <a:rPr lang="en-US" altLang="ko-KR" sz="3600" dirty="0"/>
              <a:t>(dangling else problem)</a:t>
            </a:r>
            <a:endParaRPr lang="ko-KR" altLang="en-US" sz="3600" dirty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55816" y="3940175"/>
            <a:ext cx="7100887" cy="2460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042988" y="1916113"/>
            <a:ext cx="7167562" cy="1804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 sz="1600" dirty="0">
                <a:ea typeface="새굴림" pitchFamily="18" charset="-127"/>
              </a:rPr>
              <a:t>if(score &gt; 80)</a:t>
            </a:r>
          </a:p>
          <a:p>
            <a:pPr eaLnBrk="1" latinLnBrk="1" hangingPunct="1"/>
            <a:r>
              <a:rPr kumimoji="1" lang="en-US" altLang="ko-KR" sz="1600" dirty="0">
                <a:ea typeface="새굴림" pitchFamily="18" charset="-127"/>
              </a:rPr>
              <a:t>	if( score &gt;= 90)</a:t>
            </a:r>
          </a:p>
          <a:p>
            <a:pPr eaLnBrk="1" latinLnBrk="1" hangingPunct="1"/>
            <a:r>
              <a:rPr kumimoji="1" lang="en-US" altLang="ko-KR" sz="1600" dirty="0">
                <a:ea typeface="새굴림" pitchFamily="18" charset="-127"/>
              </a:rPr>
              <a:t>		</a:t>
            </a:r>
            <a:r>
              <a:rPr kumimoji="1" lang="en-US" altLang="ko-KR" sz="1600" dirty="0" err="1">
                <a:ea typeface="새굴림" pitchFamily="18" charset="-127"/>
              </a:rPr>
              <a:t>printf</a:t>
            </a:r>
            <a:r>
              <a:rPr kumimoji="1" lang="en-US" altLang="ko-KR" sz="1600" dirty="0">
                <a:ea typeface="새굴림" pitchFamily="18" charset="-127"/>
              </a:rPr>
              <a:t>(“</a:t>
            </a:r>
            <a:r>
              <a:rPr kumimoji="1" lang="ko-KR" altLang="en-US" sz="1600" dirty="0">
                <a:ea typeface="새굴림" pitchFamily="18" charset="-127"/>
              </a:rPr>
              <a:t>당신의 학점은 </a:t>
            </a:r>
            <a:r>
              <a:rPr kumimoji="1" lang="en-US" altLang="ko-KR" sz="1600" dirty="0">
                <a:ea typeface="새굴림" pitchFamily="18" charset="-127"/>
              </a:rPr>
              <a:t>A</a:t>
            </a:r>
            <a:r>
              <a:rPr kumimoji="1" lang="ko-KR" altLang="en-US" sz="1600" dirty="0">
                <a:ea typeface="새굴림" pitchFamily="18" charset="-127"/>
              </a:rPr>
              <a:t>입니다</a:t>
            </a:r>
            <a:r>
              <a:rPr kumimoji="1" lang="en-US" altLang="ko-KR" sz="1600" dirty="0">
                <a:ea typeface="새굴림" pitchFamily="18" charset="-127"/>
              </a:rPr>
              <a:t>\n”);</a:t>
            </a:r>
          </a:p>
          <a:p>
            <a:pPr eaLnBrk="1" latinLnBrk="1" hangingPunct="1"/>
            <a:r>
              <a:rPr kumimoji="1" lang="en-US" altLang="ko-KR" sz="1600" dirty="0">
                <a:ea typeface="새굴림" pitchFamily="18" charset="-127"/>
              </a:rPr>
              <a:t>	else </a:t>
            </a:r>
          </a:p>
          <a:p>
            <a:pPr eaLnBrk="1" latinLnBrk="1" hangingPunct="1"/>
            <a:r>
              <a:rPr kumimoji="1" lang="en-US" altLang="ko-KR" sz="1600" dirty="0">
                <a:ea typeface="새굴림" pitchFamily="18" charset="-127"/>
              </a:rPr>
              <a:t>		</a:t>
            </a:r>
            <a:r>
              <a:rPr kumimoji="1" lang="en-US" altLang="ko-KR" sz="1600" dirty="0" err="1">
                <a:ea typeface="새굴림" pitchFamily="18" charset="-127"/>
              </a:rPr>
              <a:t>printf</a:t>
            </a:r>
            <a:r>
              <a:rPr kumimoji="1" lang="en-US" altLang="ko-KR" sz="1600" dirty="0">
                <a:ea typeface="새굴림" pitchFamily="18" charset="-127"/>
              </a:rPr>
              <a:t>(“</a:t>
            </a:r>
            <a:r>
              <a:rPr kumimoji="1" lang="ko-KR" altLang="en-US" sz="1600" dirty="0">
                <a:ea typeface="새굴림" pitchFamily="18" charset="-127"/>
              </a:rPr>
              <a:t>당신의 학점은 </a:t>
            </a:r>
            <a:r>
              <a:rPr kumimoji="1" lang="en-US" altLang="ko-KR" sz="1600" dirty="0">
                <a:ea typeface="새굴림" pitchFamily="18" charset="-127"/>
              </a:rPr>
              <a:t>B</a:t>
            </a:r>
            <a:r>
              <a:rPr kumimoji="1" lang="ko-KR" altLang="en-US" sz="1600" dirty="0">
                <a:ea typeface="새굴림" pitchFamily="18" charset="-127"/>
              </a:rPr>
              <a:t>입니다</a:t>
            </a:r>
            <a:r>
              <a:rPr kumimoji="1" lang="en-US" altLang="ko-KR" sz="1600" dirty="0">
                <a:ea typeface="새굴림" pitchFamily="18" charset="-127"/>
              </a:rPr>
              <a:t>\n”)</a:t>
            </a:r>
          </a:p>
        </p:txBody>
      </p:sp>
      <p:sp>
        <p:nvSpPr>
          <p:cNvPr id="21509" name="Oval 7"/>
          <p:cNvSpPr>
            <a:spLocks noChangeArrowheads="1"/>
          </p:cNvSpPr>
          <p:nvPr/>
        </p:nvSpPr>
        <p:spPr bwMode="auto">
          <a:xfrm>
            <a:off x="1944688" y="2938463"/>
            <a:ext cx="722312" cy="42068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Freeform 8"/>
          <p:cNvSpPr>
            <a:spLocks/>
          </p:cNvSpPr>
          <p:nvPr/>
        </p:nvSpPr>
        <p:spPr bwMode="auto">
          <a:xfrm>
            <a:off x="1824038" y="2638425"/>
            <a:ext cx="190500" cy="420688"/>
          </a:xfrm>
          <a:custGeom>
            <a:avLst/>
            <a:gdLst>
              <a:gd name="T0" fmla="*/ 2147483647 w 120"/>
              <a:gd name="T1" fmla="*/ 0 h 265"/>
              <a:gd name="T2" fmla="*/ 2147483647 w 120"/>
              <a:gd name="T3" fmla="*/ 2147483647 h 265"/>
              <a:gd name="T4" fmla="*/ 2147483647 w 120"/>
              <a:gd name="T5" fmla="*/ 2147483647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" h="265">
                <a:moveTo>
                  <a:pt x="120" y="0"/>
                </a:moveTo>
                <a:cubicBezTo>
                  <a:pt x="66" y="35"/>
                  <a:pt x="12" y="70"/>
                  <a:pt x="6" y="114"/>
                </a:cubicBezTo>
                <a:cubicBezTo>
                  <a:pt x="0" y="158"/>
                  <a:pt x="41" y="211"/>
                  <a:pt x="82" y="26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Oval 9"/>
          <p:cNvSpPr>
            <a:spLocks noChangeArrowheads="1"/>
          </p:cNvSpPr>
          <p:nvPr/>
        </p:nvSpPr>
        <p:spPr bwMode="auto">
          <a:xfrm>
            <a:off x="1944688" y="2336800"/>
            <a:ext cx="722312" cy="42068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644650" y="26384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1" hangingPunct="1"/>
            <a:r>
              <a:rPr kumimoji="1" lang="en-US" altLang="ko-KR" dirty="0">
                <a:solidFill>
                  <a:srgbClr val="FF0000"/>
                </a:solidFill>
                <a:latin typeface="굴림" pitchFamily="50" charset="-127"/>
              </a:rPr>
              <a:t>O</a:t>
            </a:r>
          </a:p>
        </p:txBody>
      </p:sp>
      <p:sp>
        <p:nvSpPr>
          <p:cNvPr id="21516" name="AutoShape 14"/>
          <p:cNvSpPr>
            <a:spLocks noChangeArrowheads="1"/>
          </p:cNvSpPr>
          <p:nvPr/>
        </p:nvSpPr>
        <p:spPr bwMode="auto">
          <a:xfrm>
            <a:off x="2125663" y="774700"/>
            <a:ext cx="3546475" cy="1081088"/>
          </a:xfrm>
          <a:prstGeom prst="cloudCallout">
            <a:avLst>
              <a:gd name="adj1" fmla="val -35856"/>
              <a:gd name="adj2" fmla="val 58074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en-US" altLang="ko-KR" sz="1400" dirty="0">
                <a:latin typeface="굴림" pitchFamily="50" charset="-127"/>
              </a:rPr>
              <a:t>else </a:t>
            </a:r>
            <a:r>
              <a:rPr kumimoji="1" lang="ko-KR" altLang="en-US" sz="1400" dirty="0">
                <a:latin typeface="굴림" pitchFamily="50" charset="-127"/>
              </a:rPr>
              <a:t>절은 가장 가까운 </a:t>
            </a:r>
            <a:r>
              <a:rPr kumimoji="1" lang="en-US" altLang="ko-KR" sz="1400" dirty="0">
                <a:latin typeface="굴림" pitchFamily="50" charset="-127"/>
              </a:rPr>
              <a:t>if</a:t>
            </a:r>
            <a:r>
              <a:rPr kumimoji="1" lang="ko-KR" altLang="en-US" sz="1400" dirty="0">
                <a:latin typeface="굴림" pitchFamily="50" charset="-127"/>
              </a:rPr>
              <a:t>절과 매치된다</a:t>
            </a:r>
            <a:r>
              <a:rPr kumimoji="1" lang="en-US" altLang="ko-KR" sz="1400" dirty="0">
                <a:latin typeface="굴림" pitchFamily="50" charset="-127"/>
              </a:rPr>
              <a:t>.</a:t>
            </a:r>
          </a:p>
        </p:txBody>
      </p:sp>
      <p:sp>
        <p:nvSpPr>
          <p:cNvPr id="21518" name="Freeform 17"/>
          <p:cNvSpPr>
            <a:spLocks/>
          </p:cNvSpPr>
          <p:nvPr/>
        </p:nvSpPr>
        <p:spPr bwMode="auto">
          <a:xfrm>
            <a:off x="935038" y="4230688"/>
            <a:ext cx="4491037" cy="1439862"/>
          </a:xfrm>
          <a:custGeom>
            <a:avLst/>
            <a:gdLst>
              <a:gd name="T0" fmla="*/ 2147483647 w 2829"/>
              <a:gd name="T1" fmla="*/ 2147483647 h 907"/>
              <a:gd name="T2" fmla="*/ 2147483647 w 2829"/>
              <a:gd name="T3" fmla="*/ 2147483647 h 907"/>
              <a:gd name="T4" fmla="*/ 2147483647 w 2829"/>
              <a:gd name="T5" fmla="*/ 2147483647 h 907"/>
              <a:gd name="T6" fmla="*/ 2147483647 w 2829"/>
              <a:gd name="T7" fmla="*/ 2147483647 h 907"/>
              <a:gd name="T8" fmla="*/ 2147483647 w 2829"/>
              <a:gd name="T9" fmla="*/ 2147483647 h 907"/>
              <a:gd name="T10" fmla="*/ 2147483647 w 2829"/>
              <a:gd name="T11" fmla="*/ 2147483647 h 907"/>
              <a:gd name="T12" fmla="*/ 2147483647 w 2829"/>
              <a:gd name="T13" fmla="*/ 2147483647 h 907"/>
              <a:gd name="T14" fmla="*/ 2147483647 w 2829"/>
              <a:gd name="T15" fmla="*/ 2147483647 h 907"/>
              <a:gd name="T16" fmla="*/ 2147483647 w 2829"/>
              <a:gd name="T17" fmla="*/ 2147483647 h 907"/>
              <a:gd name="T18" fmla="*/ 2147483647 w 2829"/>
              <a:gd name="T19" fmla="*/ 2147483647 h 907"/>
              <a:gd name="T20" fmla="*/ 2147483647 w 2829"/>
              <a:gd name="T21" fmla="*/ 2147483647 h 907"/>
              <a:gd name="T22" fmla="*/ 2147483647 w 2829"/>
              <a:gd name="T23" fmla="*/ 2147483647 h 907"/>
              <a:gd name="T24" fmla="*/ 2147483647 w 2829"/>
              <a:gd name="T25" fmla="*/ 2147483647 h 907"/>
              <a:gd name="T26" fmla="*/ 2147483647 w 2829"/>
              <a:gd name="T27" fmla="*/ 2147483647 h 907"/>
              <a:gd name="T28" fmla="*/ 2147483647 w 2829"/>
              <a:gd name="T29" fmla="*/ 2147483647 h 907"/>
              <a:gd name="T30" fmla="*/ 2147483647 w 2829"/>
              <a:gd name="T31" fmla="*/ 2147483647 h 907"/>
              <a:gd name="T32" fmla="*/ 2147483647 w 2829"/>
              <a:gd name="T33" fmla="*/ 2147483647 h 907"/>
              <a:gd name="T34" fmla="*/ 2147483647 w 2829"/>
              <a:gd name="T35" fmla="*/ 2147483647 h 907"/>
              <a:gd name="T36" fmla="*/ 2147483647 w 2829"/>
              <a:gd name="T37" fmla="*/ 2147483647 h 907"/>
              <a:gd name="T38" fmla="*/ 2147483647 w 2829"/>
              <a:gd name="T39" fmla="*/ 2147483647 h 907"/>
              <a:gd name="T40" fmla="*/ 2147483647 w 2829"/>
              <a:gd name="T41" fmla="*/ 2147483647 h 907"/>
              <a:gd name="T42" fmla="*/ 2147483647 w 2829"/>
              <a:gd name="T43" fmla="*/ 2147483647 h 907"/>
              <a:gd name="T44" fmla="*/ 2147483647 w 2829"/>
              <a:gd name="T45" fmla="*/ 2147483647 h 907"/>
              <a:gd name="T46" fmla="*/ 2147483647 w 2829"/>
              <a:gd name="T47" fmla="*/ 2147483647 h 907"/>
              <a:gd name="T48" fmla="*/ 2147483647 w 2829"/>
              <a:gd name="T49" fmla="*/ 2147483647 h 907"/>
              <a:gd name="T50" fmla="*/ 2147483647 w 2829"/>
              <a:gd name="T51" fmla="*/ 2147483647 h 907"/>
              <a:gd name="T52" fmla="*/ 2147483647 w 2829"/>
              <a:gd name="T53" fmla="*/ 2147483647 h 907"/>
              <a:gd name="T54" fmla="*/ 2147483647 w 2829"/>
              <a:gd name="T55" fmla="*/ 2147483647 h 907"/>
              <a:gd name="T56" fmla="*/ 2147483647 w 2829"/>
              <a:gd name="T57" fmla="*/ 2147483647 h 907"/>
              <a:gd name="T58" fmla="*/ 2147483647 w 2829"/>
              <a:gd name="T59" fmla="*/ 2147483647 h 907"/>
              <a:gd name="T60" fmla="*/ 2147483647 w 2829"/>
              <a:gd name="T61" fmla="*/ 2147483647 h 907"/>
              <a:gd name="T62" fmla="*/ 2147483647 w 2829"/>
              <a:gd name="T63" fmla="*/ 2147483647 h 907"/>
              <a:gd name="T64" fmla="*/ 2147483647 w 2829"/>
              <a:gd name="T65" fmla="*/ 2147483647 h 907"/>
              <a:gd name="T66" fmla="*/ 2147483647 w 2829"/>
              <a:gd name="T67" fmla="*/ 2147483647 h 907"/>
              <a:gd name="T68" fmla="*/ 2147483647 w 2829"/>
              <a:gd name="T69" fmla="*/ 2147483647 h 907"/>
              <a:gd name="T70" fmla="*/ 2147483647 w 2829"/>
              <a:gd name="T71" fmla="*/ 2147483647 h 907"/>
              <a:gd name="T72" fmla="*/ 2147483647 w 2829"/>
              <a:gd name="T73" fmla="*/ 2147483647 h 907"/>
              <a:gd name="T74" fmla="*/ 2147483647 w 2829"/>
              <a:gd name="T75" fmla="*/ 2147483647 h 907"/>
              <a:gd name="T76" fmla="*/ 2147483647 w 2829"/>
              <a:gd name="T77" fmla="*/ 2147483647 h 907"/>
              <a:gd name="T78" fmla="*/ 2147483647 w 2829"/>
              <a:gd name="T79" fmla="*/ 2147483647 h 90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29" h="907">
                <a:moveTo>
                  <a:pt x="496" y="26"/>
                </a:moveTo>
                <a:cubicBezTo>
                  <a:pt x="379" y="29"/>
                  <a:pt x="365" y="24"/>
                  <a:pt x="288" y="40"/>
                </a:cubicBezTo>
                <a:cubicBezTo>
                  <a:pt x="266" y="62"/>
                  <a:pt x="237" y="87"/>
                  <a:pt x="210" y="103"/>
                </a:cubicBezTo>
                <a:cubicBezTo>
                  <a:pt x="190" y="136"/>
                  <a:pt x="167" y="165"/>
                  <a:pt x="147" y="200"/>
                </a:cubicBezTo>
                <a:cubicBezTo>
                  <a:pt x="138" y="217"/>
                  <a:pt x="118" y="249"/>
                  <a:pt x="118" y="249"/>
                </a:cubicBezTo>
                <a:cubicBezTo>
                  <a:pt x="109" y="282"/>
                  <a:pt x="95" y="313"/>
                  <a:pt x="84" y="345"/>
                </a:cubicBezTo>
                <a:cubicBezTo>
                  <a:pt x="77" y="387"/>
                  <a:pt x="57" y="457"/>
                  <a:pt x="31" y="491"/>
                </a:cubicBezTo>
                <a:cubicBezTo>
                  <a:pt x="19" y="525"/>
                  <a:pt x="9" y="562"/>
                  <a:pt x="2" y="597"/>
                </a:cubicBezTo>
                <a:cubicBezTo>
                  <a:pt x="6" y="658"/>
                  <a:pt x="0" y="748"/>
                  <a:pt x="70" y="771"/>
                </a:cubicBezTo>
                <a:cubicBezTo>
                  <a:pt x="118" y="809"/>
                  <a:pt x="128" y="801"/>
                  <a:pt x="201" y="805"/>
                </a:cubicBezTo>
                <a:cubicBezTo>
                  <a:pt x="231" y="811"/>
                  <a:pt x="252" y="816"/>
                  <a:pt x="283" y="820"/>
                </a:cubicBezTo>
                <a:cubicBezTo>
                  <a:pt x="330" y="837"/>
                  <a:pt x="381" y="834"/>
                  <a:pt x="428" y="849"/>
                </a:cubicBezTo>
                <a:cubicBezTo>
                  <a:pt x="454" y="857"/>
                  <a:pt x="475" y="868"/>
                  <a:pt x="501" y="873"/>
                </a:cubicBezTo>
                <a:cubicBezTo>
                  <a:pt x="536" y="891"/>
                  <a:pt x="513" y="882"/>
                  <a:pt x="573" y="892"/>
                </a:cubicBezTo>
                <a:cubicBezTo>
                  <a:pt x="590" y="895"/>
                  <a:pt x="622" y="907"/>
                  <a:pt x="622" y="907"/>
                </a:cubicBezTo>
                <a:cubicBezTo>
                  <a:pt x="763" y="904"/>
                  <a:pt x="908" y="905"/>
                  <a:pt x="1048" y="887"/>
                </a:cubicBezTo>
                <a:cubicBezTo>
                  <a:pt x="1185" y="869"/>
                  <a:pt x="1320" y="834"/>
                  <a:pt x="1459" y="820"/>
                </a:cubicBezTo>
                <a:cubicBezTo>
                  <a:pt x="1612" y="804"/>
                  <a:pt x="1866" y="811"/>
                  <a:pt x="1953" y="810"/>
                </a:cubicBezTo>
                <a:cubicBezTo>
                  <a:pt x="2048" y="806"/>
                  <a:pt x="2123" y="801"/>
                  <a:pt x="2219" y="805"/>
                </a:cubicBezTo>
                <a:cubicBezTo>
                  <a:pt x="2319" y="826"/>
                  <a:pt x="2435" y="805"/>
                  <a:pt x="2538" y="800"/>
                </a:cubicBezTo>
                <a:cubicBezTo>
                  <a:pt x="2562" y="797"/>
                  <a:pt x="2583" y="792"/>
                  <a:pt x="2606" y="786"/>
                </a:cubicBezTo>
                <a:cubicBezTo>
                  <a:pt x="2619" y="783"/>
                  <a:pt x="2645" y="776"/>
                  <a:pt x="2645" y="776"/>
                </a:cubicBezTo>
                <a:cubicBezTo>
                  <a:pt x="2666" y="761"/>
                  <a:pt x="2683" y="759"/>
                  <a:pt x="2708" y="742"/>
                </a:cubicBezTo>
                <a:cubicBezTo>
                  <a:pt x="2718" y="736"/>
                  <a:pt x="2737" y="723"/>
                  <a:pt x="2737" y="723"/>
                </a:cubicBezTo>
                <a:cubicBezTo>
                  <a:pt x="2740" y="718"/>
                  <a:pt x="2743" y="712"/>
                  <a:pt x="2747" y="708"/>
                </a:cubicBezTo>
                <a:cubicBezTo>
                  <a:pt x="2751" y="704"/>
                  <a:pt x="2757" y="703"/>
                  <a:pt x="2761" y="699"/>
                </a:cubicBezTo>
                <a:cubicBezTo>
                  <a:pt x="2790" y="667"/>
                  <a:pt x="2806" y="627"/>
                  <a:pt x="2829" y="592"/>
                </a:cubicBezTo>
                <a:cubicBezTo>
                  <a:pt x="2827" y="539"/>
                  <a:pt x="2827" y="485"/>
                  <a:pt x="2824" y="432"/>
                </a:cubicBezTo>
                <a:cubicBezTo>
                  <a:pt x="2821" y="374"/>
                  <a:pt x="2780" y="300"/>
                  <a:pt x="2737" y="263"/>
                </a:cubicBezTo>
                <a:cubicBezTo>
                  <a:pt x="2721" y="250"/>
                  <a:pt x="2701" y="246"/>
                  <a:pt x="2684" y="234"/>
                </a:cubicBezTo>
                <a:cubicBezTo>
                  <a:pt x="2667" y="222"/>
                  <a:pt x="2654" y="204"/>
                  <a:pt x="2635" y="195"/>
                </a:cubicBezTo>
                <a:cubicBezTo>
                  <a:pt x="2580" y="171"/>
                  <a:pt x="2524" y="157"/>
                  <a:pt x="2466" y="142"/>
                </a:cubicBezTo>
                <a:cubicBezTo>
                  <a:pt x="2442" y="126"/>
                  <a:pt x="2387" y="115"/>
                  <a:pt x="2355" y="108"/>
                </a:cubicBezTo>
                <a:cubicBezTo>
                  <a:pt x="2319" y="87"/>
                  <a:pt x="2242" y="71"/>
                  <a:pt x="2200" y="65"/>
                </a:cubicBezTo>
                <a:cubicBezTo>
                  <a:pt x="2152" y="49"/>
                  <a:pt x="2089" y="46"/>
                  <a:pt x="2040" y="45"/>
                </a:cubicBezTo>
                <a:cubicBezTo>
                  <a:pt x="1743" y="42"/>
                  <a:pt x="1446" y="42"/>
                  <a:pt x="1149" y="40"/>
                </a:cubicBezTo>
                <a:cubicBezTo>
                  <a:pt x="1087" y="36"/>
                  <a:pt x="1026" y="29"/>
                  <a:pt x="965" y="21"/>
                </a:cubicBezTo>
                <a:cubicBezTo>
                  <a:pt x="904" y="5"/>
                  <a:pt x="866" y="5"/>
                  <a:pt x="796" y="2"/>
                </a:cubicBezTo>
                <a:cubicBezTo>
                  <a:pt x="694" y="6"/>
                  <a:pt x="592" y="0"/>
                  <a:pt x="491" y="11"/>
                </a:cubicBezTo>
                <a:cubicBezTo>
                  <a:pt x="486" y="12"/>
                  <a:pt x="494" y="21"/>
                  <a:pt x="496" y="26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1109663" y="3940175"/>
            <a:ext cx="71008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90 )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나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가 아닙니다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39153" y="5319149"/>
            <a:ext cx="348546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</a:rPr>
              <a:t>만약 다른 </a:t>
            </a:r>
            <a:r>
              <a:rPr lang="en-US" altLang="ko-KR" sz="1400" dirty="0">
                <a:latin typeface="굴림" panose="020B0600000101010101" pitchFamily="50" charset="-127"/>
              </a:rPr>
              <a:t>if</a:t>
            </a:r>
            <a:r>
              <a:rPr lang="ko-KR" altLang="en-US" sz="1400" dirty="0">
                <a:latin typeface="굴림" panose="020B0600000101010101" pitchFamily="50" charset="-127"/>
              </a:rPr>
              <a:t>절과 </a:t>
            </a:r>
            <a:r>
              <a:rPr lang="en-US" altLang="ko-KR" sz="1400" dirty="0">
                <a:latin typeface="굴림" panose="020B0600000101010101" pitchFamily="50" charset="-127"/>
              </a:rPr>
              <a:t>else </a:t>
            </a:r>
            <a:r>
              <a:rPr lang="ko-KR" altLang="en-US" sz="1400" dirty="0">
                <a:latin typeface="굴림" panose="020B0600000101010101" pitchFamily="50" charset="-127"/>
              </a:rPr>
              <a:t>절을 </a:t>
            </a:r>
            <a:r>
              <a:rPr lang="ko-KR" altLang="en-US" sz="1400" dirty="0" err="1">
                <a:latin typeface="굴림" panose="020B0600000101010101" pitchFamily="50" charset="-127"/>
              </a:rPr>
              <a:t>매치시키려면</a:t>
            </a:r>
            <a:r>
              <a:rPr lang="ko-KR" altLang="en-US" sz="1400" dirty="0">
                <a:latin typeface="굴림" panose="020B0600000101010101" pitchFamily="50" charset="-127"/>
              </a:rPr>
              <a:t> 중괄호를 사용하여 블록으로 묶는다</a:t>
            </a:r>
            <a:r>
              <a:rPr lang="en-US" altLang="ko-KR" sz="1400" dirty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17" name="자유형 16"/>
          <p:cNvSpPr/>
          <p:nvPr/>
        </p:nvSpPr>
        <p:spPr bwMode="auto">
          <a:xfrm flipV="1">
            <a:off x="5426075" y="499483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1B40C1C8-86AA-4A5E-95E1-4D27D83FABD1}"/>
              </a:ext>
            </a:extLst>
          </p:cNvPr>
          <p:cNvSpPr/>
          <p:nvPr/>
        </p:nvSpPr>
        <p:spPr>
          <a:xfrm>
            <a:off x="887506" y="4078941"/>
            <a:ext cx="304800" cy="1264024"/>
          </a:xfrm>
          <a:custGeom>
            <a:avLst/>
            <a:gdLst>
              <a:gd name="connsiteX0" fmla="*/ 304800 w 304800"/>
              <a:gd name="connsiteY0" fmla="*/ 0 h 1264024"/>
              <a:gd name="connsiteX1" fmla="*/ 0 w 304800"/>
              <a:gd name="connsiteY1" fmla="*/ 645459 h 1264024"/>
              <a:gd name="connsiteX2" fmla="*/ 304800 w 304800"/>
              <a:gd name="connsiteY2" fmla="*/ 1264024 h 12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264024">
                <a:moveTo>
                  <a:pt x="304800" y="0"/>
                </a:moveTo>
                <a:cubicBezTo>
                  <a:pt x="152400" y="217394"/>
                  <a:pt x="0" y="434788"/>
                  <a:pt x="0" y="645459"/>
                </a:cubicBezTo>
                <a:cubicBezTo>
                  <a:pt x="0" y="856130"/>
                  <a:pt x="152400" y="1060077"/>
                  <a:pt x="304800" y="12640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F43D30C-66D0-42ED-B6FA-3E521E64C5AE}"/>
              </a:ext>
            </a:extLst>
          </p:cNvPr>
          <p:cNvSpPr/>
          <p:nvPr/>
        </p:nvSpPr>
        <p:spPr>
          <a:xfrm>
            <a:off x="762000" y="4612341"/>
            <a:ext cx="235137" cy="197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연속적인 </a:t>
            </a:r>
            <a:r>
              <a:rPr lang="en-US" altLang="ko-KR" sz="3600" dirty="0"/>
              <a:t>if (else-if </a:t>
            </a:r>
            <a:r>
              <a:rPr lang="ko-KR" altLang="en-US" sz="3600" dirty="0"/>
              <a:t>구조</a:t>
            </a:r>
            <a:r>
              <a:rPr lang="en-US" altLang="ko-KR" sz="36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95" y="4905987"/>
            <a:ext cx="6365609" cy="16868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E2775-C218-D3B1-F4F1-ADA1D666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91" y="1518860"/>
            <a:ext cx="6758894" cy="33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4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결정 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028DC-BC96-12D0-7926-DD71D31A78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성적을 받아서 학점을 출력하는 프로그램을 작성하여 </a:t>
            </a:r>
            <a:r>
              <a:rPr lang="ko-KR" altLang="en-US" dirty="0" err="1"/>
              <a:t>실행하여보자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822990" y="2648744"/>
            <a:ext cx="3581401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9660" y="3022436"/>
            <a:ext cx="273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성적을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88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학점 </a:t>
            </a:r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35494" y="1135063"/>
            <a:ext cx="7762875" cy="5722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score;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성적을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&amp;score);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(score &gt;= 90)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A\n"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(score &gt;= 80)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B\n"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(score &gt;= 70)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C\n"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(score &gt;= 60)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불합격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F\n"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결정 예제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45612" y="4422666"/>
            <a:ext cx="3581401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12282" y="4796358"/>
            <a:ext cx="273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성적을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88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학점 </a:t>
            </a:r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1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제어 구조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2325" y="2309812"/>
            <a:ext cx="7734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분류 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0CF9A-F33A-1FB0-3AF7-E84CCD0351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키보드에서 문자를 받아서 문자들을 대문자</a:t>
            </a:r>
            <a:r>
              <a:rPr lang="en-US" altLang="ko-KR" dirty="0"/>
              <a:t>(A-Z), </a:t>
            </a:r>
            <a:r>
              <a:rPr lang="ko-KR" altLang="en-US" dirty="0"/>
              <a:t>소문자</a:t>
            </a:r>
            <a:r>
              <a:rPr lang="en-US" altLang="ko-KR" dirty="0"/>
              <a:t>(a-z), </a:t>
            </a:r>
            <a:r>
              <a:rPr lang="ko-KR" altLang="en-US" dirty="0"/>
              <a:t>숫자</a:t>
            </a:r>
            <a:r>
              <a:rPr lang="en-US" altLang="ko-KR" dirty="0"/>
              <a:t>(0-9), </a:t>
            </a:r>
            <a:r>
              <a:rPr lang="ko-KR" altLang="en-US" dirty="0"/>
              <a:t>그 외의 문자들로 구분하여 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문자를 받아들이는 함수로는 </a:t>
            </a:r>
            <a:r>
              <a:rPr lang="en-US" altLang="ko-KR" dirty="0" err="1"/>
              <a:t>getchar</a:t>
            </a:r>
            <a:r>
              <a:rPr lang="en-US" altLang="ko-KR" dirty="0"/>
              <a:t>( )</a:t>
            </a:r>
            <a:r>
              <a:rPr lang="ko-KR" altLang="en-US" dirty="0"/>
              <a:t>를 사용하자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282110" y="2973754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689917" y="3294627"/>
            <a:ext cx="2591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문자를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c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</a:t>
            </a:r>
            <a:r>
              <a:rPr lang="ko-KR" altLang="en-US" sz="1600" i="1" dirty="0">
                <a:solidFill>
                  <a:schemeClr val="bg1"/>
                </a:solidFill>
              </a:rPr>
              <a:t>는 소문자입니다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63045" y="1729460"/>
            <a:ext cx="7716838" cy="46647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문자들을 분류하는 프로그램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char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;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문자를 </a:t>
            </a:r>
            <a:r>
              <a:rPr lang="ko-KR" altLang="en-US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=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getchar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();</a:t>
            </a:r>
            <a:endParaRPr lang="en-US" altLang="ko-KR" sz="1600" b="0" i="0" u="sng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'A'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&amp;&amp;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&lt;=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'Z'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pPr algn="l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"%c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대문자입니다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'a'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&amp;&amp;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&lt;=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'z'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"%c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소문자입니다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&gt;=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'0'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&amp;&amp; </a:t>
            </a:r>
            <a:r>
              <a:rPr lang="en-US" altLang="ko-KR" sz="1600" b="0" i="0" u="sng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&lt;= </a:t>
            </a:r>
            <a:r>
              <a:rPr lang="en-US" altLang="ko-KR" sz="1600" b="0" i="0" u="sng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'9'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)	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"%c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숫자입니다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sng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else</a:t>
            </a:r>
            <a:r>
              <a:rPr lang="en-US" altLang="ko-KR" sz="1600" b="0" i="0" u="sng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</a:p>
          <a:p>
            <a:pPr algn="l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"%c</a:t>
            </a:r>
            <a:r>
              <a:rPr lang="ko-KR" altLang="en-US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는 </a:t>
            </a:r>
            <a:r>
              <a:rPr lang="ko-KR" altLang="en-US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기타문자입니다</a:t>
            </a:r>
            <a:r>
              <a:rPr lang="en-US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.\n"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ch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0;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분류 예제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264998" y="4974569"/>
            <a:ext cx="2790267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526551" y="5367091"/>
            <a:ext cx="2591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문자를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c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c</a:t>
            </a:r>
            <a:r>
              <a:rPr lang="ko-KR" altLang="en-US" sz="1600" i="1" dirty="0">
                <a:solidFill>
                  <a:schemeClr val="bg1"/>
                </a:solidFill>
              </a:rPr>
              <a:t>는 소문자입니다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82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산술 계산기</a:t>
            </a:r>
          </a:p>
        </p:txBody>
      </p:sp>
      <p:pic>
        <p:nvPicPr>
          <p:cNvPr id="12289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68" y="2552063"/>
            <a:ext cx="1379017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32833" y="1875834"/>
            <a:ext cx="4358957" cy="3203163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01734" y="2729232"/>
            <a:ext cx="4045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 &gt;&gt; 10 * 2</a:t>
            </a: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10 * 2 = 20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0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70962" y="1079231"/>
            <a:ext cx="7635875" cy="56456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&gt;</a:t>
            </a:r>
          </a:p>
          <a:p>
            <a:endParaRPr lang="en-US" altLang="ko-KR" sz="1400" dirty="0">
              <a:solidFill>
                <a:srgbClr val="00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op;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x, y, result;</a:t>
            </a:r>
          </a:p>
          <a:p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pPr marR="0" algn="l" rtl="0"/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수식을 </a:t>
            </a:r>
            <a:r>
              <a:rPr lang="ko-KR" altLang="en-US" sz="14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(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예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: 2 + 5) &gt;&gt;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Trebuchet MS" pitchFamily="34" charset="0"/>
                <a:ea typeface="휴먼명조"/>
              </a:rPr>
              <a:t>"%d %c %d"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&amp;x, &amp;op, &amp;y);  </a:t>
            </a:r>
            <a:r>
              <a:rPr lang="en-US" altLang="ko-KR" sz="1400" dirty="0">
                <a:solidFill>
                  <a:srgbClr val="00B050"/>
                </a:solidFill>
                <a:latin typeface="Trebuchet MS" pitchFamily="34" charset="0"/>
                <a:ea typeface="휴먼명조"/>
              </a:rPr>
              <a:t>// %c </a:t>
            </a:r>
            <a:r>
              <a:rPr lang="ko-KR" altLang="en-US" sz="1400" dirty="0">
                <a:solidFill>
                  <a:srgbClr val="00B050"/>
                </a:solidFill>
                <a:latin typeface="Trebuchet MS" pitchFamily="34" charset="0"/>
                <a:ea typeface="휴먼명조"/>
              </a:rPr>
              <a:t>앞에 공백 존재</a:t>
            </a:r>
            <a:r>
              <a:rPr lang="en-US" altLang="ko-KR" sz="1400" dirty="0">
                <a:solidFill>
                  <a:srgbClr val="00B050"/>
                </a:solidFill>
                <a:latin typeface="Trebuchet MS" pitchFamily="34" charset="0"/>
                <a:ea typeface="휴먼명조"/>
              </a:rPr>
              <a:t>!!!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'+'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+ 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'-'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- 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'*'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* 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'/'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/ 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'%'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% y;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지원되지 않는 연산자입니다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. 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printf(</a:t>
            </a:r>
            <a:r>
              <a:rPr lang="es-ES" altLang="ko-KR" sz="140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 = %d \n"</a:t>
            </a:r>
            <a:r>
              <a:rPr lang="es-E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x, op, y, result);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859285" y="3429000"/>
            <a:ext cx="3906763" cy="181776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5164771" y="3678752"/>
            <a:ext cx="3169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bg1"/>
                </a:solidFill>
              </a:rPr>
              <a:t>수식을 </a:t>
            </a:r>
            <a:r>
              <a:rPr lang="ko-KR" altLang="en-US" sz="1400" dirty="0" err="1">
                <a:solidFill>
                  <a:schemeClr val="bg1"/>
                </a:solidFill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</a:rPr>
              <a:t>: 2 + 5) &gt;&gt; </a:t>
            </a:r>
            <a:r>
              <a:rPr lang="en-US" altLang="ko-KR" sz="1400" i="1" dirty="0">
                <a:solidFill>
                  <a:schemeClr val="bg1"/>
                </a:solidFill>
              </a:rPr>
              <a:t>2 + 5</a:t>
            </a:r>
            <a:endParaRPr lang="ko-KR" altLang="en-US" sz="14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400" dirty="0">
                <a:solidFill>
                  <a:schemeClr val="bg1"/>
                </a:solidFill>
              </a:rPr>
              <a:t>2 + 5 = 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7BB3B8-3F8D-4CB5-A5E7-1F884FA0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92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형식 지정자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0CF9A-F33A-1FB0-3AF7-E84CCD0351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1369" y="1600200"/>
            <a:ext cx="8811491" cy="4495800"/>
          </a:xfrm>
        </p:spPr>
        <p:txBody>
          <a:bodyPr/>
          <a:lstStyle/>
          <a:p>
            <a:r>
              <a:rPr lang="ko-KR" altLang="en-US" dirty="0"/>
              <a:t>입력 형식 지정자</a:t>
            </a:r>
            <a:endParaRPr lang="en-US" altLang="ko-KR" dirty="0"/>
          </a:p>
          <a:p>
            <a:pPr lvl="1"/>
            <a:r>
              <a:rPr lang="en-US" altLang="ko-KR" dirty="0"/>
              <a:t>%c: </a:t>
            </a:r>
            <a:r>
              <a:rPr lang="ko-KR" altLang="en-US" dirty="0"/>
              <a:t>입력의 공백 문자를 </a:t>
            </a:r>
            <a:r>
              <a:rPr lang="en-US" altLang="ko-KR" dirty="0"/>
              <a:t>skip</a:t>
            </a:r>
            <a:r>
              <a:rPr lang="ko-KR" altLang="en-US" dirty="0"/>
              <a:t>하지 않음</a:t>
            </a:r>
            <a:br>
              <a:rPr lang="en-US" altLang="ko-KR" dirty="0"/>
            </a:br>
            <a:r>
              <a:rPr lang="en-US" altLang="ko-KR" dirty="0"/>
              <a:t>(%d, %f, %</a:t>
            </a:r>
            <a:r>
              <a:rPr lang="en-US" altLang="ko-KR" dirty="0" err="1"/>
              <a:t>lf</a:t>
            </a:r>
            <a:r>
              <a:rPr lang="en-US" altLang="ko-KR" dirty="0"/>
              <a:t> </a:t>
            </a:r>
            <a:r>
              <a:rPr lang="ko-KR" altLang="en-US" dirty="0"/>
              <a:t>등 나머지는 입력에 공백 문자가</a:t>
            </a:r>
            <a:r>
              <a:rPr lang="en-US" altLang="ko-KR" dirty="0"/>
              <a:t> </a:t>
            </a:r>
            <a:r>
              <a:rPr lang="ko-KR" altLang="en-US" dirty="0"/>
              <a:t>존재하면 모두 </a:t>
            </a:r>
            <a:r>
              <a:rPr lang="en-US" altLang="ko-KR" dirty="0"/>
              <a:t>skip</a:t>
            </a:r>
            <a:r>
              <a:rPr lang="ko-KR" altLang="en-US" dirty="0"/>
              <a:t>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형식 지정자 앞에 공백 문자가 존재하면</a:t>
            </a:r>
            <a:br>
              <a:rPr lang="en-US" altLang="ko-KR" dirty="0"/>
            </a:br>
            <a:r>
              <a:rPr lang="en-US" altLang="ko-KR" dirty="0"/>
              <a:t>0</a:t>
            </a:r>
            <a:r>
              <a:rPr lang="ko-KR" altLang="en-US" dirty="0"/>
              <a:t>개 이상의 입력 공백 문자를 모두 </a:t>
            </a:r>
            <a:r>
              <a:rPr lang="en-US" altLang="ko-KR" dirty="0"/>
              <a:t>skip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sz="1500" dirty="0">
                <a:latin typeface="Consolas" panose="020B0609020204030204" pitchFamily="49" charset="0"/>
              </a:rPr>
              <a:t>char op; int x, y, n;</a:t>
            </a:r>
          </a:p>
          <a:p>
            <a:pPr marL="365760" lvl="1" indent="0">
              <a:buNone/>
            </a:pPr>
            <a:r>
              <a:rPr lang="en-US" altLang="ko-KR" sz="1500" dirty="0">
                <a:latin typeface="Consolas" panose="020B0609020204030204" pitchFamily="49" charset="0"/>
              </a:rPr>
              <a:t>n = </a:t>
            </a:r>
            <a:r>
              <a:rPr lang="en-US" altLang="ko-KR" sz="1500" dirty="0" err="1">
                <a:latin typeface="Consolas" panose="020B0609020204030204" pitchFamily="49" charset="0"/>
              </a:rPr>
              <a:t>sscanf</a:t>
            </a:r>
            <a:r>
              <a:rPr lang="en-US" altLang="ko-KR" sz="1500" dirty="0">
                <a:latin typeface="Consolas" panose="020B0609020204030204" pitchFamily="49" charset="0"/>
              </a:rPr>
              <a:t>("2+5",   "%d %c %d", &amp;x, &amp;op, &amp;y); // n = 3, x = 2, op = '+', y = 5</a:t>
            </a:r>
          </a:p>
          <a:p>
            <a:pPr marL="365760" lvl="1" indent="0">
              <a:buNone/>
            </a:pPr>
            <a:r>
              <a:rPr lang="en-US" altLang="ko-KR" sz="1500" dirty="0">
                <a:latin typeface="Consolas" panose="020B0609020204030204" pitchFamily="49" charset="0"/>
              </a:rPr>
              <a:t>n = </a:t>
            </a:r>
            <a:r>
              <a:rPr lang="en-US" altLang="ko-KR" sz="1500" dirty="0" err="1">
                <a:latin typeface="Consolas" panose="020B0609020204030204" pitchFamily="49" charset="0"/>
              </a:rPr>
              <a:t>sscanf</a:t>
            </a:r>
            <a:r>
              <a:rPr lang="en-US" altLang="ko-KR" sz="1500" dirty="0">
                <a:latin typeface="Consolas" panose="020B0609020204030204" pitchFamily="49" charset="0"/>
              </a:rPr>
              <a:t>("2 + 5", "%d %c %d", &amp;x, &amp;op, &amp;y); // n = 3, x = 2, op = '+', y = 5</a:t>
            </a:r>
          </a:p>
          <a:p>
            <a:pPr marL="365760" lvl="1" indent="0">
              <a:buNone/>
            </a:pPr>
            <a:r>
              <a:rPr lang="en-US" altLang="ko-KR" sz="1500" dirty="0">
                <a:latin typeface="Consolas" panose="020B0609020204030204" pitchFamily="49" charset="0"/>
              </a:rPr>
              <a:t>n = </a:t>
            </a:r>
            <a:r>
              <a:rPr lang="en-US" altLang="ko-KR" sz="1500" dirty="0" err="1">
                <a:latin typeface="Consolas" panose="020B0609020204030204" pitchFamily="49" charset="0"/>
              </a:rPr>
              <a:t>sscanf</a:t>
            </a:r>
            <a:r>
              <a:rPr lang="en-US" altLang="ko-KR" sz="1500" dirty="0">
                <a:latin typeface="Consolas" panose="020B0609020204030204" pitchFamily="49" charset="0"/>
              </a:rPr>
              <a:t>("2+5",   "%</a:t>
            </a:r>
            <a:r>
              <a:rPr lang="en-US" altLang="ko-KR" sz="1500" dirty="0" err="1">
                <a:latin typeface="Consolas" panose="020B0609020204030204" pitchFamily="49" charset="0"/>
              </a:rPr>
              <a:t>d%c%d</a:t>
            </a:r>
            <a:r>
              <a:rPr lang="en-US" altLang="ko-KR" sz="1500" dirty="0">
                <a:latin typeface="Consolas" panose="020B0609020204030204" pitchFamily="49" charset="0"/>
              </a:rPr>
              <a:t>",   &amp;x, &amp;op, &amp;y); // n = 3, x = 2, op = '+', y = 5</a:t>
            </a:r>
          </a:p>
          <a:p>
            <a:pPr marL="365760" lvl="1" indent="0">
              <a:buNone/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 =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sscanf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("2 + 5", "%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d%c%d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",   &amp;x, &amp;op, &amp;y); // n = 2, x = 2, op = ' ', y = ?</a:t>
            </a:r>
          </a:p>
          <a:p>
            <a:pPr marL="365760" lvl="1" indent="0">
              <a:buNone/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// %c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는 공백 문자 입력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두번째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%d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는 입력 실패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6576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160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제어식의</a:t>
            </a:r>
            <a:r>
              <a:rPr lang="ko-KR" altLang="en-US" dirty="0"/>
              <a:t> 값에 따라서 여러 경로 중에서 하나를 선택할 수 있는 제어 구조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69959"/>
            <a:ext cx="788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45C051-42C9-03DC-9598-62567AFA35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4362" y="1600200"/>
            <a:ext cx="7510225" cy="44958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사용자가 </a:t>
            </a:r>
            <a:r>
              <a:rPr lang="en-US" altLang="ko-KR" sz="3600"/>
              <a:t>1</a:t>
            </a:r>
            <a:r>
              <a:rPr lang="ko-KR" altLang="en-US" sz="3600"/>
              <a:t>을 입력하는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2FA85E-4D08-4DD4-7F00-1D0135ED51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62588" y="1600200"/>
            <a:ext cx="6253773" cy="4495800"/>
          </a:xfr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4FB3B-8A4E-37AA-7E1D-EA65D5B811EA}"/>
              </a:ext>
            </a:extLst>
          </p:cNvPr>
          <p:cNvGrpSpPr/>
          <p:nvPr/>
        </p:nvGrpSpPr>
        <p:grpSpPr>
          <a:xfrm>
            <a:off x="3407995" y="2501337"/>
            <a:ext cx="831960" cy="991080"/>
            <a:chOff x="3407995" y="2501337"/>
            <a:chExt cx="83196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C43D81B-C722-076B-BBD7-57D107CCB926}"/>
                    </a:ext>
                  </a:extLst>
                </p14:cNvPr>
                <p14:cNvContentPartPr/>
                <p14:nvPr/>
              </p14:nvContentPartPr>
              <p14:xfrm>
                <a:off x="3702835" y="2508897"/>
                <a:ext cx="8640" cy="164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C43D81B-C722-076B-BBD7-57D107CCB9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93835" y="2499897"/>
                  <a:ext cx="26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3E4A719-7193-D6BB-1EF5-B2F169D2E89F}"/>
                    </a:ext>
                  </a:extLst>
                </p14:cNvPr>
                <p14:cNvContentPartPr/>
                <p14:nvPr/>
              </p14:nvContentPartPr>
              <p14:xfrm>
                <a:off x="3642355" y="2576937"/>
                <a:ext cx="127800" cy="52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3E4A719-7193-D6BB-1EF5-B2F169D2E8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3355" y="2567937"/>
                  <a:ext cx="145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33F3F47-5A0F-877A-CF0C-1D8888ADA22C}"/>
                    </a:ext>
                  </a:extLst>
                </p14:cNvPr>
                <p14:cNvContentPartPr/>
                <p14:nvPr/>
              </p14:nvContentPartPr>
              <p14:xfrm>
                <a:off x="3453355" y="2992377"/>
                <a:ext cx="8280" cy="113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33F3F47-5A0F-877A-CF0C-1D8888ADA2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4355" y="2983737"/>
                  <a:ext cx="25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5BC0A-F8C6-2DFD-C44A-E01B0D2E14E3}"/>
                    </a:ext>
                  </a:extLst>
                </p14:cNvPr>
                <p14:cNvContentPartPr/>
                <p14:nvPr/>
              </p14:nvContentPartPr>
              <p14:xfrm>
                <a:off x="3407995" y="3015057"/>
                <a:ext cx="100800" cy="44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5BC0A-F8C6-2DFD-C44A-E01B0D2E14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99355" y="3006417"/>
                  <a:ext cx="11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5211A22-DF49-EE36-1872-081021C0076C}"/>
                    </a:ext>
                  </a:extLst>
                </p14:cNvPr>
                <p14:cNvContentPartPr/>
                <p14:nvPr/>
              </p14:nvContentPartPr>
              <p14:xfrm>
                <a:off x="3791035" y="2501337"/>
                <a:ext cx="434160" cy="969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5211A22-DF49-EE36-1872-081021C007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2395" y="2492337"/>
                  <a:ext cx="4518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6408265-5599-EBD5-720B-32D868678230}"/>
                    </a:ext>
                  </a:extLst>
                </p14:cNvPr>
                <p14:cNvContentPartPr/>
                <p14:nvPr/>
              </p14:nvContentPartPr>
              <p14:xfrm>
                <a:off x="4050595" y="3325737"/>
                <a:ext cx="189360" cy="166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6408265-5599-EBD5-720B-32D8686782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41595" y="3317097"/>
                  <a:ext cx="207000" cy="184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break</a:t>
            </a:r>
            <a:r>
              <a:rPr lang="ko-KR" altLang="en-US" sz="3600"/>
              <a:t>가 생략되는 경우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341E7A8-AE06-AE6A-C655-CAEE8A2BAC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7303" y="1600200"/>
            <a:ext cx="6164344" cy="4495800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BE607F8-EBC7-9035-5852-67D8C59497DC}"/>
              </a:ext>
            </a:extLst>
          </p:cNvPr>
          <p:cNvGrpSpPr/>
          <p:nvPr/>
        </p:nvGrpSpPr>
        <p:grpSpPr>
          <a:xfrm>
            <a:off x="4057795" y="2410617"/>
            <a:ext cx="79920" cy="135720"/>
            <a:chOff x="4057795" y="2410617"/>
            <a:chExt cx="7992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859BB113-8B87-A8E9-6565-3F619C35C4DC}"/>
                    </a:ext>
                  </a:extLst>
                </p14:cNvPr>
                <p14:cNvContentPartPr/>
                <p14:nvPr/>
              </p14:nvContentPartPr>
              <p14:xfrm>
                <a:off x="4095235" y="2410617"/>
                <a:ext cx="8280" cy="135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859BB113-8B87-A8E9-6565-3F619C35C4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86595" y="2401977"/>
                  <a:ext cx="25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ABEB2BB-E011-CAEE-9ED7-6529B0185CC5}"/>
                    </a:ext>
                  </a:extLst>
                </p14:cNvPr>
                <p14:cNvContentPartPr/>
                <p14:nvPr/>
              </p14:nvContentPartPr>
              <p14:xfrm>
                <a:off x="4057795" y="2425377"/>
                <a:ext cx="79920" cy="75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ABEB2BB-E011-CAEE-9ED7-6529B0185C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9155" y="2416737"/>
                  <a:ext cx="9756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90D324F-74C0-21E1-0AB5-1F5331298933}"/>
                  </a:ext>
                </a:extLst>
              </p14:cNvPr>
              <p14:cNvContentPartPr/>
              <p14:nvPr/>
            </p14:nvContentPartPr>
            <p14:xfrm>
              <a:off x="3702835" y="2916777"/>
              <a:ext cx="15480" cy="90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90D324F-74C0-21E1-0AB5-1F53312989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3835" y="2907777"/>
                <a:ext cx="33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64725E6-7244-2AE8-0BA1-265D1364E85C}"/>
                  </a:ext>
                </a:extLst>
              </p14:cNvPr>
              <p14:cNvContentPartPr/>
              <p14:nvPr/>
            </p14:nvContentPartPr>
            <p14:xfrm>
              <a:off x="3680155" y="2947017"/>
              <a:ext cx="98280" cy="51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64725E6-7244-2AE8-0BA1-265D1364E8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1155" y="2938377"/>
                <a:ext cx="1159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D54B8A8-20CC-01E9-64A0-8108AC125AE6}"/>
                  </a:ext>
                </a:extLst>
              </p14:cNvPr>
              <p14:cNvContentPartPr/>
              <p14:nvPr/>
            </p14:nvContentPartPr>
            <p14:xfrm>
              <a:off x="4148515" y="2418177"/>
              <a:ext cx="446400" cy="962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D54B8A8-20CC-01E9-64A0-8108AC125A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9875" y="2409177"/>
                <a:ext cx="46404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19811AD-897A-7821-CAC7-EF25DE3B8A91}"/>
                  </a:ext>
                </a:extLst>
              </p14:cNvPr>
              <p14:cNvContentPartPr/>
              <p14:nvPr/>
            </p14:nvContentPartPr>
            <p14:xfrm>
              <a:off x="4383955" y="3302337"/>
              <a:ext cx="115200" cy="114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19811AD-897A-7821-CAC7-EF25DE3B8A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74955" y="3293697"/>
                <a:ext cx="132840" cy="13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의도적인 </a:t>
            </a:r>
            <a:r>
              <a:rPr lang="en-US" altLang="ko-KR" sz="3600"/>
              <a:t>break</a:t>
            </a:r>
            <a:r>
              <a:rPr lang="ko-KR" altLang="en-US" sz="3600"/>
              <a:t>생략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59898A6-9D68-FF34-45F3-1DF82BEBD0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7461" y="1600200"/>
            <a:ext cx="5764028" cy="4495800"/>
          </a:xfr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1CF93D-CA00-8B67-D6D8-CD0988C17F70}"/>
              </a:ext>
            </a:extLst>
          </p:cNvPr>
          <p:cNvGrpSpPr/>
          <p:nvPr/>
        </p:nvGrpSpPr>
        <p:grpSpPr>
          <a:xfrm>
            <a:off x="3649915" y="2146017"/>
            <a:ext cx="899640" cy="1741680"/>
            <a:chOff x="3649915" y="2146017"/>
            <a:chExt cx="899640" cy="174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04302D5-A966-40B1-129E-919E02317C81}"/>
                    </a:ext>
                  </a:extLst>
                </p14:cNvPr>
                <p14:cNvContentPartPr/>
                <p14:nvPr/>
              </p14:nvContentPartPr>
              <p14:xfrm>
                <a:off x="4103155" y="2146017"/>
                <a:ext cx="360" cy="1206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04302D5-A966-40B1-129E-919E02317C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4515" y="2137377"/>
                  <a:ext cx="18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94F83D4-BEBA-1AC9-CC92-57549D834852}"/>
                    </a:ext>
                  </a:extLst>
                </p14:cNvPr>
                <p14:cNvContentPartPr/>
                <p14:nvPr/>
              </p14:nvContentPartPr>
              <p14:xfrm>
                <a:off x="4042675" y="2183817"/>
                <a:ext cx="134640" cy="687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94F83D4-BEBA-1AC9-CC92-57549D8348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34035" y="2175177"/>
                  <a:ext cx="152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D72FD4E-EED9-8DCC-D416-211F4EE8408E}"/>
                    </a:ext>
                  </a:extLst>
                </p14:cNvPr>
                <p14:cNvContentPartPr/>
                <p14:nvPr/>
              </p14:nvContentPartPr>
              <p14:xfrm>
                <a:off x="3732715" y="2569017"/>
                <a:ext cx="360" cy="1425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D72FD4E-EED9-8DCC-D416-211F4EE840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4075" y="2560377"/>
                  <a:ext cx="1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38E963C-2FEF-8022-1102-E5037F79F408}"/>
                    </a:ext>
                  </a:extLst>
                </p14:cNvPr>
                <p14:cNvContentPartPr/>
                <p14:nvPr/>
              </p14:nvContentPartPr>
              <p14:xfrm>
                <a:off x="3649915" y="2621937"/>
                <a:ext cx="140760" cy="64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38E963C-2FEF-8022-1102-E5037F79F4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0915" y="2613297"/>
                  <a:ext cx="15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152E9BD-D3C1-AE3D-9659-40971C84E792}"/>
                    </a:ext>
                  </a:extLst>
                </p14:cNvPr>
                <p14:cNvContentPartPr/>
                <p14:nvPr/>
              </p14:nvContentPartPr>
              <p14:xfrm>
                <a:off x="3860515" y="2191377"/>
                <a:ext cx="689040" cy="1685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152E9BD-D3C1-AE3D-9659-40971C84E7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1875" y="2182377"/>
                  <a:ext cx="706680" cy="17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0E86F4D-9492-327D-3394-662A35F35DE4}"/>
                    </a:ext>
                  </a:extLst>
                </p14:cNvPr>
                <p14:cNvContentPartPr/>
                <p14:nvPr/>
              </p14:nvContentPartPr>
              <p14:xfrm>
                <a:off x="4391875" y="3763137"/>
                <a:ext cx="129600" cy="124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0E86F4D-9492-327D-3394-662A35F35D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82875" y="3754137"/>
                  <a:ext cx="1472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9291267-50A8-EF5C-1649-67DF2AF40093}"/>
                  </a:ext>
                </a:extLst>
              </p14:cNvPr>
              <p14:cNvContentPartPr/>
              <p14:nvPr/>
            </p14:nvContentPartPr>
            <p14:xfrm>
              <a:off x="3642355" y="3309897"/>
              <a:ext cx="16200" cy="105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9291267-50A8-EF5C-1649-67DF2AF400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3355" y="3300897"/>
                <a:ext cx="33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8AC6777-A6D1-1F3A-E10A-2AD6BFCDBB7A}"/>
                  </a:ext>
                </a:extLst>
              </p14:cNvPr>
              <p14:cNvContentPartPr/>
              <p14:nvPr/>
            </p14:nvContentPartPr>
            <p14:xfrm>
              <a:off x="3589435" y="3332217"/>
              <a:ext cx="128880" cy="460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8AC6777-A6D1-1F3A-E10A-2AD6BFCDBB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80795" y="3323577"/>
                <a:ext cx="146520" cy="6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72D8222-DDFB-4601-AD45-B81B1C8E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6736703-B9E0-40D3-BEBC-33AEF75215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조건문</a:t>
            </a:r>
            <a:r>
              <a:rPr lang="en-US" altLang="ko-KR" sz="2000" dirty="0"/>
              <a:t>(conditional</a:t>
            </a:r>
            <a:r>
              <a:rPr lang="ko-KR" altLang="en-US" sz="2000" dirty="0"/>
              <a:t> </a:t>
            </a:r>
            <a:r>
              <a:rPr lang="en-US" altLang="ko-KR" sz="2000" dirty="0"/>
              <a:t>statement)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조건에 따라 다른 처리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선택구조 표현</a:t>
            </a:r>
            <a:endParaRPr lang="en-US" altLang="ko-KR" sz="2000" dirty="0"/>
          </a:p>
          <a:p>
            <a:pPr lvl="1"/>
            <a:r>
              <a:rPr lang="en-US" altLang="ko-KR" sz="2000" dirty="0"/>
              <a:t>if</a:t>
            </a:r>
            <a:r>
              <a:rPr lang="ko-KR" altLang="en-US" sz="2000" dirty="0"/>
              <a:t> 문</a:t>
            </a:r>
            <a:r>
              <a:rPr lang="en-US" altLang="ko-KR" sz="2000" dirty="0"/>
              <a:t>, switch </a:t>
            </a:r>
            <a:r>
              <a:rPr lang="ko-KR" altLang="en-US" sz="2000" dirty="0"/>
              <a:t>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0B3BED-22D8-4D3D-99D2-4413EC6D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18" y="2842478"/>
            <a:ext cx="5681569" cy="31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default </a:t>
            </a:r>
            <a:r>
              <a:rPr lang="ko-KR" altLang="en-US" sz="360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17A96E-BED5-2BD6-FEC4-120F0BFC05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1206" y="1600200"/>
            <a:ext cx="6176537" cy="44958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AA113FD-1940-3FC5-FBAF-E2CFF2D2D799}"/>
                  </a:ext>
                </a:extLst>
              </p14:cNvPr>
              <p14:cNvContentPartPr/>
              <p14:nvPr/>
            </p14:nvContentPartPr>
            <p14:xfrm>
              <a:off x="3566755" y="2523657"/>
              <a:ext cx="360" cy="120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AA113FD-1940-3FC5-FBAF-E2CFF2D2D7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7755" y="2515017"/>
                <a:ext cx="1800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94315883-8915-AC55-5802-13621C70CF02}"/>
              </a:ext>
            </a:extLst>
          </p:cNvPr>
          <p:cNvGrpSpPr/>
          <p:nvPr/>
        </p:nvGrpSpPr>
        <p:grpSpPr>
          <a:xfrm>
            <a:off x="3355075" y="2523657"/>
            <a:ext cx="1028520" cy="2110320"/>
            <a:chOff x="3355075" y="2523657"/>
            <a:chExt cx="1028520" cy="21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E0AF3D5-66DD-CC15-0F2D-CDD773AC4C48}"/>
                    </a:ext>
                  </a:extLst>
                </p14:cNvPr>
                <p14:cNvContentPartPr/>
                <p14:nvPr/>
              </p14:nvContentPartPr>
              <p14:xfrm>
                <a:off x="3513835" y="2553897"/>
                <a:ext cx="74160" cy="676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E0AF3D5-66DD-CC15-0F2D-CDD773AC4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4835" y="2545257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2E9C710-1B5B-4ECA-2C51-BCF1873CC595}"/>
                    </a:ext>
                  </a:extLst>
                </p14:cNvPr>
                <p14:cNvContentPartPr/>
                <p14:nvPr/>
              </p14:nvContentPartPr>
              <p14:xfrm>
                <a:off x="3476035" y="2886537"/>
                <a:ext cx="7920" cy="188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2E9C710-1B5B-4ECA-2C51-BCF1873CC5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67395" y="2877537"/>
                  <a:ext cx="25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FDCEC78-4941-3D9C-7CB4-3FE658613EE4}"/>
                    </a:ext>
                  </a:extLst>
                </p14:cNvPr>
                <p14:cNvContentPartPr/>
                <p14:nvPr/>
              </p14:nvContentPartPr>
              <p14:xfrm>
                <a:off x="3415555" y="2947017"/>
                <a:ext cx="87480" cy="56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FDCEC78-4941-3D9C-7CB4-3FE658613E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06915" y="2938377"/>
                  <a:ext cx="105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61CFB02-6992-6C1D-82C5-3CA403A6A32F}"/>
                    </a:ext>
                  </a:extLst>
                </p14:cNvPr>
                <p14:cNvContentPartPr/>
                <p14:nvPr/>
              </p14:nvContentPartPr>
              <p14:xfrm>
                <a:off x="3438235" y="3528777"/>
                <a:ext cx="7920" cy="1054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61CFB02-6992-6C1D-82C5-3CA403A6A3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29235" y="3520137"/>
                  <a:ext cx="25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D586C56-42FB-B080-FEE7-EA0AA718F97C}"/>
                    </a:ext>
                  </a:extLst>
                </p14:cNvPr>
                <p14:cNvContentPartPr/>
                <p14:nvPr/>
              </p14:nvContentPartPr>
              <p14:xfrm>
                <a:off x="3385315" y="3551817"/>
                <a:ext cx="187920" cy="95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D586C56-42FB-B080-FEE7-EA0AA718F9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76315" y="3542817"/>
                  <a:ext cx="205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8ADBB71-32D3-EED9-4EA9-CD38C0BDB376}"/>
                    </a:ext>
                  </a:extLst>
                </p14:cNvPr>
                <p14:cNvContentPartPr/>
                <p14:nvPr/>
              </p14:nvContentPartPr>
              <p14:xfrm>
                <a:off x="3415555" y="4141137"/>
                <a:ext cx="360" cy="136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8ADBB71-32D3-EED9-4EA9-CD38C0BDB3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06915" y="4132137"/>
                  <a:ext cx="18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34A6205-DDDA-A7FC-899D-17FE7D1F8793}"/>
                    </a:ext>
                  </a:extLst>
                </p14:cNvPr>
                <p14:cNvContentPartPr/>
                <p14:nvPr/>
              </p14:nvContentPartPr>
              <p14:xfrm>
                <a:off x="3355075" y="4181817"/>
                <a:ext cx="135360" cy="63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34A6205-DDDA-A7FC-899D-17FE7D1F87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46075" y="4172817"/>
                  <a:ext cx="153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5BE496B-CC5D-8FC9-31EC-E988820035A5}"/>
                    </a:ext>
                  </a:extLst>
                </p14:cNvPr>
                <p14:cNvContentPartPr/>
                <p14:nvPr/>
              </p14:nvContentPartPr>
              <p14:xfrm>
                <a:off x="3573235" y="2523657"/>
                <a:ext cx="810360" cy="2064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5BE496B-CC5D-8FC9-31EC-E988820035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4235" y="2515017"/>
                  <a:ext cx="828000" cy="20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FD31092-5FA1-035A-555E-09C25B6B2E15}"/>
                    </a:ext>
                  </a:extLst>
                </p14:cNvPr>
                <p14:cNvContentPartPr/>
                <p14:nvPr/>
              </p14:nvContentPartPr>
              <p14:xfrm>
                <a:off x="4094515" y="4488537"/>
                <a:ext cx="139680" cy="145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FD31092-5FA1-035A-555E-09C25B6B2E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85515" y="4479897"/>
                  <a:ext cx="157320" cy="163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문과 </a:t>
            </a:r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5100707" y="1677272"/>
            <a:ext cx="3125788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812518" y="1677272"/>
            <a:ext cx="3397250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switch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(number) 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default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341180" y="3356634"/>
            <a:ext cx="283208" cy="740238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문에서</a:t>
            </a:r>
            <a:r>
              <a:rPr lang="en-US" altLang="ko-KR" dirty="0"/>
              <a:t> </a:t>
            </a:r>
            <a:r>
              <a:rPr lang="ko-KR" altLang="en-US" dirty="0"/>
              <a:t>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1671" y="1942155"/>
            <a:ext cx="8264377" cy="476848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#define</a:t>
            </a:r>
            <a:r>
              <a:rPr lang="ko-KR" altLang="en-US" sz="1400" dirty="0">
                <a:solidFill>
                  <a:srgbClr val="0000FF"/>
                </a:solidFill>
                <a:latin typeface="Trebuchet MS"/>
              </a:rPr>
              <a:t> </a:t>
            </a:r>
            <a:r>
              <a:rPr lang="en-US" altLang="ko-KR" sz="1400" dirty="0">
                <a:latin typeface="Trebuchet MS"/>
              </a:rPr>
              <a:t>N</a:t>
            </a:r>
            <a:r>
              <a:rPr lang="ko-KR" altLang="en-US" sz="1400" dirty="0">
                <a:latin typeface="Trebuchet MS"/>
              </a:rPr>
              <a:t> </a:t>
            </a:r>
            <a:r>
              <a:rPr lang="en-US" altLang="ko-KR" sz="1400" dirty="0">
                <a:latin typeface="Trebuchet MS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int</a:t>
            </a:r>
            <a:r>
              <a:rPr lang="en-US" altLang="ko-KR" sz="1400" dirty="0">
                <a:latin typeface="Trebuchet MS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400" dirty="0">
              <a:latin typeface="Trebuchet M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(number)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Trebuchet MS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Trebuchet MS"/>
              </a:rPr>
              <a:t>case N + 1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:		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// OK! </a:t>
            </a:r>
            <a:r>
              <a:rPr lang="ko-KR" altLang="en-US" sz="1400" dirty="0">
                <a:solidFill>
                  <a:srgbClr val="00B050"/>
                </a:solidFill>
                <a:latin typeface="Trebuchet MS"/>
              </a:rPr>
              <a:t>정수 상수 수식은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Trebuchet MS"/>
              </a:rPr>
              <a:t>사용할 수 있다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정수 상수 수식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case x:		// </a:t>
            </a: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변수는 사용할 수 없다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"x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와 일치합니다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.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case (x+2):		// </a:t>
            </a: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변수가 들어간 수식은 사용할 수 없다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수식과 일치합니다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.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case 0.001:		// </a:t>
            </a: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실수는 사용할 수 없다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실수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Trebuchet MS"/>
              </a:rPr>
              <a:t>case 'a'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:		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// OK! </a:t>
            </a:r>
            <a:r>
              <a:rPr lang="ko-KR" altLang="en-US" sz="1400" dirty="0">
                <a:solidFill>
                  <a:srgbClr val="00B050"/>
                </a:solidFill>
                <a:latin typeface="Trebuchet MS"/>
              </a:rPr>
              <a:t>문자는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Trebuchet MS"/>
              </a:rPr>
              <a:t>사용할 수 있다</a:t>
            </a:r>
            <a:r>
              <a:rPr lang="en-US" altLang="ko-KR" sz="1400" dirty="0">
                <a:solidFill>
                  <a:srgbClr val="00B05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문자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case "001":		// </a:t>
            </a:r>
            <a:r>
              <a:rPr lang="ko-KR" altLang="en-US" sz="1400" dirty="0">
                <a:solidFill>
                  <a:srgbClr val="FF0000"/>
                </a:solidFill>
                <a:latin typeface="Trebuchet MS"/>
              </a:rPr>
              <a:t>문자열은 사용할 수 없다</a:t>
            </a:r>
            <a:r>
              <a:rPr lang="en-US" altLang="ko-KR" sz="1400" dirty="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/>
              </a:rPr>
              <a:t>문자열</a:t>
            </a:r>
            <a:r>
              <a:rPr lang="en-US" altLang="ko-KR" sz="1400" dirty="0">
                <a:solidFill>
                  <a:srgbClr val="800000"/>
                </a:solidFill>
                <a:latin typeface="Trebuchet MS"/>
              </a:rPr>
              <a:t> \n "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dirty="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/>
              </a:rPr>
              <a:t>}</a:t>
            </a:r>
            <a:endParaRPr lang="ko-KR" altLang="en-US" sz="1400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AD6F145B-4565-580D-537D-38F7DDA2B47C}"/>
              </a:ext>
            </a:extLst>
          </p:cNvPr>
          <p:cNvSpPr txBox="1">
            <a:spLocks/>
          </p:cNvSpPr>
          <p:nvPr/>
        </p:nvSpPr>
        <p:spPr>
          <a:xfrm>
            <a:off x="612648" y="1517073"/>
            <a:ext cx="8153400" cy="5006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case label</a:t>
            </a:r>
            <a:r>
              <a:rPr lang="ko-KR" altLang="en-US" dirty="0"/>
              <a:t>은 서로 값이 달라야 하며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ko-KR" altLang="en-US" dirty="0"/>
              <a:t>문자 포함</a:t>
            </a:r>
            <a:r>
              <a:rPr lang="en-US" altLang="ko-KR" dirty="0"/>
              <a:t>)</a:t>
            </a:r>
            <a:r>
              <a:rPr lang="ko-KR" altLang="en-US" dirty="0"/>
              <a:t> 상수 수식만 허용</a:t>
            </a:r>
          </a:p>
        </p:txBody>
      </p:sp>
    </p:spTree>
    <p:extLst>
      <p:ext uri="{BB962C8B-B14F-4D97-AF65-F5344CB8AC3E}">
        <p14:creationId xmlns:p14="http://schemas.microsoft.com/office/powerpoint/2010/main" val="36753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BF7D4-DD90-4D85-976C-1BA4924D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정수의</a:t>
            </a:r>
            <a:r>
              <a:rPr lang="en-US" altLang="ko-KR" dirty="0"/>
              <a:t> </a:t>
            </a:r>
            <a:r>
              <a:rPr lang="ko-KR" altLang="en-US" dirty="0"/>
              <a:t>범위를 나타낼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D7562A-4335-4BC8-82F3-3E43D574CA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9948"/>
            <a:ext cx="8153400" cy="3696303"/>
          </a:xfrm>
        </p:spPr>
      </p:pic>
    </p:spTree>
    <p:extLst>
      <p:ext uri="{BB962C8B-B14F-4D97-AF65-F5344CB8AC3E}">
        <p14:creationId xmlns:p14="http://schemas.microsoft.com/office/powerpoint/2010/main" val="3925252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BF7D4-DD90-4D85-976C-1BA4924D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정수의</a:t>
            </a:r>
            <a:r>
              <a:rPr lang="en-US" altLang="ko-KR" dirty="0"/>
              <a:t> </a:t>
            </a:r>
            <a:r>
              <a:rPr lang="ko-KR" altLang="en-US" dirty="0"/>
              <a:t>범위를 나타낼 때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559965-99F7-476A-85CF-BBD87686A8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32782"/>
            <a:ext cx="8153400" cy="316527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C732B-21B3-4604-91DE-46ED5D0F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5" y="4698053"/>
            <a:ext cx="8153400" cy="1523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57CD8-97D6-0492-EE0E-788C687E4FF9}"/>
              </a:ext>
            </a:extLst>
          </p:cNvPr>
          <p:cNvSpPr txBox="1"/>
          <p:nvPr/>
        </p:nvSpPr>
        <p:spPr>
          <a:xfrm>
            <a:off x="3640704" y="1796037"/>
            <a:ext cx="1671884" cy="3231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case</a:t>
            </a:r>
            <a:r>
              <a:rPr lang="ko-KR" altLang="en-US" sz="1500" dirty="0"/>
              <a:t> </a:t>
            </a:r>
            <a:r>
              <a:rPr lang="en-US" altLang="ko-KR" sz="1500" dirty="0"/>
              <a:t>10: </a:t>
            </a:r>
            <a:r>
              <a:rPr lang="en-US" altLang="ko-KR" sz="1500" dirty="0">
                <a:solidFill>
                  <a:srgbClr val="0070C0"/>
                </a:solidFill>
              </a:rPr>
              <a:t>case</a:t>
            </a:r>
            <a:r>
              <a:rPr lang="en-US" altLang="ko-KR" sz="1500" dirty="0"/>
              <a:t> 9:</a:t>
            </a:r>
            <a:endParaRPr lang="ko-KR" altLang="en-US" sz="15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5C5F91-1506-95EE-9E11-20E2D518BA57}"/>
              </a:ext>
            </a:extLst>
          </p:cNvPr>
          <p:cNvSpPr/>
          <p:nvPr/>
        </p:nvSpPr>
        <p:spPr>
          <a:xfrm>
            <a:off x="1564304" y="2879226"/>
            <a:ext cx="770817" cy="22671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871D8A-2DF2-4994-16B9-57FB2616D60A}"/>
              </a:ext>
            </a:extLst>
          </p:cNvPr>
          <p:cNvCxnSpPr>
            <a:stCxn id="4" idx="3"/>
          </p:cNvCxnSpPr>
          <p:nvPr/>
        </p:nvCxnSpPr>
        <p:spPr>
          <a:xfrm flipV="1">
            <a:off x="2335121" y="2138638"/>
            <a:ext cx="1292251" cy="85394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04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예제</a:t>
            </a:r>
            <a:endParaRPr lang="ko-KR" alt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달의 일수를 계산하는 프로그램 </a:t>
            </a:r>
            <a:endParaRPr lang="ko-KR" altLang="en-US" sz="1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400" dirty="0">
              <a:solidFill>
                <a:srgbClr val="8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 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month, days;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달을 </a:t>
            </a:r>
            <a:r>
              <a:rPr lang="ko-KR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, &amp;month);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(month) 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2: days = 28;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4: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6: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9: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11: days = 30;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: days = 31; 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}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월의 일수는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, month, days);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2505" y="168931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757263" y="2100015"/>
            <a:ext cx="3027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달을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 12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12</a:t>
            </a:r>
            <a:r>
              <a:rPr lang="ko-KR" altLang="en-US" sz="1600" i="1" dirty="0">
                <a:solidFill>
                  <a:schemeClr val="bg1"/>
                </a:solidFill>
              </a:rPr>
              <a:t>월의 일수는 </a:t>
            </a:r>
            <a:r>
              <a:rPr lang="en-US" altLang="ko-KR" sz="1600" i="1" dirty="0">
                <a:solidFill>
                  <a:schemeClr val="bg1"/>
                </a:solidFill>
              </a:rPr>
              <a:t>31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34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Lab: </a:t>
            </a:r>
            <a:r>
              <a:rPr lang="ko-KR" altLang="en-US" sz="3600" dirty="0"/>
              <a:t>산술 계산기</a:t>
            </a:r>
            <a:r>
              <a:rPr lang="en-US" altLang="ko-KR" sz="3600" dirty="0"/>
              <a:t>(switch</a:t>
            </a:r>
            <a:r>
              <a:rPr lang="ko-KR" altLang="en-US" sz="3600" dirty="0"/>
              <a:t> 버전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9590D-FC6E-4559-883B-87F6DF4C3E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산술 계산기 예제를 </a:t>
            </a:r>
            <a:r>
              <a:rPr lang="en-US" altLang="ko-KR" dirty="0"/>
              <a:t>switch </a:t>
            </a:r>
            <a:r>
              <a:rPr lang="ko-KR" altLang="en-US" dirty="0"/>
              <a:t>문을 이용하여 다시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C2ACB21-9132-4585-ADDB-4025587F8AD0}"/>
              </a:ext>
            </a:extLst>
          </p:cNvPr>
          <p:cNvGrpSpPr/>
          <p:nvPr/>
        </p:nvGrpSpPr>
        <p:grpSpPr>
          <a:xfrm>
            <a:off x="2006814" y="2622401"/>
            <a:ext cx="6300420" cy="2281294"/>
            <a:chOff x="1264444" y="1662113"/>
            <a:chExt cx="4895850" cy="3916362"/>
          </a:xfrm>
        </p:grpSpPr>
        <p:sp>
          <p:nvSpPr>
            <p:cNvPr id="7" name="AutoShape 191">
              <a:extLst>
                <a:ext uri="{FF2B5EF4-FFF2-40B4-BE49-F238E27FC236}">
                  <a16:creationId xmlns:a16="http://schemas.microsoft.com/office/drawing/2014/main" id="{00099FF5-FB5C-406E-A908-38699CA7C4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>
              <a:extLst>
                <a:ext uri="{FF2B5EF4-FFF2-40B4-BE49-F238E27FC236}">
                  <a16:creationId xmlns:a16="http://schemas.microsoft.com/office/drawing/2014/main" id="{EE08E0CE-436B-40AB-B447-A2B0935CA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>
              <a:extLst>
                <a:ext uri="{FF2B5EF4-FFF2-40B4-BE49-F238E27FC236}">
                  <a16:creationId xmlns:a16="http://schemas.microsoft.com/office/drawing/2014/main" id="{3CFED9D2-EA98-4403-A47B-EC748FCC3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>
              <a:extLst>
                <a:ext uri="{FF2B5EF4-FFF2-40B4-BE49-F238E27FC236}">
                  <a16:creationId xmlns:a16="http://schemas.microsoft.com/office/drawing/2014/main" id="{C6D55CED-8F42-4F5C-9D90-96D2667D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>
              <a:extLst>
                <a:ext uri="{FF2B5EF4-FFF2-40B4-BE49-F238E27FC236}">
                  <a16:creationId xmlns:a16="http://schemas.microsoft.com/office/drawing/2014/main" id="{4127DF9C-FFEF-40E5-933D-B01FDCBF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>
              <a:extLst>
                <a:ext uri="{FF2B5EF4-FFF2-40B4-BE49-F238E27FC236}">
                  <a16:creationId xmlns:a16="http://schemas.microsoft.com/office/drawing/2014/main" id="{CED0E969-8788-4FCC-BEB7-87FB9FF89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>
              <a:extLst>
                <a:ext uri="{FF2B5EF4-FFF2-40B4-BE49-F238E27FC236}">
                  <a16:creationId xmlns:a16="http://schemas.microsoft.com/office/drawing/2014/main" id="{8CDEA38E-CF52-4F90-856A-B9E129A2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>
              <a:extLst>
                <a:ext uri="{FF2B5EF4-FFF2-40B4-BE49-F238E27FC236}">
                  <a16:creationId xmlns:a16="http://schemas.microsoft.com/office/drawing/2014/main" id="{8E20DA73-7157-476A-A3B5-B05AB560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>
              <a:extLst>
                <a:ext uri="{FF2B5EF4-FFF2-40B4-BE49-F238E27FC236}">
                  <a16:creationId xmlns:a16="http://schemas.microsoft.com/office/drawing/2014/main" id="{EF21227A-7C81-4183-9D7F-C2AD617C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>
              <a:extLst>
                <a:ext uri="{FF2B5EF4-FFF2-40B4-BE49-F238E27FC236}">
                  <a16:creationId xmlns:a16="http://schemas.microsoft.com/office/drawing/2014/main" id="{20853D03-2B23-4683-93FF-74F5779AA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>
              <a:extLst>
                <a:ext uri="{FF2B5EF4-FFF2-40B4-BE49-F238E27FC236}">
                  <a16:creationId xmlns:a16="http://schemas.microsoft.com/office/drawing/2014/main" id="{1ABA4FFE-B8E2-4D66-A283-E51D07A20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>
              <a:extLst>
                <a:ext uri="{FF2B5EF4-FFF2-40B4-BE49-F238E27FC236}">
                  <a16:creationId xmlns:a16="http://schemas.microsoft.com/office/drawing/2014/main" id="{69F8085D-EEDD-4299-B5C5-D3C396081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>
              <a:extLst>
                <a:ext uri="{FF2B5EF4-FFF2-40B4-BE49-F238E27FC236}">
                  <a16:creationId xmlns:a16="http://schemas.microsoft.com/office/drawing/2014/main" id="{05229CF7-9445-4C03-ADBC-7E463A66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>
              <a:extLst>
                <a:ext uri="{FF2B5EF4-FFF2-40B4-BE49-F238E27FC236}">
                  <a16:creationId xmlns:a16="http://schemas.microsoft.com/office/drawing/2014/main" id="{D194730F-6CE1-4015-91EA-21C5B60F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>
              <a:extLst>
                <a:ext uri="{FF2B5EF4-FFF2-40B4-BE49-F238E27FC236}">
                  <a16:creationId xmlns:a16="http://schemas.microsoft.com/office/drawing/2014/main" id="{5EB37F3A-F856-4EB2-9B4E-AB56962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>
              <a:extLst>
                <a:ext uri="{FF2B5EF4-FFF2-40B4-BE49-F238E27FC236}">
                  <a16:creationId xmlns:a16="http://schemas.microsoft.com/office/drawing/2014/main" id="{62A24728-7D5F-4F0A-96E6-E1D3B0B83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>
              <a:extLst>
                <a:ext uri="{FF2B5EF4-FFF2-40B4-BE49-F238E27FC236}">
                  <a16:creationId xmlns:a16="http://schemas.microsoft.com/office/drawing/2014/main" id="{7A818781-79B2-46FF-83B6-6597676A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>
              <a:extLst>
                <a:ext uri="{FF2B5EF4-FFF2-40B4-BE49-F238E27FC236}">
                  <a16:creationId xmlns:a16="http://schemas.microsoft.com/office/drawing/2014/main" id="{5A619CEC-4962-4481-A5D5-348F568FF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>
              <a:extLst>
                <a:ext uri="{FF2B5EF4-FFF2-40B4-BE49-F238E27FC236}">
                  <a16:creationId xmlns:a16="http://schemas.microsoft.com/office/drawing/2014/main" id="{8258D045-52DD-43A5-8663-135DC61B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>
              <a:extLst>
                <a:ext uri="{FF2B5EF4-FFF2-40B4-BE49-F238E27FC236}">
                  <a16:creationId xmlns:a16="http://schemas.microsoft.com/office/drawing/2014/main" id="{473AC111-2C6E-4384-B1C3-E5644524D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>
              <a:extLst>
                <a:ext uri="{FF2B5EF4-FFF2-40B4-BE49-F238E27FC236}">
                  <a16:creationId xmlns:a16="http://schemas.microsoft.com/office/drawing/2014/main" id="{0B3F002B-FA55-42E3-8685-96211EC3C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>
              <a:extLst>
                <a:ext uri="{FF2B5EF4-FFF2-40B4-BE49-F238E27FC236}">
                  <a16:creationId xmlns:a16="http://schemas.microsoft.com/office/drawing/2014/main" id="{F42F0037-6550-4FE9-8E10-23501F10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>
              <a:extLst>
                <a:ext uri="{FF2B5EF4-FFF2-40B4-BE49-F238E27FC236}">
                  <a16:creationId xmlns:a16="http://schemas.microsoft.com/office/drawing/2014/main" id="{04F31FD1-CFB3-4CC1-AFCC-7CF1310E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>
              <a:extLst>
                <a:ext uri="{FF2B5EF4-FFF2-40B4-BE49-F238E27FC236}">
                  <a16:creationId xmlns:a16="http://schemas.microsoft.com/office/drawing/2014/main" id="{2492310A-9D43-4A8B-B408-55753F3F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>
              <a:extLst>
                <a:ext uri="{FF2B5EF4-FFF2-40B4-BE49-F238E27FC236}">
                  <a16:creationId xmlns:a16="http://schemas.microsoft.com/office/drawing/2014/main" id="{2CBA8937-6926-4122-A8A0-B6E4503F2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>
              <a:extLst>
                <a:ext uri="{FF2B5EF4-FFF2-40B4-BE49-F238E27FC236}">
                  <a16:creationId xmlns:a16="http://schemas.microsoft.com/office/drawing/2014/main" id="{CD68BC93-EC2E-4132-A2ED-6B3B4820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>
              <a:extLst>
                <a:ext uri="{FF2B5EF4-FFF2-40B4-BE49-F238E27FC236}">
                  <a16:creationId xmlns:a16="http://schemas.microsoft.com/office/drawing/2014/main" id="{ADA51E0B-0180-4929-B440-5852CBA8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>
              <a:extLst>
                <a:ext uri="{FF2B5EF4-FFF2-40B4-BE49-F238E27FC236}">
                  <a16:creationId xmlns:a16="http://schemas.microsoft.com/office/drawing/2014/main" id="{0A77D425-8C25-4395-B728-3EFDB2A84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>
              <a:extLst>
                <a:ext uri="{FF2B5EF4-FFF2-40B4-BE49-F238E27FC236}">
                  <a16:creationId xmlns:a16="http://schemas.microsoft.com/office/drawing/2014/main" id="{107C2E9D-7B87-45C9-A2D7-5F17B639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>
              <a:extLst>
                <a:ext uri="{FF2B5EF4-FFF2-40B4-BE49-F238E27FC236}">
                  <a16:creationId xmlns:a16="http://schemas.microsoft.com/office/drawing/2014/main" id="{4ECBC2E0-5852-46F5-A490-507FA30BB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>
              <a:extLst>
                <a:ext uri="{FF2B5EF4-FFF2-40B4-BE49-F238E27FC236}">
                  <a16:creationId xmlns:a16="http://schemas.microsoft.com/office/drawing/2014/main" id="{368EC146-0410-4FA9-BF61-085E84FCF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>
              <a:extLst>
                <a:ext uri="{FF2B5EF4-FFF2-40B4-BE49-F238E27FC236}">
                  <a16:creationId xmlns:a16="http://schemas.microsoft.com/office/drawing/2014/main" id="{A16D8C2F-CD6B-461B-B37A-4915038D0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>
              <a:extLst>
                <a:ext uri="{FF2B5EF4-FFF2-40B4-BE49-F238E27FC236}">
                  <a16:creationId xmlns:a16="http://schemas.microsoft.com/office/drawing/2014/main" id="{17BCBDA6-E324-40A0-9E74-37AA1E91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>
              <a:extLst>
                <a:ext uri="{FF2B5EF4-FFF2-40B4-BE49-F238E27FC236}">
                  <a16:creationId xmlns:a16="http://schemas.microsoft.com/office/drawing/2014/main" id="{A9846DEE-011E-4359-831B-B1883AF0F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>
              <a:extLst>
                <a:ext uri="{FF2B5EF4-FFF2-40B4-BE49-F238E27FC236}">
                  <a16:creationId xmlns:a16="http://schemas.microsoft.com/office/drawing/2014/main" id="{975368C6-0A85-4FD1-9D93-BA48DF6F8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>
              <a:extLst>
                <a:ext uri="{FF2B5EF4-FFF2-40B4-BE49-F238E27FC236}">
                  <a16:creationId xmlns:a16="http://schemas.microsoft.com/office/drawing/2014/main" id="{08541E26-A35C-48E0-82E4-0C81ED50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>
              <a:extLst>
                <a:ext uri="{FF2B5EF4-FFF2-40B4-BE49-F238E27FC236}">
                  <a16:creationId xmlns:a16="http://schemas.microsoft.com/office/drawing/2014/main" id="{D791CF5A-914E-42C7-84F5-72207DDD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>
              <a:extLst>
                <a:ext uri="{FF2B5EF4-FFF2-40B4-BE49-F238E27FC236}">
                  <a16:creationId xmlns:a16="http://schemas.microsoft.com/office/drawing/2014/main" id="{702079F0-78A2-4D04-95A3-0957745E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>
              <a:extLst>
                <a:ext uri="{FF2B5EF4-FFF2-40B4-BE49-F238E27FC236}">
                  <a16:creationId xmlns:a16="http://schemas.microsoft.com/office/drawing/2014/main" id="{4BB704A0-00D3-449F-9AAF-65554786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>
              <a:extLst>
                <a:ext uri="{FF2B5EF4-FFF2-40B4-BE49-F238E27FC236}">
                  <a16:creationId xmlns:a16="http://schemas.microsoft.com/office/drawing/2014/main" id="{EA7E3CB8-9723-4BD1-8DF5-C64FA3E0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>
              <a:extLst>
                <a:ext uri="{FF2B5EF4-FFF2-40B4-BE49-F238E27FC236}">
                  <a16:creationId xmlns:a16="http://schemas.microsoft.com/office/drawing/2014/main" id="{57EC7524-3626-4F4E-83C7-FC2E0D73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>
              <a:extLst>
                <a:ext uri="{FF2B5EF4-FFF2-40B4-BE49-F238E27FC236}">
                  <a16:creationId xmlns:a16="http://schemas.microsoft.com/office/drawing/2014/main" id="{EAB915D9-2595-43CE-A2B6-1EA9BF8D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>
              <a:extLst>
                <a:ext uri="{FF2B5EF4-FFF2-40B4-BE49-F238E27FC236}">
                  <a16:creationId xmlns:a16="http://schemas.microsoft.com/office/drawing/2014/main" id="{8E15809A-6340-4952-88A6-234D06F56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>
              <a:extLst>
                <a:ext uri="{FF2B5EF4-FFF2-40B4-BE49-F238E27FC236}">
                  <a16:creationId xmlns:a16="http://schemas.microsoft.com/office/drawing/2014/main" id="{DA18F954-75B7-4931-BCE9-A485E7F2F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>
              <a:extLst>
                <a:ext uri="{FF2B5EF4-FFF2-40B4-BE49-F238E27FC236}">
                  <a16:creationId xmlns:a16="http://schemas.microsoft.com/office/drawing/2014/main" id="{8FC70F66-A1DD-4E6A-A282-7C815572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>
              <a:extLst>
                <a:ext uri="{FF2B5EF4-FFF2-40B4-BE49-F238E27FC236}">
                  <a16:creationId xmlns:a16="http://schemas.microsoft.com/office/drawing/2014/main" id="{FC2D9DA8-2DE0-4CC4-9DFB-78CC1FCF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>
              <a:extLst>
                <a:ext uri="{FF2B5EF4-FFF2-40B4-BE49-F238E27FC236}">
                  <a16:creationId xmlns:a16="http://schemas.microsoft.com/office/drawing/2014/main" id="{3CDE2A41-11F4-4DF5-839E-5586220A4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>
              <a:extLst>
                <a:ext uri="{FF2B5EF4-FFF2-40B4-BE49-F238E27FC236}">
                  <a16:creationId xmlns:a16="http://schemas.microsoft.com/office/drawing/2014/main" id="{3DA5C69B-9848-4004-8C04-ACE48091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>
              <a:extLst>
                <a:ext uri="{FF2B5EF4-FFF2-40B4-BE49-F238E27FC236}">
                  <a16:creationId xmlns:a16="http://schemas.microsoft.com/office/drawing/2014/main" id="{95F3018C-6632-4368-BEAA-D7B8DFE43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>
              <a:extLst>
                <a:ext uri="{FF2B5EF4-FFF2-40B4-BE49-F238E27FC236}">
                  <a16:creationId xmlns:a16="http://schemas.microsoft.com/office/drawing/2014/main" id="{BCB447E5-9D37-4BB6-A6D0-1220C8D2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>
              <a:extLst>
                <a:ext uri="{FF2B5EF4-FFF2-40B4-BE49-F238E27FC236}">
                  <a16:creationId xmlns:a16="http://schemas.microsoft.com/office/drawing/2014/main" id="{C81858ED-5655-41D3-A810-5341CB9C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>
              <a:extLst>
                <a:ext uri="{FF2B5EF4-FFF2-40B4-BE49-F238E27FC236}">
                  <a16:creationId xmlns:a16="http://schemas.microsoft.com/office/drawing/2014/main" id="{0CBD65C2-BE62-4C57-BAB8-E908800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>
              <a:extLst>
                <a:ext uri="{FF2B5EF4-FFF2-40B4-BE49-F238E27FC236}">
                  <a16:creationId xmlns:a16="http://schemas.microsoft.com/office/drawing/2014/main" id="{FC68B950-3297-4C94-A6E2-2B534BA3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>
              <a:extLst>
                <a:ext uri="{FF2B5EF4-FFF2-40B4-BE49-F238E27FC236}">
                  <a16:creationId xmlns:a16="http://schemas.microsoft.com/office/drawing/2014/main" id="{7EF38A6E-3747-4D49-8C9C-EBE7738F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>
              <a:extLst>
                <a:ext uri="{FF2B5EF4-FFF2-40B4-BE49-F238E27FC236}">
                  <a16:creationId xmlns:a16="http://schemas.microsoft.com/office/drawing/2014/main" id="{E3D5AD71-E8DD-4F9A-848C-721B6FD6F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>
              <a:extLst>
                <a:ext uri="{FF2B5EF4-FFF2-40B4-BE49-F238E27FC236}">
                  <a16:creationId xmlns:a16="http://schemas.microsoft.com/office/drawing/2014/main" id="{00A3E94E-0EED-43E2-8043-6AF6797B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>
              <a:extLst>
                <a:ext uri="{FF2B5EF4-FFF2-40B4-BE49-F238E27FC236}">
                  <a16:creationId xmlns:a16="http://schemas.microsoft.com/office/drawing/2014/main" id="{39E69989-0C4E-4EA9-A2CD-23B9ABB3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>
              <a:extLst>
                <a:ext uri="{FF2B5EF4-FFF2-40B4-BE49-F238E27FC236}">
                  <a16:creationId xmlns:a16="http://schemas.microsoft.com/office/drawing/2014/main" id="{99F468F5-8D85-4973-AB35-6201A77D6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>
              <a:extLst>
                <a:ext uri="{FF2B5EF4-FFF2-40B4-BE49-F238E27FC236}">
                  <a16:creationId xmlns:a16="http://schemas.microsoft.com/office/drawing/2014/main" id="{E80398D3-194C-48A5-904E-03A5F81CE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>
              <a:extLst>
                <a:ext uri="{FF2B5EF4-FFF2-40B4-BE49-F238E27FC236}">
                  <a16:creationId xmlns:a16="http://schemas.microsoft.com/office/drawing/2014/main" id="{1EEA3A28-A851-4B2C-8B50-1B3970F26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>
              <a:extLst>
                <a:ext uri="{FF2B5EF4-FFF2-40B4-BE49-F238E27FC236}">
                  <a16:creationId xmlns:a16="http://schemas.microsoft.com/office/drawing/2014/main" id="{FD525CCB-F9E5-42EA-8043-12DFFA1E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>
              <a:extLst>
                <a:ext uri="{FF2B5EF4-FFF2-40B4-BE49-F238E27FC236}">
                  <a16:creationId xmlns:a16="http://schemas.microsoft.com/office/drawing/2014/main" id="{742133FB-FAD6-4077-8C5D-2CC00DD6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>
              <a:extLst>
                <a:ext uri="{FF2B5EF4-FFF2-40B4-BE49-F238E27FC236}">
                  <a16:creationId xmlns:a16="http://schemas.microsoft.com/office/drawing/2014/main" id="{6BFF4371-5D40-4B85-B7CA-0F8653D9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>
              <a:extLst>
                <a:ext uri="{FF2B5EF4-FFF2-40B4-BE49-F238E27FC236}">
                  <a16:creationId xmlns:a16="http://schemas.microsoft.com/office/drawing/2014/main" id="{D4239BDF-5DA5-4E0A-9899-C3C47A4D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>
              <a:extLst>
                <a:ext uri="{FF2B5EF4-FFF2-40B4-BE49-F238E27FC236}">
                  <a16:creationId xmlns:a16="http://schemas.microsoft.com/office/drawing/2014/main" id="{C30D30A3-7AB8-4834-9C3A-BBEB52206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>
              <a:extLst>
                <a:ext uri="{FF2B5EF4-FFF2-40B4-BE49-F238E27FC236}">
                  <a16:creationId xmlns:a16="http://schemas.microsoft.com/office/drawing/2014/main" id="{05393C5C-958E-428E-A92F-EC80EE08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>
              <a:extLst>
                <a:ext uri="{FF2B5EF4-FFF2-40B4-BE49-F238E27FC236}">
                  <a16:creationId xmlns:a16="http://schemas.microsoft.com/office/drawing/2014/main" id="{CC82BCC1-5906-40FD-88E3-B302A79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>
              <a:extLst>
                <a:ext uri="{FF2B5EF4-FFF2-40B4-BE49-F238E27FC236}">
                  <a16:creationId xmlns:a16="http://schemas.microsoft.com/office/drawing/2014/main" id="{49E40079-7566-4A5A-ADF6-16C6A97C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>
              <a:extLst>
                <a:ext uri="{FF2B5EF4-FFF2-40B4-BE49-F238E27FC236}">
                  <a16:creationId xmlns:a16="http://schemas.microsoft.com/office/drawing/2014/main" id="{7FD4A546-5777-48F8-9C42-5F5DC7088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>
              <a:extLst>
                <a:ext uri="{FF2B5EF4-FFF2-40B4-BE49-F238E27FC236}">
                  <a16:creationId xmlns:a16="http://schemas.microsoft.com/office/drawing/2014/main" id="{971E16B6-470B-4012-BEA4-6B13CE2DA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>
              <a:extLst>
                <a:ext uri="{FF2B5EF4-FFF2-40B4-BE49-F238E27FC236}">
                  <a16:creationId xmlns:a16="http://schemas.microsoft.com/office/drawing/2014/main" id="{83676A05-15C9-4DAC-831E-F79DF9E43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>
              <a:extLst>
                <a:ext uri="{FF2B5EF4-FFF2-40B4-BE49-F238E27FC236}">
                  <a16:creationId xmlns:a16="http://schemas.microsoft.com/office/drawing/2014/main" id="{9FF24D91-DD54-41B4-A118-4EB4D53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>
              <a:extLst>
                <a:ext uri="{FF2B5EF4-FFF2-40B4-BE49-F238E27FC236}">
                  <a16:creationId xmlns:a16="http://schemas.microsoft.com/office/drawing/2014/main" id="{C5C0A7DD-DEB1-4534-AACC-A88D4C75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>
              <a:extLst>
                <a:ext uri="{FF2B5EF4-FFF2-40B4-BE49-F238E27FC236}">
                  <a16:creationId xmlns:a16="http://schemas.microsoft.com/office/drawing/2014/main" id="{A5A6BE99-B742-46BE-9F92-3AE35B1BB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>
              <a:extLst>
                <a:ext uri="{FF2B5EF4-FFF2-40B4-BE49-F238E27FC236}">
                  <a16:creationId xmlns:a16="http://schemas.microsoft.com/office/drawing/2014/main" id="{5B001826-0A32-4002-A1AA-74AAB8230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>
              <a:extLst>
                <a:ext uri="{FF2B5EF4-FFF2-40B4-BE49-F238E27FC236}">
                  <a16:creationId xmlns:a16="http://schemas.microsoft.com/office/drawing/2014/main" id="{A37204AB-C47A-4D52-807A-8F050946A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>
              <a:extLst>
                <a:ext uri="{FF2B5EF4-FFF2-40B4-BE49-F238E27FC236}">
                  <a16:creationId xmlns:a16="http://schemas.microsoft.com/office/drawing/2014/main" id="{B5A69308-DD32-4BC9-9D6A-F9C3980C1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>
              <a:extLst>
                <a:ext uri="{FF2B5EF4-FFF2-40B4-BE49-F238E27FC236}">
                  <a16:creationId xmlns:a16="http://schemas.microsoft.com/office/drawing/2014/main" id="{1DF1FBC8-6A59-47BF-A43A-C742447C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>
              <a:extLst>
                <a:ext uri="{FF2B5EF4-FFF2-40B4-BE49-F238E27FC236}">
                  <a16:creationId xmlns:a16="http://schemas.microsoft.com/office/drawing/2014/main" id="{3D8FC373-31F5-437D-9447-F0C6F5718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>
              <a:extLst>
                <a:ext uri="{FF2B5EF4-FFF2-40B4-BE49-F238E27FC236}">
                  <a16:creationId xmlns:a16="http://schemas.microsoft.com/office/drawing/2014/main" id="{9F673B4E-548B-4728-B3E5-45F8377B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>
              <a:extLst>
                <a:ext uri="{FF2B5EF4-FFF2-40B4-BE49-F238E27FC236}">
                  <a16:creationId xmlns:a16="http://schemas.microsoft.com/office/drawing/2014/main" id="{8311EB4E-9F0E-4667-AF21-2E7796D90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>
              <a:extLst>
                <a:ext uri="{FF2B5EF4-FFF2-40B4-BE49-F238E27FC236}">
                  <a16:creationId xmlns:a16="http://schemas.microsoft.com/office/drawing/2014/main" id="{6FF882BD-776E-498A-AF9E-F97063F5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>
              <a:extLst>
                <a:ext uri="{FF2B5EF4-FFF2-40B4-BE49-F238E27FC236}">
                  <a16:creationId xmlns:a16="http://schemas.microsoft.com/office/drawing/2014/main" id="{DE85E40F-DE93-405E-99DC-06689233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>
              <a:extLst>
                <a:ext uri="{FF2B5EF4-FFF2-40B4-BE49-F238E27FC236}">
                  <a16:creationId xmlns:a16="http://schemas.microsoft.com/office/drawing/2014/main" id="{30DD0529-4533-4C5B-BA03-7EAE447E3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>
              <a:extLst>
                <a:ext uri="{FF2B5EF4-FFF2-40B4-BE49-F238E27FC236}">
                  <a16:creationId xmlns:a16="http://schemas.microsoft.com/office/drawing/2014/main" id="{656DB854-CFB8-4AB0-A9B0-62F9A9470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>
              <a:extLst>
                <a:ext uri="{FF2B5EF4-FFF2-40B4-BE49-F238E27FC236}">
                  <a16:creationId xmlns:a16="http://schemas.microsoft.com/office/drawing/2014/main" id="{5FD39E10-74C6-41D3-A68B-82E01049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>
              <a:extLst>
                <a:ext uri="{FF2B5EF4-FFF2-40B4-BE49-F238E27FC236}">
                  <a16:creationId xmlns:a16="http://schemas.microsoft.com/office/drawing/2014/main" id="{E812677B-E9AE-435C-B3DD-755254F4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>
              <a:extLst>
                <a:ext uri="{FF2B5EF4-FFF2-40B4-BE49-F238E27FC236}">
                  <a16:creationId xmlns:a16="http://schemas.microsoft.com/office/drawing/2014/main" id="{2EEED3DC-B839-44B2-9735-1966526DB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>
              <a:extLst>
                <a:ext uri="{FF2B5EF4-FFF2-40B4-BE49-F238E27FC236}">
                  <a16:creationId xmlns:a16="http://schemas.microsoft.com/office/drawing/2014/main" id="{FB867581-1DBF-491B-ABB9-3E9D338E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>
              <a:extLst>
                <a:ext uri="{FF2B5EF4-FFF2-40B4-BE49-F238E27FC236}">
                  <a16:creationId xmlns:a16="http://schemas.microsoft.com/office/drawing/2014/main" id="{4914FF7B-2527-45C8-B6B6-A6E254446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>
              <a:extLst>
                <a:ext uri="{FF2B5EF4-FFF2-40B4-BE49-F238E27FC236}">
                  <a16:creationId xmlns:a16="http://schemas.microsoft.com/office/drawing/2014/main" id="{DF877131-6495-4F06-8D72-111D1F85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>
              <a:extLst>
                <a:ext uri="{FF2B5EF4-FFF2-40B4-BE49-F238E27FC236}">
                  <a16:creationId xmlns:a16="http://schemas.microsoft.com/office/drawing/2014/main" id="{A58D5A15-4403-416A-B0ED-64AC1EEBD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>
              <a:extLst>
                <a:ext uri="{FF2B5EF4-FFF2-40B4-BE49-F238E27FC236}">
                  <a16:creationId xmlns:a16="http://schemas.microsoft.com/office/drawing/2014/main" id="{1E211AD8-1F72-4C94-B325-42289A05B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>
              <a:extLst>
                <a:ext uri="{FF2B5EF4-FFF2-40B4-BE49-F238E27FC236}">
                  <a16:creationId xmlns:a16="http://schemas.microsoft.com/office/drawing/2014/main" id="{0E690EC7-FC59-4C10-97FD-299406DB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>
              <a:extLst>
                <a:ext uri="{FF2B5EF4-FFF2-40B4-BE49-F238E27FC236}">
                  <a16:creationId xmlns:a16="http://schemas.microsoft.com/office/drawing/2014/main" id="{DC2EDEB8-86C3-4B3C-BAEC-6603DA0A8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>
              <a:extLst>
                <a:ext uri="{FF2B5EF4-FFF2-40B4-BE49-F238E27FC236}">
                  <a16:creationId xmlns:a16="http://schemas.microsoft.com/office/drawing/2014/main" id="{BAC252AF-B705-47A0-AF4B-6610DBFD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>
              <a:extLst>
                <a:ext uri="{FF2B5EF4-FFF2-40B4-BE49-F238E27FC236}">
                  <a16:creationId xmlns:a16="http://schemas.microsoft.com/office/drawing/2014/main" id="{353413BC-3F4D-474C-9731-C1AE33F4A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>
              <a:extLst>
                <a:ext uri="{FF2B5EF4-FFF2-40B4-BE49-F238E27FC236}">
                  <a16:creationId xmlns:a16="http://schemas.microsoft.com/office/drawing/2014/main" id="{A9FBB57C-933F-4BCB-B65D-74FB2E2C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>
              <a:extLst>
                <a:ext uri="{FF2B5EF4-FFF2-40B4-BE49-F238E27FC236}">
                  <a16:creationId xmlns:a16="http://schemas.microsoft.com/office/drawing/2014/main" id="{F5F75F76-9205-4A8E-B671-3312540EA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35A90899-8EA5-483A-B53E-12E9B9974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>
              <a:extLst>
                <a:ext uri="{FF2B5EF4-FFF2-40B4-BE49-F238E27FC236}">
                  <a16:creationId xmlns:a16="http://schemas.microsoft.com/office/drawing/2014/main" id="{326C192E-343F-4E74-974E-18134C28A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>
              <a:extLst>
                <a:ext uri="{FF2B5EF4-FFF2-40B4-BE49-F238E27FC236}">
                  <a16:creationId xmlns:a16="http://schemas.microsoft.com/office/drawing/2014/main" id="{DAD035D3-37D9-452E-B31A-14149F91D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>
              <a:extLst>
                <a:ext uri="{FF2B5EF4-FFF2-40B4-BE49-F238E27FC236}">
                  <a16:creationId xmlns:a16="http://schemas.microsoft.com/office/drawing/2014/main" id="{50E25AC5-160B-449A-9A9F-3AFBF376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>
              <a:extLst>
                <a:ext uri="{FF2B5EF4-FFF2-40B4-BE49-F238E27FC236}">
                  <a16:creationId xmlns:a16="http://schemas.microsoft.com/office/drawing/2014/main" id="{94D76D78-9922-4B99-ABA8-52C4507F8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>
              <a:extLst>
                <a:ext uri="{FF2B5EF4-FFF2-40B4-BE49-F238E27FC236}">
                  <a16:creationId xmlns:a16="http://schemas.microsoft.com/office/drawing/2014/main" id="{E0D83C98-BB0D-48DB-AAEF-C07C0F3E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>
              <a:extLst>
                <a:ext uri="{FF2B5EF4-FFF2-40B4-BE49-F238E27FC236}">
                  <a16:creationId xmlns:a16="http://schemas.microsoft.com/office/drawing/2014/main" id="{5FDFD7CF-0A7C-4843-A3B9-CCB8B8E3C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>
              <a:extLst>
                <a:ext uri="{FF2B5EF4-FFF2-40B4-BE49-F238E27FC236}">
                  <a16:creationId xmlns:a16="http://schemas.microsoft.com/office/drawing/2014/main" id="{390BED16-443F-4FE5-AF4E-E38235D14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>
              <a:extLst>
                <a:ext uri="{FF2B5EF4-FFF2-40B4-BE49-F238E27FC236}">
                  <a16:creationId xmlns:a16="http://schemas.microsoft.com/office/drawing/2014/main" id="{AF9A8E42-E2A4-4289-8DD0-CA51816F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>
              <a:extLst>
                <a:ext uri="{FF2B5EF4-FFF2-40B4-BE49-F238E27FC236}">
                  <a16:creationId xmlns:a16="http://schemas.microsoft.com/office/drawing/2014/main" id="{D426BF08-A958-4E63-AA7B-D658CC66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>
              <a:extLst>
                <a:ext uri="{FF2B5EF4-FFF2-40B4-BE49-F238E27FC236}">
                  <a16:creationId xmlns:a16="http://schemas.microsoft.com/office/drawing/2014/main" id="{ED2BABC3-2FFF-414B-B2B9-98A913D28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>
              <a:extLst>
                <a:ext uri="{FF2B5EF4-FFF2-40B4-BE49-F238E27FC236}">
                  <a16:creationId xmlns:a16="http://schemas.microsoft.com/office/drawing/2014/main" id="{2F270081-DAE6-43CF-AED5-50BF10B50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>
              <a:extLst>
                <a:ext uri="{FF2B5EF4-FFF2-40B4-BE49-F238E27FC236}">
                  <a16:creationId xmlns:a16="http://schemas.microsoft.com/office/drawing/2014/main" id="{FC07F8AC-1289-48CB-A74E-EB548CE7D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>
              <a:extLst>
                <a:ext uri="{FF2B5EF4-FFF2-40B4-BE49-F238E27FC236}">
                  <a16:creationId xmlns:a16="http://schemas.microsoft.com/office/drawing/2014/main" id="{639C622B-CD60-4C38-8710-5C440D44B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>
              <a:extLst>
                <a:ext uri="{FF2B5EF4-FFF2-40B4-BE49-F238E27FC236}">
                  <a16:creationId xmlns:a16="http://schemas.microsoft.com/office/drawing/2014/main" id="{BFF9EBDE-9E9A-418D-B29C-3CCE6F4C6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>
              <a:extLst>
                <a:ext uri="{FF2B5EF4-FFF2-40B4-BE49-F238E27FC236}">
                  <a16:creationId xmlns:a16="http://schemas.microsoft.com/office/drawing/2014/main" id="{0F7E21A6-2B03-4D21-AF2E-9241C6AD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>
              <a:extLst>
                <a:ext uri="{FF2B5EF4-FFF2-40B4-BE49-F238E27FC236}">
                  <a16:creationId xmlns:a16="http://schemas.microsoft.com/office/drawing/2014/main" id="{F114B101-2182-4493-AE86-8B6FF0521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>
              <a:extLst>
                <a:ext uri="{FF2B5EF4-FFF2-40B4-BE49-F238E27FC236}">
                  <a16:creationId xmlns:a16="http://schemas.microsoft.com/office/drawing/2014/main" id="{4C51A686-938C-4967-B128-4EF019B2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>
              <a:extLst>
                <a:ext uri="{FF2B5EF4-FFF2-40B4-BE49-F238E27FC236}">
                  <a16:creationId xmlns:a16="http://schemas.microsoft.com/office/drawing/2014/main" id="{1BF15A25-A35B-4040-93E4-710DBC81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>
              <a:extLst>
                <a:ext uri="{FF2B5EF4-FFF2-40B4-BE49-F238E27FC236}">
                  <a16:creationId xmlns:a16="http://schemas.microsoft.com/office/drawing/2014/main" id="{C1554B8C-2210-4318-A912-8B31AB3DB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>
              <a:extLst>
                <a:ext uri="{FF2B5EF4-FFF2-40B4-BE49-F238E27FC236}">
                  <a16:creationId xmlns:a16="http://schemas.microsoft.com/office/drawing/2014/main" id="{3212DD40-A623-4535-A965-AC478A88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>
              <a:extLst>
                <a:ext uri="{FF2B5EF4-FFF2-40B4-BE49-F238E27FC236}">
                  <a16:creationId xmlns:a16="http://schemas.microsoft.com/office/drawing/2014/main" id="{7808D2B1-9CB4-41ED-93EB-904E46CC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>
              <a:extLst>
                <a:ext uri="{FF2B5EF4-FFF2-40B4-BE49-F238E27FC236}">
                  <a16:creationId xmlns:a16="http://schemas.microsoft.com/office/drawing/2014/main" id="{5E186CD9-BB95-4B3F-9D7D-E16F1C5E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>
              <a:extLst>
                <a:ext uri="{FF2B5EF4-FFF2-40B4-BE49-F238E27FC236}">
                  <a16:creationId xmlns:a16="http://schemas.microsoft.com/office/drawing/2014/main" id="{59B06A91-7D29-4122-A508-11EF2F66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>
              <a:extLst>
                <a:ext uri="{FF2B5EF4-FFF2-40B4-BE49-F238E27FC236}">
                  <a16:creationId xmlns:a16="http://schemas.microsoft.com/office/drawing/2014/main" id="{A40C1A78-D773-4427-A3AE-B939AB55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>
              <a:extLst>
                <a:ext uri="{FF2B5EF4-FFF2-40B4-BE49-F238E27FC236}">
                  <a16:creationId xmlns:a16="http://schemas.microsoft.com/office/drawing/2014/main" id="{F2662712-4950-423F-8C17-6679F2C5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BDE61D81-FD8B-462F-9696-89F7D0B3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>
              <a:extLst>
                <a:ext uri="{FF2B5EF4-FFF2-40B4-BE49-F238E27FC236}">
                  <a16:creationId xmlns:a16="http://schemas.microsoft.com/office/drawing/2014/main" id="{EAECE37F-A428-496B-8A7C-56B1ED46F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>
              <a:extLst>
                <a:ext uri="{FF2B5EF4-FFF2-40B4-BE49-F238E27FC236}">
                  <a16:creationId xmlns:a16="http://schemas.microsoft.com/office/drawing/2014/main" id="{E4EC7755-7831-4B62-9F9D-8C3529D91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>
              <a:extLst>
                <a:ext uri="{FF2B5EF4-FFF2-40B4-BE49-F238E27FC236}">
                  <a16:creationId xmlns:a16="http://schemas.microsoft.com/office/drawing/2014/main" id="{F8D7B7CB-EB9E-4687-8FA0-8F30CF753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>
              <a:extLst>
                <a:ext uri="{FF2B5EF4-FFF2-40B4-BE49-F238E27FC236}">
                  <a16:creationId xmlns:a16="http://schemas.microsoft.com/office/drawing/2014/main" id="{50ADF8D5-187A-499B-8724-CEA29A47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>
              <a:extLst>
                <a:ext uri="{FF2B5EF4-FFF2-40B4-BE49-F238E27FC236}">
                  <a16:creationId xmlns:a16="http://schemas.microsoft.com/office/drawing/2014/main" id="{3E3D3E35-35C0-423D-AEE6-3C97639BF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>
              <a:extLst>
                <a:ext uri="{FF2B5EF4-FFF2-40B4-BE49-F238E27FC236}">
                  <a16:creationId xmlns:a16="http://schemas.microsoft.com/office/drawing/2014/main" id="{730EA46F-2B25-4BB6-8253-9489BE550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>
              <a:extLst>
                <a:ext uri="{FF2B5EF4-FFF2-40B4-BE49-F238E27FC236}">
                  <a16:creationId xmlns:a16="http://schemas.microsoft.com/office/drawing/2014/main" id="{EF22A19F-4960-45B8-84BD-275F8682D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>
              <a:extLst>
                <a:ext uri="{FF2B5EF4-FFF2-40B4-BE49-F238E27FC236}">
                  <a16:creationId xmlns:a16="http://schemas.microsoft.com/office/drawing/2014/main" id="{F442E77B-364C-475D-BB3C-44475DC3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>
              <a:extLst>
                <a:ext uri="{FF2B5EF4-FFF2-40B4-BE49-F238E27FC236}">
                  <a16:creationId xmlns:a16="http://schemas.microsoft.com/office/drawing/2014/main" id="{89E3477D-BD19-4BE7-9271-7C9DBFE2A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>
              <a:extLst>
                <a:ext uri="{FF2B5EF4-FFF2-40B4-BE49-F238E27FC236}">
                  <a16:creationId xmlns:a16="http://schemas.microsoft.com/office/drawing/2014/main" id="{85EB2A76-773E-4D77-9168-471E97DF7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>
              <a:extLst>
                <a:ext uri="{FF2B5EF4-FFF2-40B4-BE49-F238E27FC236}">
                  <a16:creationId xmlns:a16="http://schemas.microsoft.com/office/drawing/2014/main" id="{CAC8CED1-DBDD-429A-A931-3431A6857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>
              <a:extLst>
                <a:ext uri="{FF2B5EF4-FFF2-40B4-BE49-F238E27FC236}">
                  <a16:creationId xmlns:a16="http://schemas.microsoft.com/office/drawing/2014/main" id="{B2BCF3FD-86AD-4C60-BA78-CB6228851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>
              <a:extLst>
                <a:ext uri="{FF2B5EF4-FFF2-40B4-BE49-F238E27FC236}">
                  <a16:creationId xmlns:a16="http://schemas.microsoft.com/office/drawing/2014/main" id="{2C5291DF-EBB9-4B31-8578-38775B5E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>
              <a:extLst>
                <a:ext uri="{FF2B5EF4-FFF2-40B4-BE49-F238E27FC236}">
                  <a16:creationId xmlns:a16="http://schemas.microsoft.com/office/drawing/2014/main" id="{4A982775-3A7B-4822-98A8-2265EAD1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>
              <a:extLst>
                <a:ext uri="{FF2B5EF4-FFF2-40B4-BE49-F238E27FC236}">
                  <a16:creationId xmlns:a16="http://schemas.microsoft.com/office/drawing/2014/main" id="{07E1A0F4-4F08-4500-8D7A-395A1ABB8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>
              <a:extLst>
                <a:ext uri="{FF2B5EF4-FFF2-40B4-BE49-F238E27FC236}">
                  <a16:creationId xmlns:a16="http://schemas.microsoft.com/office/drawing/2014/main" id="{2B4A7DC1-80DB-463D-B571-95A67614F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>
              <a:extLst>
                <a:ext uri="{FF2B5EF4-FFF2-40B4-BE49-F238E27FC236}">
                  <a16:creationId xmlns:a16="http://schemas.microsoft.com/office/drawing/2014/main" id="{12D9CC25-0920-4632-8CAE-A5B76D303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>
              <a:extLst>
                <a:ext uri="{FF2B5EF4-FFF2-40B4-BE49-F238E27FC236}">
                  <a16:creationId xmlns:a16="http://schemas.microsoft.com/office/drawing/2014/main" id="{B83F968C-079E-4324-9F1D-0A52A76B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>
              <a:extLst>
                <a:ext uri="{FF2B5EF4-FFF2-40B4-BE49-F238E27FC236}">
                  <a16:creationId xmlns:a16="http://schemas.microsoft.com/office/drawing/2014/main" id="{1BB4D7FB-F333-4175-A714-1DE0A6E2F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>
              <a:extLst>
                <a:ext uri="{FF2B5EF4-FFF2-40B4-BE49-F238E27FC236}">
                  <a16:creationId xmlns:a16="http://schemas.microsoft.com/office/drawing/2014/main" id="{F1C72C22-67CA-43FE-909D-9140D09C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>
              <a:extLst>
                <a:ext uri="{FF2B5EF4-FFF2-40B4-BE49-F238E27FC236}">
                  <a16:creationId xmlns:a16="http://schemas.microsoft.com/office/drawing/2014/main" id="{B340560B-B1D4-4AF2-8786-34F869B74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>
              <a:extLst>
                <a:ext uri="{FF2B5EF4-FFF2-40B4-BE49-F238E27FC236}">
                  <a16:creationId xmlns:a16="http://schemas.microsoft.com/office/drawing/2014/main" id="{3AE735C6-778D-4B06-80F0-C675DC176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>
              <a:extLst>
                <a:ext uri="{FF2B5EF4-FFF2-40B4-BE49-F238E27FC236}">
                  <a16:creationId xmlns:a16="http://schemas.microsoft.com/office/drawing/2014/main" id="{67D2C428-4471-46F8-AF6C-27FB8E1B5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>
              <a:extLst>
                <a:ext uri="{FF2B5EF4-FFF2-40B4-BE49-F238E27FC236}">
                  <a16:creationId xmlns:a16="http://schemas.microsoft.com/office/drawing/2014/main" id="{121E3E37-86C1-40F1-84AB-11DEE58C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>
              <a:extLst>
                <a:ext uri="{FF2B5EF4-FFF2-40B4-BE49-F238E27FC236}">
                  <a16:creationId xmlns:a16="http://schemas.microsoft.com/office/drawing/2014/main" id="{2E314837-4958-4753-90D6-1FEF843D9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>
              <a:extLst>
                <a:ext uri="{FF2B5EF4-FFF2-40B4-BE49-F238E27FC236}">
                  <a16:creationId xmlns:a16="http://schemas.microsoft.com/office/drawing/2014/main" id="{2049A5D4-0EEC-4AB1-8FC1-6BA587686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>
              <a:extLst>
                <a:ext uri="{FF2B5EF4-FFF2-40B4-BE49-F238E27FC236}">
                  <a16:creationId xmlns:a16="http://schemas.microsoft.com/office/drawing/2014/main" id="{B571400D-2CAB-4E11-8998-3E72CFB0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>
              <a:extLst>
                <a:ext uri="{FF2B5EF4-FFF2-40B4-BE49-F238E27FC236}">
                  <a16:creationId xmlns:a16="http://schemas.microsoft.com/office/drawing/2014/main" id="{AF917539-C1D4-41A8-8A61-4A4E5FDC8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>
              <a:extLst>
                <a:ext uri="{FF2B5EF4-FFF2-40B4-BE49-F238E27FC236}">
                  <a16:creationId xmlns:a16="http://schemas.microsoft.com/office/drawing/2014/main" id="{A89D2CC8-2B42-47DB-B876-91EE6A92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>
              <a:extLst>
                <a:ext uri="{FF2B5EF4-FFF2-40B4-BE49-F238E27FC236}">
                  <a16:creationId xmlns:a16="http://schemas.microsoft.com/office/drawing/2014/main" id="{87EDBB63-E83D-48B2-B946-1093D6755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>
              <a:extLst>
                <a:ext uri="{FF2B5EF4-FFF2-40B4-BE49-F238E27FC236}">
                  <a16:creationId xmlns:a16="http://schemas.microsoft.com/office/drawing/2014/main" id="{EA104E7D-F304-452E-B641-82957B09C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>
              <a:extLst>
                <a:ext uri="{FF2B5EF4-FFF2-40B4-BE49-F238E27FC236}">
                  <a16:creationId xmlns:a16="http://schemas.microsoft.com/office/drawing/2014/main" id="{146B58CD-7022-4179-B475-180714BB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>
              <a:extLst>
                <a:ext uri="{FF2B5EF4-FFF2-40B4-BE49-F238E27FC236}">
                  <a16:creationId xmlns:a16="http://schemas.microsoft.com/office/drawing/2014/main" id="{844115B6-53DC-423B-8F49-F72FF04CB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>
              <a:extLst>
                <a:ext uri="{FF2B5EF4-FFF2-40B4-BE49-F238E27FC236}">
                  <a16:creationId xmlns:a16="http://schemas.microsoft.com/office/drawing/2014/main" id="{A993135D-E197-4FA2-8038-DD2BD8B1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C3D9B4F-2836-4A55-B8C2-F7FDF20D28A8}"/>
              </a:ext>
            </a:extLst>
          </p:cNvPr>
          <p:cNvSpPr/>
          <p:nvPr/>
        </p:nvSpPr>
        <p:spPr>
          <a:xfrm>
            <a:off x="2647550" y="291354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D2Coding"/>
              </a:rPr>
              <a:t>수식을 </a:t>
            </a:r>
            <a:r>
              <a:rPr lang="ko-KR" altLang="en-US" sz="1600" b="0" i="0" u="none" strike="noStrike" baseline="0" dirty="0" err="1">
                <a:solidFill>
                  <a:schemeClr val="bg1"/>
                </a:solidFill>
                <a:latin typeface="D2Coding"/>
              </a:rPr>
              <a:t>입력하시오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(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D2Coding"/>
              </a:rPr>
              <a:t>예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: 2 + 5) &gt;&gt; 10 * 2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10 * 2 = 20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Lab: </a:t>
            </a:r>
            <a:r>
              <a:rPr lang="ko-KR" altLang="en-US" sz="3600" dirty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6621" y="1573864"/>
            <a:ext cx="4335507" cy="2408571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'%'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result = x %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지원되지 않는 연산자입니다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es-E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%c %d = %d \n"</a:t>
            </a:r>
            <a:r>
              <a:rPr lang="es-E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op, y,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46384" y="4220341"/>
            <a:ext cx="4131693" cy="182153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047133" y="4520744"/>
            <a:ext cx="4149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D2Coding"/>
              </a:rPr>
              <a:t>수식을 </a:t>
            </a:r>
            <a:r>
              <a:rPr lang="ko-KR" altLang="en-US" sz="1600" b="0" i="0" u="none" strike="noStrike" baseline="0" dirty="0" err="1">
                <a:solidFill>
                  <a:schemeClr val="bg1"/>
                </a:solidFill>
                <a:latin typeface="D2Coding"/>
              </a:rPr>
              <a:t>입력하시오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(</a:t>
            </a:r>
            <a:r>
              <a:rPr lang="ko-KR" altLang="en-US" sz="1600" b="0" i="0" u="none" strike="noStrike" baseline="0" dirty="0">
                <a:solidFill>
                  <a:schemeClr val="bg1"/>
                </a:solidFill>
                <a:latin typeface="D2Coding"/>
              </a:rPr>
              <a:t>예</a:t>
            </a:r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: 2 + 5) &gt;&gt; 10 * 2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chemeClr val="bg1"/>
                </a:solidFill>
                <a:latin typeface="D2Coding"/>
              </a:rPr>
              <a:t>10 * 2 = 20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626D4-CBEA-551E-0F9F-4DF6876E3C36}"/>
              </a:ext>
            </a:extLst>
          </p:cNvPr>
          <p:cNvSpPr txBox="1">
            <a:spLocks noChangeArrowheads="1"/>
          </p:cNvSpPr>
          <p:nvPr/>
        </p:nvSpPr>
        <p:spPr>
          <a:xfrm>
            <a:off x="234358" y="1237581"/>
            <a:ext cx="4397684" cy="51065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간단한 산술 계산기 프로그램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   char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op;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   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result;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수식을 </a:t>
            </a:r>
            <a:r>
              <a:rPr lang="ko-KR" altLang="en-US" sz="14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예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: 2 + 5) &gt;&gt; 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</a:rPr>
              <a:t>"%d %c %d"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&amp;op, &amp;y);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switch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(op) {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'+'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result = x + y;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'-'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result = x - y;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'*'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result = x * y;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'/'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result = x / y;</a:t>
            </a: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3677134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64394D8-6048-B461-8004-CE47EEC43F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3647" y="2366947"/>
            <a:ext cx="6708225" cy="3651622"/>
          </a:xfr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F1311BE-5751-C633-D076-EC1C270918CA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무조건</a:t>
            </a:r>
            <a:r>
              <a:rPr lang="en-US" altLang="ko-KR" dirty="0"/>
              <a:t> </a:t>
            </a:r>
            <a:r>
              <a:rPr lang="ko-KR" altLang="en-US" dirty="0"/>
              <a:t>분기</a:t>
            </a:r>
            <a:r>
              <a:rPr lang="en-US" altLang="ko-KR" dirty="0"/>
              <a:t>: </a:t>
            </a:r>
            <a:r>
              <a:rPr lang="ko-KR" altLang="en-US" dirty="0" err="1"/>
              <a:t>조건없이</a:t>
            </a:r>
            <a:r>
              <a:rPr lang="ko-KR" altLang="en-US" dirty="0"/>
              <a:t> 어떤 위치로 점프</a:t>
            </a:r>
          </a:p>
          <a:p>
            <a:pPr fontAlgn="auto">
              <a:spcAft>
                <a:spcPts val="0"/>
              </a:spcAft>
            </a:pPr>
            <a:r>
              <a:rPr lang="ko-KR" altLang="en-US" dirty="0"/>
              <a:t>사용하지 않는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140941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2893"/>
          <a:stretch/>
        </p:blipFill>
        <p:spPr>
          <a:xfrm>
            <a:off x="1713390" y="3970353"/>
            <a:ext cx="5343660" cy="2095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EAAE68-AECB-488B-86B4-A3A4AEBD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문의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F5B41-EA8D-CE85-8F68-A8DE2866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00" y="1618110"/>
            <a:ext cx="7079999" cy="19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문의 예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9008" y="2217183"/>
            <a:ext cx="7493000" cy="912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number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 0 )               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양수입니다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783933" y="3533287"/>
            <a:ext cx="7458075" cy="1435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 temperature &lt;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현재 영하입니다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조건이 참일 때만 실행</a:t>
            </a:r>
            <a:endParaRPr kumimoji="1" lang="en-US" altLang="ko-KR" sz="16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현재 온도는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도 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temperature);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항상 실행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343" y="1255811"/>
            <a:ext cx="19944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number</a:t>
            </a:r>
            <a:r>
              <a:rPr lang="ko-KR" altLang="en-US" sz="1400" dirty="0">
                <a:latin typeface="Trebuchet MS" panose="020B0603020202020204" pitchFamily="34" charset="0"/>
              </a:rPr>
              <a:t> 가</a:t>
            </a:r>
            <a:r>
              <a:rPr lang="en-US" altLang="ko-KR" sz="1400" dirty="0">
                <a:latin typeface="Trebuchet MS" panose="020B0603020202020204" pitchFamily="34" charset="0"/>
              </a:rPr>
              <a:t> 0</a:t>
            </a:r>
            <a:r>
              <a:rPr lang="ko-KR" altLang="en-US" sz="1400" dirty="0">
                <a:latin typeface="Trebuchet MS" panose="020B0603020202020204" pitchFamily="34" charset="0"/>
              </a:rPr>
              <a:t>보다 크면</a:t>
            </a:r>
          </a:p>
        </p:txBody>
      </p:sp>
      <p:sp>
        <p:nvSpPr>
          <p:cNvPr id="9" name="자유형 8"/>
          <p:cNvSpPr/>
          <p:nvPr/>
        </p:nvSpPr>
        <p:spPr bwMode="auto">
          <a:xfrm flipH="1">
            <a:off x="2040820" y="1624197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732" y="3225510"/>
            <a:ext cx="227818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rebuchet MS" panose="020B0603020202020204" pitchFamily="34" charset="0"/>
              </a:rPr>
              <a:t>“</a:t>
            </a:r>
            <a:r>
              <a:rPr lang="ko-KR" altLang="en-US" sz="1400" dirty="0">
                <a:latin typeface="Trebuchet MS" panose="020B0603020202020204" pitchFamily="34" charset="0"/>
              </a:rPr>
              <a:t>양수입니다</a:t>
            </a:r>
            <a:r>
              <a:rPr lang="en-US" altLang="ko-KR" sz="1400" dirty="0">
                <a:latin typeface="Trebuchet MS" panose="020B0603020202020204" pitchFamily="34" charset="0"/>
              </a:rPr>
              <a:t>”</a:t>
            </a:r>
            <a:r>
              <a:rPr lang="ko-KR" altLang="en-US" sz="1400" dirty="0">
                <a:latin typeface="Trebuchet MS" panose="020B0603020202020204" pitchFamily="34" charset="0"/>
              </a:rPr>
              <a:t>를 출력한다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" name="자유형 10"/>
          <p:cNvSpPr/>
          <p:nvPr/>
        </p:nvSpPr>
        <p:spPr bwMode="auto">
          <a:xfrm flipH="1" flipV="1">
            <a:off x="3639640" y="2728949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750" y="5276164"/>
            <a:ext cx="3454792" cy="2862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 dirty="0"/>
              <a:t>if </a:t>
            </a:r>
            <a:r>
              <a:rPr lang="ko-KR" altLang="en-US" sz="1400" dirty="0"/>
              <a:t>문이 끝나면 </a:t>
            </a:r>
            <a:r>
              <a:rPr lang="en-US" altLang="ko-KR" sz="1400" dirty="0"/>
              <a:t>if </a:t>
            </a:r>
            <a:r>
              <a:rPr lang="ko-KR" altLang="en-US" sz="1400" dirty="0"/>
              <a:t>문 다음 문장이 실행된다</a:t>
            </a:r>
            <a:r>
              <a:rPr lang="en-US" altLang="ko-KR" sz="1400" dirty="0"/>
              <a:t>.</a:t>
            </a:r>
          </a:p>
        </p:txBody>
      </p:sp>
      <p:sp>
        <p:nvSpPr>
          <p:cNvPr id="13" name="자유형 12"/>
          <p:cNvSpPr/>
          <p:nvPr/>
        </p:nvSpPr>
        <p:spPr bwMode="auto">
          <a:xfrm flipH="1" flipV="1">
            <a:off x="4182658" y="4779603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0269" y="1185142"/>
            <a:ext cx="7626350" cy="44244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itchFamily="34" charset="0"/>
                <a:ea typeface="돋움체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number;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정수를 입력하시오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, &amp;number);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 number &gt; 0 )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양수입니다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입력된 값은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  <a:ea typeface="돋움체"/>
              </a:rPr>
              <a:t>.", number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돋움체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돋움체"/>
              </a:rPr>
              <a:t>}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13288" y="4861259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89211" y="5102678"/>
            <a:ext cx="3044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 dirty="0">
                <a:solidFill>
                  <a:schemeClr val="bg1"/>
                </a:solidFill>
              </a:rPr>
              <a:t>:25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양수입니다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입력된 값은 </a:t>
            </a:r>
            <a:r>
              <a:rPr lang="en-US" altLang="ko-KR" sz="1600" i="1" dirty="0">
                <a:solidFill>
                  <a:schemeClr val="bg1"/>
                </a:solidFill>
              </a:rPr>
              <a:t>25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04767" y="1634389"/>
            <a:ext cx="7694613" cy="462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if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문을 사용하여 절대값을 구하는 프로그램 </a:t>
            </a:r>
            <a:endParaRPr kumimoji="1" lang="ko-KR" altLang="en-US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정수를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 number &lt;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number = -number;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절대값은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%d 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0115" y="489897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43211" y="5165986"/>
            <a:ext cx="272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정수를 입력하시오</a:t>
            </a:r>
            <a:r>
              <a:rPr lang="en-US" altLang="ko-KR" sz="1600" dirty="0">
                <a:solidFill>
                  <a:schemeClr val="bg1"/>
                </a:solidFill>
              </a:rPr>
              <a:t>:-5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절대값은 </a:t>
            </a:r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366224" y="2551739"/>
            <a:ext cx="250260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만약</a:t>
            </a:r>
            <a:endParaRPr lang="en-US" altLang="ko-KR" sz="1400" b="1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</a:rPr>
              <a:t>사용자가 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 입력</a:t>
            </a:r>
            <a:r>
              <a:rPr lang="ko-KR" altLang="en-US" sz="1400" dirty="0">
                <a:latin typeface="굴림" panose="020B0600000101010101" pitchFamily="50" charset="-127"/>
              </a:rPr>
              <a:t>하였다면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522817" y="3092986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59924" y="4064462"/>
            <a:ext cx="271901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&lt; 0</a:t>
            </a:r>
            <a:r>
              <a:rPr lang="ko-KR" altLang="en-US" sz="1400" dirty="0">
                <a:latin typeface="굴림" panose="020B0600000101010101" pitchFamily="50" charset="-127"/>
              </a:rPr>
              <a:t>이므로 해당 </a:t>
            </a:r>
            <a:r>
              <a:rPr lang="ko-KR" altLang="en-US" sz="1400" dirty="0" err="1">
                <a:latin typeface="굴림" panose="020B0600000101010101" pitchFamily="50" charset="-127"/>
              </a:rPr>
              <a:t>조건문</a:t>
            </a:r>
            <a:r>
              <a:rPr lang="ko-KR" altLang="en-US" sz="1400" dirty="0">
                <a:latin typeface="굴림" panose="020B0600000101010101" pitchFamily="50" charset="-127"/>
              </a:rPr>
              <a:t> 실행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3743134" y="4291028"/>
            <a:ext cx="2079013" cy="483079"/>
          </a:xfrm>
          <a:custGeom>
            <a:avLst/>
            <a:gdLst>
              <a:gd name="connsiteX0" fmla="*/ 2079013 w 2079013"/>
              <a:gd name="connsiteY0" fmla="*/ 0 h 483079"/>
              <a:gd name="connsiteX1" fmla="*/ 2035881 w 2079013"/>
              <a:gd name="connsiteY1" fmla="*/ 43132 h 483079"/>
              <a:gd name="connsiteX2" fmla="*/ 2010002 w 2079013"/>
              <a:gd name="connsiteY2" fmla="*/ 60385 h 483079"/>
              <a:gd name="connsiteX3" fmla="*/ 1949617 w 2079013"/>
              <a:gd name="connsiteY3" fmla="*/ 86264 h 483079"/>
              <a:gd name="connsiteX4" fmla="*/ 1923738 w 2079013"/>
              <a:gd name="connsiteY4" fmla="*/ 103517 h 483079"/>
              <a:gd name="connsiteX5" fmla="*/ 1837473 w 2079013"/>
              <a:gd name="connsiteY5" fmla="*/ 129396 h 483079"/>
              <a:gd name="connsiteX6" fmla="*/ 1751209 w 2079013"/>
              <a:gd name="connsiteY6" fmla="*/ 155275 h 483079"/>
              <a:gd name="connsiteX7" fmla="*/ 1613187 w 2079013"/>
              <a:gd name="connsiteY7" fmla="*/ 172528 h 483079"/>
              <a:gd name="connsiteX8" fmla="*/ 1457911 w 2079013"/>
              <a:gd name="connsiteY8" fmla="*/ 189781 h 483079"/>
              <a:gd name="connsiteX9" fmla="*/ 1414779 w 2079013"/>
              <a:gd name="connsiteY9" fmla="*/ 198407 h 483079"/>
              <a:gd name="connsiteX10" fmla="*/ 1380273 w 2079013"/>
              <a:gd name="connsiteY10" fmla="*/ 207034 h 483079"/>
              <a:gd name="connsiteX11" fmla="*/ 1311262 w 2079013"/>
              <a:gd name="connsiteY11" fmla="*/ 215660 h 483079"/>
              <a:gd name="connsiteX12" fmla="*/ 1285383 w 2079013"/>
              <a:gd name="connsiteY12" fmla="*/ 224287 h 483079"/>
              <a:gd name="connsiteX13" fmla="*/ 983458 w 2079013"/>
              <a:gd name="connsiteY13" fmla="*/ 241539 h 483079"/>
              <a:gd name="connsiteX14" fmla="*/ 767798 w 2079013"/>
              <a:gd name="connsiteY14" fmla="*/ 258792 h 483079"/>
              <a:gd name="connsiteX15" fmla="*/ 655655 w 2079013"/>
              <a:gd name="connsiteY15" fmla="*/ 267419 h 483079"/>
              <a:gd name="connsiteX16" fmla="*/ 578017 w 2079013"/>
              <a:gd name="connsiteY16" fmla="*/ 293298 h 483079"/>
              <a:gd name="connsiteX17" fmla="*/ 543511 w 2079013"/>
              <a:gd name="connsiteY17" fmla="*/ 310551 h 483079"/>
              <a:gd name="connsiteX18" fmla="*/ 439994 w 2079013"/>
              <a:gd name="connsiteY18" fmla="*/ 319177 h 483079"/>
              <a:gd name="connsiteX19" fmla="*/ 379609 w 2079013"/>
              <a:gd name="connsiteY19" fmla="*/ 327804 h 483079"/>
              <a:gd name="connsiteX20" fmla="*/ 327851 w 2079013"/>
              <a:gd name="connsiteY20" fmla="*/ 345056 h 483079"/>
              <a:gd name="connsiteX21" fmla="*/ 293345 w 2079013"/>
              <a:gd name="connsiteY21" fmla="*/ 362309 h 483079"/>
              <a:gd name="connsiteX22" fmla="*/ 258839 w 2079013"/>
              <a:gd name="connsiteY22" fmla="*/ 370936 h 483079"/>
              <a:gd name="connsiteX23" fmla="*/ 224334 w 2079013"/>
              <a:gd name="connsiteY23" fmla="*/ 388189 h 483079"/>
              <a:gd name="connsiteX24" fmla="*/ 172575 w 2079013"/>
              <a:gd name="connsiteY24" fmla="*/ 405441 h 483079"/>
              <a:gd name="connsiteX25" fmla="*/ 146696 w 2079013"/>
              <a:gd name="connsiteY25" fmla="*/ 414068 h 483079"/>
              <a:gd name="connsiteX26" fmla="*/ 86311 w 2079013"/>
              <a:gd name="connsiteY26" fmla="*/ 431321 h 483079"/>
              <a:gd name="connsiteX27" fmla="*/ 34553 w 2079013"/>
              <a:gd name="connsiteY27" fmla="*/ 465826 h 483079"/>
              <a:gd name="connsiteX28" fmla="*/ 47 w 2079013"/>
              <a:gd name="connsiteY28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79013" h="483079">
                <a:moveTo>
                  <a:pt x="2079013" y="0"/>
                </a:moveTo>
                <a:cubicBezTo>
                  <a:pt x="2064636" y="14377"/>
                  <a:pt x="2051183" y="29743"/>
                  <a:pt x="2035881" y="43132"/>
                </a:cubicBezTo>
                <a:cubicBezTo>
                  <a:pt x="2028079" y="49959"/>
                  <a:pt x="2019004" y="55241"/>
                  <a:pt x="2010002" y="60385"/>
                </a:cubicBezTo>
                <a:cubicBezTo>
                  <a:pt x="1980155" y="77441"/>
                  <a:pt x="1978651" y="76586"/>
                  <a:pt x="1949617" y="86264"/>
                </a:cubicBezTo>
                <a:cubicBezTo>
                  <a:pt x="1940991" y="92015"/>
                  <a:pt x="1933212" y="99306"/>
                  <a:pt x="1923738" y="103517"/>
                </a:cubicBezTo>
                <a:cubicBezTo>
                  <a:pt x="1881502" y="122289"/>
                  <a:pt x="1876082" y="117813"/>
                  <a:pt x="1837473" y="129396"/>
                </a:cubicBezTo>
                <a:cubicBezTo>
                  <a:pt x="1793443" y="142605"/>
                  <a:pt x="1790987" y="147319"/>
                  <a:pt x="1751209" y="155275"/>
                </a:cubicBezTo>
                <a:cubicBezTo>
                  <a:pt x="1694920" y="166533"/>
                  <a:pt x="1677246" y="165665"/>
                  <a:pt x="1613187" y="172528"/>
                </a:cubicBezTo>
                <a:cubicBezTo>
                  <a:pt x="1561406" y="178076"/>
                  <a:pt x="1508977" y="179568"/>
                  <a:pt x="1457911" y="189781"/>
                </a:cubicBezTo>
                <a:cubicBezTo>
                  <a:pt x="1443534" y="192656"/>
                  <a:pt x="1429092" y="195226"/>
                  <a:pt x="1414779" y="198407"/>
                </a:cubicBezTo>
                <a:cubicBezTo>
                  <a:pt x="1403205" y="200979"/>
                  <a:pt x="1391968" y="205085"/>
                  <a:pt x="1380273" y="207034"/>
                </a:cubicBezTo>
                <a:cubicBezTo>
                  <a:pt x="1357406" y="210845"/>
                  <a:pt x="1334266" y="212785"/>
                  <a:pt x="1311262" y="215660"/>
                </a:cubicBezTo>
                <a:cubicBezTo>
                  <a:pt x="1302636" y="218536"/>
                  <a:pt x="1294205" y="222082"/>
                  <a:pt x="1285383" y="224287"/>
                </a:cubicBezTo>
                <a:cubicBezTo>
                  <a:pt x="1187107" y="248856"/>
                  <a:pt x="1083293" y="238211"/>
                  <a:pt x="983458" y="241539"/>
                </a:cubicBezTo>
                <a:lnTo>
                  <a:pt x="767798" y="258792"/>
                </a:lnTo>
                <a:lnTo>
                  <a:pt x="655655" y="267419"/>
                </a:lnTo>
                <a:cubicBezTo>
                  <a:pt x="568923" y="310785"/>
                  <a:pt x="678353" y="259853"/>
                  <a:pt x="578017" y="293298"/>
                </a:cubicBezTo>
                <a:cubicBezTo>
                  <a:pt x="565817" y="297365"/>
                  <a:pt x="556150" y="308181"/>
                  <a:pt x="543511" y="310551"/>
                </a:cubicBezTo>
                <a:cubicBezTo>
                  <a:pt x="509479" y="316932"/>
                  <a:pt x="474429" y="315552"/>
                  <a:pt x="439994" y="319177"/>
                </a:cubicBezTo>
                <a:cubicBezTo>
                  <a:pt x="419773" y="321306"/>
                  <a:pt x="399737" y="324928"/>
                  <a:pt x="379609" y="327804"/>
                </a:cubicBezTo>
                <a:cubicBezTo>
                  <a:pt x="362356" y="333555"/>
                  <a:pt x="344117" y="336923"/>
                  <a:pt x="327851" y="345056"/>
                </a:cubicBezTo>
                <a:cubicBezTo>
                  <a:pt x="316349" y="350807"/>
                  <a:pt x="305386" y="357794"/>
                  <a:pt x="293345" y="362309"/>
                </a:cubicBezTo>
                <a:cubicBezTo>
                  <a:pt x="282244" y="366472"/>
                  <a:pt x="269940" y="366773"/>
                  <a:pt x="258839" y="370936"/>
                </a:cubicBezTo>
                <a:cubicBezTo>
                  <a:pt x="246798" y="375451"/>
                  <a:pt x="236274" y="383413"/>
                  <a:pt x="224334" y="388189"/>
                </a:cubicBezTo>
                <a:cubicBezTo>
                  <a:pt x="207449" y="394943"/>
                  <a:pt x="189828" y="399690"/>
                  <a:pt x="172575" y="405441"/>
                </a:cubicBezTo>
                <a:cubicBezTo>
                  <a:pt x="163949" y="408316"/>
                  <a:pt x="155518" y="411863"/>
                  <a:pt x="146696" y="414068"/>
                </a:cubicBezTo>
                <a:cubicBezTo>
                  <a:pt x="138568" y="416100"/>
                  <a:pt x="96441" y="425693"/>
                  <a:pt x="86311" y="431321"/>
                </a:cubicBezTo>
                <a:cubicBezTo>
                  <a:pt x="68185" y="441391"/>
                  <a:pt x="54669" y="460797"/>
                  <a:pt x="34553" y="465826"/>
                </a:cubicBezTo>
                <a:cubicBezTo>
                  <a:pt x="-2742" y="475150"/>
                  <a:pt x="47" y="462597"/>
                  <a:pt x="47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829D562-BABF-4036-8F22-BB8F04D9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err="1"/>
              <a:t>복합문</a:t>
            </a:r>
            <a:r>
              <a:rPr lang="en-US" altLang="ko-KR" sz="2000" dirty="0"/>
              <a:t>(compound statement)</a:t>
            </a:r>
          </a:p>
          <a:p>
            <a:pPr lvl="1" eaLnBrk="1" hangingPunct="1"/>
            <a:r>
              <a:rPr lang="ko-KR" altLang="en-US" dirty="0"/>
              <a:t>중괄호를 사용하여 문장들을 </a:t>
            </a:r>
            <a:r>
              <a:rPr lang="ko-KR" altLang="en-US" dirty="0" err="1"/>
              <a:t>그룹핑하는</a:t>
            </a:r>
            <a:r>
              <a:rPr lang="ko-KR" altLang="en-US" dirty="0"/>
              <a:t> 것</a:t>
            </a:r>
            <a:r>
              <a:rPr lang="en-US" altLang="ko-KR" dirty="0"/>
              <a:t>,</a:t>
            </a:r>
          </a:p>
          <a:p>
            <a:pPr lvl="1" eaLnBrk="1" hangingPunct="1"/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 err="1"/>
              <a:t>단일문</a:t>
            </a:r>
            <a:r>
              <a:rPr lang="ko-KR" altLang="en-US" dirty="0"/>
              <a:t> 대신 들어 갈 수 있다</a:t>
            </a:r>
            <a:r>
              <a:rPr lang="en-US" altLang="ko-KR" dirty="0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3933825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326361" y="4115196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214669" y="4389834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02546" y="3979068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합격입니다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장학금도 받을 수 있습니다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}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</TotalTime>
  <Words>2688</Words>
  <Application>Microsoft Office PowerPoint</Application>
  <PresentationFormat>화면 슬라이드 쇼(4:3)</PresentationFormat>
  <Paragraphs>441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2" baseType="lpstr">
      <vt:lpstr>D2Coding</vt:lpstr>
      <vt:lpstr>굴림</vt:lpstr>
      <vt:lpstr>새굴림</vt:lpstr>
      <vt:lpstr>한컴바탕</vt:lpstr>
      <vt:lpstr>Arial</vt:lpstr>
      <vt:lpstr>Century Schoolbook</vt:lpstr>
      <vt:lpstr>Comic Sans MS</vt:lpstr>
      <vt:lpstr>Consolas</vt:lpstr>
      <vt:lpstr>Lucida Console</vt:lpstr>
      <vt:lpstr>Symbol</vt:lpstr>
      <vt:lpstr>Trebuchet MS</vt:lpstr>
      <vt:lpstr>Tw Cen MT</vt:lpstr>
      <vt:lpstr>Wingdings</vt:lpstr>
      <vt:lpstr>가을</vt:lpstr>
      <vt:lpstr>제 6장 조건문</vt:lpstr>
      <vt:lpstr>제어문</vt:lpstr>
      <vt:lpstr>3가지의 제어 구조</vt:lpstr>
      <vt:lpstr>조건문</vt:lpstr>
      <vt:lpstr>if문의 구조</vt:lpstr>
      <vt:lpstr>if문의 예</vt:lpstr>
      <vt:lpstr>예제</vt:lpstr>
      <vt:lpstr>예제</vt:lpstr>
      <vt:lpstr>복합문</vt:lpstr>
      <vt:lpstr>조건문의 간략한 표기</vt:lpstr>
      <vt:lpstr>오류 주의</vt:lpstr>
      <vt:lpstr>if-else 문</vt:lpstr>
      <vt:lpstr>if-else 문</vt:lpstr>
      <vt:lpstr>if-else 문</vt:lpstr>
      <vt:lpstr>복잡한 조건식도 가능</vt:lpstr>
      <vt:lpstr>조건연산자</vt:lpstr>
      <vt:lpstr>if-else 문의 스타일</vt:lpstr>
      <vt:lpstr>예제 #1</vt:lpstr>
      <vt:lpstr>예제 #1</vt:lpstr>
      <vt:lpstr>예제 #2</vt:lpstr>
      <vt:lpstr>예제 #2</vt:lpstr>
      <vt:lpstr>예제 #3</vt:lpstr>
      <vt:lpstr>예제 #3</vt:lpstr>
      <vt:lpstr>중첩(nested) if</vt:lpstr>
      <vt:lpstr>중첩 if</vt:lpstr>
      <vt:lpstr>현수 else 문제(dangling else problem)</vt:lpstr>
      <vt:lpstr>연속적인 if (else-if 구조)</vt:lpstr>
      <vt:lpstr>학점 결정 예제</vt:lpstr>
      <vt:lpstr>학점 결정 예제</vt:lpstr>
      <vt:lpstr>문자 분류 예제</vt:lpstr>
      <vt:lpstr>문자 분류 예제</vt:lpstr>
      <vt:lpstr>Lab: 산술 계산기</vt:lpstr>
      <vt:lpstr>Solution</vt:lpstr>
      <vt:lpstr>입력 형식 지정자</vt:lpstr>
      <vt:lpstr>switch 문</vt:lpstr>
      <vt:lpstr>switch 문</vt:lpstr>
      <vt:lpstr>사용자가 1을 입력하는 경우</vt:lpstr>
      <vt:lpstr>break가 생략되는 경우</vt:lpstr>
      <vt:lpstr>의도적인 break생략</vt:lpstr>
      <vt:lpstr>default 문</vt:lpstr>
      <vt:lpstr>switch 문과 if-else 문</vt:lpstr>
      <vt:lpstr>switch 문에서 주의할 점</vt:lpstr>
      <vt:lpstr>정수의 범위를 나타낼 때</vt:lpstr>
      <vt:lpstr>정수의 범위를 나타낼 때</vt:lpstr>
      <vt:lpstr>예제</vt:lpstr>
      <vt:lpstr>Lab: 산술 계산기(switch 버전)</vt:lpstr>
      <vt:lpstr>Lab: 산술 계산기</vt:lpstr>
      <vt:lpstr>goto 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한장수</cp:lastModifiedBy>
  <cp:revision>605</cp:revision>
  <dcterms:created xsi:type="dcterms:W3CDTF">2007-06-29T06:43:39Z</dcterms:created>
  <dcterms:modified xsi:type="dcterms:W3CDTF">2024-04-27T08:19:36Z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