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0" r:id="rId1"/>
  </p:sldMasterIdLst>
  <p:notesMasterIdLst>
    <p:notesMasterId r:id="rId43"/>
  </p:notesMasterIdLst>
  <p:handoutMasterIdLst>
    <p:handoutMasterId r:id="rId44"/>
  </p:handoutMasterIdLst>
  <p:sldIdLst>
    <p:sldId id="413" r:id="rId2"/>
    <p:sldId id="607" r:id="rId3"/>
    <p:sldId id="493" r:id="rId4"/>
    <p:sldId id="583" r:id="rId5"/>
    <p:sldId id="609" r:id="rId6"/>
    <p:sldId id="610" r:id="rId7"/>
    <p:sldId id="587" r:id="rId8"/>
    <p:sldId id="612" r:id="rId9"/>
    <p:sldId id="588" r:id="rId10"/>
    <p:sldId id="614" r:id="rId11"/>
    <p:sldId id="615" r:id="rId12"/>
    <p:sldId id="638" r:id="rId13"/>
    <p:sldId id="639" r:id="rId14"/>
    <p:sldId id="616" r:id="rId15"/>
    <p:sldId id="592" r:id="rId16"/>
    <p:sldId id="514" r:id="rId17"/>
    <p:sldId id="549" r:id="rId18"/>
    <p:sldId id="593" r:id="rId19"/>
    <p:sldId id="550" r:id="rId20"/>
    <p:sldId id="552" r:id="rId21"/>
    <p:sldId id="517" r:id="rId22"/>
    <p:sldId id="654" r:id="rId23"/>
    <p:sldId id="620" r:id="rId24"/>
    <p:sldId id="667" r:id="rId25"/>
    <p:sldId id="595" r:id="rId26"/>
    <p:sldId id="596" r:id="rId27"/>
    <p:sldId id="525" r:id="rId28"/>
    <p:sldId id="597" r:id="rId29"/>
    <p:sldId id="598" r:id="rId30"/>
    <p:sldId id="527" r:id="rId31"/>
    <p:sldId id="599" r:id="rId32"/>
    <p:sldId id="600" r:id="rId33"/>
    <p:sldId id="601" r:id="rId34"/>
    <p:sldId id="534" r:id="rId35"/>
    <p:sldId id="661" r:id="rId36"/>
    <p:sldId id="602" r:id="rId37"/>
    <p:sldId id="668" r:id="rId38"/>
    <p:sldId id="505" r:id="rId39"/>
    <p:sldId id="591" r:id="rId40"/>
    <p:sldId id="533" r:id="rId41"/>
    <p:sldId id="624" r:id="rId42"/>
  </p:sldIdLst>
  <p:sldSz cx="9144000" cy="6858000" type="screen4x3"/>
  <p:notesSz cx="6934200" cy="9220200"/>
  <p:embeddedFontLst>
    <p:embeddedFont>
      <p:font typeface="새굴림" panose="02030600000101010101" pitchFamily="18" charset="-127"/>
      <p:regular r:id="rId45"/>
    </p:embeddedFont>
    <p:embeddedFont>
      <p:font typeface="Consolas" panose="020B0609020204030204" pitchFamily="49" charset="0"/>
      <p:regular r:id="rId46"/>
      <p:bold r:id="rId47"/>
      <p:italic r:id="rId48"/>
      <p:boldItalic r:id="rId49"/>
    </p:embeddedFont>
    <p:embeddedFont>
      <p:font typeface="Trebuchet MS" panose="020B0603020202020204" pitchFamily="34" charset="0"/>
      <p:regular r:id="rId50"/>
      <p:bold r:id="rId51"/>
      <p:italic r:id="rId52"/>
      <p:boldItalic r:id="rId53"/>
    </p:embeddedFont>
    <p:embeddedFont>
      <p:font typeface="Tw Cen MT" panose="020B0602020104020603" pitchFamily="34" charset="0"/>
      <p:regular r:id="rId54"/>
      <p:bold r:id="rId55"/>
      <p:italic r:id="rId56"/>
      <p:boldItalic r:id="rId57"/>
    </p:embeddedFont>
    <p:embeddedFont>
      <p:font typeface="맑은 고딕" panose="020B0503020000020004" pitchFamily="50" charset="-127"/>
      <p:regular r:id="rId58"/>
      <p:bold r:id="rId59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7434"/>
    <a:srgbClr val="C4F6B0"/>
    <a:srgbClr val="FFFFCC"/>
    <a:srgbClr val="1F6EA7"/>
    <a:srgbClr val="D1B2E8"/>
    <a:srgbClr val="99CCFF"/>
    <a:srgbClr val="3366FF"/>
    <a:srgbClr val="B4F49A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01" autoAdjust="0"/>
    <p:restoredTop sz="93514" autoAdjust="0"/>
  </p:normalViewPr>
  <p:slideViewPr>
    <p:cSldViewPr snapToGrid="0">
      <p:cViewPr varScale="1">
        <p:scale>
          <a:sx n="77" d="100"/>
          <a:sy n="77" d="100"/>
        </p:scale>
        <p:origin x="1070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886" y="-96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font" Target="fonts/font13.fntdata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52" Type="http://schemas.openxmlformats.org/officeDocument/2006/relationships/font" Target="fonts/font8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4.fntdata"/><Relationship Id="rId56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59" Type="http://schemas.openxmlformats.org/officeDocument/2006/relationships/font" Target="fonts/font1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69F4D035-BD0D-4DA6-BCA2-1F73E306AEA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53276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503645FE-2DEE-4AF4-ADDB-3D283048EB1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0934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25DE261-01CB-4F21-B0B2-F1CBB61E338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29741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223BB0D8-BAAB-4829-848C-947045230CB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934397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2AC5A3-84ED-40E2-A155-DC0686FF73E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4515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8A15F4E4-CDE1-49DD-B756-FB254AFDF95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231696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EE1D7-65E4-479E-9AD0-F1F6B9A973C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5884325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EE1D7-65E4-479E-9AD0-F1F6B9A973C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024433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 marL="320040" indent="-32004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 편집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2468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3057B-726A-4C76-BD6B-3DF469772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890549-469B-4502-9B05-2F762236B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EEF030-38AD-49A8-9517-2E2273023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E18EAC-A58C-4B1C-8061-048D044D2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BEE1D7-65E4-479E-9AD0-F1F6B9A973C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804B457D-04A8-4C8D-BDD2-4356C711DE3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 marL="457200" indent="-457200">
              <a:buSzPct val="120000"/>
              <a:buFont typeface="+mj-lt"/>
              <a:buAutoNum type="arabicPeriod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822960" indent="-457200">
              <a:buFont typeface="+mj-lt"/>
              <a:buAutoNum type="arabicPeriod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1143000" indent="-457200">
              <a:buFont typeface="+mj-lt"/>
              <a:buAutoNum type="arabicPeriod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485900" indent="-342900">
              <a:buFont typeface="+mj-lt"/>
              <a:buAutoNum type="arabicPeriod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943100" indent="-342900">
              <a:buFont typeface="+mj-lt"/>
              <a:buAutoNum type="arabicPeriod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 편집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43672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8B2A272-9F15-4F84-A9D0-087741298C85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28183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4AA5D0B3-C738-46B5-BB4A-FBF3147120C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8532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ED4A9B5E-FCC9-445E-B277-BBD9CC15088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799491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49DA70C-970A-464F-91E2-018078C1C98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1299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FB4178E-64CA-4609-9FE9-94A5BB89816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936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7EEE83B-D1A1-4A12-8FAF-FBD4603DC6B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09310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8BEE1D7-65E4-479E-9AD0-F1F6B9A973C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610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94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B8A08-3916-4E1A-926B-9DB33C65D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제 </a:t>
            </a:r>
            <a:r>
              <a:rPr lang="en-US" altLang="ko-KR" dirty="0"/>
              <a:t>7</a:t>
            </a:r>
            <a:r>
              <a:rPr lang="ko-KR" altLang="en-US" dirty="0"/>
              <a:t>장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227B60-13C7-40ED-AD49-983CA3E023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A04F333-F7F3-4D37-A588-44F5853268D2}"/>
              </a:ext>
            </a:extLst>
          </p:cNvPr>
          <p:cNvSpPr txBox="1">
            <a:spLocks/>
          </p:cNvSpPr>
          <p:nvPr/>
        </p:nvSpPr>
        <p:spPr>
          <a:xfrm>
            <a:off x="1853453" y="813586"/>
            <a:ext cx="4932829" cy="685801"/>
          </a:xfrm>
          <a:prstGeom prst="rect">
            <a:avLst/>
          </a:prstGeom>
          <a:ln>
            <a:noFill/>
          </a:ln>
        </p:spPr>
        <p:txBody>
          <a:bodyPr vert="horz" anchor="b">
            <a:normAutofit fontScale="92500" lnSpcReduction="1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ko-KR" dirty="0">
                <a:solidFill>
                  <a:srgbClr val="FFFF00"/>
                </a:solidFill>
              </a:rPr>
              <a:t>C</a:t>
            </a:r>
            <a:r>
              <a:rPr lang="ko-KR" altLang="en-US" dirty="0">
                <a:solidFill>
                  <a:srgbClr val="FFFF00"/>
                </a:solidFill>
              </a:rPr>
              <a:t> 언어 </a:t>
            </a:r>
            <a:r>
              <a:rPr lang="en-US" altLang="ko-KR" dirty="0">
                <a:solidFill>
                  <a:srgbClr val="FFFF00"/>
                </a:solidFill>
              </a:rPr>
              <a:t>Express(</a:t>
            </a:r>
            <a:r>
              <a:rPr lang="ko-KR" altLang="en-US" dirty="0">
                <a:solidFill>
                  <a:srgbClr val="FFFF00"/>
                </a:solidFill>
              </a:rPr>
              <a:t>개정</a:t>
            </a:r>
            <a:r>
              <a:rPr lang="en-US" altLang="ko-KR" dirty="0">
                <a:solidFill>
                  <a:srgbClr val="FFFF00"/>
                </a:solidFill>
              </a:rPr>
              <a:t>4</a:t>
            </a:r>
            <a:r>
              <a:rPr lang="ko-KR" altLang="en-US" dirty="0">
                <a:solidFill>
                  <a:srgbClr val="FFFF00"/>
                </a:solidFill>
              </a:rPr>
              <a:t>판</a:t>
            </a:r>
            <a:r>
              <a:rPr lang="en-US" altLang="ko-KR" dirty="0">
                <a:solidFill>
                  <a:srgbClr val="FFFF00"/>
                </a:solidFill>
              </a:rPr>
              <a:t>)</a:t>
            </a:r>
            <a:endParaRPr lang="ko-KR" altLang="en-US" dirty="0">
              <a:solidFill>
                <a:srgbClr val="FFFF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73138C-BE69-C764-70ED-D07757076A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362" t="23733" r="2362" b="-155"/>
          <a:stretch/>
        </p:blipFill>
        <p:spPr>
          <a:xfrm>
            <a:off x="1403648" y="1916832"/>
            <a:ext cx="3600400" cy="2751481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022CE87F-685F-9BA3-8D02-BA3712C51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36096" y="1794195"/>
            <a:ext cx="2448272" cy="2996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145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while </a:t>
            </a:r>
            <a:r>
              <a:rPr lang="ko-KR" altLang="en-US" sz="3600"/>
              <a:t>문에서 주의할 점</a:t>
            </a:r>
          </a:p>
        </p:txBody>
      </p:sp>
      <p:sp>
        <p:nvSpPr>
          <p:cNvPr id="26627" name="Rectangle 5"/>
          <p:cNvSpPr>
            <a:spLocks noChangeArrowheads="1"/>
          </p:cNvSpPr>
          <p:nvPr/>
        </p:nvSpPr>
        <p:spPr bwMode="auto">
          <a:xfrm>
            <a:off x="1013012" y="1729427"/>
            <a:ext cx="5354638" cy="1701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i = 1;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while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(i &lt; 10)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 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반복중입니다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i--;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013012" y="3819152"/>
            <a:ext cx="5354638" cy="13589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0;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while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&lt; 3)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반복중입니다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++;           </a:t>
            </a:r>
          </a:p>
        </p:txBody>
      </p:sp>
      <p:sp>
        <p:nvSpPr>
          <p:cNvPr id="26630" name="AutoShape 8"/>
          <p:cNvSpPr>
            <a:spLocks/>
          </p:cNvSpPr>
          <p:nvPr/>
        </p:nvSpPr>
        <p:spPr bwMode="auto">
          <a:xfrm>
            <a:off x="1505137" y="2872427"/>
            <a:ext cx="914400" cy="333375"/>
          </a:xfrm>
          <a:prstGeom prst="borderCallout2">
            <a:avLst>
              <a:gd name="adj1" fmla="val 34287"/>
              <a:gd name="adj2" fmla="val 108333"/>
              <a:gd name="adj3" fmla="val 34287"/>
              <a:gd name="adj4" fmla="val 320486"/>
              <a:gd name="adj5" fmla="val -77144"/>
              <a:gd name="adj6" fmla="val 540625"/>
            </a:avLst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  <p:sp>
        <p:nvSpPr>
          <p:cNvPr id="26631" name="Text Box 9"/>
          <p:cNvSpPr txBox="1">
            <a:spLocks noChangeArrowheads="1"/>
          </p:cNvSpPr>
          <p:nvPr/>
        </p:nvSpPr>
        <p:spPr bwMode="auto">
          <a:xfrm>
            <a:off x="6442262" y="2443802"/>
            <a:ext cx="244329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ko-KR" altLang="en-US" sz="1600" i="1">
                <a:solidFill>
                  <a:srgbClr val="FF0000"/>
                </a:solidFill>
                <a:latin typeface="굴림" panose="020B0600000101010101" pitchFamily="50" charset="-127"/>
              </a:rPr>
              <a:t>변수가 증가 아니라 감소</a:t>
            </a:r>
          </a:p>
        </p:txBody>
      </p:sp>
      <p:sp>
        <p:nvSpPr>
          <p:cNvPr id="26632" name="AutoShape 10"/>
          <p:cNvSpPr>
            <a:spLocks/>
          </p:cNvSpPr>
          <p:nvPr/>
        </p:nvSpPr>
        <p:spPr bwMode="auto">
          <a:xfrm>
            <a:off x="1476562" y="4771652"/>
            <a:ext cx="914400" cy="333375"/>
          </a:xfrm>
          <a:prstGeom prst="borderCallout2">
            <a:avLst>
              <a:gd name="adj1" fmla="val 34287"/>
              <a:gd name="adj2" fmla="val 108333"/>
              <a:gd name="adj3" fmla="val 34287"/>
              <a:gd name="adj4" fmla="val 320486"/>
              <a:gd name="adj5" fmla="val -77144"/>
              <a:gd name="adj6" fmla="val 540625"/>
            </a:avLst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  <p:sp>
        <p:nvSpPr>
          <p:cNvPr id="26633" name="Text Box 11"/>
          <p:cNvSpPr txBox="1">
            <a:spLocks noChangeArrowheads="1"/>
          </p:cNvSpPr>
          <p:nvPr/>
        </p:nvSpPr>
        <p:spPr bwMode="auto">
          <a:xfrm>
            <a:off x="6527987" y="4276352"/>
            <a:ext cx="21748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ko-KR" altLang="en-US" sz="1600" i="1">
                <a:solidFill>
                  <a:srgbClr val="FF0000"/>
                </a:solidFill>
                <a:latin typeface="굴림" panose="020B0600000101010101" pitchFamily="50" charset="-127"/>
              </a:rPr>
              <a:t>반복 루프에 포함되어 있지 않다</a:t>
            </a:r>
            <a:r>
              <a:rPr lang="en-US" altLang="ko-KR" sz="1600" i="1">
                <a:solidFill>
                  <a:srgbClr val="FF0000"/>
                </a:solidFill>
                <a:latin typeface="굴림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715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참과 거짓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30664" y="1570890"/>
            <a:ext cx="7626350" cy="336245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새굴림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 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&lt;</a:t>
            </a:r>
            <a:r>
              <a:rPr lang="en-US" altLang="ko-KR" sz="1600" dirty="0" err="1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stdio.h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&gt;</a:t>
            </a:r>
          </a:p>
          <a:p>
            <a:pPr marL="0" indent="0"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새굴림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새굴림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{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새굴림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새굴림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 i = 3;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새굴림"/>
              </a:rPr>
              <a:t>while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 (i) 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{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새굴림"/>
            </a:endParaRP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"%d</a:t>
            </a:r>
            <a:r>
              <a:rPr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은 참입니다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."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, i);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	i--;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}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"%d</a:t>
            </a:r>
            <a:r>
              <a:rPr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은 거짓입니다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."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, i);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}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505599" y="4920812"/>
            <a:ext cx="2286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3</a:t>
            </a:r>
            <a:r>
              <a:rPr lang="ko-KR" altLang="en-US" sz="1600" dirty="0">
                <a:solidFill>
                  <a:schemeClr val="bg1"/>
                </a:solidFill>
              </a:rPr>
              <a:t>은 참입니다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2</a:t>
            </a:r>
            <a:r>
              <a:rPr lang="ko-KR" altLang="en-US" sz="1600" dirty="0">
                <a:solidFill>
                  <a:schemeClr val="bg1"/>
                </a:solidFill>
              </a:rPr>
              <a:t>은 참입니다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1</a:t>
            </a:r>
            <a:r>
              <a:rPr lang="ko-KR" altLang="en-US" sz="1600" dirty="0">
                <a:solidFill>
                  <a:schemeClr val="bg1"/>
                </a:solidFill>
              </a:rPr>
              <a:t>은 참입니다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0</a:t>
            </a:r>
            <a:r>
              <a:rPr lang="ko-KR" altLang="en-US" sz="1600" dirty="0">
                <a:solidFill>
                  <a:schemeClr val="bg1"/>
                </a:solidFill>
              </a:rPr>
              <a:t>은 거짓입니다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87A764D-74B6-416D-A94A-5E54949E5B4F}"/>
              </a:ext>
            </a:extLst>
          </p:cNvPr>
          <p:cNvGrpSpPr/>
          <p:nvPr/>
        </p:nvGrpSpPr>
        <p:grpSpPr>
          <a:xfrm>
            <a:off x="5528356" y="4951920"/>
            <a:ext cx="3237692" cy="1323575"/>
            <a:chOff x="5038165" y="815788"/>
            <a:chExt cx="3663880" cy="1316231"/>
          </a:xfrm>
        </p:grpSpPr>
        <p:pic>
          <p:nvPicPr>
            <p:cNvPr id="170" name="그림 169">
              <a:extLst>
                <a:ext uri="{FF2B5EF4-FFF2-40B4-BE49-F238E27FC236}">
                  <a16:creationId xmlns:a16="http://schemas.microsoft.com/office/drawing/2014/main" id="{BA013A54-B2E3-4C6E-BE0D-6376D7C6C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BB50F1F-9C8C-456D-804A-341239B81FD8}"/>
                </a:ext>
              </a:extLst>
            </p:cNvPr>
            <p:cNvSpPr/>
            <p:nvPr/>
          </p:nvSpPr>
          <p:spPr>
            <a:xfrm>
              <a:off x="5038165" y="815788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1"/>
              <a:r>
                <a:rPr lang="en-US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3</a:t>
              </a:r>
              <a:r>
                <a:rPr lang="ko-KR" altLang="en-US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은 참입니다</a:t>
              </a:r>
              <a:r>
                <a:rPr lang="en-US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.</a:t>
              </a:r>
              <a:endPara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endParaRPr>
            </a:p>
            <a:p>
              <a:pPr latinLnBrk="1"/>
              <a:r>
                <a:rPr lang="en-US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2</a:t>
              </a:r>
              <a:r>
                <a:rPr lang="ko-KR" altLang="en-US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은 참입니다</a:t>
              </a:r>
              <a:r>
                <a:rPr lang="en-US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.</a:t>
              </a:r>
              <a:endPara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endParaRPr>
            </a:p>
            <a:p>
              <a:pPr latinLnBrk="1"/>
              <a:r>
                <a:rPr lang="en-US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1</a:t>
              </a:r>
              <a:r>
                <a:rPr lang="ko-KR" altLang="en-US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은 참입니다</a:t>
              </a:r>
              <a:r>
                <a:rPr lang="en-US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.</a:t>
              </a:r>
              <a:endPara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endParaRPr>
            </a:p>
            <a:p>
              <a:pPr latinLnBrk="1"/>
              <a:r>
                <a:rPr lang="en-US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0</a:t>
              </a:r>
              <a:r>
                <a:rPr lang="ko-KR" altLang="en-US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은 거짓입니다</a:t>
              </a:r>
              <a:r>
                <a:rPr lang="en-US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.</a:t>
              </a:r>
              <a:endPara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7604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571421-BB5C-4609-9470-9EEFBF386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관습적인 형태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F716DF-2FAC-4DDA-9932-C8175081A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78106"/>
            <a:ext cx="70104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395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F15B0-210E-46B4-A7D0-9BFDC906F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391DD6B-9F6C-4FBC-AC5A-C27A70690A8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36460" y="1784537"/>
            <a:ext cx="8105775" cy="1885950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807E408-4F7D-4F58-BF41-8D4E22C97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555" y="3769659"/>
            <a:ext cx="7031667" cy="146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637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/>
              <a:t>lab: </a:t>
            </a:r>
            <a:r>
              <a:rPr lang="ko-KR" altLang="en-US" sz="3600" dirty="0"/>
              <a:t>최대공약수</a:t>
            </a:r>
            <a:r>
              <a:rPr lang="en-US" altLang="ko-KR" sz="3600" dirty="0"/>
              <a:t> </a:t>
            </a:r>
            <a:r>
              <a:rPr lang="ko-KR" altLang="en-US" sz="3600" dirty="0"/>
              <a:t>찾기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600200"/>
            <a:ext cx="8153400" cy="1828800"/>
          </a:xfrm>
        </p:spPr>
        <p:txBody>
          <a:bodyPr/>
          <a:lstStyle/>
          <a:p>
            <a:pPr eaLnBrk="1" hangingPunct="1"/>
            <a:r>
              <a:rPr lang="ko-KR" altLang="en-US" dirty="0"/>
              <a:t>최대공약수</a:t>
            </a:r>
            <a:r>
              <a:rPr lang="en-US" altLang="ko-KR" dirty="0"/>
              <a:t>(GCD: Greatest Common Divisor)</a:t>
            </a:r>
          </a:p>
          <a:p>
            <a:pPr eaLnBrk="1" hangingPunct="1"/>
            <a:r>
              <a:rPr lang="ko-KR" altLang="en-US" dirty="0" err="1"/>
              <a:t>최소공배수</a:t>
            </a:r>
            <a:r>
              <a:rPr lang="en-US" altLang="ko-KR" dirty="0"/>
              <a:t>(LCM: Least Common Multiple)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/>
              <a:t>A, B</a:t>
            </a:r>
            <a:r>
              <a:rPr lang="ko-KR" altLang="en-US" dirty="0"/>
              <a:t>의 최대공약수가 </a:t>
            </a:r>
            <a:r>
              <a:rPr lang="en-US" altLang="ko-KR" dirty="0"/>
              <a:t>G</a:t>
            </a:r>
            <a:r>
              <a:rPr lang="ko-KR" altLang="en-US" dirty="0" err="1"/>
              <a:t>인경우</a:t>
            </a:r>
            <a:br>
              <a:rPr lang="en-US" altLang="ko-KR" dirty="0"/>
            </a:br>
            <a:r>
              <a:rPr lang="ko-KR" altLang="en-US" dirty="0" err="1"/>
              <a:t>최소공배수</a:t>
            </a:r>
            <a:r>
              <a:rPr lang="ko-KR" altLang="en-US" dirty="0"/>
              <a:t> </a:t>
            </a:r>
            <a:r>
              <a:rPr lang="en-US" altLang="ko-KR" dirty="0"/>
              <a:t>L = A * B / G</a:t>
            </a:r>
          </a:p>
          <a:p>
            <a:pPr eaLnBrk="1" hangingPunct="1"/>
            <a:r>
              <a:rPr lang="ko-KR" altLang="en-US" dirty="0"/>
              <a:t>유클리드의 최대공약수 계산 알고리즘 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4C1EA736-B069-5979-085D-57879D3AF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494" y="3429000"/>
            <a:ext cx="2878774" cy="204340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b="1" dirty="0">
                <a:solidFill>
                  <a:srgbClr val="0000FF"/>
                </a:solidFill>
                <a:latin typeface="+mj-lt"/>
              </a:rPr>
              <a:t>x, y</a:t>
            </a:r>
            <a:r>
              <a:rPr kumimoji="1" lang="ko-KR" altLang="en-US" sz="1600" b="1" dirty="0">
                <a:solidFill>
                  <a:srgbClr val="0000FF"/>
                </a:solidFill>
                <a:latin typeface="+mj-lt"/>
              </a:rPr>
              <a:t>의 </a:t>
            </a:r>
            <a:r>
              <a:rPr kumimoji="1" lang="en-US" altLang="ko-KR" sz="1600" b="1" dirty="0">
                <a:solidFill>
                  <a:srgbClr val="0000FF"/>
                </a:solidFill>
                <a:latin typeface="+mj-lt"/>
              </a:rPr>
              <a:t>GCD </a:t>
            </a:r>
            <a:r>
              <a:rPr kumimoji="1" lang="ko-KR" altLang="en-US" sz="1600" b="1" dirty="0">
                <a:solidFill>
                  <a:srgbClr val="0000FF"/>
                </a:solidFill>
                <a:latin typeface="+mj-lt"/>
              </a:rPr>
              <a:t>계산 </a:t>
            </a:r>
            <a:r>
              <a:rPr kumimoji="1" lang="en-US" altLang="ko-KR" sz="1600" b="1" dirty="0">
                <a:solidFill>
                  <a:srgbClr val="0000FF"/>
                </a:solidFill>
                <a:latin typeface="+mj-lt"/>
              </a:rPr>
              <a:t>(x, y &gt; 0)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b="1" dirty="0">
                <a:latin typeface="+mj-lt"/>
              </a:rPr>
              <a:t>while (y != 0)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b="1" dirty="0">
                <a:latin typeface="+mj-lt"/>
              </a:rPr>
              <a:t>	r ← x % y 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b="1" dirty="0">
                <a:latin typeface="+mj-lt"/>
              </a:rPr>
              <a:t>	x ← y 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b="1" dirty="0">
                <a:latin typeface="+mj-lt"/>
              </a:rPr>
              <a:t>	y ← r 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b="1" dirty="0">
                <a:latin typeface="+mj-lt"/>
              </a:rPr>
              <a:t>GCD = x</a:t>
            </a:r>
            <a:r>
              <a:rPr kumimoji="1" lang="en-US" altLang="ko-KR" sz="1600" dirty="0">
                <a:latin typeface="+mj-lt"/>
              </a:rPr>
              <a:t> 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F194DF8-C93D-DAB5-A840-66519353F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30806"/>
              </p:ext>
            </p:extLst>
          </p:nvPr>
        </p:nvGraphicFramePr>
        <p:xfrm>
          <a:off x="3738720" y="3435640"/>
          <a:ext cx="2348205" cy="2018007"/>
        </p:xfrm>
        <a:graphic>
          <a:graphicData uri="http://schemas.openxmlformats.org/drawingml/2006/table">
            <a:tbl>
              <a:tblPr firstRow="1">
                <a:tableStyleId>{5DA37D80-6434-44D0-A028-1B22A696006F}</a:tableStyleId>
              </a:tblPr>
              <a:tblGrid>
                <a:gridCol w="782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2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38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8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8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5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62B64AC8-5F46-10BF-D0D3-CDE5EE7A4902}"/>
              </a:ext>
            </a:extLst>
          </p:cNvPr>
          <p:cNvGrpSpPr/>
          <p:nvPr/>
        </p:nvGrpSpPr>
        <p:grpSpPr>
          <a:xfrm>
            <a:off x="3894134" y="4306175"/>
            <a:ext cx="1642188" cy="1156995"/>
            <a:chOff x="4497355" y="2808515"/>
            <a:chExt cx="1642188" cy="1156995"/>
          </a:xfrm>
        </p:grpSpPr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BE31A068-4E35-95DE-286A-F92817C661F5}"/>
                </a:ext>
              </a:extLst>
            </p:cNvPr>
            <p:cNvCxnSpPr/>
            <p:nvPr/>
          </p:nvCxnSpPr>
          <p:spPr bwMode="auto">
            <a:xfrm flipH="1">
              <a:off x="4945224" y="2827176"/>
              <a:ext cx="354564" cy="33590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65EF5D5B-D796-D093-9707-7194F7B750D6}"/>
                </a:ext>
              </a:extLst>
            </p:cNvPr>
            <p:cNvCxnSpPr/>
            <p:nvPr/>
          </p:nvCxnSpPr>
          <p:spPr bwMode="auto">
            <a:xfrm flipH="1">
              <a:off x="5784979" y="2808515"/>
              <a:ext cx="354564" cy="33590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CAAB93D3-6804-7EA7-5185-AB27B9574188}"/>
                </a:ext>
              </a:extLst>
            </p:cNvPr>
            <p:cNvCxnSpPr/>
            <p:nvPr/>
          </p:nvCxnSpPr>
          <p:spPr bwMode="auto">
            <a:xfrm flipH="1">
              <a:off x="4982546" y="3331030"/>
              <a:ext cx="354564" cy="33590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C159EB62-D3D5-768F-B16B-DF87A8BFA6C9}"/>
                </a:ext>
              </a:extLst>
            </p:cNvPr>
            <p:cNvCxnSpPr/>
            <p:nvPr/>
          </p:nvCxnSpPr>
          <p:spPr bwMode="auto">
            <a:xfrm flipH="1">
              <a:off x="5766318" y="3349691"/>
              <a:ext cx="354564" cy="33590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58F7AF4-6034-CB67-10EA-1B95087230E3}"/>
                </a:ext>
              </a:extLst>
            </p:cNvPr>
            <p:cNvSpPr/>
            <p:nvPr/>
          </p:nvSpPr>
          <p:spPr bwMode="auto">
            <a:xfrm>
              <a:off x="4497355" y="3489649"/>
              <a:ext cx="494523" cy="475861"/>
            </a:xfrm>
            <a:prstGeom prst="ellipse">
              <a:avLst/>
            </a:prstGeom>
            <a:noFill/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EF48522-9B00-6226-1A81-2F0E8127EE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338975"/>
              </p:ext>
            </p:extLst>
          </p:nvPr>
        </p:nvGraphicFramePr>
        <p:xfrm>
          <a:off x="6183147" y="3426599"/>
          <a:ext cx="2348205" cy="2530997"/>
        </p:xfrm>
        <a:graphic>
          <a:graphicData uri="http://schemas.openxmlformats.org/drawingml/2006/table">
            <a:tbl>
              <a:tblPr firstRow="1">
                <a:tableStyleId>{5DA37D80-6434-44D0-A028-1B22A696006F}</a:tableStyleId>
              </a:tblPr>
              <a:tblGrid>
                <a:gridCol w="782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2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38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8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8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1C4E925-1AAB-4FCE-E4C0-55E054791609}"/>
              </a:ext>
            </a:extLst>
          </p:cNvPr>
          <p:cNvCxnSpPr/>
          <p:nvPr/>
        </p:nvCxnSpPr>
        <p:spPr bwMode="auto">
          <a:xfrm flipH="1">
            <a:off x="6798356" y="4315409"/>
            <a:ext cx="354564" cy="33590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8877FED-152C-D0D0-DD5B-597820012B9A}"/>
              </a:ext>
            </a:extLst>
          </p:cNvPr>
          <p:cNvCxnSpPr/>
          <p:nvPr/>
        </p:nvCxnSpPr>
        <p:spPr bwMode="auto">
          <a:xfrm flipH="1">
            <a:off x="7572797" y="4306079"/>
            <a:ext cx="354564" cy="33590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095C845-1A45-AE99-C3AE-EABB37CAB6D6}"/>
              </a:ext>
            </a:extLst>
          </p:cNvPr>
          <p:cNvCxnSpPr/>
          <p:nvPr/>
        </p:nvCxnSpPr>
        <p:spPr bwMode="auto">
          <a:xfrm flipH="1">
            <a:off x="6817017" y="4791272"/>
            <a:ext cx="354564" cy="33590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CA6AC97-B7D0-C1B6-F150-7FA1EC681553}"/>
              </a:ext>
            </a:extLst>
          </p:cNvPr>
          <p:cNvCxnSpPr/>
          <p:nvPr/>
        </p:nvCxnSpPr>
        <p:spPr bwMode="auto">
          <a:xfrm flipH="1">
            <a:off x="7572797" y="4800602"/>
            <a:ext cx="354564" cy="33590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121A41C0-2AB9-4408-FF5F-179AEE5A825F}"/>
              </a:ext>
            </a:extLst>
          </p:cNvPr>
          <p:cNvSpPr/>
          <p:nvPr/>
        </p:nvSpPr>
        <p:spPr bwMode="auto">
          <a:xfrm>
            <a:off x="6322496" y="5453744"/>
            <a:ext cx="494523" cy="475861"/>
          </a:xfrm>
          <a:prstGeom prst="ellipse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0C09E11-BAB3-37B9-DD84-9E88125F9B73}"/>
              </a:ext>
            </a:extLst>
          </p:cNvPr>
          <p:cNvCxnSpPr/>
          <p:nvPr/>
        </p:nvCxnSpPr>
        <p:spPr bwMode="auto">
          <a:xfrm flipH="1">
            <a:off x="6826347" y="5257803"/>
            <a:ext cx="354564" cy="33590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82E3B68-1683-78A0-7166-7E9BAAAC0F80}"/>
              </a:ext>
            </a:extLst>
          </p:cNvPr>
          <p:cNvCxnSpPr/>
          <p:nvPr/>
        </p:nvCxnSpPr>
        <p:spPr bwMode="auto">
          <a:xfrm flipH="1">
            <a:off x="7582127" y="5267133"/>
            <a:ext cx="354564" cy="33590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63860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ChangeArrowheads="1"/>
          </p:cNvSpPr>
          <p:nvPr/>
        </p:nvSpPr>
        <p:spPr bwMode="auto">
          <a:xfrm>
            <a:off x="811212" y="1538716"/>
            <a:ext cx="7521575" cy="489807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4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&lt;</a:t>
            </a:r>
            <a:r>
              <a:rPr kumimoji="1" lang="en-US" altLang="ko-KR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stdio.h</a:t>
            </a:r>
            <a:r>
              <a:rPr kumimoji="1" lang="en-US" altLang="ko-KR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&gt;</a:t>
            </a:r>
            <a:r>
              <a:rPr kumimoji="1"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400" dirty="0">
              <a:solidFill>
                <a:srgbClr val="8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4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kumimoji="1"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  <a:r>
              <a:rPr kumimoji="1"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4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x, y, r;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en-US" altLang="ko-KR" sz="1400" dirty="0">
                <a:solidFill>
                  <a:srgbClr val="800000"/>
                </a:solidFill>
                <a:latin typeface="+mj-lt"/>
              </a:rPr>
              <a:t> 0</a:t>
            </a:r>
            <a:r>
              <a:rPr kumimoji="1" lang="ko-KR" altLang="en-US" sz="1400" dirty="0">
                <a:solidFill>
                  <a:srgbClr val="800000"/>
                </a:solidFill>
                <a:latin typeface="+mj-lt"/>
              </a:rPr>
              <a:t>보다 큰 두 정수 입력</a:t>
            </a:r>
            <a:r>
              <a:rPr kumimoji="1" lang="en-US" altLang="ko-KR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: "</a:t>
            </a: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scanf</a:t>
            </a: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"%d %d"</a:t>
            </a: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, &amp;x, &amp;y);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while</a:t>
            </a: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(y != 0)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r = x % y;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x = y;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y = r;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}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최대 공약수는 </a:t>
            </a:r>
            <a:r>
              <a:rPr kumimoji="1" lang="en-US" altLang="ko-KR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%d</a:t>
            </a:r>
            <a:r>
              <a:rPr kumimoji="1" lang="ko-KR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입니다</a:t>
            </a:r>
            <a:r>
              <a:rPr kumimoji="1" lang="en-US" altLang="ko-KR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.\n"</a:t>
            </a: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, x);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} </a:t>
            </a:r>
            <a:endParaRPr kumimoji="1" lang="ko-KR" altLang="en-US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664581" name="Rectangle 5"/>
          <p:cNvSpPr>
            <a:spLocks noChangeArrowheads="1"/>
          </p:cNvSpPr>
          <p:nvPr/>
        </p:nvSpPr>
        <p:spPr bwMode="auto">
          <a:xfrm>
            <a:off x="0" y="499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lab: </a:t>
            </a:r>
            <a:r>
              <a:rPr lang="ko-KR" altLang="en-US" sz="4400" dirty="0"/>
              <a:t>최대공약수</a:t>
            </a:r>
            <a:r>
              <a:rPr lang="en-US" altLang="ko-KR" sz="4400" dirty="0"/>
              <a:t> </a:t>
            </a:r>
            <a:r>
              <a:rPr lang="ko-KR" altLang="en-US" sz="4400" dirty="0"/>
              <a:t>찾기 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B734513-CEFD-4197-AA32-CA6FBE9E4711}"/>
              </a:ext>
            </a:extLst>
          </p:cNvPr>
          <p:cNvGrpSpPr/>
          <p:nvPr/>
        </p:nvGrpSpPr>
        <p:grpSpPr>
          <a:xfrm>
            <a:off x="5170822" y="2074761"/>
            <a:ext cx="2807925" cy="795019"/>
            <a:chOff x="5160674" y="1957033"/>
            <a:chExt cx="3574757" cy="265758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98B9D0C-6287-4F80-A6BB-916AC5F1A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40869" y="4264555"/>
              <a:ext cx="745785" cy="35006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6ACD2DE-C14D-44EF-A1F2-3427EFAB3A62}"/>
                </a:ext>
              </a:extLst>
            </p:cNvPr>
            <p:cNvSpPr/>
            <p:nvPr/>
          </p:nvSpPr>
          <p:spPr>
            <a:xfrm>
              <a:off x="5160674" y="1957033"/>
              <a:ext cx="3574757" cy="2441698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>
                  <a:latin typeface="Trebuchet MS" panose="020B0603020202020204" pitchFamily="34" charset="0"/>
                  <a:ea typeface="굴림" panose="020B0600000101010101" pitchFamily="50" charset="-127"/>
                </a:rPr>
                <a:t>0</a:t>
              </a:r>
              <a:r>
                <a:rPr lang="ko-KR" altLang="en-US" sz="1400" dirty="0">
                  <a:latin typeface="Trebuchet MS" panose="020B0603020202020204" pitchFamily="34" charset="0"/>
                  <a:ea typeface="굴림" panose="020B0600000101010101" pitchFamily="50" charset="-127"/>
                </a:rPr>
                <a:t>보다 큰 두 정수 입력</a:t>
              </a:r>
              <a:r>
                <a:rPr lang="en-US" altLang="ko-KR" sz="1400" dirty="0">
                  <a:latin typeface="Trebuchet MS" panose="020B0603020202020204" pitchFamily="34" charset="0"/>
                  <a:ea typeface="굴림" panose="020B0600000101010101" pitchFamily="50" charset="-127"/>
                </a:rPr>
                <a:t>: 25 10</a:t>
              </a:r>
            </a:p>
            <a:p>
              <a:r>
                <a:rPr lang="ko-KR" altLang="en-US" sz="1400" dirty="0">
                  <a:latin typeface="Trebuchet MS" panose="020B0603020202020204" pitchFamily="34" charset="0"/>
                  <a:ea typeface="굴림" panose="020B0600000101010101" pitchFamily="50" charset="-127"/>
                </a:rPr>
                <a:t>최대 공약수는 </a:t>
              </a:r>
              <a:r>
                <a:rPr lang="en-US" altLang="ko-KR" sz="1400" dirty="0">
                  <a:latin typeface="Trebuchet MS" panose="020B0603020202020204" pitchFamily="34" charset="0"/>
                  <a:ea typeface="굴림" panose="020B0600000101010101" pitchFamily="50" charset="-127"/>
                </a:rPr>
                <a:t>5</a:t>
              </a:r>
              <a:r>
                <a:rPr lang="ko-KR" altLang="en-US" sz="1400" dirty="0">
                  <a:latin typeface="Trebuchet MS" panose="020B0603020202020204" pitchFamily="34" charset="0"/>
                  <a:ea typeface="굴림" panose="020B0600000101010101" pitchFamily="50" charset="-127"/>
                </a:rPr>
                <a:t>입니다</a:t>
              </a:r>
              <a:r>
                <a:rPr lang="en-US" altLang="ko-KR" sz="1400" dirty="0">
                  <a:latin typeface="Trebuchet MS" panose="020B0603020202020204" pitchFamily="34" charset="0"/>
                  <a:ea typeface="굴림" panose="020B0600000101010101" pitchFamily="50" charset="-127"/>
                </a:rPr>
                <a:t>.</a:t>
              </a:r>
              <a:endParaRPr lang="en-US" altLang="ko-KR" sz="1100" dirty="0">
                <a:latin typeface="Trebuchet MS" panose="020B0603020202020204" pitchFamily="34" charset="0"/>
                <a:ea typeface="굴림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9583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/>
              <a:t>do-while </a:t>
            </a:r>
            <a:r>
              <a:rPr lang="ko-KR" altLang="en-US" sz="3600" dirty="0"/>
              <a:t>문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BD3269D-82DD-2450-711E-27BD8CC2AC4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27075" y="2133600"/>
            <a:ext cx="7924800" cy="342900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do-while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적어도 한번은 반복문장을 실행한다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E048343-3059-A19E-53D4-7A16D5393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226" y="2271618"/>
            <a:ext cx="6814589" cy="325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82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ChangeArrowheads="1"/>
          </p:cNvSpPr>
          <p:nvPr/>
        </p:nvSpPr>
        <p:spPr bwMode="auto">
          <a:xfrm>
            <a:off x="619964" y="1595883"/>
            <a:ext cx="7578725" cy="469162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 dirty="0">
              <a:solidFill>
                <a:srgbClr val="8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"1---</a:t>
            </a:r>
            <a:r>
              <a:rPr kumimoji="1" lang="ko-KR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새로만들기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"2---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파일열기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"3---</a:t>
            </a:r>
            <a:r>
              <a:rPr kumimoji="1" lang="ko-KR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파일닫기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메뉴를 </a:t>
            </a:r>
            <a:r>
              <a:rPr kumimoji="1" lang="ko-KR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선택하시오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.\n"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scanf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"%d"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&amp;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} 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while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&lt; 1 ||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&gt; 3);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선택된 메뉴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= %d\n"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 </a:t>
            </a:r>
            <a:endParaRPr kumimoji="1"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669701" name="Rectangle 5"/>
          <p:cNvSpPr>
            <a:spLocks noChangeArrowheads="1"/>
          </p:cNvSpPr>
          <p:nvPr/>
        </p:nvSpPr>
        <p:spPr bwMode="auto">
          <a:xfrm>
            <a:off x="0" y="499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메뉴 선택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23BF837-63F8-F897-A2C2-E1E77765B235}"/>
              </a:ext>
            </a:extLst>
          </p:cNvPr>
          <p:cNvGrpSpPr/>
          <p:nvPr/>
        </p:nvGrpSpPr>
        <p:grpSpPr>
          <a:xfrm>
            <a:off x="5705873" y="2842936"/>
            <a:ext cx="2240506" cy="2419181"/>
            <a:chOff x="5160674" y="1957033"/>
            <a:chExt cx="3574757" cy="265758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CBED884-7E0A-84E3-1363-F189E5D008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40869" y="4264555"/>
              <a:ext cx="745785" cy="35006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7A33205-B96E-85DC-58ED-F452EEC4AA0A}"/>
                </a:ext>
              </a:extLst>
            </p:cNvPr>
            <p:cNvSpPr/>
            <p:nvPr/>
          </p:nvSpPr>
          <p:spPr>
            <a:xfrm>
              <a:off x="5160674" y="1957033"/>
              <a:ext cx="3574757" cy="2441698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1"/>
              <a:r>
                <a:rPr lang="en-US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1---</a:t>
              </a:r>
              <a:r>
                <a:rPr lang="ko-KR" altLang="en-US" sz="1400" dirty="0" err="1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새로만들기</a:t>
              </a:r>
              <a:endPara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endParaRPr>
            </a:p>
            <a:p>
              <a:pPr latinLnBrk="1"/>
              <a:r>
                <a:rPr lang="en-US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2---</a:t>
              </a:r>
              <a:r>
                <a:rPr lang="ko-KR" altLang="en-US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파일열기</a:t>
              </a:r>
            </a:p>
            <a:p>
              <a:pPr latinLnBrk="1"/>
              <a:r>
                <a:rPr lang="en-US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3---</a:t>
              </a:r>
              <a:r>
                <a:rPr lang="ko-KR" altLang="en-US" sz="1400" dirty="0" err="1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파일닫기</a:t>
              </a:r>
              <a:endPara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endParaRPr>
            </a:p>
            <a:p>
              <a:pPr latinLnBrk="1"/>
              <a:r>
                <a:rPr lang="ko-KR" altLang="en-US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메뉴를 </a:t>
              </a:r>
              <a:r>
                <a:rPr lang="ko-KR" altLang="en-US" sz="1400" dirty="0" err="1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선택하시오</a:t>
              </a:r>
              <a:r>
                <a:rPr lang="en-US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: 4</a:t>
              </a:r>
            </a:p>
            <a:p>
              <a:pPr latinLnBrk="1"/>
              <a:r>
                <a:rPr lang="en-US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1---</a:t>
              </a:r>
              <a:r>
                <a:rPr lang="ko-KR" altLang="en-US" sz="1400" dirty="0" err="1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새로만들기</a:t>
              </a:r>
              <a:endPara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endParaRPr>
            </a:p>
            <a:p>
              <a:pPr latinLnBrk="1"/>
              <a:r>
                <a:rPr lang="en-US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2---</a:t>
              </a:r>
              <a:r>
                <a:rPr lang="ko-KR" altLang="en-US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파일열기</a:t>
              </a:r>
            </a:p>
            <a:p>
              <a:pPr latinLnBrk="1"/>
              <a:r>
                <a:rPr lang="en-US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3---</a:t>
              </a:r>
              <a:r>
                <a:rPr lang="ko-KR" altLang="en-US" sz="1400" dirty="0" err="1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파일닫기</a:t>
              </a:r>
              <a:endPara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endParaRPr>
            </a:p>
            <a:p>
              <a:pPr latinLnBrk="1"/>
              <a:r>
                <a:rPr lang="ko-KR" altLang="en-US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메뉴를 </a:t>
              </a:r>
              <a:r>
                <a:rPr lang="ko-KR" altLang="en-US" sz="1400" dirty="0" err="1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선택하시오</a:t>
              </a:r>
              <a:r>
                <a:rPr lang="en-US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: 1</a:t>
              </a:r>
            </a:p>
            <a:p>
              <a:pPr latinLnBrk="1"/>
              <a:r>
                <a:rPr lang="ko-KR" altLang="en-US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선택된 메뉴 </a:t>
              </a:r>
              <a:r>
                <a:rPr lang="en-US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= 1</a:t>
              </a:r>
              <a:endPara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034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숫자 추측 게임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프로그램이 가지고 있는 정수를 사용자가 맞추는 게임</a:t>
            </a:r>
            <a:endParaRPr lang="en-US" altLang="ko-KR" dirty="0"/>
          </a:p>
        </p:txBody>
      </p: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1E3316FA-96A8-4B99-BD3C-8E9E76BAD712}"/>
              </a:ext>
            </a:extLst>
          </p:cNvPr>
          <p:cNvGrpSpPr/>
          <p:nvPr/>
        </p:nvGrpSpPr>
        <p:grpSpPr>
          <a:xfrm>
            <a:off x="1032708" y="2027481"/>
            <a:ext cx="2552063" cy="1767684"/>
            <a:chOff x="5160674" y="1957033"/>
            <a:chExt cx="3574757" cy="2657582"/>
          </a:xfrm>
        </p:grpSpPr>
        <p:pic>
          <p:nvPicPr>
            <p:cNvPr id="168" name="그림 167">
              <a:extLst>
                <a:ext uri="{FF2B5EF4-FFF2-40B4-BE49-F238E27FC236}">
                  <a16:creationId xmlns:a16="http://schemas.microsoft.com/office/drawing/2014/main" id="{807C679D-DC0E-414A-A6F7-2F4D6DFA8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40869" y="4264555"/>
              <a:ext cx="745785" cy="350060"/>
            </a:xfrm>
            <a:prstGeom prst="rect">
              <a:avLst/>
            </a:prstGeom>
          </p:spPr>
        </p:pic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F6344ED0-07A8-4F7A-B8BF-71BDE6159862}"/>
                </a:ext>
              </a:extLst>
            </p:cNvPr>
            <p:cNvSpPr/>
            <p:nvPr/>
          </p:nvSpPr>
          <p:spPr>
            <a:xfrm>
              <a:off x="5160674" y="1957033"/>
              <a:ext cx="3574757" cy="2441698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1"/>
              <a:r>
                <a:rPr lang="ko-KR" altLang="en-US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정답을 </a:t>
              </a:r>
              <a:r>
                <a:rPr lang="ko-KR" altLang="en-US" sz="1400" dirty="0" err="1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추측하시오</a:t>
              </a:r>
              <a:r>
                <a:rPr lang="en-US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: 50</a:t>
              </a:r>
            </a:p>
            <a:p>
              <a:pPr latinLnBrk="1"/>
              <a:r>
                <a:rPr lang="en-US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LOW</a:t>
              </a:r>
            </a:p>
            <a:p>
              <a:pPr latinLnBrk="1"/>
              <a:r>
                <a:rPr lang="ko-KR" altLang="en-US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정답을 </a:t>
              </a:r>
              <a:r>
                <a:rPr lang="ko-KR" altLang="en-US" sz="1400" dirty="0" err="1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추측하시오</a:t>
              </a:r>
              <a:r>
                <a:rPr lang="en-US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: 75</a:t>
              </a:r>
            </a:p>
            <a:p>
              <a:pPr latinLnBrk="1"/>
              <a:r>
                <a:rPr lang="en-US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HIGH</a:t>
              </a:r>
            </a:p>
            <a:p>
              <a:pPr latinLnBrk="1"/>
              <a:r>
                <a:rPr lang="ko-KR" altLang="en-US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정답을 </a:t>
              </a:r>
              <a:r>
                <a:rPr lang="ko-KR" altLang="en-US" sz="1400" dirty="0" err="1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추측하시오</a:t>
              </a:r>
              <a:r>
                <a:rPr lang="en-US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: 60</a:t>
              </a:r>
            </a:p>
            <a:p>
              <a:pPr latinLnBrk="1"/>
              <a:r>
                <a:rPr lang="ko-KR" altLang="en-US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축하합니다</a:t>
              </a:r>
              <a:r>
                <a:rPr lang="en-US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. </a:t>
              </a:r>
              <a:r>
                <a:rPr lang="ko-KR" altLang="en-US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시도횟수</a:t>
              </a:r>
              <a:r>
                <a:rPr lang="en-US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=3</a:t>
              </a:r>
              <a:endPara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endParaRPr>
            </a:p>
          </p:txBody>
        </p:sp>
      </p:grp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EE5FD13-DF3E-E803-C436-817E84032F28}"/>
              </a:ext>
            </a:extLst>
          </p:cNvPr>
          <p:cNvSpPr txBox="1">
            <a:spLocks/>
          </p:cNvSpPr>
          <p:nvPr/>
        </p:nvSpPr>
        <p:spPr>
          <a:xfrm>
            <a:off x="3742230" y="2014094"/>
            <a:ext cx="4550771" cy="3096457"/>
          </a:xfrm>
          <a:prstGeom prst="rect">
            <a:avLst/>
          </a:prstGeom>
          <a:solidFill>
            <a:srgbClr val="C4F6B0"/>
          </a:solidFill>
          <a:ln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ko-KR" sz="1600" dirty="0"/>
              <a:t>do </a:t>
            </a:r>
            <a:endParaRPr lang="ko-KR" altLang="en-US" sz="1600" dirty="0"/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ko-KR" altLang="en-US" sz="1600" dirty="0"/>
              <a:t>       사용자로부터 숫자를 </a:t>
            </a:r>
            <a:r>
              <a:rPr lang="en-US" altLang="ko-KR" sz="1600" dirty="0"/>
              <a:t>guess</a:t>
            </a:r>
            <a:r>
              <a:rPr lang="ko-KR" altLang="en-US" sz="1600" dirty="0"/>
              <a:t>로 </a:t>
            </a:r>
            <a:r>
              <a:rPr lang="ko-KR" altLang="en-US" sz="1600" dirty="0" err="1"/>
              <a:t>입력받는다</a:t>
            </a:r>
            <a:r>
              <a:rPr lang="en-US" altLang="ko-KR" sz="1600" dirty="0"/>
              <a:t>. </a:t>
            </a:r>
            <a:endParaRPr lang="ko-KR" altLang="en-US" sz="1600" dirty="0"/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ko-KR" altLang="en-US" sz="1600" dirty="0"/>
              <a:t>       시도횟수를 증가한다</a:t>
            </a:r>
            <a:r>
              <a:rPr lang="en-US" altLang="ko-KR" sz="1600" dirty="0"/>
              <a:t>. </a:t>
            </a:r>
            <a:endParaRPr lang="ko-KR" altLang="en-US" sz="1600" dirty="0"/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ko-KR" sz="1600" dirty="0"/>
              <a:t>       if( guess &lt; answer )</a:t>
            </a:r>
            <a:endParaRPr lang="ko-KR" altLang="en-US" sz="1600" dirty="0"/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ko-KR" sz="1600" dirty="0"/>
              <a:t>	</a:t>
            </a:r>
            <a:r>
              <a:rPr lang="ko-KR" altLang="en-US" sz="1600" dirty="0"/>
              <a:t>숫자가 낮다고 출력한다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ko-KR" altLang="en-US" sz="1600" dirty="0"/>
              <a:t>       </a:t>
            </a:r>
            <a:r>
              <a:rPr lang="en-US" altLang="ko-KR" sz="1600" dirty="0"/>
              <a:t>if( guess &gt; answer )</a:t>
            </a:r>
            <a:endParaRPr lang="ko-KR" altLang="en-US" sz="1600" dirty="0"/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ko-KR" altLang="en-US" sz="1600" dirty="0"/>
              <a:t>	숫자가 높다고 출력한다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ko-KR" sz="1600" dirty="0"/>
              <a:t>while(guess != answer);</a:t>
            </a:r>
            <a:endParaRPr lang="ko-KR" altLang="en-US" sz="1600" dirty="0"/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ko-KR" altLang="en-US" sz="1600" dirty="0"/>
              <a:t>“</a:t>
            </a:r>
            <a:r>
              <a:rPr lang="ko-KR" altLang="en-US" sz="1600" dirty="0" err="1"/>
              <a:t>축하합니다”와</a:t>
            </a:r>
            <a:r>
              <a:rPr lang="ko-KR" altLang="en-US" sz="1600" dirty="0"/>
              <a:t> 시도횟수를 출력한다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3968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</a:t>
            </a:r>
            <a:r>
              <a:rPr lang="en-US" altLang="ko-KR" dirty="0"/>
              <a:t>(iteration,</a:t>
            </a:r>
            <a:r>
              <a:rPr lang="ko-KR" altLang="en-US" dirty="0"/>
              <a:t> </a:t>
            </a:r>
            <a:r>
              <a:rPr lang="en-US" altLang="ko-KR" dirty="0"/>
              <a:t>loop) </a:t>
            </a:r>
            <a:r>
              <a:rPr lang="ko-KR" altLang="en-US" dirty="0"/>
              <a:t>구조의 필요성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83279" y="1706301"/>
            <a:ext cx="8212137" cy="182701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>
            <a:no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"Hello World! 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"Hello World! 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"Hello World! 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"Hello World! 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"Hello World! 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pPr marL="0" indent="0">
              <a:buNone/>
            </a:pP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53911" y="4415470"/>
            <a:ext cx="8212137" cy="75133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>
            <a:no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nn-NO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for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(i = 0; i &lt; 5; i++)</a:t>
            </a:r>
            <a:r>
              <a:rPr lang="en-US" altLang="ko-KR" sz="1600" dirty="0">
                <a:latin typeface="Trebuchet MS" panose="020B0603020202020204" pitchFamily="34" charset="0"/>
              </a:rPr>
              <a:t>	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"Hello World! 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  <a:endParaRPr lang="en-US" altLang="ko-KR" sz="1600" dirty="0">
              <a:latin typeface="Trebuchet MS" panose="020B0603020202020204" pitchFamily="34" charset="0"/>
            </a:endParaRPr>
          </a:p>
        </p:txBody>
      </p:sp>
      <p:sp>
        <p:nvSpPr>
          <p:cNvPr id="6" name="아래쪽 화살표 5"/>
          <p:cNvSpPr/>
          <p:nvPr/>
        </p:nvSpPr>
        <p:spPr>
          <a:xfrm>
            <a:off x="3888419" y="3728621"/>
            <a:ext cx="800928" cy="577049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687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숫자 추측 게임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12648" y="1591246"/>
            <a:ext cx="7626350" cy="51898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indent="0" algn="l" rtl="0">
              <a:buNone/>
            </a:pPr>
            <a:r>
              <a:rPr lang="en-US" altLang="ko-KR" sz="1400" b="0" i="0" u="none" strike="noStrike" baseline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#include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400" b="0" i="0" u="none" strike="noStrike" baseline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sz="1400" b="0" i="0" u="none" strike="noStrike" baseline="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stdio.h</a:t>
            </a:r>
            <a:r>
              <a:rPr lang="en-US" altLang="ko-KR" sz="1400" b="0" i="0" u="none" strike="noStrike" baseline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</a:p>
          <a:p>
            <a:pPr marL="0" marR="0" indent="0" algn="l" rtl="0">
              <a:buNone/>
            </a:pPr>
            <a:r>
              <a:rPr lang="en-US" altLang="ko-KR" sz="1400" b="1" i="0" u="none" strike="noStrike" baseline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#include</a:t>
            </a:r>
            <a:r>
              <a:rPr lang="en-US" altLang="ko-KR" sz="1400" b="1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400" b="1" i="0" u="none" strike="noStrike" baseline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sz="1400" b="1" i="0" u="none" strike="noStrike" baseline="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stdlib.h</a:t>
            </a:r>
            <a:r>
              <a:rPr lang="en-US" altLang="ko-KR" sz="1400" b="1" i="0" u="none" strike="noStrike" baseline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1400" b="1" i="0" u="none" strike="noStrike" baseline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#include</a:t>
            </a:r>
            <a:r>
              <a:rPr lang="en-US" altLang="ko-KR" sz="1400" b="1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400" b="1" i="0" u="none" strike="noStrike" baseline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sz="1400" b="1" i="0" u="none" strike="noStrike" baseline="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time.h</a:t>
            </a:r>
            <a:r>
              <a:rPr lang="en-US" altLang="ko-KR" sz="1400" b="1" i="0" u="none" strike="noStrike" baseline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</a:p>
          <a:p>
            <a:pPr marL="0" marR="0" indent="0" algn="l" rtl="0">
              <a:buNone/>
            </a:pPr>
            <a:r>
              <a:rPr lang="ko-KR" altLang="en-US" sz="1400" b="0" i="0" u="none" strike="noStrike" baseline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</a:p>
          <a:p>
            <a:pPr marL="0" marR="0" indent="0" algn="l" rtl="0">
              <a:buNone/>
            </a:pPr>
            <a:r>
              <a:rPr lang="en-US" altLang="ko-KR" sz="1400" b="0" i="0" u="none" strike="noStrike" baseline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main(</a:t>
            </a:r>
            <a:r>
              <a:rPr lang="en-US" altLang="ko-KR" sz="1400" b="0" i="0" u="none" strike="noStrike" baseline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void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 {</a:t>
            </a:r>
          </a:p>
          <a:p>
            <a:pPr marL="0" indent="0" algn="l">
              <a:buNone/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</a:t>
            </a:r>
            <a:r>
              <a:rPr lang="en-US" altLang="ko-KR" sz="1400" b="0" i="0" u="none" strike="noStrike" baseline="0" dirty="0" err="1">
                <a:solidFill>
                  <a:srgbClr val="FF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srand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((unsigned)time(NULL));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400" b="0" i="0" u="none" strike="noStrike" baseline="0" dirty="0">
                <a:solidFill>
                  <a:srgbClr val="007434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400" b="0" i="0" u="none" strike="noStrike" baseline="0" dirty="0">
                <a:solidFill>
                  <a:srgbClr val="007434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난수 발생기 </a:t>
            </a:r>
            <a:r>
              <a:rPr lang="ko-KR" altLang="en-US" sz="1400" b="0" i="0" u="none" strike="noStrike" baseline="0" dirty="0" err="1">
                <a:solidFill>
                  <a:srgbClr val="007434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시드</a:t>
            </a:r>
            <a:r>
              <a:rPr lang="ko-KR" altLang="en-US" sz="1400" b="0" i="0" u="none" strike="noStrike" baseline="0" dirty="0">
                <a:solidFill>
                  <a:srgbClr val="007434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설정</a:t>
            </a:r>
          </a:p>
          <a:p>
            <a:pPr marL="0" marR="0" indent="0" algn="l" rtl="0">
              <a:buNone/>
            </a:pP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</a:t>
            </a:r>
            <a:r>
              <a:rPr lang="en-US" altLang="ko-KR" sz="1400" b="0" i="0" u="none" strike="noStrike" baseline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answer = rand() % 100;     </a:t>
            </a:r>
            <a:r>
              <a:rPr lang="en-US" altLang="ko-KR" sz="1400" b="0" i="0" u="none" strike="noStrike" baseline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400" b="0" i="0" u="none" strike="noStrike" baseline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정답을 난수로 발생</a:t>
            </a:r>
            <a:r>
              <a:rPr lang="en-US" altLang="ko-KR" sz="1400" b="0" i="0" u="none" strike="noStrike" baseline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</a:p>
          <a:p>
            <a:pPr marL="0" marR="0" indent="0" algn="l" rtl="0">
              <a:buNone/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</a:t>
            </a:r>
            <a:r>
              <a:rPr lang="en-US" altLang="ko-KR" sz="1400" b="0" i="0" u="none" strike="noStrike" baseline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guess, tries = 0;</a:t>
            </a:r>
          </a:p>
          <a:p>
            <a:pPr marL="0" marR="0" indent="0" algn="l" rtl="0">
              <a:buNone/>
            </a:pPr>
            <a:endParaRPr lang="en-US" altLang="ko-KR" sz="1400" b="0" i="0" u="none" strike="noStrike" baseline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marR="0" indent="0" algn="l" rtl="0">
              <a:buNone/>
            </a:pPr>
            <a:r>
              <a:rPr lang="en-US" altLang="ko-KR" sz="1400" b="0" i="0" u="none" strike="noStrike" baseline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do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{</a:t>
            </a:r>
          </a:p>
          <a:p>
            <a:pPr marL="0" marR="0" indent="0" algn="l" rtl="0">
              <a:buNone/>
            </a:pP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  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400" b="0" i="0" u="none" strike="noStrike" baseline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ko-KR" altLang="en-US" sz="1400" b="0" i="0" u="none" strike="noStrike" baseline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정답을 </a:t>
            </a:r>
            <a:r>
              <a:rPr lang="ko-KR" altLang="en-US" sz="1400" b="0" i="0" u="none" strike="noStrike" baseline="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추측하시오</a:t>
            </a:r>
            <a:r>
              <a:rPr lang="en-US" altLang="ko-KR" sz="1400" b="0" i="0" u="none" strike="noStrike" baseline="0" dirty="0">
                <a:solidFill>
                  <a:srgbClr val="C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: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400" b="0" i="0" u="none" strike="noStrike" baseline="0" dirty="0">
                <a:solidFill>
                  <a:srgbClr val="C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pPr marL="0" marR="0" indent="0" algn="l" rtl="0">
              <a:buNone/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  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scanf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400" b="0" i="0" u="none" strike="noStrike" baseline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"%d"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&amp;guess);</a:t>
            </a:r>
          </a:p>
          <a:p>
            <a:pPr marL="0" marR="0" indent="0" algn="l" rtl="0">
              <a:buNone/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   tries++;</a:t>
            </a:r>
          </a:p>
          <a:p>
            <a:pPr marL="0" marR="0" indent="0" algn="l" rtl="0">
              <a:buNone/>
            </a:pPr>
            <a:r>
              <a:rPr lang="en-US" altLang="ko-KR" sz="1400" b="0" i="0" u="none" strike="noStrike" baseline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   if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(guess &gt;answer)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400" b="0" i="0" u="none" strike="noStrike" baseline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"HIGH\n</a:t>
            </a:r>
            <a:r>
              <a:rPr lang="en-US" altLang="ko-KR" sz="1400" b="0" i="0" u="none" strike="noStrike" baseline="0" dirty="0">
                <a:solidFill>
                  <a:srgbClr val="C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pPr marL="0" marR="0" indent="0" algn="l" rtl="0">
              <a:buNone/>
            </a:pP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   </a:t>
            </a:r>
            <a:r>
              <a:rPr lang="en-US" altLang="ko-KR" sz="1400" b="0" i="0" u="none" strike="noStrike" baseline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if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(guess &lt;answer)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400" b="0" i="0" u="none" strike="noStrike" baseline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"LOW\n</a:t>
            </a:r>
            <a:r>
              <a:rPr lang="en-US" altLang="ko-KR" sz="1400" b="0" i="0" u="none" strike="noStrike" baseline="0" dirty="0">
                <a:solidFill>
                  <a:srgbClr val="C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pPr marL="0" marR="0" indent="0" algn="l" rtl="0">
              <a:buNone/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} </a:t>
            </a:r>
            <a:r>
              <a:rPr lang="en-US" altLang="ko-KR" sz="1400" b="0" i="0" u="none" strike="noStrike" baseline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while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(guess !=answer);</a:t>
            </a:r>
          </a:p>
          <a:p>
            <a:pPr marL="0" marR="0" indent="0" algn="l" rtl="0">
              <a:buNone/>
            </a:pP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</a:t>
            </a:r>
          </a:p>
          <a:p>
            <a:pPr marL="0" marR="0" indent="0" algn="l" rtl="0">
              <a:buNone/>
            </a:pP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400" b="0" i="0" u="none" strike="noStrike" baseline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ko-KR" altLang="en-US" sz="1400" b="0" i="0" u="none" strike="noStrike" baseline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축하합니다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</a:t>
            </a:r>
            <a:r>
              <a:rPr lang="ko-KR" altLang="en-US" sz="1400" b="0" i="0" u="none" strike="noStrike" baseline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시도횟수</a:t>
            </a:r>
            <a:r>
              <a:rPr lang="en-US" altLang="ko-KR" sz="1400" b="0" i="0" u="none" strike="noStrike" baseline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=%d\n"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tries);</a:t>
            </a:r>
          </a:p>
          <a:p>
            <a:pPr marL="0" marR="0" indent="0" algn="l" rtl="0">
              <a:buNone/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</a:t>
            </a:r>
            <a:r>
              <a:rPr lang="en-US" altLang="ko-KR" sz="1400" b="0" i="0" u="none" strike="noStrike" baseline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return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0;</a:t>
            </a:r>
          </a:p>
          <a:p>
            <a:pPr marL="0" marR="0" indent="0" algn="l" rtl="0">
              <a:buNone/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  <a:endParaRPr lang="en-US" altLang="ko-KR" sz="14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8049C61-19EB-6CB0-4409-63EA79F48872}"/>
              </a:ext>
            </a:extLst>
          </p:cNvPr>
          <p:cNvGrpSpPr/>
          <p:nvPr/>
        </p:nvGrpSpPr>
        <p:grpSpPr>
          <a:xfrm>
            <a:off x="5515697" y="3799637"/>
            <a:ext cx="2568246" cy="1767684"/>
            <a:chOff x="5160674" y="1957033"/>
            <a:chExt cx="3574757" cy="265758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E70F608-3249-E18A-FAE8-6F2A390A5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40869" y="4264555"/>
              <a:ext cx="745785" cy="35006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DF1942B-65C4-8439-A103-9E5FE0D3E5CF}"/>
                </a:ext>
              </a:extLst>
            </p:cNvPr>
            <p:cNvSpPr/>
            <p:nvPr/>
          </p:nvSpPr>
          <p:spPr>
            <a:xfrm>
              <a:off x="5160674" y="1957033"/>
              <a:ext cx="3574757" cy="2441698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1"/>
              <a:r>
                <a:rPr lang="ko-KR" altLang="en-US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정답을 </a:t>
              </a:r>
              <a:r>
                <a:rPr lang="ko-KR" altLang="en-US" sz="1400" dirty="0" err="1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추측하시오</a:t>
              </a:r>
              <a:r>
                <a:rPr lang="en-US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: 50</a:t>
              </a:r>
            </a:p>
            <a:p>
              <a:pPr latinLnBrk="1"/>
              <a:r>
                <a:rPr lang="en-US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LOW</a:t>
              </a:r>
            </a:p>
            <a:p>
              <a:pPr latinLnBrk="1"/>
              <a:r>
                <a:rPr lang="ko-KR" altLang="en-US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정답을 </a:t>
              </a:r>
              <a:r>
                <a:rPr lang="ko-KR" altLang="en-US" sz="1400" dirty="0" err="1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추측하시오</a:t>
              </a:r>
              <a:r>
                <a:rPr lang="en-US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: 75</a:t>
              </a:r>
            </a:p>
            <a:p>
              <a:pPr latinLnBrk="1"/>
              <a:r>
                <a:rPr lang="en-US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HIGH</a:t>
              </a:r>
            </a:p>
            <a:p>
              <a:pPr latinLnBrk="1"/>
              <a:r>
                <a:rPr lang="ko-KR" altLang="en-US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정답을 </a:t>
              </a:r>
              <a:r>
                <a:rPr lang="ko-KR" altLang="en-US" sz="1400" dirty="0" err="1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추측하시오</a:t>
              </a:r>
              <a:r>
                <a:rPr lang="en-US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: 60</a:t>
              </a:r>
            </a:p>
            <a:p>
              <a:pPr latinLnBrk="1"/>
              <a:r>
                <a:rPr lang="ko-KR" altLang="en-US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축하합니다</a:t>
              </a:r>
              <a:r>
                <a:rPr lang="en-US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. </a:t>
              </a:r>
              <a:r>
                <a:rPr lang="ko-KR" altLang="en-US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시도횟수</a:t>
              </a:r>
              <a:r>
                <a:rPr lang="en-US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=3</a:t>
              </a:r>
              <a:endPara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9663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/>
              <a:t>for </a:t>
            </a:r>
            <a:r>
              <a:rPr lang="ko-KR" altLang="en-US" sz="3600" dirty="0"/>
              <a:t>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08EF1C-6CC7-93CE-FAAA-48EC646ABA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092"/>
          <a:stretch/>
        </p:blipFill>
        <p:spPr>
          <a:xfrm>
            <a:off x="3050698" y="3861806"/>
            <a:ext cx="3083066" cy="272258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BAAA554-721D-AD65-9DC0-904580F46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155" y="1578655"/>
            <a:ext cx="6801187" cy="244681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9561E-AC59-4C59-86F1-F44D1E41D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초기식</a:t>
            </a:r>
            <a:r>
              <a:rPr lang="en-US" altLang="ko-KR" dirty="0"/>
              <a:t>, </a:t>
            </a:r>
            <a:r>
              <a:rPr lang="ko-KR" altLang="en-US" dirty="0"/>
              <a:t>조건식</a:t>
            </a:r>
            <a:r>
              <a:rPr lang="en-US" altLang="ko-KR" dirty="0"/>
              <a:t>, </a:t>
            </a:r>
            <a:r>
              <a:rPr lang="ko-KR" altLang="en-US" dirty="0" err="1"/>
              <a:t>증감식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C90783-827B-4372-B8D8-F9162325CE1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572332"/>
            <a:ext cx="8153400" cy="4495800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b="0" i="0" u="none" strike="noStrike" baseline="0" dirty="0" err="1">
                <a:solidFill>
                  <a:srgbClr val="0080FF"/>
                </a:solidFill>
                <a:latin typeface="YDVYGOStd33"/>
              </a:rPr>
              <a:t>초기식</a:t>
            </a:r>
            <a:endParaRPr lang="ko-KR" altLang="en-US" sz="1800" b="0" i="0" u="none" strike="noStrike" baseline="0" dirty="0">
              <a:solidFill>
                <a:srgbClr val="0080FF"/>
              </a:solidFill>
              <a:latin typeface="YDVYGOStd33"/>
            </a:endParaRPr>
          </a:p>
          <a:p>
            <a:pPr lvl="1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DVYMjOStd32"/>
              </a:rPr>
              <a:t>초기식은 반복 루프를 시작하기 전에 한번만 실행된다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DVYMjOStd32"/>
              </a:rPr>
              <a:t>.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DVYMjOStd32"/>
              </a:rPr>
              <a:t>주로 변수 값을 초기화하는 용도로 사용된다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DVYMjOStd32"/>
              </a:rPr>
              <a:t>. </a:t>
            </a:r>
          </a:p>
          <a:p>
            <a:pPr algn="l"/>
            <a:r>
              <a:rPr lang="ko-KR" altLang="en-US" sz="1800" b="0" i="0" u="none" strike="noStrike" baseline="0" dirty="0">
                <a:solidFill>
                  <a:srgbClr val="0080FF"/>
                </a:solidFill>
                <a:latin typeface="YDVYGOStd33"/>
              </a:rPr>
              <a:t>조건식</a:t>
            </a:r>
          </a:p>
          <a:p>
            <a:pPr lvl="1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DVYMjOStd32"/>
              </a:rPr>
              <a:t>반복의 조건을 검사하는 수식이다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DVYMjOStd32"/>
              </a:rPr>
              <a:t>.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DVYMjOStd32"/>
              </a:rPr>
              <a:t>이 수식의 값이 거짓이 되면 반복이 중단된다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DVYMjOStd32"/>
              </a:rPr>
              <a:t>. </a:t>
            </a:r>
          </a:p>
          <a:p>
            <a:r>
              <a:rPr lang="ko-KR" altLang="en-US" sz="1800" b="0" i="0" u="none" strike="noStrike" baseline="0" dirty="0" err="1">
                <a:solidFill>
                  <a:srgbClr val="0080FF"/>
                </a:solidFill>
                <a:latin typeface="YDVYGOStd33"/>
              </a:rPr>
              <a:t>증감식</a:t>
            </a:r>
            <a:endParaRPr lang="ko-KR" altLang="en-US" sz="1800" b="0" i="0" u="none" strike="noStrike" baseline="0" dirty="0">
              <a:solidFill>
                <a:srgbClr val="0080FF"/>
              </a:solidFill>
              <a:latin typeface="YDVYGOStd33"/>
            </a:endParaRPr>
          </a:p>
          <a:p>
            <a:pPr lvl="1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DVYMjOStd32"/>
              </a:rPr>
              <a:t>한 번의 루프 실행이 끝나면 증감식이 실행된다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DVYMjOStd32"/>
              </a:rPr>
              <a:t>.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A6952D0-C4EC-46E8-950A-3C07ACDA1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366" y="5231441"/>
            <a:ext cx="7578725" cy="108411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20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	for</a:t>
            </a:r>
            <a:r>
              <a:rPr lang="en-US" altLang="ko-KR" sz="20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(</a:t>
            </a:r>
            <a:r>
              <a:rPr lang="en-US" altLang="ko-KR" sz="20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= 0;      </a:t>
            </a:r>
            <a:r>
              <a:rPr lang="en-US" altLang="ko-KR" sz="20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&lt; 5;      </a:t>
            </a:r>
            <a:r>
              <a:rPr lang="en-US" altLang="ko-KR" sz="20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++) 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		</a:t>
            </a:r>
            <a:r>
              <a:rPr lang="en-US" altLang="ko-KR" sz="20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</a:t>
            </a:r>
            <a:r>
              <a:rPr lang="en-US" altLang="ko-KR" sz="20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"Hello World!\n"</a:t>
            </a:r>
            <a:r>
              <a:rPr lang="en-US" altLang="ko-KR" sz="20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68510D5-6182-4658-BE2F-DFB20E5349FA}"/>
              </a:ext>
            </a:extLst>
          </p:cNvPr>
          <p:cNvSpPr/>
          <p:nvPr/>
        </p:nvSpPr>
        <p:spPr>
          <a:xfrm>
            <a:off x="2454046" y="5130720"/>
            <a:ext cx="744070" cy="5577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9A56BF5-8798-44F1-9B1B-D94CC0A751BA}"/>
              </a:ext>
            </a:extLst>
          </p:cNvPr>
          <p:cNvSpPr/>
          <p:nvPr/>
        </p:nvSpPr>
        <p:spPr>
          <a:xfrm>
            <a:off x="3490394" y="5069922"/>
            <a:ext cx="744070" cy="5910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68E6A1F-2264-4668-B7A9-4D8C52151140}"/>
              </a:ext>
            </a:extLst>
          </p:cNvPr>
          <p:cNvSpPr/>
          <p:nvPr/>
        </p:nvSpPr>
        <p:spPr>
          <a:xfrm>
            <a:off x="4422724" y="5130720"/>
            <a:ext cx="744070" cy="5219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설명선: 선 9">
            <a:extLst>
              <a:ext uri="{FF2B5EF4-FFF2-40B4-BE49-F238E27FC236}">
                <a16:creationId xmlns:a16="http://schemas.microsoft.com/office/drawing/2014/main" id="{0CC4DFA6-D499-46DD-BC71-93C64D082F7F}"/>
              </a:ext>
            </a:extLst>
          </p:cNvPr>
          <p:cNvSpPr/>
          <p:nvPr/>
        </p:nvSpPr>
        <p:spPr>
          <a:xfrm>
            <a:off x="1709976" y="4628258"/>
            <a:ext cx="744070" cy="421647"/>
          </a:xfrm>
          <a:prstGeom prst="borderCallout1">
            <a:avLst>
              <a:gd name="adj1" fmla="val 98895"/>
              <a:gd name="adj2" fmla="val 99865"/>
              <a:gd name="adj3" fmla="val 119248"/>
              <a:gd name="adj4" fmla="val 1509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초기식</a:t>
            </a:r>
            <a:endParaRPr lang="ko-KR" altLang="en-US" dirty="0"/>
          </a:p>
        </p:txBody>
      </p:sp>
      <p:sp>
        <p:nvSpPr>
          <p:cNvPr id="11" name="설명선: 선 10">
            <a:extLst>
              <a:ext uri="{FF2B5EF4-FFF2-40B4-BE49-F238E27FC236}">
                <a16:creationId xmlns:a16="http://schemas.microsoft.com/office/drawing/2014/main" id="{3808797D-AA82-4E13-93BF-A6B7411BB55A}"/>
              </a:ext>
            </a:extLst>
          </p:cNvPr>
          <p:cNvSpPr/>
          <p:nvPr/>
        </p:nvSpPr>
        <p:spPr>
          <a:xfrm>
            <a:off x="3410881" y="4375351"/>
            <a:ext cx="744070" cy="421647"/>
          </a:xfrm>
          <a:prstGeom prst="borderCallout1">
            <a:avLst>
              <a:gd name="adj1" fmla="val 105967"/>
              <a:gd name="adj2" fmla="val 53113"/>
              <a:gd name="adj3" fmla="val 161355"/>
              <a:gd name="adj4" fmla="val 526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조건식</a:t>
            </a:r>
            <a:endParaRPr lang="ko-KR" altLang="en-US" dirty="0"/>
          </a:p>
        </p:txBody>
      </p:sp>
      <p:sp>
        <p:nvSpPr>
          <p:cNvPr id="12" name="설명선: 선 11">
            <a:extLst>
              <a:ext uri="{FF2B5EF4-FFF2-40B4-BE49-F238E27FC236}">
                <a16:creationId xmlns:a16="http://schemas.microsoft.com/office/drawing/2014/main" id="{DCEFC01F-3286-4759-A039-D42EECA04FCB}"/>
              </a:ext>
            </a:extLst>
          </p:cNvPr>
          <p:cNvSpPr/>
          <p:nvPr/>
        </p:nvSpPr>
        <p:spPr>
          <a:xfrm>
            <a:off x="5344394" y="4572305"/>
            <a:ext cx="744070" cy="421647"/>
          </a:xfrm>
          <a:prstGeom prst="borderCallout1">
            <a:avLst>
              <a:gd name="adj1" fmla="val 98896"/>
              <a:gd name="adj2" fmla="val 1018"/>
              <a:gd name="adj3" fmla="val 133068"/>
              <a:gd name="adj4" fmla="val -75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증감식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3747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ChangeArrowheads="1"/>
          </p:cNvSpPr>
          <p:nvPr/>
        </p:nvSpPr>
        <p:spPr bwMode="auto">
          <a:xfrm>
            <a:off x="878966" y="1766657"/>
            <a:ext cx="7578725" cy="291863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	for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= 0;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&lt; 5;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++)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// </a:t>
            </a:r>
            <a:r>
              <a:rPr lang="en-US" altLang="ko-KR" sz="1600" dirty="0" err="1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는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0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부터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4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까지 증가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"Hello World!\n"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	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669701" name="Rectangle 5"/>
          <p:cNvSpPr>
            <a:spLocks noChangeArrowheads="1"/>
          </p:cNvSpPr>
          <p:nvPr/>
        </p:nvSpPr>
        <p:spPr bwMode="auto">
          <a:xfrm>
            <a:off x="0" y="499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EF0E44F-FDFE-4F3A-9CC8-7AA075044A9D}"/>
              </a:ext>
            </a:extLst>
          </p:cNvPr>
          <p:cNvGrpSpPr/>
          <p:nvPr/>
        </p:nvGrpSpPr>
        <p:grpSpPr>
          <a:xfrm>
            <a:off x="3967482" y="4946260"/>
            <a:ext cx="3258706" cy="1518248"/>
            <a:chOff x="5160674" y="1957033"/>
            <a:chExt cx="3574757" cy="265758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B503497-3AD6-479E-B333-D8717C22A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40869" y="4264555"/>
              <a:ext cx="745785" cy="350060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C3001E8-3126-4DF3-BB8C-A019C0AF672C}"/>
                </a:ext>
              </a:extLst>
            </p:cNvPr>
            <p:cNvSpPr/>
            <p:nvPr/>
          </p:nvSpPr>
          <p:spPr>
            <a:xfrm>
              <a:off x="5160674" y="1957033"/>
              <a:ext cx="3574757" cy="2441698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>
                  <a:latin typeface="Trebuchet MS" panose="020B0603020202020204" pitchFamily="34" charset="0"/>
                  <a:ea typeface="굴림" panose="020B0600000101010101" pitchFamily="50" charset="-127"/>
                </a:rPr>
                <a:t>Hello World!</a:t>
              </a:r>
            </a:p>
            <a:p>
              <a:r>
                <a:rPr lang="en-US" altLang="ko-KR" sz="1400" dirty="0">
                  <a:latin typeface="Trebuchet MS" panose="020B0603020202020204" pitchFamily="34" charset="0"/>
                  <a:ea typeface="굴림" panose="020B0600000101010101" pitchFamily="50" charset="-127"/>
                </a:rPr>
                <a:t>Hello World!</a:t>
              </a:r>
            </a:p>
            <a:p>
              <a:r>
                <a:rPr lang="en-US" altLang="ko-KR" sz="1400" dirty="0">
                  <a:latin typeface="Trebuchet MS" panose="020B0603020202020204" pitchFamily="34" charset="0"/>
                  <a:ea typeface="굴림" panose="020B0600000101010101" pitchFamily="50" charset="-127"/>
                </a:rPr>
                <a:t>Hello World!</a:t>
              </a:r>
            </a:p>
            <a:p>
              <a:r>
                <a:rPr lang="en-US" altLang="ko-KR" sz="1400" dirty="0">
                  <a:latin typeface="Trebuchet MS" panose="020B0603020202020204" pitchFamily="34" charset="0"/>
                  <a:ea typeface="굴림" panose="020B0600000101010101" pitchFamily="50" charset="-127"/>
                </a:rPr>
                <a:t>Hello World!</a:t>
              </a:r>
            </a:p>
            <a:p>
              <a:r>
                <a:rPr lang="en-US" altLang="ko-KR" sz="1400" dirty="0">
                  <a:latin typeface="Trebuchet MS" panose="020B0603020202020204" pitchFamily="34" charset="0"/>
                  <a:ea typeface="굴림" panose="020B0600000101010101" pitchFamily="50" charset="-127"/>
                </a:rPr>
                <a:t>Hello World!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6632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ChangeArrowheads="1"/>
          </p:cNvSpPr>
          <p:nvPr/>
        </p:nvSpPr>
        <p:spPr bwMode="auto">
          <a:xfrm>
            <a:off x="863154" y="1603868"/>
            <a:ext cx="7569200" cy="359931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 dirty="0">
              <a:solidFill>
                <a:srgbClr val="8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sum =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1;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&lt;= 10;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++)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sum +=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                     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sum = sum + </a:t>
            </a:r>
            <a:r>
              <a:rPr kumimoji="1" lang="en-US" altLang="ko-KR" sz="1600" dirty="0" err="1">
                <a:solidFill>
                  <a:srgbClr val="008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;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와 같음</a:t>
            </a:r>
            <a:r>
              <a:rPr kumimoji="1"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"1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부터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10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까지의 정수의 합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= %d\n"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sum);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 </a:t>
            </a:r>
            <a:endParaRPr kumimoji="1"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676869" name="Rectangle 5"/>
          <p:cNvSpPr>
            <a:spLocks noChangeArrowheads="1"/>
          </p:cNvSpPr>
          <p:nvPr/>
        </p:nvSpPr>
        <p:spPr bwMode="auto">
          <a:xfrm>
            <a:off x="-363984" y="55551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1</a:t>
            </a:r>
            <a:r>
              <a:rPr lang="ko-KR" altLang="en-US" dirty="0"/>
              <a:t>부터 </a:t>
            </a:r>
            <a:r>
              <a:rPr lang="en-US" altLang="ko-KR" dirty="0"/>
              <a:t>10</a:t>
            </a:r>
            <a:r>
              <a:rPr lang="ko-KR" altLang="en-US" dirty="0"/>
              <a:t>까지 정수</a:t>
            </a:r>
            <a:r>
              <a:rPr lang="en-US" altLang="ko-KR" dirty="0"/>
              <a:t> </a:t>
            </a:r>
            <a:r>
              <a:rPr lang="ko-KR" altLang="en-US" dirty="0"/>
              <a:t>합 계산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4A411F3-D58E-47C8-B9E5-507A7D6D73D1}"/>
              </a:ext>
            </a:extLst>
          </p:cNvPr>
          <p:cNvGrpSpPr/>
          <p:nvPr/>
        </p:nvGrpSpPr>
        <p:grpSpPr>
          <a:xfrm>
            <a:off x="3633788" y="4758832"/>
            <a:ext cx="4798566" cy="990600"/>
            <a:chOff x="5160674" y="1957033"/>
            <a:chExt cx="3574757" cy="265758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FB716A9-61E5-45AA-8D8F-36567D432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40869" y="4264555"/>
              <a:ext cx="745785" cy="35006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D326094-1E9F-4C77-B31C-C32EB236601B}"/>
                </a:ext>
              </a:extLst>
            </p:cNvPr>
            <p:cNvSpPr/>
            <p:nvPr/>
          </p:nvSpPr>
          <p:spPr>
            <a:xfrm>
              <a:off x="5160674" y="1957033"/>
              <a:ext cx="3574757" cy="2441698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1400" dirty="0">
                  <a:ea typeface="굴림" pitchFamily="50" charset="-127"/>
                </a:rPr>
                <a:t>1</a:t>
              </a:r>
              <a:r>
                <a:rPr lang="ko-KR" altLang="en-US" sz="1400" dirty="0">
                  <a:ea typeface="굴림" pitchFamily="50" charset="-127"/>
                </a:rPr>
                <a:t>부터 </a:t>
              </a:r>
              <a:r>
                <a:rPr lang="en-US" altLang="ko-KR" sz="1400" dirty="0">
                  <a:ea typeface="굴림" pitchFamily="50" charset="-127"/>
                </a:rPr>
                <a:t>10</a:t>
              </a:r>
              <a:r>
                <a:rPr lang="ko-KR" altLang="en-US" sz="1400" dirty="0">
                  <a:ea typeface="굴림" pitchFamily="50" charset="-127"/>
                </a:rPr>
                <a:t>까지의 정수의 합 </a:t>
              </a:r>
              <a:r>
                <a:rPr lang="en-US" altLang="ko-KR" sz="1400" dirty="0">
                  <a:ea typeface="굴림" pitchFamily="50" charset="-127"/>
                </a:rPr>
                <a:t>= 55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6070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ChangeArrowheads="1"/>
          </p:cNvSpPr>
          <p:nvPr/>
        </p:nvSpPr>
        <p:spPr bwMode="auto">
          <a:xfrm>
            <a:off x="612648" y="1611926"/>
            <a:ext cx="7559675" cy="467044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endParaRPr kumimoji="1" lang="en-US" altLang="ko-KR" sz="1600" dirty="0">
              <a:solidFill>
                <a:srgbClr val="800000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n;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정수를 </a:t>
            </a:r>
            <a:r>
              <a:rPr kumimoji="1" lang="ko-KR" altLang="en-US" sz="1600" dirty="0" err="1">
                <a:solidFill>
                  <a:srgbClr val="8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입력하시오</a:t>
            </a:r>
            <a:r>
              <a:rPr kumimoji="1" lang="en-US" altLang="ko-KR" sz="1600" dirty="0">
                <a:solidFill>
                  <a:srgbClr val="8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: "</a:t>
            </a:r>
            <a:r>
              <a:rPr kumimoji="1"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scanf</a:t>
            </a:r>
            <a:r>
              <a:rPr kumimoji="1"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"%d"</a:t>
            </a:r>
            <a:r>
              <a:rPr kumimoji="1"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&amp;n);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"====================\n"</a:t>
            </a:r>
            <a:r>
              <a:rPr kumimoji="1"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"    </a:t>
            </a:r>
            <a:r>
              <a:rPr kumimoji="1" lang="en-US" altLang="ko-KR" sz="1600" dirty="0" err="1">
                <a:solidFill>
                  <a:srgbClr val="8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1" lang="en-US" altLang="ko-KR" sz="1600" dirty="0">
                <a:solidFill>
                  <a:srgbClr val="8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     </a:t>
            </a:r>
            <a:r>
              <a:rPr kumimoji="1" lang="en-US" altLang="ko-KR" sz="1600" dirty="0" err="1">
                <a:solidFill>
                  <a:srgbClr val="8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1" lang="ko-KR" altLang="en-US" sz="1600" dirty="0">
                <a:solidFill>
                  <a:srgbClr val="8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의 세제곱</a:t>
            </a:r>
            <a:r>
              <a:rPr kumimoji="1" lang="en-US" altLang="ko-KR" sz="1600" dirty="0">
                <a:solidFill>
                  <a:srgbClr val="8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\n"</a:t>
            </a:r>
            <a:r>
              <a:rPr kumimoji="1"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"====================\n"</a:t>
            </a:r>
            <a:r>
              <a:rPr kumimoji="1"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for </a:t>
            </a:r>
            <a:r>
              <a:rPr kumimoji="1"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kumimoji="1"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= 1; </a:t>
            </a:r>
            <a:r>
              <a:rPr kumimoji="1"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&lt;= n; </a:t>
            </a:r>
            <a:r>
              <a:rPr kumimoji="1"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++)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"%5d     %5d\n"</a:t>
            </a:r>
            <a:r>
              <a:rPr kumimoji="1"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kumimoji="1"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kumimoji="1"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*</a:t>
            </a:r>
            <a:r>
              <a:rPr kumimoji="1"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*</a:t>
            </a:r>
            <a:r>
              <a:rPr kumimoji="1"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);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} </a:t>
            </a:r>
            <a:endParaRPr kumimoji="1"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677893" name="Rectangle 5"/>
          <p:cNvSpPr>
            <a:spLocks noChangeArrowheads="1"/>
          </p:cNvSpPr>
          <p:nvPr/>
        </p:nvSpPr>
        <p:spPr bwMode="auto">
          <a:xfrm>
            <a:off x="0" y="499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1</a:t>
            </a:r>
            <a:r>
              <a:rPr lang="ko-KR" altLang="en-US" dirty="0"/>
              <a:t>부터 </a:t>
            </a:r>
            <a:r>
              <a:rPr lang="en-US" altLang="ko-KR" dirty="0"/>
              <a:t>n</a:t>
            </a:r>
            <a:r>
              <a:rPr lang="ko-KR" altLang="en-US" dirty="0"/>
              <a:t>까지 세제곱 출력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AAABC73-369F-48ED-8F91-57428C779DFA}"/>
              </a:ext>
            </a:extLst>
          </p:cNvPr>
          <p:cNvGrpSpPr/>
          <p:nvPr/>
        </p:nvGrpSpPr>
        <p:grpSpPr>
          <a:xfrm>
            <a:off x="5698300" y="2482588"/>
            <a:ext cx="3181036" cy="2242132"/>
            <a:chOff x="5160674" y="1957033"/>
            <a:chExt cx="3574757" cy="265758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A0C8B33-182A-4C20-9397-0BC1E5190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40869" y="4264555"/>
              <a:ext cx="745785" cy="35006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ED451E1-BA99-4863-A6DD-FDF06B407135}"/>
                </a:ext>
              </a:extLst>
            </p:cNvPr>
            <p:cNvSpPr/>
            <p:nvPr/>
          </p:nvSpPr>
          <p:spPr>
            <a:xfrm>
              <a:off x="5160674" y="1957033"/>
              <a:ext cx="3574757" cy="2441698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Consolas" panose="020B0609020204030204" pitchFamily="49" charset="0"/>
                  <a:ea typeface="굴림" pitchFamily="50" charset="-127"/>
                </a:rPr>
                <a:t>정수를 </a:t>
              </a:r>
              <a:r>
                <a:rPr lang="ko-KR" altLang="en-US" sz="1400" dirty="0" err="1">
                  <a:latin typeface="Consolas" panose="020B0609020204030204" pitchFamily="49" charset="0"/>
                  <a:ea typeface="굴림" pitchFamily="50" charset="-127"/>
                </a:rPr>
                <a:t>입력하시오</a:t>
              </a:r>
              <a:r>
                <a:rPr lang="en-US" altLang="ko-KR" sz="1400" dirty="0">
                  <a:latin typeface="Consolas" panose="020B0609020204030204" pitchFamily="49" charset="0"/>
                  <a:ea typeface="굴림" pitchFamily="50" charset="-127"/>
                </a:rPr>
                <a:t>: 5 </a:t>
              </a:r>
            </a:p>
            <a:p>
              <a:r>
                <a:rPr lang="en-US" altLang="ko-KR" sz="1400" dirty="0">
                  <a:latin typeface="Consolas" panose="020B0609020204030204" pitchFamily="49" charset="0"/>
                  <a:ea typeface="굴림" pitchFamily="50" charset="-127"/>
                </a:rPr>
                <a:t>==================== </a:t>
              </a:r>
            </a:p>
            <a:p>
              <a:r>
                <a:rPr lang="en-US" altLang="ko-KR" sz="1400" dirty="0">
                  <a:latin typeface="Consolas" panose="020B0609020204030204" pitchFamily="49" charset="0"/>
                  <a:ea typeface="굴림" pitchFamily="50" charset="-127"/>
                </a:rPr>
                <a:t>    </a:t>
              </a:r>
              <a:r>
                <a:rPr lang="en-US" altLang="ko-KR" sz="1400" dirty="0" err="1">
                  <a:latin typeface="Consolas" panose="020B0609020204030204" pitchFamily="49" charset="0"/>
                  <a:ea typeface="굴림" pitchFamily="50" charset="-127"/>
                </a:rPr>
                <a:t>i</a:t>
              </a:r>
              <a:r>
                <a:rPr lang="en-US" altLang="ko-KR" sz="1400" dirty="0">
                  <a:latin typeface="Consolas" panose="020B0609020204030204" pitchFamily="49" charset="0"/>
                  <a:ea typeface="굴림" pitchFamily="50" charset="-127"/>
                </a:rPr>
                <a:t>     </a:t>
              </a:r>
              <a:r>
                <a:rPr lang="en-US" altLang="ko-KR" sz="1400" dirty="0" err="1">
                  <a:latin typeface="Consolas" panose="020B0609020204030204" pitchFamily="49" charset="0"/>
                  <a:ea typeface="굴림" pitchFamily="50" charset="-127"/>
                </a:rPr>
                <a:t>i</a:t>
              </a:r>
              <a:r>
                <a:rPr lang="ko-KR" altLang="en-US" sz="1400" dirty="0">
                  <a:latin typeface="Consolas" panose="020B0609020204030204" pitchFamily="49" charset="0"/>
                  <a:ea typeface="굴림" pitchFamily="50" charset="-127"/>
                </a:rPr>
                <a:t>의 세제곱 </a:t>
              </a:r>
            </a:p>
            <a:p>
              <a:r>
                <a:rPr lang="en-US" altLang="ko-KR" sz="1400" dirty="0">
                  <a:latin typeface="Consolas" panose="020B0609020204030204" pitchFamily="49" charset="0"/>
                  <a:ea typeface="굴림" pitchFamily="50" charset="-127"/>
                </a:rPr>
                <a:t>==================== </a:t>
              </a:r>
            </a:p>
            <a:p>
              <a:r>
                <a:rPr lang="en-US" altLang="ko-KR" sz="1400" dirty="0">
                  <a:latin typeface="Consolas" panose="020B0609020204030204" pitchFamily="49" charset="0"/>
                  <a:ea typeface="굴림" pitchFamily="50" charset="-127"/>
                </a:rPr>
                <a:t>    1         1 </a:t>
              </a:r>
            </a:p>
            <a:p>
              <a:r>
                <a:rPr lang="en-US" altLang="ko-KR" sz="1400" dirty="0">
                  <a:latin typeface="Consolas" panose="020B0609020204030204" pitchFamily="49" charset="0"/>
                  <a:ea typeface="굴림" pitchFamily="50" charset="-127"/>
                </a:rPr>
                <a:t>    2         8 </a:t>
              </a:r>
            </a:p>
            <a:p>
              <a:r>
                <a:rPr lang="en-US" altLang="ko-KR" sz="1400" dirty="0">
                  <a:latin typeface="Consolas" panose="020B0609020204030204" pitchFamily="49" charset="0"/>
                  <a:ea typeface="굴림" pitchFamily="50" charset="-127"/>
                </a:rPr>
                <a:t>    3        27 </a:t>
              </a:r>
            </a:p>
            <a:p>
              <a:r>
                <a:rPr lang="en-US" altLang="ko-KR" sz="1400" dirty="0">
                  <a:latin typeface="Consolas" panose="020B0609020204030204" pitchFamily="49" charset="0"/>
                  <a:ea typeface="굴림" pitchFamily="50" charset="-127"/>
                </a:rPr>
                <a:t>    4        64 </a:t>
              </a:r>
            </a:p>
            <a:p>
              <a:r>
                <a:rPr lang="en-US" altLang="ko-KR" sz="1400" dirty="0">
                  <a:latin typeface="Consolas" panose="020B0609020204030204" pitchFamily="49" charset="0"/>
                  <a:ea typeface="굴림" pitchFamily="50" charset="-127"/>
                </a:rPr>
                <a:t>    5       125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05586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ChangeArrowheads="1"/>
          </p:cNvSpPr>
          <p:nvPr/>
        </p:nvSpPr>
        <p:spPr bwMode="auto">
          <a:xfrm>
            <a:off x="612648" y="1611946"/>
            <a:ext cx="7597775" cy="465129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 dirty="0">
              <a:solidFill>
                <a:srgbClr val="8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long fact = 1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n;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정수를 </a:t>
            </a:r>
            <a:r>
              <a:rPr kumimoji="1" lang="ko-KR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입력하시오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: 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scanf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"%d"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&amp;n);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1;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&lt;= n;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++)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fact *=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"%d!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은 </a:t>
            </a:r>
            <a:r>
              <a:rPr kumimoji="1" lang="en-US" altLang="ko-KR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%</a:t>
            </a:r>
            <a:r>
              <a:rPr kumimoji="1" lang="en-US" altLang="ko-KR" sz="1600" dirty="0" err="1">
                <a:solidFill>
                  <a:srgbClr val="FF0000"/>
                </a:solidFill>
                <a:latin typeface="Trebuchet MS" panose="020B0603020202020204" pitchFamily="34" charset="0"/>
              </a:rPr>
              <a:t>ld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입니다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.\n"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n, fact);      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 </a:t>
            </a:r>
            <a:endParaRPr kumimoji="1"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680965" name="Rectangle 5"/>
          <p:cNvSpPr>
            <a:spLocks noChangeArrowheads="1"/>
          </p:cNvSpPr>
          <p:nvPr/>
        </p:nvSpPr>
        <p:spPr bwMode="auto">
          <a:xfrm>
            <a:off x="0" y="499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 err="1"/>
              <a:t>팩토리얼</a:t>
            </a:r>
            <a:r>
              <a:rPr lang="ko-KR" altLang="en-US" dirty="0"/>
              <a:t> 계산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120D36D-A54B-4743-AE58-5B3AB60FC41E}"/>
              </a:ext>
            </a:extLst>
          </p:cNvPr>
          <p:cNvGrpSpPr/>
          <p:nvPr/>
        </p:nvGrpSpPr>
        <p:grpSpPr>
          <a:xfrm>
            <a:off x="4933056" y="3823109"/>
            <a:ext cx="3181036" cy="976381"/>
            <a:chOff x="5160674" y="1957033"/>
            <a:chExt cx="3574757" cy="265758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B7609AF-FAB2-4469-BB09-2C3623687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40869" y="4264555"/>
              <a:ext cx="745785" cy="35006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7937602-D9DD-4023-8209-DBE76DB47FB6}"/>
                </a:ext>
              </a:extLst>
            </p:cNvPr>
            <p:cNvSpPr/>
            <p:nvPr/>
          </p:nvSpPr>
          <p:spPr>
            <a:xfrm>
              <a:off x="5160674" y="1957033"/>
              <a:ext cx="3574757" cy="2441698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ea typeface="굴림" pitchFamily="50" charset="-127"/>
                </a:rPr>
                <a:t>정수를 </a:t>
              </a:r>
              <a:r>
                <a:rPr lang="ko-KR" altLang="en-US" sz="1400" dirty="0" err="1">
                  <a:ea typeface="굴림" pitchFamily="50" charset="-127"/>
                </a:rPr>
                <a:t>입력하시오</a:t>
              </a:r>
              <a:r>
                <a:rPr lang="en-US" altLang="ko-KR" sz="1400" dirty="0">
                  <a:ea typeface="굴림" pitchFamily="50" charset="-127"/>
                </a:rPr>
                <a:t>: 10 </a:t>
              </a:r>
            </a:p>
            <a:p>
              <a:r>
                <a:rPr lang="en-US" altLang="ko-KR" sz="1400" dirty="0">
                  <a:ea typeface="굴림" pitchFamily="50" charset="-127"/>
                </a:rPr>
                <a:t>10!</a:t>
              </a:r>
              <a:r>
                <a:rPr lang="ko-KR" altLang="en-US" sz="1400" dirty="0">
                  <a:ea typeface="굴림" pitchFamily="50" charset="-127"/>
                </a:rPr>
                <a:t>은 </a:t>
              </a:r>
              <a:r>
                <a:rPr lang="en-US" altLang="ko-KR" sz="1400" dirty="0">
                  <a:ea typeface="굴림" pitchFamily="50" charset="-127"/>
                </a:rPr>
                <a:t>3628800</a:t>
              </a:r>
              <a:r>
                <a:rPr lang="ko-KR" altLang="en-US" sz="1400" dirty="0">
                  <a:ea typeface="굴림" pitchFamily="50" charset="-127"/>
                </a:rPr>
                <a:t>입니다</a:t>
              </a:r>
              <a:r>
                <a:rPr lang="en-US" altLang="ko-KR" sz="1400" dirty="0">
                  <a:ea typeface="굴림" pitchFamily="50" charset="-127"/>
                </a:rPr>
                <a:t>. 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E534BC00-75AC-D4BC-C62F-23B00B60A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893" y="1871422"/>
            <a:ext cx="2539921" cy="491761"/>
          </a:xfrm>
          <a:prstGeom prst="rect">
            <a:avLst/>
          </a:prstGeom>
          <a:ln w="28575"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4100726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sz="3600" dirty="0"/>
              <a:t>while </a:t>
            </a:r>
            <a:r>
              <a:rPr lang="ko-KR" altLang="en-US" sz="3600" dirty="0"/>
              <a:t>루프와 </a:t>
            </a:r>
            <a:r>
              <a:rPr lang="en-US" altLang="ko-KR" sz="3600" dirty="0"/>
              <a:t>for </a:t>
            </a:r>
            <a:r>
              <a:rPr lang="ko-KR" altLang="en-US" sz="3600" dirty="0"/>
              <a:t>루프와의 관계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17F7AC9-49B3-439C-9E5E-57F4C1D5B162}"/>
              </a:ext>
            </a:extLst>
          </p:cNvPr>
          <p:cNvGrpSpPr/>
          <p:nvPr/>
        </p:nvGrpSpPr>
        <p:grpSpPr>
          <a:xfrm>
            <a:off x="263268" y="1897729"/>
            <a:ext cx="5667975" cy="4252567"/>
            <a:chOff x="1409046" y="1618129"/>
            <a:chExt cx="6380163" cy="4833470"/>
          </a:xfrm>
        </p:grpSpPr>
        <p:sp>
          <p:nvSpPr>
            <p:cNvPr id="5" name="AutoShape 30">
              <a:extLst>
                <a:ext uri="{FF2B5EF4-FFF2-40B4-BE49-F238E27FC236}">
                  <a16:creationId xmlns:a16="http://schemas.microsoft.com/office/drawing/2014/main" id="{8B72B477-2FF2-408E-99AD-62946E16E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109" y="1618129"/>
              <a:ext cx="2705100" cy="4810126"/>
            </a:xfrm>
            <a:prstGeom prst="foldedCorner">
              <a:avLst>
                <a:gd name="adj" fmla="val 12500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>
                <a:latin typeface="Trebuchet MS" panose="020B0603020202020204" pitchFamily="34" charset="0"/>
              </a:endParaRPr>
            </a:p>
          </p:txBody>
        </p:sp>
        <p:sp>
          <p:nvSpPr>
            <p:cNvPr id="6" name="AutoShape 4">
              <a:extLst>
                <a:ext uri="{FF2B5EF4-FFF2-40B4-BE49-F238E27FC236}">
                  <a16:creationId xmlns:a16="http://schemas.microsoft.com/office/drawing/2014/main" id="{0B2891C3-114F-4DFB-A676-F02F82AC5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9046" y="1641474"/>
              <a:ext cx="2705100" cy="4810125"/>
            </a:xfrm>
            <a:prstGeom prst="foldedCorner">
              <a:avLst>
                <a:gd name="adj" fmla="val 12500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sz="2000">
                <a:latin typeface="Trebuchet MS" panose="020B0603020202020204" pitchFamily="34" charset="0"/>
              </a:endParaRPr>
            </a:p>
          </p:txBody>
        </p:sp>
        <p:sp>
          <p:nvSpPr>
            <p:cNvPr id="7" name="Rectangle 12">
              <a:extLst>
                <a:ext uri="{FF2B5EF4-FFF2-40B4-BE49-F238E27FC236}">
                  <a16:creationId xmlns:a16="http://schemas.microsoft.com/office/drawing/2014/main" id="{2E939E73-A326-4106-970B-84E29865C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634" y="3000841"/>
              <a:ext cx="215900" cy="360363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r>
                <a:rPr lang="en-US" altLang="ko-KR" sz="2000" dirty="0">
                  <a:latin typeface="Trebuchet MS" panose="020B0603020202020204" pitchFamily="34" charset="0"/>
                </a:rPr>
                <a:t>{</a:t>
              </a:r>
            </a:p>
          </p:txBody>
        </p:sp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DCC600EF-2345-4423-8005-AEEC898A2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634" y="2130891"/>
              <a:ext cx="971550" cy="360363"/>
            </a:xfrm>
            <a:prstGeom prst="cube">
              <a:avLst>
                <a:gd name="adj" fmla="val 25000"/>
              </a:avLst>
            </a:prstGeom>
            <a:solidFill>
              <a:srgbClr val="FFCC99"/>
            </a:solidFill>
            <a:ln w="9525" algn="ctr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r>
                <a:rPr lang="ko-KR" altLang="en-US" sz="1200">
                  <a:latin typeface="Trebuchet MS" panose="020B0603020202020204" pitchFamily="34" charset="0"/>
                </a:rPr>
                <a:t>초기식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12D9C6-7205-4D42-9E23-7020FB48E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634" y="2580154"/>
              <a:ext cx="884237" cy="360362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r>
                <a:rPr lang="en-US" altLang="ko-KR" sz="2000" dirty="0">
                  <a:latin typeface="Trebuchet MS" panose="020B0603020202020204" pitchFamily="34" charset="0"/>
                </a:rPr>
                <a:t>while</a:t>
              </a:r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0FC92027-D965-4F97-B5C9-BD81660F6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9496" y="2580154"/>
              <a:ext cx="233363" cy="360362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r>
                <a:rPr lang="en-US" altLang="ko-KR" sz="2000" dirty="0">
                  <a:latin typeface="Trebuchet MS" panose="020B0603020202020204" pitchFamily="34" charset="0"/>
                </a:rPr>
                <a:t>(</a:t>
              </a:r>
            </a:p>
          </p:txBody>
        </p:sp>
        <p:sp>
          <p:nvSpPr>
            <p:cNvPr id="11" name="AutoShape 9">
              <a:extLst>
                <a:ext uri="{FF2B5EF4-FFF2-40B4-BE49-F238E27FC236}">
                  <a16:creationId xmlns:a16="http://schemas.microsoft.com/office/drawing/2014/main" id="{11AEFC8D-E24E-495E-A1DA-7E628D810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5571" y="2580154"/>
              <a:ext cx="971550" cy="360362"/>
            </a:xfrm>
            <a:prstGeom prst="cube">
              <a:avLst>
                <a:gd name="adj" fmla="val 25000"/>
              </a:avLst>
            </a:prstGeom>
            <a:solidFill>
              <a:srgbClr val="CCFFCC"/>
            </a:solidFill>
            <a:ln w="9525" algn="ctr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r>
                <a:rPr lang="ko-KR" altLang="en-US" sz="1200">
                  <a:latin typeface="Trebuchet MS" panose="020B0603020202020204" pitchFamily="34" charset="0"/>
                </a:rPr>
                <a:t>조건식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1CC6D7F-3FA7-4234-A94E-A5C411774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146" y="2580154"/>
              <a:ext cx="215900" cy="360362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r>
                <a:rPr lang="en-US" altLang="ko-KR" sz="2000">
                  <a:latin typeface="Trebuchet MS" panose="020B0603020202020204" pitchFamily="34" charset="0"/>
                </a:rPr>
                <a:t>)</a:t>
              </a:r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DC238B08-6300-47E9-BF83-76850E1DB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634" y="5993279"/>
              <a:ext cx="215900" cy="360362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r>
                <a:rPr lang="en-US" altLang="ko-KR">
                  <a:latin typeface="Trebuchet MS" panose="020B0603020202020204" pitchFamily="34" charset="0"/>
                </a:rPr>
                <a:t>}</a:t>
              </a:r>
            </a:p>
          </p:txBody>
        </p:sp>
        <p:sp>
          <p:nvSpPr>
            <p:cNvPr id="14" name="AutoShape 14">
              <a:extLst>
                <a:ext uri="{FF2B5EF4-FFF2-40B4-BE49-F238E27FC236}">
                  <a16:creationId xmlns:a16="http://schemas.microsoft.com/office/drawing/2014/main" id="{14D8DE95-13A4-4009-BF5D-18D9A828A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159" y="3678704"/>
              <a:ext cx="971550" cy="360362"/>
            </a:xfrm>
            <a:prstGeom prst="cube">
              <a:avLst>
                <a:gd name="adj" fmla="val 25000"/>
              </a:avLst>
            </a:prstGeom>
            <a:solidFill>
              <a:srgbClr val="FFCCFF"/>
            </a:solidFill>
            <a:ln w="9525" algn="ctr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r>
                <a:rPr lang="ko-KR" altLang="en-US" sz="1200">
                  <a:latin typeface="Trebuchet MS" panose="020B0603020202020204" pitchFamily="34" charset="0"/>
                </a:rPr>
                <a:t>문장</a:t>
              </a:r>
              <a:r>
                <a:rPr lang="en-US" altLang="ko-KR" sz="1200">
                  <a:latin typeface="Trebuchet MS" panose="020B0603020202020204" pitchFamily="34" charset="0"/>
                </a:rPr>
                <a:t>1</a:t>
              </a:r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B6D44CF0-0EA9-4EAB-9EC5-455986149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8134" y="3678704"/>
              <a:ext cx="377825" cy="360362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r>
                <a:rPr lang="en-US" altLang="ko-KR">
                  <a:latin typeface="Trebuchet MS" panose="020B0603020202020204" pitchFamily="34" charset="0"/>
                </a:rPr>
                <a:t>;</a:t>
              </a:r>
            </a:p>
          </p:txBody>
        </p:sp>
        <p:sp>
          <p:nvSpPr>
            <p:cNvPr id="16" name="AutoShape 16">
              <a:extLst>
                <a:ext uri="{FF2B5EF4-FFF2-40B4-BE49-F238E27FC236}">
                  <a16:creationId xmlns:a16="http://schemas.microsoft.com/office/drawing/2014/main" id="{A87ED120-92D6-48A3-A3D7-FC4072DD2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1509" y="4216866"/>
              <a:ext cx="971550" cy="360363"/>
            </a:xfrm>
            <a:prstGeom prst="cube">
              <a:avLst>
                <a:gd name="adj" fmla="val 25000"/>
              </a:avLst>
            </a:prstGeom>
            <a:solidFill>
              <a:srgbClr val="FFCCFF"/>
            </a:solidFill>
            <a:ln w="9525" algn="ctr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r>
                <a:rPr lang="ko-KR" altLang="en-US" sz="1200">
                  <a:latin typeface="Trebuchet MS" panose="020B0603020202020204" pitchFamily="34" charset="0"/>
                </a:rPr>
                <a:t>문장</a:t>
              </a:r>
              <a:r>
                <a:rPr lang="en-US" altLang="ko-KR" sz="1200">
                  <a:latin typeface="Trebuchet MS" panose="020B0603020202020204" pitchFamily="34" charset="0"/>
                </a:rPr>
                <a:t>2</a:t>
              </a:r>
            </a:p>
          </p:txBody>
        </p:sp>
        <p:sp>
          <p:nvSpPr>
            <p:cNvPr id="17" name="Rectangle 17">
              <a:extLst>
                <a:ext uri="{FF2B5EF4-FFF2-40B4-BE49-F238E27FC236}">
                  <a16:creationId xmlns:a16="http://schemas.microsoft.com/office/drawing/2014/main" id="{3906F42A-5FD3-4BC7-B669-73AD7569F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0671" y="4216866"/>
              <a:ext cx="377825" cy="360363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r>
                <a:rPr lang="en-US" altLang="ko-KR">
                  <a:latin typeface="Trebuchet MS" panose="020B0603020202020204" pitchFamily="34" charset="0"/>
                </a:rPr>
                <a:t>;</a:t>
              </a:r>
            </a:p>
          </p:txBody>
        </p:sp>
        <p:sp>
          <p:nvSpPr>
            <p:cNvPr id="18" name="AutoShape 18">
              <a:extLst>
                <a:ext uri="{FF2B5EF4-FFF2-40B4-BE49-F238E27FC236}">
                  <a16:creationId xmlns:a16="http://schemas.microsoft.com/office/drawing/2014/main" id="{56545758-84BF-4021-870C-07B2472FE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8971" y="5285254"/>
              <a:ext cx="971550" cy="360362"/>
            </a:xfrm>
            <a:prstGeom prst="cube">
              <a:avLst>
                <a:gd name="adj" fmla="val 25000"/>
              </a:avLst>
            </a:prstGeom>
            <a:solidFill>
              <a:srgbClr val="66FF33"/>
            </a:solidFill>
            <a:ln w="9525" algn="ctr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r>
                <a:rPr lang="ko-KR" altLang="en-US" sz="1200">
                  <a:latin typeface="Trebuchet MS" panose="020B0603020202020204" pitchFamily="34" charset="0"/>
                </a:rPr>
                <a:t>증감식</a:t>
              </a:r>
            </a:p>
          </p:txBody>
        </p:sp>
        <p:sp>
          <p:nvSpPr>
            <p:cNvPr id="19" name="Rectangle 19">
              <a:extLst>
                <a:ext uri="{FF2B5EF4-FFF2-40B4-BE49-F238E27FC236}">
                  <a16:creationId xmlns:a16="http://schemas.microsoft.com/office/drawing/2014/main" id="{0FC78FB5-2CD0-4A20-82E9-B87E65E81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8134" y="5285254"/>
              <a:ext cx="377825" cy="360362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r>
                <a:rPr lang="en-US" altLang="ko-KR">
                  <a:latin typeface="Trebuchet MS" panose="020B0603020202020204" pitchFamily="34" charset="0"/>
                </a:rPr>
                <a:t>;</a:t>
              </a:r>
            </a:p>
          </p:txBody>
        </p:sp>
        <p:sp>
          <p:nvSpPr>
            <p:cNvPr id="20" name="Rectangle 20">
              <a:extLst>
                <a:ext uri="{FF2B5EF4-FFF2-40B4-BE49-F238E27FC236}">
                  <a16:creationId xmlns:a16="http://schemas.microsoft.com/office/drawing/2014/main" id="{8FE619F1-D08F-4F97-99AA-E3AAADD4C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272" y="2037031"/>
              <a:ext cx="884237" cy="360362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r>
                <a:rPr lang="en-US" altLang="ko-KR" sz="2000" dirty="0">
                  <a:latin typeface="Trebuchet MS" panose="020B0603020202020204" pitchFamily="34" charset="0"/>
                </a:rPr>
                <a:t>for  (</a:t>
              </a:r>
            </a:p>
          </p:txBody>
        </p:sp>
        <p:sp>
          <p:nvSpPr>
            <p:cNvPr id="21" name="AutoShape 21">
              <a:extLst>
                <a:ext uri="{FF2B5EF4-FFF2-40B4-BE49-F238E27FC236}">
                  <a16:creationId xmlns:a16="http://schemas.microsoft.com/office/drawing/2014/main" id="{F6497059-05D1-46AB-B925-4688C19F7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8865" y="2120487"/>
              <a:ext cx="971550" cy="360362"/>
            </a:xfrm>
            <a:prstGeom prst="cube">
              <a:avLst>
                <a:gd name="adj" fmla="val 25000"/>
              </a:avLst>
            </a:prstGeom>
            <a:solidFill>
              <a:srgbClr val="FFCC99"/>
            </a:solidFill>
            <a:ln w="9525" algn="ctr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r>
                <a:rPr lang="ko-KR" altLang="en-US" sz="1200" dirty="0" err="1">
                  <a:latin typeface="Trebuchet MS" panose="020B0603020202020204" pitchFamily="34" charset="0"/>
                </a:rPr>
                <a:t>초기식</a:t>
              </a:r>
              <a:endParaRPr lang="ko-KR" altLang="en-US" sz="1200" dirty="0">
                <a:latin typeface="Trebuchet MS" panose="020B0603020202020204" pitchFamily="34" charset="0"/>
              </a:endParaRPr>
            </a:p>
          </p:txBody>
        </p: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C1564798-5CF2-4EFB-83F1-BACE6C70B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1723" y="1995058"/>
              <a:ext cx="377825" cy="360362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r>
                <a:rPr lang="en-US" altLang="ko-KR" sz="2000" dirty="0">
                  <a:latin typeface="Trebuchet MS" panose="020B0603020202020204" pitchFamily="34" charset="0"/>
                </a:rPr>
                <a:t>;</a:t>
              </a:r>
            </a:p>
          </p:txBody>
        </p:sp>
        <p:sp>
          <p:nvSpPr>
            <p:cNvPr id="23" name="AutoShape 23">
              <a:extLst>
                <a:ext uri="{FF2B5EF4-FFF2-40B4-BE49-F238E27FC236}">
                  <a16:creationId xmlns:a16="http://schemas.microsoft.com/office/drawing/2014/main" id="{372251C6-483E-478B-B960-E473E4F45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6016" y="2570431"/>
              <a:ext cx="971550" cy="360362"/>
            </a:xfrm>
            <a:prstGeom prst="cube">
              <a:avLst>
                <a:gd name="adj" fmla="val 25000"/>
              </a:avLst>
            </a:prstGeom>
            <a:solidFill>
              <a:srgbClr val="CCFFCC"/>
            </a:solidFill>
            <a:ln w="9525" algn="ctr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r>
                <a:rPr lang="ko-KR" altLang="en-US" sz="1200" dirty="0">
                  <a:latin typeface="Trebuchet MS" panose="020B0603020202020204" pitchFamily="34" charset="0"/>
                </a:rPr>
                <a:t>조건식</a:t>
              </a:r>
            </a:p>
          </p:txBody>
        </p:sp>
        <p:sp>
          <p:nvSpPr>
            <p:cNvPr id="24" name="Rectangle 24">
              <a:extLst>
                <a:ext uri="{FF2B5EF4-FFF2-40B4-BE49-F238E27FC236}">
                  <a16:creationId xmlns:a16="http://schemas.microsoft.com/office/drawing/2014/main" id="{EB3CFEB2-78C5-47B6-B291-365DCACC8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3116" y="2423288"/>
              <a:ext cx="377825" cy="360362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r>
                <a:rPr lang="en-US" altLang="ko-KR" sz="2000" dirty="0">
                  <a:latin typeface="Trebuchet MS" panose="020B0603020202020204" pitchFamily="34" charset="0"/>
                </a:rPr>
                <a:t>;</a:t>
              </a:r>
            </a:p>
          </p:txBody>
        </p:sp>
        <p:sp>
          <p:nvSpPr>
            <p:cNvPr id="25" name="AutoShape 27">
              <a:extLst>
                <a:ext uri="{FF2B5EF4-FFF2-40B4-BE49-F238E27FC236}">
                  <a16:creationId xmlns:a16="http://schemas.microsoft.com/office/drawing/2014/main" id="{2D75E166-931F-4BDF-9813-77F68E7C3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6016" y="3050649"/>
              <a:ext cx="971550" cy="360362"/>
            </a:xfrm>
            <a:prstGeom prst="cube">
              <a:avLst>
                <a:gd name="adj" fmla="val 25000"/>
              </a:avLst>
            </a:prstGeom>
            <a:solidFill>
              <a:srgbClr val="66FF33"/>
            </a:solidFill>
            <a:ln w="9525" algn="ctr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r>
                <a:rPr lang="ko-KR" altLang="en-US" sz="1200" dirty="0" err="1">
                  <a:latin typeface="Trebuchet MS" panose="020B0603020202020204" pitchFamily="34" charset="0"/>
                </a:rPr>
                <a:t>증감식</a:t>
              </a:r>
              <a:endParaRPr lang="ko-KR" altLang="en-US" sz="1200" dirty="0">
                <a:latin typeface="Trebuchet MS" panose="020B0603020202020204" pitchFamily="34" charset="0"/>
              </a:endParaRPr>
            </a:p>
          </p:txBody>
        </p:sp>
        <p:sp>
          <p:nvSpPr>
            <p:cNvPr id="26" name="Rectangle 28">
              <a:extLst>
                <a:ext uri="{FF2B5EF4-FFF2-40B4-BE49-F238E27FC236}">
                  <a16:creationId xmlns:a16="http://schemas.microsoft.com/office/drawing/2014/main" id="{5445F8F9-002F-4521-9F2E-E5B599857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2149" y="2950152"/>
              <a:ext cx="377825" cy="360362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r>
                <a:rPr lang="en-US" altLang="ko-KR" sz="2000" dirty="0">
                  <a:latin typeface="Trebuchet MS" panose="020B0603020202020204" pitchFamily="34" charset="0"/>
                </a:rPr>
                <a:t>)</a:t>
              </a:r>
            </a:p>
          </p:txBody>
        </p:sp>
        <p:sp>
          <p:nvSpPr>
            <p:cNvPr id="27" name="Rectangle 31">
              <a:extLst>
                <a:ext uri="{FF2B5EF4-FFF2-40B4-BE49-F238E27FC236}">
                  <a16:creationId xmlns:a16="http://schemas.microsoft.com/office/drawing/2014/main" id="{7C15DBC8-2E0C-4FC9-BD45-0C3F52760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5084" y="3481854"/>
              <a:ext cx="215900" cy="360362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r>
                <a:rPr lang="en-US" altLang="ko-KR" sz="2000">
                  <a:latin typeface="Trebuchet MS" panose="020B0603020202020204" pitchFamily="34" charset="0"/>
                </a:rPr>
                <a:t>{</a:t>
              </a:r>
            </a:p>
          </p:txBody>
        </p:sp>
        <p:sp>
          <p:nvSpPr>
            <p:cNvPr id="28" name="Rectangle 32">
              <a:extLst>
                <a:ext uri="{FF2B5EF4-FFF2-40B4-BE49-F238E27FC236}">
                  <a16:creationId xmlns:a16="http://schemas.microsoft.com/office/drawing/2014/main" id="{31E730DE-99CE-46F9-9D8D-639756888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5409" y="5947241"/>
              <a:ext cx="215900" cy="360363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r>
                <a:rPr lang="en-US" altLang="ko-KR" sz="2000">
                  <a:latin typeface="Trebuchet MS" panose="020B0603020202020204" pitchFamily="34" charset="0"/>
                </a:rPr>
                <a:t>}</a:t>
              </a:r>
            </a:p>
          </p:txBody>
        </p:sp>
        <p:sp>
          <p:nvSpPr>
            <p:cNvPr id="29" name="AutoShape 33">
              <a:extLst>
                <a:ext uri="{FF2B5EF4-FFF2-40B4-BE49-F238E27FC236}">
                  <a16:creationId xmlns:a16="http://schemas.microsoft.com/office/drawing/2014/main" id="{C87C8537-3CE9-4C7C-A721-BF98508E8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2934" y="3966041"/>
              <a:ext cx="971550" cy="360363"/>
            </a:xfrm>
            <a:prstGeom prst="cube">
              <a:avLst>
                <a:gd name="adj" fmla="val 25000"/>
              </a:avLst>
            </a:prstGeom>
            <a:solidFill>
              <a:srgbClr val="FFCCFF"/>
            </a:solidFill>
            <a:ln w="9525" algn="ctr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r>
                <a:rPr lang="ko-KR" altLang="en-US" sz="1200" dirty="0">
                  <a:latin typeface="Trebuchet MS" panose="020B0603020202020204" pitchFamily="34" charset="0"/>
                </a:rPr>
                <a:t>문장</a:t>
              </a:r>
              <a:r>
                <a:rPr lang="en-US" altLang="ko-KR" sz="1200" dirty="0">
                  <a:latin typeface="Trebuchet MS" panose="020B0603020202020204" pitchFamily="34" charset="0"/>
                </a:rPr>
                <a:t>1</a:t>
              </a:r>
            </a:p>
          </p:txBody>
        </p:sp>
        <p:sp>
          <p:nvSpPr>
            <p:cNvPr id="30" name="Rectangle 34">
              <a:extLst>
                <a:ext uri="{FF2B5EF4-FFF2-40B4-BE49-F238E27FC236}">
                  <a16:creationId xmlns:a16="http://schemas.microsoft.com/office/drawing/2014/main" id="{80672B41-62B4-4B35-83B1-BAB5FC390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5909" y="3966041"/>
              <a:ext cx="377825" cy="360363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r>
                <a:rPr lang="en-US" altLang="ko-KR">
                  <a:latin typeface="Trebuchet MS" panose="020B0603020202020204" pitchFamily="34" charset="0"/>
                </a:rPr>
                <a:t>;</a:t>
              </a:r>
            </a:p>
          </p:txBody>
        </p:sp>
        <p:sp>
          <p:nvSpPr>
            <p:cNvPr id="31" name="AutoShape 35">
              <a:extLst>
                <a:ext uri="{FF2B5EF4-FFF2-40B4-BE49-F238E27FC236}">
                  <a16:creationId xmlns:a16="http://schemas.microsoft.com/office/drawing/2014/main" id="{C2445AE7-4268-45C0-936B-854B90319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9284" y="4504204"/>
              <a:ext cx="971550" cy="360362"/>
            </a:xfrm>
            <a:prstGeom prst="cube">
              <a:avLst>
                <a:gd name="adj" fmla="val 25000"/>
              </a:avLst>
            </a:prstGeom>
            <a:solidFill>
              <a:srgbClr val="FFCCFF"/>
            </a:solidFill>
            <a:ln w="9525" algn="ctr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r>
                <a:rPr lang="ko-KR" altLang="en-US" sz="1200">
                  <a:latin typeface="Trebuchet MS" panose="020B0603020202020204" pitchFamily="34" charset="0"/>
                </a:rPr>
                <a:t>문장</a:t>
              </a:r>
              <a:r>
                <a:rPr lang="en-US" altLang="ko-KR" sz="1200">
                  <a:latin typeface="Trebuchet MS" panose="020B0603020202020204" pitchFamily="34" charset="0"/>
                </a:rPr>
                <a:t>2</a:t>
              </a:r>
            </a:p>
          </p:txBody>
        </p:sp>
        <p:sp>
          <p:nvSpPr>
            <p:cNvPr id="32" name="Rectangle 36">
              <a:extLst>
                <a:ext uri="{FF2B5EF4-FFF2-40B4-BE49-F238E27FC236}">
                  <a16:creationId xmlns:a16="http://schemas.microsoft.com/office/drawing/2014/main" id="{27D32669-B3E2-499F-9DFD-7A992AEB1E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8446" y="4504204"/>
              <a:ext cx="377825" cy="360362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r>
                <a:rPr lang="en-US" altLang="ko-KR">
                  <a:latin typeface="Trebuchet MS" panose="020B0603020202020204" pitchFamily="34" charset="0"/>
                </a:rPr>
                <a:t>;</a:t>
              </a:r>
            </a:p>
          </p:txBody>
        </p:sp>
        <p:sp>
          <p:nvSpPr>
            <p:cNvPr id="33" name="Rectangle 37">
              <a:extLst>
                <a:ext uri="{FF2B5EF4-FFF2-40B4-BE49-F238E27FC236}">
                  <a16:creationId xmlns:a16="http://schemas.microsoft.com/office/drawing/2014/main" id="{C0EB5838-FB0D-40FF-8C89-C1E603FA9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646" y="4685179"/>
              <a:ext cx="971550" cy="360362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r>
                <a:rPr lang="en-US" altLang="ko-KR" sz="2000">
                  <a:latin typeface="Trebuchet MS" panose="020B0603020202020204" pitchFamily="34" charset="0"/>
                </a:rPr>
                <a:t>...</a:t>
              </a:r>
            </a:p>
          </p:txBody>
        </p:sp>
        <p:sp>
          <p:nvSpPr>
            <p:cNvPr id="34" name="Rectangle 38">
              <a:extLst>
                <a:ext uri="{FF2B5EF4-FFF2-40B4-BE49-F238E27FC236}">
                  <a16:creationId xmlns:a16="http://schemas.microsoft.com/office/drawing/2014/main" id="{4E485FEC-7F41-4036-8EFF-63BEDF79B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6746" y="5045541"/>
              <a:ext cx="971550" cy="360363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r>
                <a:rPr lang="en-US" altLang="ko-KR" sz="2000">
                  <a:latin typeface="Trebuchet MS" panose="020B0603020202020204" pitchFamily="34" charset="0"/>
                </a:rPr>
                <a:t>...</a:t>
              </a:r>
            </a:p>
          </p:txBody>
        </p:sp>
        <p:sp>
          <p:nvSpPr>
            <p:cNvPr id="35" name="Freeform 39">
              <a:extLst>
                <a:ext uri="{FF2B5EF4-FFF2-40B4-BE49-F238E27FC236}">
                  <a16:creationId xmlns:a16="http://schemas.microsoft.com/office/drawing/2014/main" id="{A3283E27-F147-44A0-A700-236E76143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8985" y="1729254"/>
              <a:ext cx="4264890" cy="419694"/>
            </a:xfrm>
            <a:custGeom>
              <a:avLst/>
              <a:gdLst>
                <a:gd name="T0" fmla="*/ 2147483647 w 2853"/>
                <a:gd name="T1" fmla="*/ 2147483647 h 321"/>
                <a:gd name="T2" fmla="*/ 2147483647 w 2853"/>
                <a:gd name="T3" fmla="*/ 2147483647 h 321"/>
                <a:gd name="T4" fmla="*/ 2147483647 w 2853"/>
                <a:gd name="T5" fmla="*/ 2147483647 h 321"/>
                <a:gd name="T6" fmla="*/ 2147483647 w 2853"/>
                <a:gd name="T7" fmla="*/ 2147483647 h 3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53" h="321">
                  <a:moveTo>
                    <a:pt x="202" y="309"/>
                  </a:moveTo>
                  <a:cubicBezTo>
                    <a:pt x="101" y="315"/>
                    <a:pt x="0" y="321"/>
                    <a:pt x="240" y="271"/>
                  </a:cubicBezTo>
                  <a:cubicBezTo>
                    <a:pt x="480" y="221"/>
                    <a:pt x="1206" y="12"/>
                    <a:pt x="1641" y="6"/>
                  </a:cubicBezTo>
                  <a:cubicBezTo>
                    <a:pt x="2076" y="0"/>
                    <a:pt x="2464" y="116"/>
                    <a:pt x="2853" y="233"/>
                  </a:cubicBezTo>
                </a:path>
              </a:pathLst>
            </a:custGeom>
            <a:noFill/>
            <a:ln w="9525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ko-KR" altLang="en-US" sz="1400">
                <a:latin typeface="Trebuchet MS" panose="020B0603020202020204" pitchFamily="34" charset="0"/>
              </a:endParaRPr>
            </a:p>
          </p:txBody>
        </p:sp>
        <p:sp>
          <p:nvSpPr>
            <p:cNvPr id="36" name="Freeform 40">
              <a:extLst>
                <a:ext uri="{FF2B5EF4-FFF2-40B4-BE49-F238E27FC236}">
                  <a16:creationId xmlns:a16="http://schemas.microsoft.com/office/drawing/2014/main" id="{24CC7F64-896D-4395-9E54-D7F6309DCA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4535" y="2645242"/>
              <a:ext cx="2601481" cy="143386"/>
            </a:xfrm>
            <a:custGeom>
              <a:avLst/>
              <a:gdLst>
                <a:gd name="T0" fmla="*/ 2147483647 w 1785"/>
                <a:gd name="T1" fmla="*/ 2147483647 h 70"/>
                <a:gd name="T2" fmla="*/ 2147483647 w 1785"/>
                <a:gd name="T3" fmla="*/ 2147483647 h 70"/>
                <a:gd name="T4" fmla="*/ 2147483647 w 1785"/>
                <a:gd name="T5" fmla="*/ 2147483647 h 70"/>
                <a:gd name="T6" fmla="*/ 2147483647 w 1785"/>
                <a:gd name="T7" fmla="*/ 2147483647 h 70"/>
                <a:gd name="T8" fmla="*/ 2147483647 w 1785"/>
                <a:gd name="T9" fmla="*/ 2147483647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85" h="70">
                  <a:moveTo>
                    <a:pt x="124" y="41"/>
                  </a:moveTo>
                  <a:cubicBezTo>
                    <a:pt x="23" y="47"/>
                    <a:pt x="0" y="0"/>
                    <a:pt x="162" y="3"/>
                  </a:cubicBezTo>
                  <a:cubicBezTo>
                    <a:pt x="324" y="6"/>
                    <a:pt x="857" y="54"/>
                    <a:pt x="1096" y="62"/>
                  </a:cubicBezTo>
                  <a:cubicBezTo>
                    <a:pt x="1335" y="70"/>
                    <a:pt x="1480" y="54"/>
                    <a:pt x="1595" y="53"/>
                  </a:cubicBezTo>
                  <a:cubicBezTo>
                    <a:pt x="1710" y="52"/>
                    <a:pt x="1746" y="57"/>
                    <a:pt x="1785" y="58"/>
                  </a:cubicBezTo>
                </a:path>
              </a:pathLst>
            </a:custGeom>
            <a:noFill/>
            <a:ln w="9525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ko-KR" altLang="en-US" sz="1400">
                <a:latin typeface="Trebuchet MS" panose="020B0603020202020204" pitchFamily="34" charset="0"/>
              </a:endParaRPr>
            </a:p>
          </p:txBody>
        </p:sp>
        <p:sp>
          <p:nvSpPr>
            <p:cNvPr id="37" name="Freeform 41">
              <a:extLst>
                <a:ext uri="{FF2B5EF4-FFF2-40B4-BE49-F238E27FC236}">
                  <a16:creationId xmlns:a16="http://schemas.microsoft.com/office/drawing/2014/main" id="{574FEFFF-23EC-4895-B172-4328A082C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746" y="3240554"/>
              <a:ext cx="3090270" cy="2315453"/>
            </a:xfrm>
            <a:custGeom>
              <a:avLst/>
              <a:gdLst>
                <a:gd name="T0" fmla="*/ 2147483647 w 2000"/>
                <a:gd name="T1" fmla="*/ 2147483647 h 1511"/>
                <a:gd name="T2" fmla="*/ 2147483647 w 2000"/>
                <a:gd name="T3" fmla="*/ 2147483647 h 1511"/>
                <a:gd name="T4" fmla="*/ 2147483647 w 2000"/>
                <a:gd name="T5" fmla="*/ 2147483647 h 1511"/>
                <a:gd name="T6" fmla="*/ 2147483647 w 2000"/>
                <a:gd name="T7" fmla="*/ 2147483647 h 1511"/>
                <a:gd name="T8" fmla="*/ 2147483647 w 2000"/>
                <a:gd name="T9" fmla="*/ 0 h 15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0" h="1511">
                  <a:moveTo>
                    <a:pt x="101" y="1405"/>
                  </a:moveTo>
                  <a:cubicBezTo>
                    <a:pt x="0" y="1411"/>
                    <a:pt x="27" y="1511"/>
                    <a:pt x="139" y="1367"/>
                  </a:cubicBezTo>
                  <a:cubicBezTo>
                    <a:pt x="251" y="1223"/>
                    <a:pt x="603" y="735"/>
                    <a:pt x="776" y="540"/>
                  </a:cubicBezTo>
                  <a:cubicBezTo>
                    <a:pt x="949" y="345"/>
                    <a:pt x="975" y="290"/>
                    <a:pt x="1179" y="200"/>
                  </a:cubicBezTo>
                  <a:cubicBezTo>
                    <a:pt x="1383" y="110"/>
                    <a:pt x="1829" y="42"/>
                    <a:pt x="2000" y="0"/>
                  </a:cubicBezTo>
                </a:path>
              </a:pathLst>
            </a:custGeom>
            <a:noFill/>
            <a:ln w="9525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ko-KR" altLang="en-US" sz="1400">
                <a:latin typeface="Trebuchet MS" panose="020B0603020202020204" pitchFamily="34" charset="0"/>
              </a:endParaRPr>
            </a:p>
          </p:txBody>
        </p:sp>
      </p:grpSp>
      <p:sp>
        <p:nvSpPr>
          <p:cNvPr id="3" name="Rectangle 3">
            <a:extLst>
              <a:ext uri="{FF2B5EF4-FFF2-40B4-BE49-F238E27FC236}">
                <a16:creationId xmlns:a16="http://schemas.microsoft.com/office/drawing/2014/main" id="{41C133F4-F0B5-5841-A6A2-EC90034B6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7362" y="3006797"/>
            <a:ext cx="2284011" cy="149439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i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= 1;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새굴림"/>
              </a:rPr>
              <a:t>while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 (i &lt;= n) {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      fact *=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++;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}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F0B88FA-7070-61D0-9E83-400709EE7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7362" y="2163068"/>
            <a:ext cx="2284011" cy="57251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 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1;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&lt;= n;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++)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fact *=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다양한 증감수식의 형태</a:t>
            </a:r>
          </a:p>
        </p:txBody>
      </p:sp>
      <p:sp>
        <p:nvSpPr>
          <p:cNvPr id="683013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845598" y="2200054"/>
            <a:ext cx="4421188" cy="581025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2500" lnSpcReduction="20000"/>
          </a:bodyPr>
          <a:lstStyle/>
          <a:p>
            <a:pPr algn="just">
              <a:buFont typeface="Symbol" pitchFamily="18" charset="2"/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lang="en-US" altLang="ko-KR" sz="1600" dirty="0">
                <a:latin typeface="Trebuchet MS" panose="020B0603020202020204" pitchFamily="34" charset="0"/>
              </a:rPr>
              <a:t> ( int </a:t>
            </a:r>
            <a:r>
              <a:rPr lang="en-US" altLang="ko-KR" sz="1600" dirty="0" err="1"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latin typeface="Trebuchet MS" panose="020B0603020202020204" pitchFamily="34" charset="0"/>
              </a:rPr>
              <a:t> = 10; </a:t>
            </a:r>
            <a:r>
              <a:rPr lang="en-US" altLang="ko-KR" sz="1600" dirty="0" err="1"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latin typeface="Trebuchet MS" panose="020B0603020202020204" pitchFamily="34" charset="0"/>
              </a:rPr>
              <a:t> &gt; 0; </a:t>
            </a:r>
            <a:r>
              <a:rPr lang="en-US" altLang="ko-KR" sz="1600" dirty="0" err="1"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latin typeface="Trebuchet MS" panose="020B0603020202020204" pitchFamily="34" charset="0"/>
              </a:rPr>
              <a:t>-- )</a:t>
            </a:r>
          </a:p>
          <a:p>
            <a:pPr algn="just">
              <a:buFont typeface="Symbol" pitchFamily="18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"Hello World!\n"</a:t>
            </a:r>
            <a:r>
              <a:rPr lang="en-US" altLang="ko-KR" sz="1600" dirty="0">
                <a:latin typeface="Trebuchet MS" panose="020B0603020202020204" pitchFamily="34" charset="0"/>
              </a:rPr>
              <a:t>);</a:t>
            </a:r>
            <a:endParaRPr lang="ko-KR" altLang="en-US" sz="1600" dirty="0">
              <a:latin typeface="Trebuchet MS" panose="020B0603020202020204" pitchFamily="34" charset="0"/>
            </a:endParaRPr>
          </a:p>
        </p:txBody>
      </p:sp>
      <p:sp>
        <p:nvSpPr>
          <p:cNvPr id="683014" name="Rectangle 6"/>
          <p:cNvSpPr>
            <a:spLocks noChangeArrowheads="1"/>
          </p:cNvSpPr>
          <p:nvPr/>
        </p:nvSpPr>
        <p:spPr bwMode="auto">
          <a:xfrm>
            <a:off x="861473" y="3193721"/>
            <a:ext cx="4421188" cy="5810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( </a:t>
            </a:r>
            <a:r>
              <a:rPr lang="en-US" altLang="ko-KR" sz="1600" dirty="0">
                <a:latin typeface="Trebuchet MS" panose="020B0603020202020204" pitchFamily="34" charset="0"/>
              </a:rPr>
              <a:t>int 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= 0; 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&lt; 10; 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+= 2 )</a:t>
            </a: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"Hello World!\n"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);</a:t>
            </a:r>
            <a:endParaRPr kumimoji="1" lang="ko-KR" altLang="en-US" sz="1600" dirty="0">
              <a:latin typeface="Trebuchet MS" panose="020B0603020202020204" pitchFamily="34" charset="0"/>
            </a:endParaRPr>
          </a:p>
        </p:txBody>
      </p:sp>
      <p:sp>
        <p:nvSpPr>
          <p:cNvPr id="683015" name="Rectangle 7"/>
          <p:cNvSpPr>
            <a:spLocks noChangeArrowheads="1"/>
          </p:cNvSpPr>
          <p:nvPr/>
        </p:nvSpPr>
        <p:spPr bwMode="auto">
          <a:xfrm>
            <a:off x="839248" y="4176022"/>
            <a:ext cx="4421188" cy="5810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( </a:t>
            </a:r>
            <a:r>
              <a:rPr lang="en-US" altLang="ko-KR" sz="1600" dirty="0">
                <a:latin typeface="Trebuchet MS" panose="020B0603020202020204" pitchFamily="34" charset="0"/>
              </a:rPr>
              <a:t>int 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= 1; 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&lt; 10; 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*= 2 )</a:t>
            </a: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"Hello World!\n"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);</a:t>
            </a:r>
            <a:endParaRPr kumimoji="1" lang="ko-KR" altLang="en-US" sz="1600" dirty="0">
              <a:latin typeface="Trebuchet MS" panose="020B0603020202020204" pitchFamily="34" charset="0"/>
            </a:endParaRPr>
          </a:p>
        </p:txBody>
      </p:sp>
      <p:sp>
        <p:nvSpPr>
          <p:cNvPr id="683016" name="Rectangle 8"/>
          <p:cNvSpPr>
            <a:spLocks noChangeArrowheads="1"/>
          </p:cNvSpPr>
          <p:nvPr/>
        </p:nvSpPr>
        <p:spPr bwMode="auto">
          <a:xfrm>
            <a:off x="829723" y="5211284"/>
            <a:ext cx="4421188" cy="5810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( </a:t>
            </a:r>
            <a:r>
              <a:rPr lang="en-US" altLang="ko-KR" sz="1600" dirty="0">
                <a:latin typeface="Trebuchet MS" panose="020B0603020202020204" pitchFamily="34" charset="0"/>
              </a:rPr>
              <a:t>int 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= 0; 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&lt; 100; 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= (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* 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) + 2 )</a:t>
            </a: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"Hello World!\n"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);</a:t>
            </a:r>
            <a:endParaRPr kumimoji="1" lang="ko-KR" altLang="en-US" sz="1600" dirty="0">
              <a:latin typeface="Trebuchet MS" panose="020B0603020202020204" pitchFamily="34" charset="0"/>
            </a:endParaRPr>
          </a:p>
        </p:txBody>
      </p:sp>
      <p:sp>
        <p:nvSpPr>
          <p:cNvPr id="683020" name="Rectangle 12"/>
          <p:cNvSpPr>
            <a:spLocks noChangeArrowheads="1"/>
          </p:cNvSpPr>
          <p:nvPr/>
        </p:nvSpPr>
        <p:spPr bwMode="auto">
          <a:xfrm>
            <a:off x="5385848" y="2196879"/>
            <a:ext cx="29829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>
                <a:solidFill>
                  <a:schemeClr val="tx2"/>
                </a:solidFill>
                <a:latin typeface="Trebuchet MS" panose="020B0603020202020204" pitchFamily="34" charset="0"/>
              </a:rPr>
              <a:t>뺄셈 사용</a:t>
            </a:r>
          </a:p>
        </p:txBody>
      </p:sp>
      <p:sp>
        <p:nvSpPr>
          <p:cNvPr id="683021" name="Rectangle 13"/>
          <p:cNvSpPr>
            <a:spLocks noChangeArrowheads="1"/>
          </p:cNvSpPr>
          <p:nvPr/>
        </p:nvSpPr>
        <p:spPr bwMode="auto">
          <a:xfrm>
            <a:off x="5401723" y="3190546"/>
            <a:ext cx="29829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chemeClr val="tx2"/>
                </a:solidFill>
                <a:latin typeface="Trebuchet MS" panose="020B0603020202020204" pitchFamily="34" charset="0"/>
              </a:rPr>
              <a:t>2</a:t>
            </a:r>
            <a:r>
              <a:rPr kumimoji="1" lang="ko-KR" altLang="en-US" sz="1600">
                <a:solidFill>
                  <a:schemeClr val="tx2"/>
                </a:solidFill>
                <a:latin typeface="Trebuchet MS" panose="020B0603020202020204" pitchFamily="34" charset="0"/>
              </a:rPr>
              <a:t>씩 증가</a:t>
            </a:r>
          </a:p>
        </p:txBody>
      </p:sp>
      <p:sp>
        <p:nvSpPr>
          <p:cNvPr id="683022" name="Rectangle 14"/>
          <p:cNvSpPr>
            <a:spLocks noChangeArrowheads="1"/>
          </p:cNvSpPr>
          <p:nvPr/>
        </p:nvSpPr>
        <p:spPr bwMode="auto">
          <a:xfrm>
            <a:off x="5379498" y="4172847"/>
            <a:ext cx="29829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chemeClr val="tx2"/>
                </a:solidFill>
                <a:latin typeface="Trebuchet MS" panose="020B0603020202020204" pitchFamily="34" charset="0"/>
              </a:rPr>
              <a:t>2</a:t>
            </a:r>
            <a:r>
              <a:rPr kumimoji="1" lang="ko-KR" altLang="en-US" sz="1600">
                <a:solidFill>
                  <a:schemeClr val="tx2"/>
                </a:solidFill>
                <a:latin typeface="Trebuchet MS" panose="020B0603020202020204" pitchFamily="34" charset="0"/>
              </a:rPr>
              <a:t>를 곱한다</a:t>
            </a:r>
            <a:r>
              <a:rPr kumimoji="1" lang="en-US" altLang="ko-KR" sz="1600">
                <a:solidFill>
                  <a:schemeClr val="tx2"/>
                </a:solidFill>
                <a:latin typeface="Trebuchet MS" panose="020B0603020202020204" pitchFamily="34" charset="0"/>
              </a:rPr>
              <a:t>.</a:t>
            </a:r>
          </a:p>
        </p:txBody>
      </p:sp>
      <p:sp>
        <p:nvSpPr>
          <p:cNvPr id="683023" name="Rectangle 15"/>
          <p:cNvSpPr>
            <a:spLocks noChangeArrowheads="1"/>
          </p:cNvSpPr>
          <p:nvPr/>
        </p:nvSpPr>
        <p:spPr bwMode="auto">
          <a:xfrm>
            <a:off x="5379498" y="5217634"/>
            <a:ext cx="29829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>
                <a:solidFill>
                  <a:schemeClr val="tx2"/>
                </a:solidFill>
                <a:latin typeface="Trebuchet MS" panose="020B0603020202020204" pitchFamily="34" charset="0"/>
              </a:rPr>
              <a:t>어떤 수식이라도 가능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DED6D871-DF91-4C3A-F130-F2E0F6695179}"/>
              </a:ext>
            </a:extLst>
          </p:cNvPr>
          <p:cNvSpPr txBox="1">
            <a:spLocks/>
          </p:cNvSpPr>
          <p:nvPr/>
        </p:nvSpPr>
        <p:spPr>
          <a:xfrm>
            <a:off x="612648" y="151928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ko-KR" altLang="en-US" dirty="0"/>
              <a:t>초기식에서 새로운 </a:t>
            </a:r>
            <a:r>
              <a:rPr lang="ko-KR" altLang="en-US"/>
              <a:t>변수 선언 허용</a:t>
            </a:r>
            <a:r>
              <a:rPr lang="en-US" altLang="ko-KR" dirty="0"/>
              <a:t>: for </a:t>
            </a:r>
            <a:r>
              <a:rPr lang="ko-KR" altLang="en-US" dirty="0"/>
              <a:t>문 안에서만 사용 가능</a:t>
            </a:r>
          </a:p>
        </p:txBody>
      </p:sp>
    </p:spTree>
    <p:extLst>
      <p:ext uri="{BB962C8B-B14F-4D97-AF65-F5344CB8AC3E}">
        <p14:creationId xmlns:p14="http://schemas.microsoft.com/office/powerpoint/2010/main" val="10974508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다양한 </a:t>
            </a:r>
            <a:r>
              <a:rPr lang="en-US" altLang="ko-KR" sz="3600" dirty="0"/>
              <a:t>for </a:t>
            </a:r>
            <a:r>
              <a:rPr lang="ko-KR" altLang="en-US" sz="3600" dirty="0"/>
              <a:t>문의 형태</a:t>
            </a:r>
          </a:p>
        </p:txBody>
      </p:sp>
      <p:sp>
        <p:nvSpPr>
          <p:cNvPr id="683017" name="Rectangle 9"/>
          <p:cNvSpPr>
            <a:spLocks noChangeArrowheads="1"/>
          </p:cNvSpPr>
          <p:nvPr/>
        </p:nvSpPr>
        <p:spPr bwMode="auto">
          <a:xfrm>
            <a:off x="904821" y="1692763"/>
            <a:ext cx="4421188" cy="5810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kumimoji="1" lang="en-US" altLang="ko-KR" sz="1600">
                <a:latin typeface="Trebuchet MS" panose="020B0603020202020204" pitchFamily="34" charset="0"/>
              </a:rPr>
              <a:t>  ( ; i&lt;100; i++ )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Trebuchet MS" panose="020B0603020202020204" pitchFamily="34" charset="0"/>
              </a:rPr>
              <a:t>	printf(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"Hello World!\n"</a:t>
            </a:r>
            <a:r>
              <a:rPr kumimoji="1" lang="en-US" altLang="ko-KR" sz="1600">
                <a:latin typeface="Trebuchet MS" panose="020B0603020202020204" pitchFamily="34" charset="0"/>
              </a:rPr>
              <a:t>);</a:t>
            </a:r>
            <a:endParaRPr kumimoji="1" lang="ko-KR" altLang="en-US" sz="1600">
              <a:latin typeface="Trebuchet MS" panose="020B0603020202020204" pitchFamily="34" charset="0"/>
            </a:endParaRPr>
          </a:p>
        </p:txBody>
      </p:sp>
      <p:sp>
        <p:nvSpPr>
          <p:cNvPr id="683018" name="Rectangle 10"/>
          <p:cNvSpPr>
            <a:spLocks noChangeArrowheads="1"/>
          </p:cNvSpPr>
          <p:nvPr/>
        </p:nvSpPr>
        <p:spPr bwMode="auto">
          <a:xfrm>
            <a:off x="904821" y="3338243"/>
            <a:ext cx="4421188" cy="5810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3333FF"/>
                </a:solidFill>
                <a:latin typeface="Trebuchet MS" panose="020B0603020202020204" pitchFamily="34" charset="0"/>
              </a:rPr>
              <a:t>for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( </a:t>
            </a:r>
            <a:r>
              <a:rPr lang="en-US" altLang="ko-KR" sz="1600" dirty="0"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= 0, k = 0; 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&lt; 100; 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++ )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"Hello World!\n"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);</a:t>
            </a:r>
            <a:endParaRPr kumimoji="1" lang="ko-KR" altLang="en-US" sz="1600" dirty="0">
              <a:latin typeface="Trebuchet MS" panose="020B0603020202020204" pitchFamily="34" charset="0"/>
            </a:endParaRPr>
          </a:p>
        </p:txBody>
      </p:sp>
      <p:sp>
        <p:nvSpPr>
          <p:cNvPr id="683019" name="Rectangle 11"/>
          <p:cNvSpPr>
            <a:spLocks noChangeArrowheads="1"/>
          </p:cNvSpPr>
          <p:nvPr/>
        </p:nvSpPr>
        <p:spPr bwMode="auto">
          <a:xfrm>
            <a:off x="904821" y="4247836"/>
            <a:ext cx="4421188" cy="5810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3333FF"/>
                </a:solidFill>
                <a:latin typeface="Trebuchet MS" panose="020B0603020202020204" pitchFamily="34" charset="0"/>
              </a:rPr>
              <a:t>for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( 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("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반복시작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”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), 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= 0; 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&lt; 100; 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++ )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"Hello World!\n"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);</a:t>
            </a:r>
            <a:endParaRPr kumimoji="1" lang="ko-KR" altLang="en-US" sz="1600" dirty="0">
              <a:latin typeface="Trebuchet MS" panose="020B0603020202020204" pitchFamily="34" charset="0"/>
            </a:endParaRPr>
          </a:p>
        </p:txBody>
      </p:sp>
      <p:sp>
        <p:nvSpPr>
          <p:cNvPr id="683024" name="Rectangle 16"/>
          <p:cNvSpPr>
            <a:spLocks noChangeArrowheads="1"/>
          </p:cNvSpPr>
          <p:nvPr/>
        </p:nvSpPr>
        <p:spPr bwMode="auto">
          <a:xfrm>
            <a:off x="5445071" y="1689588"/>
            <a:ext cx="29829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 dirty="0">
                <a:solidFill>
                  <a:schemeClr val="tx2"/>
                </a:solidFill>
                <a:latin typeface="Trebuchet MS" panose="020B0603020202020204" pitchFamily="34" charset="0"/>
              </a:rPr>
              <a:t>한 부분이 없을 수도 있다</a:t>
            </a:r>
            <a:r>
              <a:rPr kumimoji="1" lang="en-US" altLang="ko-KR" sz="1600" dirty="0">
                <a:solidFill>
                  <a:schemeClr val="tx2"/>
                </a:solidFill>
                <a:latin typeface="Trebuchet MS" panose="020B0603020202020204" pitchFamily="34" charset="0"/>
              </a:rPr>
              <a:t>.</a:t>
            </a:r>
          </a:p>
        </p:txBody>
      </p:sp>
      <p:sp>
        <p:nvSpPr>
          <p:cNvPr id="683025" name="Rectangle 17"/>
          <p:cNvSpPr>
            <a:spLocks noChangeArrowheads="1"/>
          </p:cNvSpPr>
          <p:nvPr/>
        </p:nvSpPr>
        <p:spPr bwMode="auto">
          <a:xfrm>
            <a:off x="5445071" y="3335068"/>
            <a:ext cx="29829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chemeClr val="tx2"/>
                </a:solidFill>
                <a:latin typeface="Trebuchet MS" panose="020B0603020202020204" pitchFamily="34" charset="0"/>
              </a:rPr>
              <a:t>2</a:t>
            </a:r>
            <a:r>
              <a:rPr kumimoji="1" lang="ko-KR" altLang="en-US" sz="1600" dirty="0">
                <a:solidFill>
                  <a:schemeClr val="tx2"/>
                </a:solidFill>
                <a:latin typeface="Trebuchet MS" panose="020B0603020202020204" pitchFamily="34" charset="0"/>
              </a:rPr>
              <a:t>개 이상의 변수 초기화</a:t>
            </a:r>
          </a:p>
        </p:txBody>
      </p:sp>
      <p:sp>
        <p:nvSpPr>
          <p:cNvPr id="683026" name="Rectangle 18"/>
          <p:cNvSpPr>
            <a:spLocks noChangeArrowheads="1"/>
          </p:cNvSpPr>
          <p:nvPr/>
        </p:nvSpPr>
        <p:spPr bwMode="auto">
          <a:xfrm>
            <a:off x="5448245" y="4254186"/>
            <a:ext cx="29829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 dirty="0">
                <a:solidFill>
                  <a:schemeClr val="tx2"/>
                </a:solidFill>
                <a:latin typeface="Trebuchet MS" panose="020B0603020202020204" pitchFamily="34" charset="0"/>
              </a:rPr>
              <a:t>어떤 수식도 가능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898471" y="2487344"/>
            <a:ext cx="4421188" cy="5810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  ( ; ;  )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</a:rPr>
              <a:t>	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"Hello World!\n"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);</a:t>
            </a:r>
            <a:endParaRPr kumimoji="1" lang="ko-KR" altLang="en-US" sz="1600" dirty="0">
              <a:latin typeface="Trebuchet MS" panose="020B0603020202020204" pitchFamily="34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5435544" y="2487343"/>
            <a:ext cx="29829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 dirty="0">
                <a:solidFill>
                  <a:schemeClr val="tx2"/>
                </a:solidFill>
                <a:latin typeface="Trebuchet MS" panose="020B0603020202020204" pitchFamily="34" charset="0"/>
              </a:rPr>
              <a:t>무한 루프</a:t>
            </a:r>
            <a:r>
              <a:rPr lang="en-US" altLang="ko-KR" sz="1600" dirty="0"/>
              <a:t>(infinite loop)</a:t>
            </a:r>
            <a:endParaRPr kumimoji="1" lang="en-US" altLang="ko-KR" sz="1600" dirty="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0527757A-53F0-48A6-B02C-BCCA36838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471" y="5205368"/>
            <a:ext cx="4421188" cy="5810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nn-NO" altLang="ko-KR" sz="1600" b="0" i="0" u="none" strike="noStrike" baseline="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lang="nn-NO" altLang="ko-KR" sz="1600" b="0" i="0" u="none" strike="noStrike" baseline="0" dirty="0">
                <a:solidFill>
                  <a:srgbClr val="0080FF"/>
                </a:solidFill>
                <a:latin typeface="Trebuchet MS" panose="020B0603020202020204" pitchFamily="34" charset="0"/>
              </a:rPr>
              <a:t> </a:t>
            </a:r>
            <a:r>
              <a:rPr lang="nn-NO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( </a:t>
            </a:r>
            <a:r>
              <a:rPr lang="en-US" altLang="ko-KR" sz="1600" dirty="0">
                <a:latin typeface="Trebuchet MS" panose="020B0603020202020204" pitchFamily="34" charset="0"/>
              </a:rPr>
              <a:t>int</a:t>
            </a:r>
            <a:r>
              <a:rPr lang="nn-NO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 i = 0; i &lt; 100 &amp;&amp; sum &lt; 2000; i++ )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kumimoji="1" lang="en-US" altLang="ko-KR" sz="1600" dirty="0" err="1"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"Hello World!\n"</a:t>
            </a:r>
            <a:r>
              <a:rPr kumimoji="1" lang="en-US" altLang="ko-KR" sz="1600" dirty="0">
                <a:latin typeface="Trebuchet MS" panose="020B0603020202020204" pitchFamily="34" charset="0"/>
              </a:rPr>
              <a:t>);</a:t>
            </a:r>
            <a:endParaRPr kumimoji="1" lang="ko-KR" altLang="en-US" sz="1600" dirty="0">
              <a:latin typeface="Trebuchet MS" panose="020B0603020202020204" pitchFamily="34" charset="0"/>
            </a:endParaRPr>
          </a:p>
        </p:txBody>
      </p:sp>
      <p:sp>
        <p:nvSpPr>
          <p:cNvPr id="12" name="Rectangle 18">
            <a:extLst>
              <a:ext uri="{FF2B5EF4-FFF2-40B4-BE49-F238E27FC236}">
                <a16:creationId xmlns:a16="http://schemas.microsoft.com/office/drawing/2014/main" id="{D114443D-1201-4D8F-9BE5-450AB84BF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1895" y="5191712"/>
            <a:ext cx="29829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 dirty="0">
                <a:solidFill>
                  <a:schemeClr val="tx2"/>
                </a:solidFill>
                <a:latin typeface="Trebuchet MS" panose="020B0603020202020204" pitchFamily="34" charset="0"/>
              </a:rPr>
              <a:t>복잡한 조건식 가능</a:t>
            </a:r>
            <a:endParaRPr kumimoji="1" lang="en-US" altLang="ko-KR" sz="1600" dirty="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047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/>
              <a:t>반복문의 종류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E34C895-29B9-7133-84A3-E9C8804599F0}"/>
              </a:ext>
            </a:extLst>
          </p:cNvPr>
          <p:cNvSpPr txBox="1">
            <a:spLocks noChangeArrowheads="1"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/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dirty="0"/>
              <a:t>while</a:t>
            </a:r>
            <a:r>
              <a:rPr lang="ko-KR" altLang="en-US" dirty="0"/>
              <a:t> 문</a:t>
            </a:r>
            <a:endParaRPr lang="en-US" altLang="ko-KR" dirty="0"/>
          </a:p>
          <a:p>
            <a:pPr fontAlgn="auto">
              <a:spcAft>
                <a:spcPts val="0"/>
              </a:spcAft>
              <a:defRPr/>
            </a:pPr>
            <a:r>
              <a:rPr lang="en-US" altLang="ko-KR" dirty="0"/>
              <a:t>do </a:t>
            </a:r>
            <a:r>
              <a:rPr lang="ko-KR" altLang="en-US" dirty="0"/>
              <a:t>문</a:t>
            </a:r>
            <a:endParaRPr lang="en-US" altLang="ko-KR" dirty="0"/>
          </a:p>
          <a:p>
            <a:pPr fontAlgn="auto">
              <a:spcAft>
                <a:spcPts val="0"/>
              </a:spcAft>
              <a:defRPr/>
            </a:pPr>
            <a:r>
              <a:rPr lang="en-US" altLang="ko-KR" dirty="0"/>
              <a:t>for </a:t>
            </a:r>
            <a:r>
              <a:rPr lang="ko-KR" altLang="en-US" dirty="0"/>
              <a:t>문</a:t>
            </a:r>
            <a:endParaRPr lang="en-US" altLang="ko-KR" dirty="0"/>
          </a:p>
          <a:p>
            <a:pPr fontAlgn="auto">
              <a:spcAft>
                <a:spcPts val="0"/>
              </a:spcAft>
              <a:defRPr/>
            </a:pPr>
            <a:endParaRPr lang="ko-KR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91D97A7-E291-3198-CB14-19BE9A3AE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2071687"/>
            <a:ext cx="7219950" cy="3552825"/>
          </a:xfrm>
          <a:prstGeom prst="rect">
            <a:avLst/>
          </a:prstGeom>
        </p:spPr>
      </p:pic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중첩 반복문</a:t>
            </a:r>
          </a:p>
        </p:txBody>
      </p:sp>
      <p:sp>
        <p:nvSpPr>
          <p:cNvPr id="40964" name="Rectangle 6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중첩 반복문</a:t>
            </a:r>
            <a:r>
              <a:rPr lang="en-US" altLang="ko-KR"/>
              <a:t>(nested loop): </a:t>
            </a:r>
            <a:r>
              <a:rPr lang="ko-KR" altLang="en-US"/>
              <a:t>반복문 안에 다른 반복문이 위치</a:t>
            </a:r>
          </a:p>
          <a:p>
            <a:pPr eaLnBrk="1" hangingPunct="1"/>
            <a:endParaRPr lang="ko-KR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ChangeArrowheads="1"/>
          </p:cNvSpPr>
          <p:nvPr/>
        </p:nvSpPr>
        <p:spPr bwMode="auto">
          <a:xfrm>
            <a:off x="835025" y="1611032"/>
            <a:ext cx="7473950" cy="413431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 dirty="0">
              <a:solidFill>
                <a:srgbClr val="8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x, y;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(y = 0; y &lt; 5; y++)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(x = 0; x &lt; 10; x++)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"*"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}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 </a:t>
            </a:r>
            <a:endParaRPr kumimoji="1"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686085" name="Rectangle 5"/>
          <p:cNvSpPr>
            <a:spLocks noChangeArrowheads="1"/>
          </p:cNvSpPr>
          <p:nvPr/>
        </p:nvSpPr>
        <p:spPr bwMode="auto">
          <a:xfrm>
            <a:off x="0" y="499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사각형 그리기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7657B94-2E23-486D-8938-446D31911E56}"/>
              </a:ext>
            </a:extLst>
          </p:cNvPr>
          <p:cNvGrpSpPr/>
          <p:nvPr/>
        </p:nvGrpSpPr>
        <p:grpSpPr>
          <a:xfrm>
            <a:off x="6113491" y="3352761"/>
            <a:ext cx="1815868" cy="1604043"/>
            <a:chOff x="5160674" y="1957033"/>
            <a:chExt cx="3574757" cy="265758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0BF0322-4C80-455B-96AE-C7739B71E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40869" y="4264555"/>
              <a:ext cx="745785" cy="35006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F6A7FA7-ED6B-4C18-A8E1-F9019D36F9B1}"/>
                </a:ext>
              </a:extLst>
            </p:cNvPr>
            <p:cNvSpPr/>
            <p:nvPr/>
          </p:nvSpPr>
          <p:spPr>
            <a:xfrm>
              <a:off x="5160674" y="1957033"/>
              <a:ext cx="3574757" cy="2441698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Consolas" panose="020B0609020204030204" pitchFamily="49" charset="0"/>
                  <a:ea typeface="굴림" pitchFamily="50" charset="-127"/>
                </a:rPr>
                <a:t>********** </a:t>
              </a:r>
            </a:p>
            <a:p>
              <a:r>
                <a:rPr lang="ko-KR" altLang="en-US" sz="1400" dirty="0">
                  <a:latin typeface="Consolas" panose="020B0609020204030204" pitchFamily="49" charset="0"/>
                  <a:ea typeface="굴림" pitchFamily="50" charset="-127"/>
                </a:rPr>
                <a:t>********** </a:t>
              </a:r>
            </a:p>
            <a:p>
              <a:r>
                <a:rPr lang="ko-KR" altLang="en-US" sz="1400" dirty="0">
                  <a:latin typeface="Consolas" panose="020B0609020204030204" pitchFamily="49" charset="0"/>
                  <a:ea typeface="굴림" pitchFamily="50" charset="-127"/>
                </a:rPr>
                <a:t>********** </a:t>
              </a:r>
            </a:p>
            <a:p>
              <a:r>
                <a:rPr lang="ko-KR" altLang="en-US" sz="1400" dirty="0">
                  <a:latin typeface="Consolas" panose="020B0609020204030204" pitchFamily="49" charset="0"/>
                  <a:ea typeface="굴림" pitchFamily="50" charset="-127"/>
                </a:rPr>
                <a:t>********** </a:t>
              </a:r>
            </a:p>
            <a:p>
              <a:r>
                <a:rPr lang="ko-KR" altLang="en-US" sz="1400" dirty="0">
                  <a:latin typeface="Consolas" panose="020B0609020204030204" pitchFamily="49" charset="0"/>
                  <a:ea typeface="굴림" pitchFamily="50" charset="-127"/>
                </a:rPr>
                <a:t>********** </a:t>
              </a:r>
              <a:endParaRPr lang="en-US" altLang="ko-KR" sz="1400" dirty="0">
                <a:latin typeface="Consolas" panose="020B0609020204030204" pitchFamily="49" charset="0"/>
                <a:ea typeface="굴림" pitchFamily="50" charset="-127"/>
              </a:endParaRPr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B9DB63C-9F51-44C0-9EA9-402E3A0CBF20}"/>
              </a:ext>
            </a:extLst>
          </p:cNvPr>
          <p:cNvSpPr/>
          <p:nvPr/>
        </p:nvSpPr>
        <p:spPr>
          <a:xfrm>
            <a:off x="1298137" y="3177895"/>
            <a:ext cx="3980329" cy="18179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FF13D1F-2244-4C26-9A35-259371457F8F}"/>
              </a:ext>
            </a:extLst>
          </p:cNvPr>
          <p:cNvSpPr/>
          <p:nvPr/>
        </p:nvSpPr>
        <p:spPr>
          <a:xfrm>
            <a:off x="1764301" y="3783014"/>
            <a:ext cx="2913529" cy="5381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7294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ChangeArrowheads="1"/>
          </p:cNvSpPr>
          <p:nvPr/>
        </p:nvSpPr>
        <p:spPr bwMode="auto">
          <a:xfrm>
            <a:off x="612648" y="1729520"/>
            <a:ext cx="7473950" cy="369723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새굴림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 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&lt;</a:t>
            </a:r>
            <a:r>
              <a:rPr lang="en-US" altLang="ko-KR" sz="1600" dirty="0" err="1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stdio.h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&gt;</a:t>
            </a:r>
          </a:p>
          <a:p>
            <a:endParaRPr lang="en-US" altLang="ko-KR" sz="1600" dirty="0">
              <a:solidFill>
                <a:srgbClr val="800000"/>
              </a:solidFill>
              <a:latin typeface="Trebuchet MS" panose="020B0603020202020204" pitchFamily="34" charset="0"/>
              <a:ea typeface="새굴림"/>
            </a:endParaRPr>
          </a:p>
          <a:p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새굴림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새굴림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{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새굴림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새굴림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 x, y;</a:t>
            </a:r>
          </a:p>
          <a:p>
            <a:r>
              <a:rPr lang="es-E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</a:t>
            </a:r>
            <a:r>
              <a:rPr lang="es-E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새굴림"/>
              </a:rPr>
              <a:t>for</a:t>
            </a:r>
            <a:r>
              <a:rPr lang="es-E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(y = 1; y &lt;= 5; y++)	</a:t>
            </a:r>
          </a:p>
          <a:p>
            <a:r>
              <a:rPr lang="es-E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{		</a:t>
            </a:r>
            <a:r>
              <a:rPr lang="es-E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새굴림"/>
              </a:rPr>
              <a:t> </a:t>
            </a:r>
            <a:r>
              <a:rPr lang="es-E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</a:t>
            </a:r>
          </a:p>
          <a:p>
            <a:r>
              <a:rPr lang="es-E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	</a:t>
            </a:r>
            <a:r>
              <a:rPr lang="es-E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새굴림"/>
              </a:rPr>
              <a:t>for</a:t>
            </a:r>
            <a:r>
              <a:rPr lang="es-E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(x = 0; x &lt; y; x++)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		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"*"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"\n"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);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새굴림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}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새굴림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새굴림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새굴림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}</a:t>
            </a:r>
          </a:p>
        </p:txBody>
      </p:sp>
      <p:sp>
        <p:nvSpPr>
          <p:cNvPr id="686085" name="Rectangle 5"/>
          <p:cNvSpPr>
            <a:spLocks noChangeArrowheads="1"/>
          </p:cNvSpPr>
          <p:nvPr/>
        </p:nvSpPr>
        <p:spPr bwMode="auto">
          <a:xfrm>
            <a:off x="0" y="499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삼각형 그리기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599F86B-E64E-4765-B9D6-98A7F16069F3}"/>
              </a:ext>
            </a:extLst>
          </p:cNvPr>
          <p:cNvGrpSpPr/>
          <p:nvPr/>
        </p:nvGrpSpPr>
        <p:grpSpPr>
          <a:xfrm>
            <a:off x="6013863" y="2978079"/>
            <a:ext cx="1398442" cy="1604043"/>
            <a:chOff x="5160674" y="1957033"/>
            <a:chExt cx="3574757" cy="265758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5C96D76-FF6D-449D-A924-6B6C2B434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40869" y="4264555"/>
              <a:ext cx="745785" cy="35006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5A57685-2C02-4F9A-980D-2EA797E40360}"/>
                </a:ext>
              </a:extLst>
            </p:cNvPr>
            <p:cNvSpPr/>
            <p:nvPr/>
          </p:nvSpPr>
          <p:spPr>
            <a:xfrm>
              <a:off x="5160674" y="1957033"/>
              <a:ext cx="3574757" cy="2441698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>
                  <a:latin typeface="Consolas" panose="020B0609020204030204" pitchFamily="49" charset="0"/>
                </a:rPr>
                <a:t>*</a:t>
              </a:r>
            </a:p>
            <a:p>
              <a:r>
                <a:rPr lang="en-US" altLang="ko-KR" sz="1400" dirty="0">
                  <a:latin typeface="Consolas" panose="020B0609020204030204" pitchFamily="49" charset="0"/>
                </a:rPr>
                <a:t>**</a:t>
              </a:r>
            </a:p>
            <a:p>
              <a:r>
                <a:rPr lang="en-US" altLang="ko-KR" sz="1400" dirty="0">
                  <a:latin typeface="Consolas" panose="020B0609020204030204" pitchFamily="49" charset="0"/>
                </a:rPr>
                <a:t>***</a:t>
              </a:r>
            </a:p>
            <a:p>
              <a:r>
                <a:rPr lang="en-US" altLang="ko-KR" sz="1400" dirty="0">
                  <a:latin typeface="Consolas" panose="020B0609020204030204" pitchFamily="49" charset="0"/>
                </a:rPr>
                <a:t>****</a:t>
              </a:r>
            </a:p>
            <a:p>
              <a:r>
                <a:rPr lang="en-US" altLang="ko-KR" sz="1400" dirty="0">
                  <a:latin typeface="Consolas" panose="020B0609020204030204" pitchFamily="49" charset="0"/>
                </a:rPr>
                <a:t>*****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1185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ChangeArrowheads="1"/>
          </p:cNvSpPr>
          <p:nvPr/>
        </p:nvSpPr>
        <p:spPr bwMode="auto">
          <a:xfrm>
            <a:off x="612648" y="2027942"/>
            <a:ext cx="7588250" cy="460145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입력된 수의 제곱근 출력</a:t>
            </a:r>
            <a:endParaRPr kumimoji="1" lang="en-US" altLang="ko-KR" sz="1600" dirty="0">
              <a:solidFill>
                <a:srgbClr val="008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b="1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kumimoji="1" lang="en-US" altLang="ko-KR" sz="1600" b="1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 b="1" dirty="0">
                <a:solidFill>
                  <a:srgbClr val="800000"/>
                </a:solidFill>
                <a:latin typeface="Trebuchet MS" panose="020B0603020202020204" pitchFamily="34" charset="0"/>
              </a:rPr>
              <a:t>&lt;</a:t>
            </a:r>
            <a:r>
              <a:rPr kumimoji="1" lang="en-US" altLang="ko-KR" sz="1600" b="1" dirty="0" err="1">
                <a:solidFill>
                  <a:srgbClr val="800000"/>
                </a:solidFill>
                <a:latin typeface="Trebuchet MS" panose="020B0603020202020204" pitchFamily="34" charset="0"/>
              </a:rPr>
              <a:t>math.h</a:t>
            </a:r>
            <a:r>
              <a:rPr kumimoji="1" lang="en-US" altLang="ko-KR" sz="1600" b="1" dirty="0">
                <a:solidFill>
                  <a:srgbClr val="800000"/>
                </a:solidFill>
                <a:latin typeface="Trebuchet MS" panose="020B0603020202020204" pitchFamily="34" charset="0"/>
              </a:rPr>
              <a:t>&gt;</a:t>
            </a:r>
            <a:r>
              <a:rPr kumimoji="1" lang="en-US" altLang="ko-KR" sz="1600" b="1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 b="1" dirty="0">
              <a:solidFill>
                <a:srgbClr val="8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v;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while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(1) { 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무한 루프</a:t>
            </a:r>
            <a:endParaRPr kumimoji="1" lang="en-US" altLang="ko-KR" sz="16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실수값을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 </a:t>
            </a:r>
            <a:r>
              <a:rPr kumimoji="1" lang="ko-KR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입력하시오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: 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scanf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"%</a:t>
            </a:r>
            <a:r>
              <a:rPr kumimoji="1" lang="en-US" altLang="ko-KR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lf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&amp;v);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 v &lt; 0.0 ) 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음수가 입력되면 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break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를 이용하여 무한 루프 탈출</a:t>
            </a:r>
            <a:endParaRPr kumimoji="1" lang="en-US" altLang="ko-KR" sz="16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break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"%f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의 제곱근은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%f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입니다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.\n"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v, </a:t>
            </a:r>
            <a:r>
              <a:rPr kumimoji="1" lang="en-US" altLang="ko-KR" sz="1600" b="1" dirty="0">
                <a:solidFill>
                  <a:srgbClr val="000000"/>
                </a:solidFill>
                <a:latin typeface="Trebuchet MS" panose="020B0603020202020204" pitchFamily="34" charset="0"/>
              </a:rPr>
              <a:t>sqrt(v)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}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b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</a:b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 </a:t>
            </a:r>
            <a:endParaRPr kumimoji="1"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689157" name="Rectangle 5"/>
          <p:cNvSpPr>
            <a:spLocks noChangeArrowheads="1"/>
          </p:cNvSpPr>
          <p:nvPr/>
        </p:nvSpPr>
        <p:spPr bwMode="auto">
          <a:xfrm>
            <a:off x="0" y="499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break</a:t>
            </a:r>
            <a:r>
              <a:rPr lang="ko-KR" altLang="en-US" dirty="0"/>
              <a:t> 문 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D8F1BF7-67CF-4DF3-BC3B-403ACC387E4C}"/>
              </a:ext>
            </a:extLst>
          </p:cNvPr>
          <p:cNvGrpSpPr/>
          <p:nvPr/>
        </p:nvGrpSpPr>
        <p:grpSpPr>
          <a:xfrm>
            <a:off x="4764898" y="2202288"/>
            <a:ext cx="3322711" cy="1649510"/>
            <a:chOff x="5160674" y="1957033"/>
            <a:chExt cx="3574757" cy="265758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550D45B-C70D-4BD9-9AB1-F0482931A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40869" y="4264555"/>
              <a:ext cx="745785" cy="35006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381E3D6-0BEE-4F1C-A95F-07528F5524C0}"/>
                </a:ext>
              </a:extLst>
            </p:cNvPr>
            <p:cNvSpPr/>
            <p:nvPr/>
          </p:nvSpPr>
          <p:spPr>
            <a:xfrm>
              <a:off x="5160674" y="1957033"/>
              <a:ext cx="3574757" cy="2441698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1400" b="0" i="0" u="none" strike="noStrike" baseline="0" dirty="0" err="1">
                  <a:latin typeface="Trebuchet MS" panose="020B0603020202020204" pitchFamily="34" charset="0"/>
                  <a:ea typeface="굴림" panose="020B0600000101010101" pitchFamily="50" charset="-127"/>
                </a:rPr>
                <a:t>실수값을</a:t>
              </a:r>
              <a:r>
                <a:rPr lang="ko-KR" altLang="en-US" sz="1400" b="0" i="0" u="none" strike="noStrike" baseline="0" dirty="0">
                  <a:latin typeface="Trebuchet MS" panose="020B0603020202020204" pitchFamily="34" charset="0"/>
                  <a:ea typeface="굴림" panose="020B0600000101010101" pitchFamily="50" charset="-127"/>
                </a:rPr>
                <a:t> </a:t>
              </a:r>
              <a:r>
                <a:rPr lang="ko-KR" altLang="en-US" sz="1400" b="0" i="0" u="none" strike="noStrike" baseline="0" dirty="0" err="1">
                  <a:latin typeface="Trebuchet MS" panose="020B0603020202020204" pitchFamily="34" charset="0"/>
                  <a:ea typeface="굴림" panose="020B0600000101010101" pitchFamily="50" charset="-127"/>
                </a:rPr>
                <a:t>입력하시오</a:t>
              </a:r>
              <a:r>
                <a:rPr lang="en-US" altLang="ko-KR" sz="1400" b="0" i="0" u="none" strike="noStrike" baseline="0" dirty="0">
                  <a:latin typeface="Trebuchet MS" panose="020B0603020202020204" pitchFamily="34" charset="0"/>
                  <a:ea typeface="굴림" panose="020B0600000101010101" pitchFamily="50" charset="-127"/>
                </a:rPr>
                <a:t>: 9.0</a:t>
              </a:r>
            </a:p>
            <a:p>
              <a:pPr algn="l"/>
              <a:r>
                <a:rPr lang="en-US" altLang="ko-KR" sz="1400" b="0" i="0" u="none" strike="noStrike" baseline="0" dirty="0">
                  <a:latin typeface="Trebuchet MS" panose="020B0603020202020204" pitchFamily="34" charset="0"/>
                  <a:ea typeface="굴림" panose="020B0600000101010101" pitchFamily="50" charset="-127"/>
                </a:rPr>
                <a:t>9.000000</a:t>
              </a:r>
              <a:r>
                <a:rPr lang="ko-KR" altLang="en-US" sz="1400" b="0" i="0" u="none" strike="noStrike" baseline="0" dirty="0">
                  <a:latin typeface="Trebuchet MS" panose="020B0603020202020204" pitchFamily="34" charset="0"/>
                  <a:ea typeface="굴림" panose="020B0600000101010101" pitchFamily="50" charset="-127"/>
                </a:rPr>
                <a:t>의 제곱근은 </a:t>
              </a:r>
              <a:r>
                <a:rPr lang="en-US" altLang="ko-KR" sz="1400" b="0" i="0" u="none" strike="noStrike" baseline="0" dirty="0">
                  <a:latin typeface="Trebuchet MS" panose="020B0603020202020204" pitchFamily="34" charset="0"/>
                  <a:ea typeface="굴림" panose="020B0600000101010101" pitchFamily="50" charset="-127"/>
                </a:rPr>
                <a:t>3.000000</a:t>
              </a:r>
              <a:r>
                <a:rPr lang="ko-KR" altLang="en-US" sz="1400" b="0" i="0" u="none" strike="noStrike" baseline="0" dirty="0">
                  <a:latin typeface="Trebuchet MS" panose="020B0603020202020204" pitchFamily="34" charset="0"/>
                  <a:ea typeface="굴림" panose="020B0600000101010101" pitchFamily="50" charset="-127"/>
                </a:rPr>
                <a:t>입니다</a:t>
              </a:r>
              <a:r>
                <a:rPr lang="en-US" altLang="ko-KR" sz="1400" b="0" i="0" u="none" strike="noStrike" baseline="0" dirty="0">
                  <a:latin typeface="Trebuchet MS" panose="020B0603020202020204" pitchFamily="34" charset="0"/>
                  <a:ea typeface="굴림" panose="020B0600000101010101" pitchFamily="50" charset="-127"/>
                </a:rPr>
                <a:t>.</a:t>
              </a:r>
            </a:p>
            <a:p>
              <a:pPr algn="l"/>
              <a:r>
                <a:rPr lang="ko-KR" altLang="en-US" sz="1400" b="0" i="0" u="none" strike="noStrike" baseline="0" dirty="0" err="1">
                  <a:latin typeface="Trebuchet MS" panose="020B0603020202020204" pitchFamily="34" charset="0"/>
                  <a:ea typeface="굴림" panose="020B0600000101010101" pitchFamily="50" charset="-127"/>
                </a:rPr>
                <a:t>실수값을</a:t>
              </a:r>
              <a:r>
                <a:rPr lang="ko-KR" altLang="en-US" sz="1400" b="0" i="0" u="none" strike="noStrike" baseline="0" dirty="0">
                  <a:latin typeface="Trebuchet MS" panose="020B0603020202020204" pitchFamily="34" charset="0"/>
                  <a:ea typeface="굴림" panose="020B0600000101010101" pitchFamily="50" charset="-127"/>
                </a:rPr>
                <a:t> </a:t>
              </a:r>
              <a:r>
                <a:rPr lang="ko-KR" altLang="en-US" sz="1400" b="0" i="0" u="none" strike="noStrike" baseline="0" dirty="0" err="1">
                  <a:latin typeface="Trebuchet MS" panose="020B0603020202020204" pitchFamily="34" charset="0"/>
                  <a:ea typeface="굴림" panose="020B0600000101010101" pitchFamily="50" charset="-127"/>
                </a:rPr>
                <a:t>입력하시오</a:t>
              </a:r>
              <a:r>
                <a:rPr lang="en-US" altLang="ko-KR" sz="1400" b="0" i="0" u="none" strike="noStrike" baseline="0" dirty="0">
                  <a:latin typeface="Trebuchet MS" panose="020B0603020202020204" pitchFamily="34" charset="0"/>
                  <a:ea typeface="굴림" panose="020B0600000101010101" pitchFamily="50" charset="-127"/>
                </a:rPr>
                <a:t>: 25.0</a:t>
              </a:r>
            </a:p>
            <a:p>
              <a:pPr algn="l"/>
              <a:r>
                <a:rPr lang="en-US" altLang="ko-KR" sz="1400" b="0" i="0" u="none" strike="noStrike" baseline="0" dirty="0">
                  <a:latin typeface="Trebuchet MS" panose="020B0603020202020204" pitchFamily="34" charset="0"/>
                  <a:ea typeface="굴림" panose="020B0600000101010101" pitchFamily="50" charset="-127"/>
                </a:rPr>
                <a:t>25.000000</a:t>
              </a:r>
              <a:r>
                <a:rPr lang="ko-KR" altLang="en-US" sz="1400" b="0" i="0" u="none" strike="noStrike" baseline="0" dirty="0">
                  <a:latin typeface="Trebuchet MS" panose="020B0603020202020204" pitchFamily="34" charset="0"/>
                  <a:ea typeface="굴림" panose="020B0600000101010101" pitchFamily="50" charset="-127"/>
                </a:rPr>
                <a:t>의 제곱근은 </a:t>
              </a:r>
              <a:r>
                <a:rPr lang="en-US" altLang="ko-KR" sz="1400" b="0" i="0" u="none" strike="noStrike" baseline="0" dirty="0">
                  <a:latin typeface="Trebuchet MS" panose="020B0603020202020204" pitchFamily="34" charset="0"/>
                  <a:ea typeface="굴림" panose="020B0600000101010101" pitchFamily="50" charset="-127"/>
                </a:rPr>
                <a:t>5.000000</a:t>
              </a:r>
              <a:r>
                <a:rPr lang="ko-KR" altLang="en-US" sz="1400" b="0" i="0" u="none" strike="noStrike" baseline="0" dirty="0">
                  <a:latin typeface="Trebuchet MS" panose="020B0603020202020204" pitchFamily="34" charset="0"/>
                  <a:ea typeface="굴림" panose="020B0600000101010101" pitchFamily="50" charset="-127"/>
                </a:rPr>
                <a:t>입니다</a:t>
              </a:r>
              <a:r>
                <a:rPr lang="en-US" altLang="ko-KR" sz="1400" b="0" i="0" u="none" strike="noStrike" baseline="0" dirty="0">
                  <a:latin typeface="Trebuchet MS" panose="020B0603020202020204" pitchFamily="34" charset="0"/>
                  <a:ea typeface="굴림" panose="020B0600000101010101" pitchFamily="50" charset="-127"/>
                </a:rPr>
                <a:t>.</a:t>
              </a:r>
            </a:p>
            <a:p>
              <a:pPr algn="l"/>
              <a:r>
                <a:rPr lang="ko-KR" altLang="en-US" sz="1400" b="0" i="0" u="none" strike="noStrike" baseline="0" dirty="0" err="1">
                  <a:latin typeface="Trebuchet MS" panose="020B0603020202020204" pitchFamily="34" charset="0"/>
                  <a:ea typeface="굴림" panose="020B0600000101010101" pitchFamily="50" charset="-127"/>
                </a:rPr>
                <a:t>실수값을</a:t>
              </a:r>
              <a:r>
                <a:rPr lang="ko-KR" altLang="en-US" sz="1400" b="0" i="0" u="none" strike="noStrike" baseline="0" dirty="0">
                  <a:latin typeface="Trebuchet MS" panose="020B0603020202020204" pitchFamily="34" charset="0"/>
                  <a:ea typeface="굴림" panose="020B0600000101010101" pitchFamily="50" charset="-127"/>
                </a:rPr>
                <a:t> </a:t>
              </a:r>
              <a:r>
                <a:rPr lang="ko-KR" altLang="en-US" sz="1400" b="0" i="0" u="none" strike="noStrike" baseline="0" dirty="0" err="1">
                  <a:latin typeface="Trebuchet MS" panose="020B0603020202020204" pitchFamily="34" charset="0"/>
                  <a:ea typeface="굴림" panose="020B0600000101010101" pitchFamily="50" charset="-127"/>
                </a:rPr>
                <a:t>입력하시오</a:t>
              </a:r>
              <a:r>
                <a:rPr lang="en-US" altLang="ko-KR" sz="1400" b="0" i="0" u="none" strike="noStrike" baseline="0" dirty="0">
                  <a:latin typeface="Trebuchet MS" panose="020B0603020202020204" pitchFamily="34" charset="0"/>
                  <a:ea typeface="굴림" panose="020B0600000101010101" pitchFamily="50" charset="-127"/>
                </a:rPr>
                <a:t>: -1</a:t>
              </a:r>
              <a:endPara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endParaRPr>
            </a:p>
          </p:txBody>
        </p:sp>
      </p:grpSp>
      <p:sp>
        <p:nvSpPr>
          <p:cNvPr id="3" name="내용 개체 틀 4">
            <a:extLst>
              <a:ext uri="{FF2B5EF4-FFF2-40B4-BE49-F238E27FC236}">
                <a16:creationId xmlns:a16="http://schemas.microsoft.com/office/drawing/2014/main" id="{DD240AB3-DCF4-17F8-DF67-325CEB18DBF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37631"/>
          </a:xfrm>
        </p:spPr>
        <p:txBody>
          <a:bodyPr>
            <a:normAutofit/>
          </a:bodyPr>
          <a:lstStyle/>
          <a:p>
            <a:r>
              <a:rPr lang="en-US" altLang="ko-KR" dirty="0"/>
              <a:t>break </a:t>
            </a:r>
            <a:r>
              <a:rPr lang="ko-KR" altLang="en-US" dirty="0"/>
              <a:t>문</a:t>
            </a:r>
            <a:r>
              <a:rPr lang="en-US" altLang="ko-KR" dirty="0"/>
              <a:t>:</a:t>
            </a:r>
            <a:r>
              <a:rPr lang="ko-KR" altLang="en-US" dirty="0"/>
              <a:t> 반복 도중에 루프를 벗어남 </a:t>
            </a:r>
            <a:r>
              <a:rPr lang="en-US" altLang="ko-KR" dirty="0"/>
              <a:t>(switch </a:t>
            </a:r>
            <a:r>
              <a:rPr lang="ko-KR" altLang="en-US" dirty="0"/>
              <a:t>문을 벗어날 때도 사용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96003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/>
              <a:t>continue </a:t>
            </a:r>
            <a:r>
              <a:rPr lang="ko-KR" altLang="en-US" sz="3600" dirty="0"/>
              <a:t>문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F6D3F4F5-B94E-C6BE-5D28-BA485B210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61" y="2079317"/>
            <a:ext cx="7769225" cy="338599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kumimoji="1"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0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부터 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10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까지의 정수 중에서 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3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의 배수를 제외하고 출력</a:t>
            </a:r>
            <a:endParaRPr kumimoji="1" lang="en-US" altLang="ko-KR" sz="1600" dirty="0">
              <a:solidFill>
                <a:srgbClr val="008000"/>
              </a:solidFill>
              <a:latin typeface="Trebuchet MS" panose="020B0603020202020204" pitchFamily="34" charset="0"/>
            </a:endParaRPr>
          </a:p>
          <a:p>
            <a:pPr marR="0" algn="l" rtl="0"/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Trebuchet MS" panose="020B0603020202020204" pitchFamily="34" charset="0"/>
                <a:ea typeface="바탕" panose="02030600000101010101" pitchFamily="18" charset="-127"/>
              </a:rPr>
              <a:t>#include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바탕" panose="02030600000101010101" pitchFamily="18" charset="-127"/>
              </a:rPr>
              <a:t> </a:t>
            </a:r>
            <a:r>
              <a:rPr lang="en-US" altLang="ko-KR" sz="1600" b="0" i="0" u="none" strike="noStrike" baseline="0" dirty="0">
                <a:solidFill>
                  <a:srgbClr val="A31515"/>
                </a:solidFill>
                <a:latin typeface="Trebuchet MS" panose="020B0603020202020204" pitchFamily="34" charset="0"/>
                <a:ea typeface="바탕" panose="02030600000101010101" pitchFamily="18" charset="-127"/>
              </a:rPr>
              <a:t>&lt;</a:t>
            </a:r>
            <a:r>
              <a:rPr lang="en-US" altLang="ko-KR" sz="1600" b="0" i="0" u="none" strike="noStrike" baseline="0" dirty="0" err="1">
                <a:solidFill>
                  <a:srgbClr val="A31515"/>
                </a:solidFill>
                <a:latin typeface="Trebuchet MS" panose="020B0603020202020204" pitchFamily="34" charset="0"/>
                <a:ea typeface="바탕" panose="02030600000101010101" pitchFamily="18" charset="-127"/>
              </a:rPr>
              <a:t>stdio.h</a:t>
            </a:r>
            <a:r>
              <a:rPr lang="en-US" altLang="ko-KR" sz="1600" b="0" i="0" u="none" strike="noStrike" baseline="0" dirty="0">
                <a:solidFill>
                  <a:srgbClr val="A31515"/>
                </a:solidFill>
                <a:latin typeface="Trebuchet MS" panose="020B0603020202020204" pitchFamily="34" charset="0"/>
                <a:ea typeface="바탕" panose="02030600000101010101" pitchFamily="18" charset="-127"/>
              </a:rPr>
              <a:t>&gt;</a:t>
            </a:r>
          </a:p>
          <a:p>
            <a:pPr marR="0" algn="l" rtl="0"/>
            <a:endParaRPr lang="en-US" altLang="ko-KR" sz="1600" b="0" i="0" u="none" strike="noStrike" baseline="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R="0" algn="l" rtl="0"/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pPr marR="0" algn="l" rtl="0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 marR="0" algn="l" rtl="0"/>
            <a:r>
              <a:rPr lang="nn-NO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nn-NO" altLang="ko-KR" sz="1600" b="0" i="0" u="none" strike="noStrike" baseline="0" dirty="0">
                <a:solidFill>
                  <a:srgbClr val="0000FF"/>
                </a:solidFill>
                <a:latin typeface="Trebuchet MS" panose="020B0603020202020204" pitchFamily="34" charset="0"/>
              </a:rPr>
              <a:t>for </a:t>
            </a:r>
            <a:r>
              <a:rPr lang="nn-NO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nn-NO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i=0; i&lt;10; i++)</a:t>
            </a:r>
          </a:p>
          <a:p>
            <a:pPr marR="0" algn="l" rtl="0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 marR="0" algn="l" rtl="0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Trebuchet MS" panose="020B0603020202020204" pitchFamily="34" charset="0"/>
              </a:rPr>
              <a:t>if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(i%3 == 0)</a:t>
            </a:r>
          </a:p>
          <a:p>
            <a:pPr algn="l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			</a:t>
            </a:r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Trebuchet MS" panose="020B0603020202020204" pitchFamily="34" charset="0"/>
              </a:rPr>
              <a:t>continue;</a:t>
            </a:r>
          </a:p>
          <a:p>
            <a:pPr marR="0" algn="l" rtl="0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b="0" i="0" u="none" strike="noStrike" baseline="0" dirty="0">
                <a:solidFill>
                  <a:srgbClr val="A31515"/>
                </a:solidFill>
                <a:latin typeface="Trebuchet MS" panose="020B0603020202020204" pitchFamily="34" charset="0"/>
              </a:rPr>
              <a:t>"%d "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marR="0" algn="l" rtl="0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pPr marR="0" algn="l" rtl="0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pPr marR="0" algn="l" rtl="0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kumimoji="1"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EDAAF61-BC3E-BEFD-A456-50B8A2864331}"/>
              </a:ext>
            </a:extLst>
          </p:cNvPr>
          <p:cNvGrpSpPr/>
          <p:nvPr/>
        </p:nvGrpSpPr>
        <p:grpSpPr>
          <a:xfrm>
            <a:off x="5468607" y="3432190"/>
            <a:ext cx="2712442" cy="990600"/>
            <a:chOff x="5160674" y="1957033"/>
            <a:chExt cx="3574757" cy="265758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C50849A-D7F3-CB0C-F2E3-23ED00DE3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40869" y="4264555"/>
              <a:ext cx="745785" cy="35006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45E3CC1-6A25-C261-C1FA-3EF55D7D457B}"/>
                </a:ext>
              </a:extLst>
            </p:cNvPr>
            <p:cNvSpPr/>
            <p:nvPr/>
          </p:nvSpPr>
          <p:spPr>
            <a:xfrm>
              <a:off x="5160674" y="1957033"/>
              <a:ext cx="3574757" cy="2441698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1"/>
              <a:r>
                <a:rPr lang="en-US" altLang="ko-KR" sz="1600" dirty="0"/>
                <a:t>1 2 4 5 7 8</a:t>
              </a:r>
            </a:p>
          </p:txBody>
        </p:sp>
      </p:grp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3EE2C949-2CD4-0EDD-8800-CC9391994724}"/>
              </a:ext>
            </a:extLst>
          </p:cNvPr>
          <p:cNvSpPr txBox="1">
            <a:spLocks/>
          </p:cNvSpPr>
          <p:nvPr/>
        </p:nvSpPr>
        <p:spPr>
          <a:xfrm>
            <a:off x="612647" y="1585320"/>
            <a:ext cx="8153400" cy="43763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ko-KR" dirty="0"/>
              <a:t>continue </a:t>
            </a:r>
            <a:r>
              <a:rPr lang="ko-KR" altLang="en-US" dirty="0"/>
              <a:t>문</a:t>
            </a:r>
            <a:r>
              <a:rPr lang="en-US" altLang="ko-KR" dirty="0"/>
              <a:t>:</a:t>
            </a:r>
            <a:r>
              <a:rPr lang="ko-KR" altLang="en-US" dirty="0"/>
              <a:t> 현재 반복을 중단하고 다음 반복으로 진행</a:t>
            </a:r>
            <a:endParaRPr lang="en-US" altLang="ko-KR" dirty="0"/>
          </a:p>
          <a:p>
            <a:pPr fontAlgn="auto">
              <a:spcAft>
                <a:spcPts val="0"/>
              </a:spcAft>
            </a:pPr>
            <a:endParaRPr lang="ko-KR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/>
              <a:t>continue </a:t>
            </a:r>
            <a:r>
              <a:rPr lang="ko-KR" altLang="en-US" sz="3600" dirty="0"/>
              <a:t>문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1573D5F-FE92-40D4-9BC5-4AC93273501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651471"/>
            <a:ext cx="8153400" cy="3066480"/>
          </a:xfrm>
        </p:spPr>
      </p:pic>
    </p:spTree>
    <p:extLst>
      <p:ext uri="{BB962C8B-B14F-4D97-AF65-F5344CB8AC3E}">
        <p14:creationId xmlns:p14="http://schemas.microsoft.com/office/powerpoint/2010/main" val="12717989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ChangeArrowheads="1"/>
          </p:cNvSpPr>
          <p:nvPr/>
        </p:nvSpPr>
        <p:spPr bwMode="auto">
          <a:xfrm>
            <a:off x="612648" y="1633338"/>
            <a:ext cx="7597775" cy="506686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소문자를 대문자로 변경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, Q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가 입력되면 중단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 dirty="0">
              <a:solidFill>
                <a:srgbClr val="8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 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char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letter; 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while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(1) { 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소문자를 입력하시오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: 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scanf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b="1" dirty="0">
                <a:solidFill>
                  <a:srgbClr val="800000"/>
                </a:solidFill>
                <a:latin typeface="Trebuchet MS" panose="020B0603020202020204" pitchFamily="34" charset="0"/>
              </a:rPr>
              <a:t>" %c"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&amp;letter); </a:t>
            </a:r>
            <a:r>
              <a:rPr kumimoji="1" lang="en-US" altLang="ko-KR" sz="1600" b="1" dirty="0">
                <a:solidFill>
                  <a:srgbClr val="008000"/>
                </a:solidFill>
                <a:latin typeface="Trebuchet MS" panose="020B0603020202020204" pitchFamily="34" charset="0"/>
              </a:rPr>
              <a:t>// %c </a:t>
            </a:r>
            <a:r>
              <a:rPr kumimoji="1" lang="ko-KR" altLang="en-US" sz="1600" b="1" dirty="0">
                <a:solidFill>
                  <a:srgbClr val="008000"/>
                </a:solidFill>
                <a:latin typeface="Trebuchet MS" panose="020B0603020202020204" pitchFamily="34" charset="0"/>
              </a:rPr>
              <a:t>앞에 공백 존재</a:t>
            </a:r>
            <a:r>
              <a:rPr kumimoji="1" lang="en-US" altLang="ko-KR" sz="1600" b="1" dirty="0">
                <a:solidFill>
                  <a:srgbClr val="008000"/>
                </a:solidFill>
                <a:latin typeface="Trebuchet MS" panose="020B0603020202020204" pitchFamily="34" charset="0"/>
              </a:rPr>
              <a:t>!!!</a:t>
            </a:r>
            <a:endParaRPr kumimoji="1" lang="en-US" altLang="ko-KR" sz="1600" b="1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 letter ==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'Q'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) 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break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 letter &lt;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'a'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|| letter &gt;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'z'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) 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continue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;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b="1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letter = </a:t>
            </a:r>
            <a:r>
              <a:rPr kumimoji="1" lang="en-US" altLang="ko-KR" sz="1600" b="1" dirty="0">
                <a:solidFill>
                  <a:srgbClr val="800000"/>
                </a:solidFill>
                <a:latin typeface="Trebuchet MS" panose="020B0603020202020204" pitchFamily="34" charset="0"/>
              </a:rPr>
              <a:t>'A'</a:t>
            </a:r>
            <a:r>
              <a:rPr kumimoji="1" lang="en-US" altLang="ko-KR" sz="1600" b="1" dirty="0">
                <a:solidFill>
                  <a:srgbClr val="000000"/>
                </a:solidFill>
                <a:latin typeface="Trebuchet MS" panose="020B0603020202020204" pitchFamily="34" charset="0"/>
              </a:rPr>
              <a:t> + (letter - </a:t>
            </a:r>
            <a:r>
              <a:rPr kumimoji="1" lang="en-US" altLang="ko-KR" sz="1600" b="1" dirty="0">
                <a:solidFill>
                  <a:srgbClr val="800000"/>
                </a:solidFill>
                <a:latin typeface="Trebuchet MS" panose="020B0603020202020204" pitchFamily="34" charset="0"/>
              </a:rPr>
              <a:t>'a'</a:t>
            </a:r>
            <a:r>
              <a:rPr kumimoji="1" lang="en-US" altLang="ko-KR" sz="1600" b="1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변환된 대문자는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%c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입니다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.\n"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letter); 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} 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 </a:t>
            </a:r>
          </a:p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 </a:t>
            </a:r>
            <a:endParaRPr kumimoji="1"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695301" name="Rectangle 5"/>
          <p:cNvSpPr>
            <a:spLocks noChangeArrowheads="1"/>
          </p:cNvSpPr>
          <p:nvPr/>
        </p:nvSpPr>
        <p:spPr bwMode="auto">
          <a:xfrm>
            <a:off x="0" y="499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소문자를 대문자로 변경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AB31BD4-1BEC-7770-CD38-1338FDC04365}"/>
              </a:ext>
            </a:extLst>
          </p:cNvPr>
          <p:cNvGrpSpPr/>
          <p:nvPr/>
        </p:nvGrpSpPr>
        <p:grpSpPr>
          <a:xfrm>
            <a:off x="6106195" y="3753279"/>
            <a:ext cx="2498013" cy="1781674"/>
            <a:chOff x="5160674" y="1957033"/>
            <a:chExt cx="3574757" cy="265758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FBF49BC-E709-896F-F6E7-8423D33BE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40869" y="4264555"/>
              <a:ext cx="745785" cy="35006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FA99EE9-0BD7-F6DF-8A51-339827076D6D}"/>
                </a:ext>
              </a:extLst>
            </p:cNvPr>
            <p:cNvSpPr/>
            <p:nvPr/>
          </p:nvSpPr>
          <p:spPr>
            <a:xfrm>
              <a:off x="5160674" y="1957033"/>
              <a:ext cx="3574757" cy="2441698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Trebuchet MS" panose="020B0603020202020204" pitchFamily="34" charset="0"/>
                  <a:ea typeface="굴림" pitchFamily="50" charset="-127"/>
                </a:rPr>
                <a:t>소문자를 </a:t>
              </a:r>
              <a:r>
                <a:rPr lang="ko-KR" altLang="en-US" sz="1400" dirty="0" err="1">
                  <a:latin typeface="Trebuchet MS" panose="020B0603020202020204" pitchFamily="34" charset="0"/>
                  <a:ea typeface="굴림" pitchFamily="50" charset="-127"/>
                </a:rPr>
                <a:t>입력하시오</a:t>
              </a:r>
              <a:r>
                <a:rPr lang="en-US" altLang="ko-KR" sz="1400" dirty="0">
                  <a:latin typeface="Trebuchet MS" panose="020B0603020202020204" pitchFamily="34" charset="0"/>
                  <a:ea typeface="굴림" pitchFamily="50" charset="-127"/>
                </a:rPr>
                <a:t>: a </a:t>
              </a:r>
            </a:p>
            <a:p>
              <a:r>
                <a:rPr lang="ko-KR" altLang="en-US" sz="1400" dirty="0">
                  <a:latin typeface="Trebuchet MS" panose="020B0603020202020204" pitchFamily="34" charset="0"/>
                  <a:ea typeface="굴림" pitchFamily="50" charset="-127"/>
                </a:rPr>
                <a:t>변환된 대문자는 </a:t>
              </a:r>
              <a:r>
                <a:rPr lang="en-US" altLang="ko-KR" sz="1400" dirty="0">
                  <a:latin typeface="Trebuchet MS" panose="020B0603020202020204" pitchFamily="34" charset="0"/>
                  <a:ea typeface="굴림" pitchFamily="50" charset="-127"/>
                </a:rPr>
                <a:t>A</a:t>
              </a:r>
              <a:r>
                <a:rPr lang="ko-KR" altLang="en-US" sz="1400" dirty="0">
                  <a:latin typeface="Trebuchet MS" panose="020B0603020202020204" pitchFamily="34" charset="0"/>
                  <a:ea typeface="굴림" pitchFamily="50" charset="-127"/>
                </a:rPr>
                <a:t>입니다</a:t>
              </a:r>
              <a:r>
                <a:rPr lang="en-US" altLang="ko-KR" sz="1400" dirty="0">
                  <a:latin typeface="Trebuchet MS" panose="020B0603020202020204" pitchFamily="34" charset="0"/>
                  <a:ea typeface="굴림" pitchFamily="50" charset="-127"/>
                </a:rPr>
                <a:t>. </a:t>
              </a:r>
            </a:p>
            <a:p>
              <a:r>
                <a:rPr lang="ko-KR" altLang="en-US" sz="1400" dirty="0">
                  <a:latin typeface="Trebuchet MS" panose="020B0603020202020204" pitchFamily="34" charset="0"/>
                  <a:ea typeface="굴림" pitchFamily="50" charset="-127"/>
                </a:rPr>
                <a:t>소문자를 </a:t>
              </a:r>
              <a:r>
                <a:rPr lang="ko-KR" altLang="en-US" sz="1400" dirty="0" err="1">
                  <a:latin typeface="Trebuchet MS" panose="020B0603020202020204" pitchFamily="34" charset="0"/>
                  <a:ea typeface="굴림" pitchFamily="50" charset="-127"/>
                </a:rPr>
                <a:t>입력하시오</a:t>
              </a:r>
              <a:r>
                <a:rPr lang="en-US" altLang="ko-KR" sz="1400" dirty="0">
                  <a:latin typeface="Trebuchet MS" panose="020B0603020202020204" pitchFamily="34" charset="0"/>
                  <a:ea typeface="굴림" pitchFamily="50" charset="-127"/>
                </a:rPr>
                <a:t>: b </a:t>
              </a:r>
            </a:p>
            <a:p>
              <a:r>
                <a:rPr lang="ko-KR" altLang="en-US" sz="1400" dirty="0">
                  <a:latin typeface="Trebuchet MS" panose="020B0603020202020204" pitchFamily="34" charset="0"/>
                  <a:ea typeface="굴림" pitchFamily="50" charset="-127"/>
                </a:rPr>
                <a:t>변환된 대문자는 </a:t>
              </a:r>
              <a:r>
                <a:rPr lang="en-US" altLang="ko-KR" sz="1400" dirty="0">
                  <a:latin typeface="Trebuchet MS" panose="020B0603020202020204" pitchFamily="34" charset="0"/>
                  <a:ea typeface="굴림" pitchFamily="50" charset="-127"/>
                </a:rPr>
                <a:t>B</a:t>
              </a:r>
              <a:r>
                <a:rPr lang="ko-KR" altLang="en-US" sz="1400" dirty="0">
                  <a:latin typeface="Trebuchet MS" panose="020B0603020202020204" pitchFamily="34" charset="0"/>
                  <a:ea typeface="굴림" pitchFamily="50" charset="-127"/>
                </a:rPr>
                <a:t>입니다</a:t>
              </a:r>
              <a:r>
                <a:rPr lang="en-US" altLang="ko-KR" sz="1400" dirty="0">
                  <a:latin typeface="Trebuchet MS" panose="020B0603020202020204" pitchFamily="34" charset="0"/>
                  <a:ea typeface="굴림" pitchFamily="50" charset="-127"/>
                </a:rPr>
                <a:t>. </a:t>
              </a:r>
            </a:p>
            <a:p>
              <a:r>
                <a:rPr lang="ko-KR" altLang="en-US" sz="1400" dirty="0">
                  <a:latin typeface="Trebuchet MS" panose="020B0603020202020204" pitchFamily="34" charset="0"/>
                  <a:ea typeface="굴림" pitchFamily="50" charset="-127"/>
                </a:rPr>
                <a:t>소문자를 </a:t>
              </a:r>
              <a:r>
                <a:rPr lang="ko-KR" altLang="en-US" sz="1400" dirty="0" err="1">
                  <a:latin typeface="Trebuchet MS" panose="020B0603020202020204" pitchFamily="34" charset="0"/>
                  <a:ea typeface="굴림" pitchFamily="50" charset="-127"/>
                </a:rPr>
                <a:t>입력하시오</a:t>
              </a:r>
              <a:r>
                <a:rPr lang="en-US" altLang="ko-KR" sz="1400" dirty="0">
                  <a:latin typeface="Trebuchet MS" panose="020B0603020202020204" pitchFamily="34" charset="0"/>
                  <a:ea typeface="굴림" pitchFamily="50" charset="-127"/>
                </a:rPr>
                <a:t>: c </a:t>
              </a:r>
            </a:p>
            <a:p>
              <a:r>
                <a:rPr lang="ko-KR" altLang="en-US" sz="1400" dirty="0">
                  <a:latin typeface="Trebuchet MS" panose="020B0603020202020204" pitchFamily="34" charset="0"/>
                  <a:ea typeface="굴림" pitchFamily="50" charset="-127"/>
                </a:rPr>
                <a:t>변환된 대문자는 </a:t>
              </a:r>
              <a:r>
                <a:rPr lang="en-US" altLang="ko-KR" sz="1400" dirty="0">
                  <a:latin typeface="Trebuchet MS" panose="020B0603020202020204" pitchFamily="34" charset="0"/>
                  <a:ea typeface="굴림" pitchFamily="50" charset="-127"/>
                </a:rPr>
                <a:t>C</a:t>
              </a:r>
              <a:r>
                <a:rPr lang="ko-KR" altLang="en-US" sz="1400" dirty="0">
                  <a:latin typeface="Trebuchet MS" panose="020B0603020202020204" pitchFamily="34" charset="0"/>
                  <a:ea typeface="굴림" pitchFamily="50" charset="-127"/>
                </a:rPr>
                <a:t>입니다</a:t>
              </a:r>
              <a:r>
                <a:rPr lang="en-US" altLang="ko-KR" sz="1400" dirty="0">
                  <a:latin typeface="Trebuchet MS" panose="020B0603020202020204" pitchFamily="34" charset="0"/>
                  <a:ea typeface="굴림" pitchFamily="50" charset="-127"/>
                </a:rPr>
                <a:t>. </a:t>
              </a:r>
            </a:p>
            <a:p>
              <a:r>
                <a:rPr lang="ko-KR" altLang="en-US" sz="1400" dirty="0">
                  <a:latin typeface="Trebuchet MS" panose="020B0603020202020204" pitchFamily="34" charset="0"/>
                  <a:ea typeface="굴림" pitchFamily="50" charset="-127"/>
                </a:rPr>
                <a:t>소문자를 </a:t>
              </a:r>
              <a:r>
                <a:rPr lang="ko-KR" altLang="en-US" sz="1400" dirty="0" err="1">
                  <a:latin typeface="Trebuchet MS" panose="020B0603020202020204" pitchFamily="34" charset="0"/>
                  <a:ea typeface="굴림" pitchFamily="50" charset="-127"/>
                </a:rPr>
                <a:t>입력하시오</a:t>
              </a:r>
              <a:r>
                <a:rPr lang="en-US" altLang="ko-KR" sz="1400" dirty="0">
                  <a:latin typeface="Trebuchet MS" panose="020B0603020202020204" pitchFamily="34" charset="0"/>
                  <a:ea typeface="굴림" pitchFamily="50" charset="-127"/>
                </a:rPr>
                <a:t>: Q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23746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/>
              <a:t>break</a:t>
            </a:r>
            <a:r>
              <a:rPr lang="ko-KR" altLang="en-US" sz="3600" dirty="0"/>
              <a:t> 문과 </a:t>
            </a:r>
            <a:r>
              <a:rPr lang="en-US" altLang="ko-KR" sz="3600" dirty="0"/>
              <a:t>continue </a:t>
            </a:r>
            <a:r>
              <a:rPr lang="ko-KR" altLang="en-US" sz="3600" dirty="0"/>
              <a:t>문의 비교</a:t>
            </a: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3EE2C949-2CD4-0EDD-8800-CC9391994724}"/>
              </a:ext>
            </a:extLst>
          </p:cNvPr>
          <p:cNvSpPr txBox="1">
            <a:spLocks/>
          </p:cNvSpPr>
          <p:nvPr/>
        </p:nvSpPr>
        <p:spPr>
          <a:xfrm>
            <a:off x="612647" y="1585320"/>
            <a:ext cx="8153400" cy="634178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ko-KR" dirty="0"/>
              <a:t>break: </a:t>
            </a:r>
            <a:r>
              <a:rPr lang="ko-KR" altLang="en-US" b="1" dirty="0"/>
              <a:t>반복문</a:t>
            </a:r>
            <a:r>
              <a:rPr lang="ko-KR" altLang="en-US" dirty="0"/>
              <a:t>과 </a:t>
            </a:r>
            <a:r>
              <a:rPr lang="en-US" altLang="ko-KR" dirty="0"/>
              <a:t>switch </a:t>
            </a:r>
            <a:r>
              <a:rPr lang="ko-KR" altLang="en-US" dirty="0"/>
              <a:t>문에서 사용</a:t>
            </a:r>
            <a:endParaRPr lang="en-US" altLang="ko-KR" dirty="0"/>
          </a:p>
          <a:p>
            <a:pPr eaLnBrk="1" hangingPunct="1"/>
            <a:r>
              <a:rPr lang="en-US" altLang="ko-KR" dirty="0"/>
              <a:t>continue: </a:t>
            </a:r>
            <a:r>
              <a:rPr lang="ko-KR" altLang="en-US" b="1" dirty="0"/>
              <a:t>반복문</a:t>
            </a:r>
            <a:r>
              <a:rPr lang="ko-KR" altLang="en-US" dirty="0"/>
              <a:t>에서만 사용</a:t>
            </a:r>
            <a:endParaRPr lang="en-US" altLang="ko-KR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D94A66E-A384-D126-8B93-78E08ACE2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486" y="2410520"/>
            <a:ext cx="3113898" cy="344299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tabLst>
                <a:tab pos="354013" algn="l"/>
                <a:tab pos="719138" algn="l"/>
              </a:tabLst>
              <a:defRPr/>
            </a:pPr>
            <a:endParaRPr kumimoji="1" lang="en-US" altLang="ko-KR" sz="1600" dirty="0">
              <a:solidFill>
                <a:srgbClr val="0000FF"/>
              </a:solidFill>
              <a:latin typeface="+mj-lt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tabLst>
                <a:tab pos="354013" algn="l"/>
                <a:tab pos="719138" algn="l"/>
              </a:tabLst>
              <a:defRPr/>
            </a:pPr>
            <a:r>
              <a:rPr kumimoji="1" lang="en-US" altLang="ko-KR" sz="1600" dirty="0">
                <a:solidFill>
                  <a:srgbClr val="0000FF"/>
                </a:solidFill>
                <a:latin typeface="+mj-lt"/>
              </a:rPr>
              <a:t>	while </a:t>
            </a:r>
            <a:r>
              <a:rPr kumimoji="1" lang="en-US" altLang="ko-KR" sz="1600" dirty="0">
                <a:solidFill>
                  <a:srgbClr val="000000"/>
                </a:solidFill>
                <a:latin typeface="+mj-lt"/>
              </a:rPr>
              <a:t>(…) {</a:t>
            </a:r>
            <a:r>
              <a:rPr kumimoji="1" lang="en-US" altLang="ko-KR" sz="1600" dirty="0">
                <a:solidFill>
                  <a:srgbClr val="0000FF"/>
                </a:solidFill>
                <a:latin typeface="+mj-lt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+mj-lt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tabLst>
                <a:tab pos="354013" algn="l"/>
                <a:tab pos="719138" algn="l"/>
              </a:tabLst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+mj-lt"/>
              </a:rPr>
              <a:t>		… 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tabLst>
                <a:tab pos="354013" algn="l"/>
                <a:tab pos="719138" algn="l"/>
              </a:tabLst>
              <a:defRPr/>
            </a:pPr>
            <a:r>
              <a:rPr kumimoji="1" lang="en-US" altLang="ko-KR" sz="1600" dirty="0">
                <a:solidFill>
                  <a:srgbClr val="0000FF"/>
                </a:solidFill>
                <a:latin typeface="+mj-lt"/>
              </a:rPr>
              <a:t>		while </a:t>
            </a:r>
            <a:r>
              <a:rPr kumimoji="1" lang="en-US" altLang="ko-KR" sz="1600" dirty="0">
                <a:solidFill>
                  <a:srgbClr val="000000"/>
                </a:solidFill>
                <a:latin typeface="+mj-lt"/>
              </a:rPr>
              <a:t>(…) {</a:t>
            </a:r>
            <a:r>
              <a:rPr kumimoji="1" lang="en-US" altLang="ko-KR" sz="1600" dirty="0">
                <a:solidFill>
                  <a:srgbClr val="0000FF"/>
                </a:solidFill>
                <a:latin typeface="+mj-lt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+mj-lt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tabLst>
                <a:tab pos="354013" algn="l"/>
                <a:tab pos="719138" algn="l"/>
              </a:tabLst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+mj-lt"/>
              </a:rPr>
              <a:t>			… 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tabLst>
                <a:tab pos="354013" algn="l"/>
                <a:tab pos="719138" algn="l"/>
              </a:tabLst>
              <a:defRPr/>
            </a:pPr>
            <a:r>
              <a:rPr kumimoji="1" lang="en-US" altLang="ko-KR" sz="1600" dirty="0">
                <a:solidFill>
                  <a:srgbClr val="0000FF"/>
                </a:solidFill>
                <a:latin typeface="+mj-lt"/>
              </a:rPr>
              <a:t>			break</a:t>
            </a:r>
            <a:r>
              <a:rPr kumimoji="1" lang="en-US" altLang="ko-KR" sz="1600" dirty="0">
                <a:solidFill>
                  <a:srgbClr val="000000"/>
                </a:solidFill>
                <a:latin typeface="+mj-lt"/>
              </a:rPr>
              <a:t>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tabLst>
                <a:tab pos="354013" algn="l"/>
                <a:tab pos="719138" algn="l"/>
              </a:tabLst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+mj-lt"/>
              </a:rPr>
              <a:t>			… 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tabLst>
                <a:tab pos="354013" algn="l"/>
                <a:tab pos="719138" algn="l"/>
              </a:tabLst>
              <a:defRPr/>
            </a:pPr>
            <a:r>
              <a:rPr kumimoji="1" lang="en-US" altLang="ko-KR" sz="1600" dirty="0">
                <a:solidFill>
                  <a:srgbClr val="0000FF"/>
                </a:solidFill>
                <a:latin typeface="+mj-lt"/>
              </a:rPr>
              <a:t>			continue</a:t>
            </a:r>
            <a:r>
              <a:rPr kumimoji="1" lang="en-US" altLang="ko-KR" sz="1600" dirty="0">
                <a:solidFill>
                  <a:srgbClr val="000000"/>
                </a:solidFill>
                <a:latin typeface="+mj-lt"/>
              </a:rPr>
              <a:t>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tabLst>
                <a:tab pos="354013" algn="l"/>
                <a:tab pos="719138" algn="l"/>
              </a:tabLst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+mj-lt"/>
              </a:rPr>
              <a:t>			… 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tabLst>
                <a:tab pos="354013" algn="l"/>
                <a:tab pos="719138" algn="l"/>
              </a:tabLst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+mj-lt"/>
              </a:rPr>
              <a:t>		} 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tabLst>
                <a:tab pos="354013" algn="l"/>
                <a:tab pos="719138" algn="l"/>
              </a:tabLst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+mj-lt"/>
              </a:rPr>
              <a:t>		… 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tabLst>
                <a:tab pos="354013" algn="l"/>
                <a:tab pos="719138" algn="l"/>
              </a:tabLst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+mj-lt"/>
              </a:rPr>
              <a:t>	} </a:t>
            </a:r>
            <a:endParaRPr kumimoji="1" lang="ko-KR" altLang="en-US" sz="16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0" name="자유형 5">
            <a:extLst>
              <a:ext uri="{FF2B5EF4-FFF2-40B4-BE49-F238E27FC236}">
                <a16:creationId xmlns:a16="http://schemas.microsoft.com/office/drawing/2014/main" id="{0C41060B-0CD0-68A9-1A99-EDCC87D1994D}"/>
              </a:ext>
            </a:extLst>
          </p:cNvPr>
          <p:cNvSpPr/>
          <p:nvPr/>
        </p:nvSpPr>
        <p:spPr bwMode="auto">
          <a:xfrm>
            <a:off x="1579240" y="3903418"/>
            <a:ext cx="402771" cy="1306286"/>
          </a:xfrm>
          <a:custGeom>
            <a:avLst/>
            <a:gdLst>
              <a:gd name="connsiteX0" fmla="*/ 402771 w 402771"/>
              <a:gd name="connsiteY0" fmla="*/ 0 h 1306286"/>
              <a:gd name="connsiteX1" fmla="*/ 29547 w 402771"/>
              <a:gd name="connsiteY1" fmla="*/ 522515 h 1306286"/>
              <a:gd name="connsiteX2" fmla="*/ 225490 w 402771"/>
              <a:gd name="connsiteY2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2771" h="1306286">
                <a:moveTo>
                  <a:pt x="402771" y="0"/>
                </a:moveTo>
                <a:cubicBezTo>
                  <a:pt x="230932" y="152400"/>
                  <a:pt x="59094" y="304801"/>
                  <a:pt x="29547" y="522515"/>
                </a:cubicBezTo>
                <a:cubicBezTo>
                  <a:pt x="0" y="740229"/>
                  <a:pt x="112745" y="1023257"/>
                  <a:pt x="225490" y="1306286"/>
                </a:cubicBezTo>
              </a:path>
            </a:pathLst>
          </a:cu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자유형 6">
            <a:extLst>
              <a:ext uri="{FF2B5EF4-FFF2-40B4-BE49-F238E27FC236}">
                <a16:creationId xmlns:a16="http://schemas.microsoft.com/office/drawing/2014/main" id="{FA5041F7-4318-DA27-EB13-313ADA0EFD07}"/>
              </a:ext>
            </a:extLst>
          </p:cNvPr>
          <p:cNvSpPr/>
          <p:nvPr/>
        </p:nvSpPr>
        <p:spPr bwMode="auto">
          <a:xfrm>
            <a:off x="2663146" y="3492871"/>
            <a:ext cx="415212" cy="989045"/>
          </a:xfrm>
          <a:custGeom>
            <a:avLst/>
            <a:gdLst>
              <a:gd name="connsiteX0" fmla="*/ 251926 w 415212"/>
              <a:gd name="connsiteY0" fmla="*/ 989045 h 989045"/>
              <a:gd name="connsiteX1" fmla="*/ 373224 w 415212"/>
              <a:gd name="connsiteY1" fmla="*/ 391886 h 989045"/>
              <a:gd name="connsiteX2" fmla="*/ 0 w 415212"/>
              <a:gd name="connsiteY2" fmla="*/ 0 h 98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212" h="989045">
                <a:moveTo>
                  <a:pt x="251926" y="989045"/>
                </a:moveTo>
                <a:cubicBezTo>
                  <a:pt x="333569" y="772886"/>
                  <a:pt x="415212" y="556727"/>
                  <a:pt x="373224" y="391886"/>
                </a:cubicBezTo>
                <a:cubicBezTo>
                  <a:pt x="331236" y="227045"/>
                  <a:pt x="165618" y="113522"/>
                  <a:pt x="0" y="0"/>
                </a:cubicBezTo>
              </a:path>
            </a:pathLst>
          </a:custGeom>
          <a:noFill/>
          <a:ln w="158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08AF4B6E-28DD-E897-8E47-66DBC38BB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5671" y="2391860"/>
            <a:ext cx="3113898" cy="344299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tabLst>
                <a:tab pos="354013" algn="l"/>
                <a:tab pos="719138" algn="l"/>
              </a:tabLst>
              <a:defRPr/>
            </a:pPr>
            <a:endParaRPr kumimoji="1" lang="en-US" altLang="ko-KR" sz="1600" dirty="0">
              <a:solidFill>
                <a:srgbClr val="0000FF"/>
              </a:solidFill>
              <a:latin typeface="+mj-lt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tabLst>
                <a:tab pos="354013" algn="l"/>
                <a:tab pos="719138" algn="l"/>
              </a:tabLst>
              <a:defRPr/>
            </a:pPr>
            <a:r>
              <a:rPr kumimoji="1" lang="en-US" altLang="ko-KR" sz="1600" dirty="0">
                <a:solidFill>
                  <a:srgbClr val="0000FF"/>
                </a:solidFill>
                <a:latin typeface="+mj-lt"/>
              </a:rPr>
              <a:t>	while </a:t>
            </a:r>
            <a:r>
              <a:rPr kumimoji="1" lang="en-US" altLang="ko-KR" sz="1600" dirty="0">
                <a:solidFill>
                  <a:srgbClr val="000000"/>
                </a:solidFill>
                <a:latin typeface="+mj-lt"/>
              </a:rPr>
              <a:t>(…) {</a:t>
            </a:r>
            <a:r>
              <a:rPr kumimoji="1" lang="en-US" altLang="ko-KR" sz="1600" dirty="0">
                <a:solidFill>
                  <a:srgbClr val="0000FF"/>
                </a:solidFill>
                <a:latin typeface="+mj-lt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+mj-lt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tabLst>
                <a:tab pos="354013" algn="l"/>
                <a:tab pos="719138" algn="l"/>
              </a:tabLst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+mj-lt"/>
              </a:rPr>
              <a:t>		… 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tabLst>
                <a:tab pos="354013" algn="l"/>
                <a:tab pos="719138" algn="l"/>
              </a:tabLst>
              <a:defRPr/>
            </a:pPr>
            <a:r>
              <a:rPr kumimoji="1" lang="en-US" altLang="ko-KR" sz="1600" dirty="0">
                <a:solidFill>
                  <a:srgbClr val="0000FF"/>
                </a:solidFill>
                <a:latin typeface="+mj-lt"/>
              </a:rPr>
              <a:t>		switch </a:t>
            </a:r>
            <a:r>
              <a:rPr kumimoji="1" lang="en-US" altLang="ko-KR" sz="1600" dirty="0">
                <a:solidFill>
                  <a:srgbClr val="000000"/>
                </a:solidFill>
                <a:latin typeface="+mj-lt"/>
              </a:rPr>
              <a:t>(…) {</a:t>
            </a:r>
            <a:r>
              <a:rPr kumimoji="1" lang="en-US" altLang="ko-KR" sz="1600" dirty="0">
                <a:solidFill>
                  <a:srgbClr val="0000FF"/>
                </a:solidFill>
                <a:latin typeface="+mj-lt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+mj-lt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tabLst>
                <a:tab pos="354013" algn="l"/>
                <a:tab pos="719138" algn="l"/>
              </a:tabLst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+mj-lt"/>
              </a:rPr>
              <a:t>			… 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tabLst>
                <a:tab pos="354013" algn="l"/>
                <a:tab pos="719138" algn="l"/>
              </a:tabLst>
              <a:defRPr/>
            </a:pPr>
            <a:r>
              <a:rPr kumimoji="1" lang="en-US" altLang="ko-KR" sz="1600" dirty="0">
                <a:solidFill>
                  <a:srgbClr val="0000FF"/>
                </a:solidFill>
                <a:latin typeface="+mj-lt"/>
              </a:rPr>
              <a:t>			break</a:t>
            </a:r>
            <a:r>
              <a:rPr kumimoji="1" lang="en-US" altLang="ko-KR" sz="1600" dirty="0">
                <a:solidFill>
                  <a:srgbClr val="000000"/>
                </a:solidFill>
                <a:latin typeface="+mj-lt"/>
              </a:rPr>
              <a:t>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tabLst>
                <a:tab pos="354013" algn="l"/>
                <a:tab pos="719138" algn="l"/>
              </a:tabLst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+mj-lt"/>
              </a:rPr>
              <a:t>			… 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tabLst>
                <a:tab pos="354013" algn="l"/>
                <a:tab pos="719138" algn="l"/>
              </a:tabLst>
              <a:defRPr/>
            </a:pPr>
            <a:r>
              <a:rPr kumimoji="1" lang="en-US" altLang="ko-KR" sz="1600" dirty="0">
                <a:solidFill>
                  <a:srgbClr val="0000FF"/>
                </a:solidFill>
                <a:latin typeface="+mj-lt"/>
              </a:rPr>
              <a:t>			continue</a:t>
            </a:r>
            <a:r>
              <a:rPr kumimoji="1" lang="en-US" altLang="ko-KR" sz="1600" dirty="0">
                <a:solidFill>
                  <a:srgbClr val="000000"/>
                </a:solidFill>
                <a:latin typeface="+mj-lt"/>
              </a:rPr>
              <a:t>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tabLst>
                <a:tab pos="354013" algn="l"/>
                <a:tab pos="719138" algn="l"/>
              </a:tabLst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+mj-lt"/>
              </a:rPr>
              <a:t>			… 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tabLst>
                <a:tab pos="354013" algn="l"/>
                <a:tab pos="719138" algn="l"/>
              </a:tabLst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+mj-lt"/>
              </a:rPr>
              <a:t>		} 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tabLst>
                <a:tab pos="354013" algn="l"/>
                <a:tab pos="719138" algn="l"/>
              </a:tabLst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+mj-lt"/>
              </a:rPr>
              <a:t>		… 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tabLst>
                <a:tab pos="354013" algn="l"/>
                <a:tab pos="719138" algn="l"/>
              </a:tabLst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+mj-lt"/>
              </a:rPr>
              <a:t>	} </a:t>
            </a:r>
            <a:endParaRPr kumimoji="1" lang="ko-KR" altLang="en-US" sz="16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3" name="자유형 8">
            <a:extLst>
              <a:ext uri="{FF2B5EF4-FFF2-40B4-BE49-F238E27FC236}">
                <a16:creationId xmlns:a16="http://schemas.microsoft.com/office/drawing/2014/main" id="{027AFE33-D39B-FB9E-111D-6936282108F6}"/>
              </a:ext>
            </a:extLst>
          </p:cNvPr>
          <p:cNvSpPr/>
          <p:nvPr/>
        </p:nvSpPr>
        <p:spPr bwMode="auto">
          <a:xfrm>
            <a:off x="5451425" y="3884758"/>
            <a:ext cx="402771" cy="1306286"/>
          </a:xfrm>
          <a:custGeom>
            <a:avLst/>
            <a:gdLst>
              <a:gd name="connsiteX0" fmla="*/ 402771 w 402771"/>
              <a:gd name="connsiteY0" fmla="*/ 0 h 1306286"/>
              <a:gd name="connsiteX1" fmla="*/ 29547 w 402771"/>
              <a:gd name="connsiteY1" fmla="*/ 522515 h 1306286"/>
              <a:gd name="connsiteX2" fmla="*/ 225490 w 402771"/>
              <a:gd name="connsiteY2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2771" h="1306286">
                <a:moveTo>
                  <a:pt x="402771" y="0"/>
                </a:moveTo>
                <a:cubicBezTo>
                  <a:pt x="230932" y="152400"/>
                  <a:pt x="59094" y="304801"/>
                  <a:pt x="29547" y="522515"/>
                </a:cubicBezTo>
                <a:cubicBezTo>
                  <a:pt x="0" y="740229"/>
                  <a:pt x="112745" y="1023257"/>
                  <a:pt x="225490" y="1306286"/>
                </a:cubicBezTo>
              </a:path>
            </a:pathLst>
          </a:cu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자유형 9">
            <a:extLst>
              <a:ext uri="{FF2B5EF4-FFF2-40B4-BE49-F238E27FC236}">
                <a16:creationId xmlns:a16="http://schemas.microsoft.com/office/drawing/2014/main" id="{4DD9F223-E30A-3C13-8A9C-7BCB4D4BC679}"/>
              </a:ext>
            </a:extLst>
          </p:cNvPr>
          <p:cNvSpPr/>
          <p:nvPr/>
        </p:nvSpPr>
        <p:spPr bwMode="auto">
          <a:xfrm>
            <a:off x="6180771" y="2951697"/>
            <a:ext cx="1003047" cy="1511560"/>
          </a:xfrm>
          <a:custGeom>
            <a:avLst/>
            <a:gdLst>
              <a:gd name="connsiteX0" fmla="*/ 251926 w 415212"/>
              <a:gd name="connsiteY0" fmla="*/ 989045 h 989045"/>
              <a:gd name="connsiteX1" fmla="*/ 373224 w 415212"/>
              <a:gd name="connsiteY1" fmla="*/ 391886 h 989045"/>
              <a:gd name="connsiteX2" fmla="*/ 0 w 415212"/>
              <a:gd name="connsiteY2" fmla="*/ 0 h 98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212" h="989045">
                <a:moveTo>
                  <a:pt x="251926" y="989045"/>
                </a:moveTo>
                <a:cubicBezTo>
                  <a:pt x="333569" y="772886"/>
                  <a:pt x="415212" y="556727"/>
                  <a:pt x="373224" y="391886"/>
                </a:cubicBezTo>
                <a:cubicBezTo>
                  <a:pt x="331236" y="227045"/>
                  <a:pt x="165618" y="113522"/>
                  <a:pt x="0" y="0"/>
                </a:cubicBezTo>
              </a:path>
            </a:pathLst>
          </a:custGeom>
          <a:noFill/>
          <a:ln w="158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8897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err="1"/>
              <a:t>센티널</a:t>
            </a:r>
            <a:r>
              <a:rPr lang="en-US" altLang="ko-KR" sz="3600" dirty="0"/>
              <a:t>(</a:t>
            </a:r>
            <a:r>
              <a:rPr lang="ko-KR" altLang="en-US" sz="3600" dirty="0" err="1"/>
              <a:t>보초값</a:t>
            </a:r>
            <a:r>
              <a:rPr lang="en-US" altLang="ko-KR" sz="3600" dirty="0"/>
              <a:t>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 err="1"/>
              <a:t>센티널</a:t>
            </a:r>
            <a:r>
              <a:rPr lang="en-US" altLang="ko-KR" dirty="0"/>
              <a:t>(sentinel): </a:t>
            </a:r>
            <a:r>
              <a:rPr lang="ko-KR" altLang="en-US" dirty="0"/>
              <a:t>입력되는 데이터의 끝을 알리는 특수한 값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027A66-86ED-170C-0A3F-55C228D0B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897" y="2283689"/>
            <a:ext cx="39624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3917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ChangeArrowheads="1"/>
          </p:cNvSpPr>
          <p:nvPr/>
        </p:nvSpPr>
        <p:spPr bwMode="auto">
          <a:xfrm>
            <a:off x="612648" y="1946146"/>
            <a:ext cx="7531100" cy="475154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 dirty="0">
              <a:solidFill>
                <a:srgbClr val="800000"/>
              </a:solidFill>
              <a:latin typeface="Trebuchet MS" panose="020B0603020202020204" pitchFamily="34" charset="0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grade, n =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float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sum = 0, average;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성적 입력을 종료하려면 음수를 </a:t>
            </a:r>
            <a:r>
              <a:rPr lang="ko-KR" altLang="en-US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입력하시오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.\n"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while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(1) {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성적을 </a:t>
            </a:r>
            <a:r>
              <a:rPr lang="ko-KR" altLang="en-US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입력하시오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: 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&amp;grade);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if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(grade &lt; 0)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break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;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 sum += grade;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 n++;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average = sum / n;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성적의 평균은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%f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입니다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.\n"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average);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  <a:endParaRPr kumimoji="1" lang="ko-KR" altLang="en-US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662531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예제</a:t>
            </a:r>
            <a:r>
              <a:rPr lang="en-US" altLang="ko-KR" sz="3600" dirty="0"/>
              <a:t>: </a:t>
            </a:r>
            <a:r>
              <a:rPr lang="ko-KR" altLang="en-US" sz="3600" dirty="0"/>
              <a:t>성적 평균 계산</a:t>
            </a:r>
            <a:endParaRPr lang="en-US" altLang="ko-KR" sz="3600" dirty="0">
              <a:latin typeface="+mj-ea"/>
            </a:endParaRPr>
          </a:p>
        </p:txBody>
      </p:sp>
      <p:sp>
        <p:nvSpPr>
          <p:cNvPr id="662533" name="Rectangle 5"/>
          <p:cNvSpPr>
            <a:spLocks noChangeArrowheads="1"/>
          </p:cNvSpPr>
          <p:nvPr/>
        </p:nvSpPr>
        <p:spPr bwMode="auto">
          <a:xfrm>
            <a:off x="0" y="499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F51E3A2-E14D-4EBA-9249-4DD3D99A43D0}"/>
              </a:ext>
            </a:extLst>
          </p:cNvPr>
          <p:cNvGrpSpPr/>
          <p:nvPr/>
        </p:nvGrpSpPr>
        <p:grpSpPr>
          <a:xfrm>
            <a:off x="5238619" y="3583816"/>
            <a:ext cx="3670711" cy="2178671"/>
            <a:chOff x="5160674" y="1957033"/>
            <a:chExt cx="3574757" cy="2657582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8CAE258-5251-4442-8BD0-6AB220CE5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40869" y="4264555"/>
              <a:ext cx="745785" cy="350060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2C37EC6-BA3A-4FEE-92F0-91E57C6E1536}"/>
                </a:ext>
              </a:extLst>
            </p:cNvPr>
            <p:cNvSpPr/>
            <p:nvPr/>
          </p:nvSpPr>
          <p:spPr>
            <a:xfrm>
              <a:off x="5160674" y="1957033"/>
              <a:ext cx="3574757" cy="2441698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1400" b="0" i="0" u="none" strike="noStrike" baseline="0" dirty="0">
                  <a:latin typeface="Trebuchet MS" panose="020B0603020202020204" pitchFamily="34" charset="0"/>
                  <a:ea typeface="굴림" panose="020B0600000101010101" pitchFamily="50" charset="-127"/>
                </a:rPr>
                <a:t>성적 입력을 종료하려면 음수를 </a:t>
              </a:r>
              <a:r>
                <a:rPr lang="ko-KR" altLang="en-US" sz="1400" b="0" i="0" u="none" strike="noStrike" baseline="0" dirty="0" err="1">
                  <a:latin typeface="Trebuchet MS" panose="020B0603020202020204" pitchFamily="34" charset="0"/>
                  <a:ea typeface="굴림" panose="020B0600000101010101" pitchFamily="50" charset="-127"/>
                </a:rPr>
                <a:t>입력하시오</a:t>
              </a:r>
              <a:r>
                <a:rPr lang="en-US" altLang="ko-KR" sz="1400" b="0" i="0" u="none" strike="noStrike" baseline="0" dirty="0">
                  <a:latin typeface="Trebuchet MS" panose="020B0603020202020204" pitchFamily="34" charset="0"/>
                  <a:ea typeface="굴림" panose="020B0600000101010101" pitchFamily="50" charset="-127"/>
                </a:rPr>
                <a:t>.</a:t>
              </a:r>
              <a:endParaRPr lang="ko-KR" altLang="en-US" sz="1400" b="0" i="0" u="none" strike="noStrike" baseline="0" dirty="0">
                <a:latin typeface="Trebuchet MS" panose="020B0603020202020204" pitchFamily="34" charset="0"/>
                <a:ea typeface="굴림" panose="020B0600000101010101" pitchFamily="50" charset="-127"/>
              </a:endParaRPr>
            </a:p>
            <a:p>
              <a:pPr algn="l"/>
              <a:r>
                <a:rPr lang="ko-KR" altLang="en-US" sz="1400" b="0" i="0" u="none" strike="noStrike" baseline="0" dirty="0">
                  <a:latin typeface="Trebuchet MS" panose="020B0603020202020204" pitchFamily="34" charset="0"/>
                  <a:ea typeface="굴림" panose="020B0600000101010101" pitchFamily="50" charset="-127"/>
                </a:rPr>
                <a:t>성적을 </a:t>
              </a:r>
              <a:r>
                <a:rPr lang="ko-KR" altLang="en-US" sz="1400" b="0" i="0" u="none" strike="noStrike" baseline="0" dirty="0" err="1">
                  <a:latin typeface="Trebuchet MS" panose="020B0603020202020204" pitchFamily="34" charset="0"/>
                  <a:ea typeface="굴림" panose="020B0600000101010101" pitchFamily="50" charset="-127"/>
                </a:rPr>
                <a:t>입력하시오</a:t>
              </a:r>
              <a:r>
                <a:rPr lang="en-US" altLang="ko-KR" sz="1400" b="0" i="0" u="none" strike="noStrike" baseline="0" dirty="0">
                  <a:latin typeface="Trebuchet MS" panose="020B0603020202020204" pitchFamily="34" charset="0"/>
                  <a:ea typeface="굴림" panose="020B0600000101010101" pitchFamily="50" charset="-127"/>
                </a:rPr>
                <a:t>: 10</a:t>
              </a:r>
            </a:p>
            <a:p>
              <a:pPr algn="l"/>
              <a:r>
                <a:rPr lang="ko-KR" altLang="en-US" sz="1400" b="0" i="0" u="none" strike="noStrike" baseline="0" dirty="0">
                  <a:latin typeface="Trebuchet MS" panose="020B0603020202020204" pitchFamily="34" charset="0"/>
                  <a:ea typeface="굴림" panose="020B0600000101010101" pitchFamily="50" charset="-127"/>
                </a:rPr>
                <a:t>성적을 </a:t>
              </a:r>
              <a:r>
                <a:rPr lang="ko-KR" altLang="en-US" sz="1400" b="0" i="0" u="none" strike="noStrike" baseline="0" dirty="0" err="1">
                  <a:latin typeface="Trebuchet MS" panose="020B0603020202020204" pitchFamily="34" charset="0"/>
                  <a:ea typeface="굴림" panose="020B0600000101010101" pitchFamily="50" charset="-127"/>
                </a:rPr>
                <a:t>입력하시오</a:t>
              </a:r>
              <a:r>
                <a:rPr lang="en-US" altLang="ko-KR" sz="1400" b="0" i="0" u="none" strike="noStrike" baseline="0" dirty="0">
                  <a:latin typeface="Trebuchet MS" panose="020B0603020202020204" pitchFamily="34" charset="0"/>
                  <a:ea typeface="굴림" panose="020B0600000101010101" pitchFamily="50" charset="-127"/>
                </a:rPr>
                <a:t>: 20</a:t>
              </a:r>
            </a:p>
            <a:p>
              <a:pPr algn="l"/>
              <a:r>
                <a:rPr lang="ko-KR" altLang="en-US" sz="1400" b="0" i="0" u="none" strike="noStrike" baseline="0" dirty="0">
                  <a:latin typeface="Trebuchet MS" panose="020B0603020202020204" pitchFamily="34" charset="0"/>
                  <a:ea typeface="굴림" panose="020B0600000101010101" pitchFamily="50" charset="-127"/>
                </a:rPr>
                <a:t>성적을 </a:t>
              </a:r>
              <a:r>
                <a:rPr lang="ko-KR" altLang="en-US" sz="1400" b="0" i="0" u="none" strike="noStrike" baseline="0" dirty="0" err="1">
                  <a:latin typeface="Trebuchet MS" panose="020B0603020202020204" pitchFamily="34" charset="0"/>
                  <a:ea typeface="굴림" panose="020B0600000101010101" pitchFamily="50" charset="-127"/>
                </a:rPr>
                <a:t>입력하시오</a:t>
              </a:r>
              <a:r>
                <a:rPr lang="en-US" altLang="ko-KR" sz="1400" b="0" i="0" u="none" strike="noStrike" baseline="0" dirty="0">
                  <a:latin typeface="Trebuchet MS" panose="020B0603020202020204" pitchFamily="34" charset="0"/>
                  <a:ea typeface="굴림" panose="020B0600000101010101" pitchFamily="50" charset="-127"/>
                </a:rPr>
                <a:t>: 30</a:t>
              </a:r>
            </a:p>
            <a:p>
              <a:pPr algn="l"/>
              <a:r>
                <a:rPr lang="ko-KR" altLang="en-US" sz="1400" b="0" i="0" u="none" strike="noStrike" baseline="0" dirty="0">
                  <a:latin typeface="Trebuchet MS" panose="020B0603020202020204" pitchFamily="34" charset="0"/>
                  <a:ea typeface="굴림" panose="020B0600000101010101" pitchFamily="50" charset="-127"/>
                </a:rPr>
                <a:t>성적을 </a:t>
              </a:r>
              <a:r>
                <a:rPr lang="ko-KR" altLang="en-US" sz="1400" b="0" i="0" u="none" strike="noStrike" baseline="0" dirty="0" err="1">
                  <a:latin typeface="Trebuchet MS" panose="020B0603020202020204" pitchFamily="34" charset="0"/>
                  <a:ea typeface="굴림" panose="020B0600000101010101" pitchFamily="50" charset="-127"/>
                </a:rPr>
                <a:t>입력하시오</a:t>
              </a:r>
              <a:r>
                <a:rPr lang="en-US" altLang="ko-KR" sz="1400" b="0" i="0" u="none" strike="noStrike" baseline="0" dirty="0">
                  <a:latin typeface="Trebuchet MS" panose="020B0603020202020204" pitchFamily="34" charset="0"/>
                  <a:ea typeface="굴림" panose="020B0600000101010101" pitchFamily="50" charset="-127"/>
                </a:rPr>
                <a:t>: 40</a:t>
              </a:r>
            </a:p>
            <a:p>
              <a:pPr algn="l"/>
              <a:r>
                <a:rPr lang="ko-KR" altLang="en-US" sz="1400" b="0" i="0" u="none" strike="noStrike" baseline="0" dirty="0">
                  <a:latin typeface="Trebuchet MS" panose="020B0603020202020204" pitchFamily="34" charset="0"/>
                  <a:ea typeface="굴림" panose="020B0600000101010101" pitchFamily="50" charset="-127"/>
                </a:rPr>
                <a:t>성적을 </a:t>
              </a:r>
              <a:r>
                <a:rPr lang="ko-KR" altLang="en-US" sz="1400" b="0" i="0" u="none" strike="noStrike" baseline="0" dirty="0" err="1">
                  <a:latin typeface="Trebuchet MS" panose="020B0603020202020204" pitchFamily="34" charset="0"/>
                  <a:ea typeface="굴림" panose="020B0600000101010101" pitchFamily="50" charset="-127"/>
                </a:rPr>
                <a:t>입력하시오</a:t>
              </a:r>
              <a:r>
                <a:rPr lang="en-US" altLang="ko-KR" sz="1400" b="0" i="0" u="none" strike="noStrike" baseline="0" dirty="0">
                  <a:latin typeface="Trebuchet MS" panose="020B0603020202020204" pitchFamily="34" charset="0"/>
                  <a:ea typeface="굴림" panose="020B0600000101010101" pitchFamily="50" charset="-127"/>
                </a:rPr>
                <a:t>: 50</a:t>
              </a:r>
            </a:p>
            <a:p>
              <a:pPr algn="l"/>
              <a:r>
                <a:rPr lang="ko-KR" altLang="en-US" sz="1400" b="0" i="0" u="none" strike="noStrike" baseline="0" dirty="0">
                  <a:latin typeface="Trebuchet MS" panose="020B0603020202020204" pitchFamily="34" charset="0"/>
                  <a:ea typeface="굴림" panose="020B0600000101010101" pitchFamily="50" charset="-127"/>
                </a:rPr>
                <a:t>성적을 </a:t>
              </a:r>
              <a:r>
                <a:rPr lang="ko-KR" altLang="en-US" sz="1400" b="0" i="0" u="none" strike="noStrike" baseline="0" dirty="0" err="1">
                  <a:latin typeface="Trebuchet MS" panose="020B0603020202020204" pitchFamily="34" charset="0"/>
                  <a:ea typeface="굴림" panose="020B0600000101010101" pitchFamily="50" charset="-127"/>
                </a:rPr>
                <a:t>입력하시오</a:t>
              </a:r>
              <a:r>
                <a:rPr lang="en-US" altLang="ko-KR" sz="1400" b="0" i="0" u="none" strike="noStrike" baseline="0" dirty="0">
                  <a:latin typeface="Trebuchet MS" panose="020B0603020202020204" pitchFamily="34" charset="0"/>
                  <a:ea typeface="굴림" panose="020B0600000101010101" pitchFamily="50" charset="-127"/>
                </a:rPr>
                <a:t>: -1</a:t>
              </a:r>
            </a:p>
            <a:p>
              <a:pPr algn="l"/>
              <a:r>
                <a:rPr lang="ko-KR" altLang="en-US" sz="1400" b="0" i="0" u="none" strike="noStrike" baseline="0" dirty="0">
                  <a:latin typeface="Trebuchet MS" panose="020B0603020202020204" pitchFamily="34" charset="0"/>
                  <a:ea typeface="굴림" panose="020B0600000101010101" pitchFamily="50" charset="-127"/>
                </a:rPr>
                <a:t>성적의 평균은 </a:t>
              </a:r>
              <a:r>
                <a:rPr lang="en-US" altLang="ko-KR" sz="1400" b="0" i="0" u="none" strike="noStrike" baseline="0" dirty="0">
                  <a:latin typeface="Trebuchet MS" panose="020B0603020202020204" pitchFamily="34" charset="0"/>
                  <a:ea typeface="굴림" panose="020B0600000101010101" pitchFamily="50" charset="-127"/>
                </a:rPr>
                <a:t>30.000000</a:t>
              </a:r>
              <a:r>
                <a:rPr lang="ko-KR" altLang="en-US" sz="1400" b="0" i="0" u="none" strike="noStrike" baseline="0" dirty="0">
                  <a:latin typeface="Trebuchet MS" panose="020B0603020202020204" pitchFamily="34" charset="0"/>
                  <a:ea typeface="굴림" panose="020B0600000101010101" pitchFamily="50" charset="-127"/>
                </a:rPr>
                <a:t>입니다</a:t>
              </a:r>
              <a:r>
                <a:rPr lang="en-US" altLang="ko-KR" sz="1400" b="0" i="0" u="none" strike="noStrike" baseline="0" dirty="0">
                  <a:latin typeface="Trebuchet MS" panose="020B0603020202020204" pitchFamily="34" charset="0"/>
                  <a:ea typeface="굴림" panose="020B0600000101010101" pitchFamily="50" charset="-127"/>
                </a:rPr>
                <a:t>.</a:t>
              </a:r>
              <a:endParaRPr lang="en-US" altLang="ko-KR" sz="1100" dirty="0">
                <a:latin typeface="Trebuchet MS" panose="020B0603020202020204" pitchFamily="34" charset="0"/>
                <a:ea typeface="굴림" panose="020B0600000101010101" pitchFamily="50" charset="-127"/>
              </a:endParaRP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4ED320-A49D-EACD-AFE5-ABCC8665512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542571"/>
            <a:ext cx="8153400" cy="455177"/>
          </a:xfrm>
        </p:spPr>
        <p:txBody>
          <a:bodyPr/>
          <a:lstStyle/>
          <a:p>
            <a:r>
              <a:rPr lang="ko-KR" altLang="en-US" dirty="0" err="1"/>
              <a:t>센티널</a:t>
            </a:r>
            <a:r>
              <a:rPr lang="en-US" altLang="ko-KR" dirty="0"/>
              <a:t>: </a:t>
            </a:r>
            <a:r>
              <a:rPr lang="ko-KR" altLang="en-US" dirty="0"/>
              <a:t>음수</a:t>
            </a:r>
          </a:p>
        </p:txBody>
      </p:sp>
    </p:spTree>
    <p:extLst>
      <p:ext uri="{BB962C8B-B14F-4D97-AF65-F5344CB8AC3E}">
        <p14:creationId xmlns:p14="http://schemas.microsoft.com/office/powerpoint/2010/main" val="1231420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while </a:t>
            </a:r>
            <a:r>
              <a:rPr lang="ko-KR" altLang="en-US" sz="3600"/>
              <a:t>문</a:t>
            </a:r>
          </a:p>
        </p:txBody>
      </p:sp>
      <p:sp>
        <p:nvSpPr>
          <p:cNvPr id="647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/>
              <a:t>주어진 조건이 만족되는 동안 문장들을 반복 실행한다</a:t>
            </a:r>
            <a:r>
              <a:rPr lang="en-US" altLang="ko-KR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12F052-7F5F-7CBF-B7CB-D79EFAC04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057" y="2255450"/>
            <a:ext cx="6545656" cy="394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220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 err="1"/>
              <a:t>goto</a:t>
            </a:r>
            <a:r>
              <a:rPr lang="en-US" altLang="ko-KR" sz="3600" dirty="0"/>
              <a:t> </a:t>
            </a:r>
            <a:r>
              <a:rPr lang="ko-KR" altLang="en-US" sz="3600" dirty="0"/>
              <a:t>문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F94877C-BEB8-CE78-4E9A-0C8C454DC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48" y="2422246"/>
            <a:ext cx="7531100" cy="432482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&lt;</a:t>
            </a:r>
            <a:r>
              <a:rPr kumimoji="1" lang="en-US" altLang="ko-KR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stdio.h</a:t>
            </a:r>
            <a:r>
              <a:rPr kumimoji="1" lang="en-US" altLang="ko-KR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&gt;</a:t>
            </a:r>
            <a:r>
              <a:rPr kumimoji="1"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400" dirty="0">
              <a:solidFill>
                <a:srgbClr val="800000"/>
              </a:solidFill>
              <a:latin typeface="Trebuchet MS" panose="020B0603020202020204" pitchFamily="34" charset="0"/>
            </a:endParaRPr>
          </a:p>
          <a:p>
            <a:endParaRPr lang="ko-KR" altLang="en-US" sz="14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main(</a:t>
            </a:r>
            <a:r>
              <a:rPr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</a:t>
            </a:r>
            <a:r>
              <a:rPr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grade, n = 0;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</a:t>
            </a:r>
            <a:r>
              <a:rPr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sum = 0, average;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성적 입력을 종료하려면 음수를 </a:t>
            </a:r>
            <a:r>
              <a:rPr lang="ko-KR" altLang="en-US" sz="14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입력하시오</a:t>
            </a:r>
            <a:r>
              <a:rPr lang="en-US" altLang="ko-KR" sz="14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.\n"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while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(1) {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성적을 </a:t>
            </a:r>
            <a:r>
              <a:rPr lang="ko-KR" altLang="en-US" sz="14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입력하시오</a:t>
            </a:r>
            <a:r>
              <a:rPr lang="en-US" altLang="ko-KR" sz="14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: "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scanf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"%d"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&amp;grade);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 </a:t>
            </a:r>
            <a:r>
              <a:rPr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if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(grade &lt; 0)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     </a:t>
            </a:r>
            <a:r>
              <a:rPr lang="en-US" altLang="ko-KR" sz="1400" dirty="0" err="1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goto</a:t>
            </a:r>
            <a:r>
              <a:rPr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OUT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;</a:t>
            </a:r>
            <a:endParaRPr lang="ko-KR" altLang="en-US" sz="14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 sum += grade;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 n++;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OUT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average = sum / n;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성적의 평균은 </a:t>
            </a:r>
            <a:r>
              <a:rPr lang="en-US" altLang="ko-KR" sz="14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%f</a:t>
            </a:r>
            <a:r>
              <a:rPr lang="ko-KR" altLang="en-US" sz="14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입니다</a:t>
            </a:r>
            <a:r>
              <a:rPr lang="en-US" altLang="ko-KR" sz="14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.\n"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average);</a:t>
            </a:r>
          </a:p>
          <a:p>
            <a:endParaRPr lang="ko-KR" altLang="en-US" sz="14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</a:t>
            </a:r>
            <a:r>
              <a:rPr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  <a:endParaRPr kumimoji="1" lang="ko-KR" altLang="en-US" sz="12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468D338-CE64-1F3D-AB78-9DE4C1BDB9B5}"/>
              </a:ext>
            </a:extLst>
          </p:cNvPr>
          <p:cNvGrpSpPr/>
          <p:nvPr/>
        </p:nvGrpSpPr>
        <p:grpSpPr>
          <a:xfrm>
            <a:off x="4955397" y="3867037"/>
            <a:ext cx="3670711" cy="2178671"/>
            <a:chOff x="5160674" y="1957033"/>
            <a:chExt cx="3574757" cy="265758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7646000-34C1-79E2-088A-070BF4FF4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40869" y="4264555"/>
              <a:ext cx="745785" cy="35006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5D53841-5A7E-7798-BECA-E1D28589B876}"/>
                </a:ext>
              </a:extLst>
            </p:cNvPr>
            <p:cNvSpPr/>
            <p:nvPr/>
          </p:nvSpPr>
          <p:spPr>
            <a:xfrm>
              <a:off x="5160674" y="1957033"/>
              <a:ext cx="3574757" cy="2441698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1400" b="0" i="0" u="none" strike="noStrike" baseline="0" dirty="0">
                  <a:latin typeface="Trebuchet MS" panose="020B0603020202020204" pitchFamily="34" charset="0"/>
                  <a:ea typeface="굴림" panose="020B0600000101010101" pitchFamily="50" charset="-127"/>
                </a:rPr>
                <a:t>성적 입력을 종료하려면 음수를 </a:t>
              </a:r>
              <a:r>
                <a:rPr lang="ko-KR" altLang="en-US" sz="1400" b="0" i="0" u="none" strike="noStrike" baseline="0" dirty="0" err="1">
                  <a:latin typeface="Trebuchet MS" panose="020B0603020202020204" pitchFamily="34" charset="0"/>
                  <a:ea typeface="굴림" panose="020B0600000101010101" pitchFamily="50" charset="-127"/>
                </a:rPr>
                <a:t>입력하시오</a:t>
              </a:r>
              <a:r>
                <a:rPr lang="en-US" altLang="ko-KR" sz="1400" b="0" i="0" u="none" strike="noStrike" baseline="0" dirty="0">
                  <a:latin typeface="Trebuchet MS" panose="020B0603020202020204" pitchFamily="34" charset="0"/>
                  <a:ea typeface="굴림" panose="020B0600000101010101" pitchFamily="50" charset="-127"/>
                </a:rPr>
                <a:t>.</a:t>
              </a:r>
              <a:endParaRPr lang="ko-KR" altLang="en-US" sz="1400" b="0" i="0" u="none" strike="noStrike" baseline="0" dirty="0">
                <a:latin typeface="Trebuchet MS" panose="020B0603020202020204" pitchFamily="34" charset="0"/>
                <a:ea typeface="굴림" panose="020B0600000101010101" pitchFamily="50" charset="-127"/>
              </a:endParaRPr>
            </a:p>
            <a:p>
              <a:pPr algn="l"/>
              <a:r>
                <a:rPr lang="ko-KR" altLang="en-US" sz="1400" b="0" i="0" u="none" strike="noStrike" baseline="0" dirty="0">
                  <a:latin typeface="Trebuchet MS" panose="020B0603020202020204" pitchFamily="34" charset="0"/>
                  <a:ea typeface="굴림" panose="020B0600000101010101" pitchFamily="50" charset="-127"/>
                </a:rPr>
                <a:t>성적을 </a:t>
              </a:r>
              <a:r>
                <a:rPr lang="ko-KR" altLang="en-US" sz="1400" b="0" i="0" u="none" strike="noStrike" baseline="0" dirty="0" err="1">
                  <a:latin typeface="Trebuchet MS" panose="020B0603020202020204" pitchFamily="34" charset="0"/>
                  <a:ea typeface="굴림" panose="020B0600000101010101" pitchFamily="50" charset="-127"/>
                </a:rPr>
                <a:t>입력하시오</a:t>
              </a:r>
              <a:r>
                <a:rPr lang="en-US" altLang="ko-KR" sz="1400" b="0" i="0" u="none" strike="noStrike" baseline="0" dirty="0">
                  <a:latin typeface="Trebuchet MS" panose="020B0603020202020204" pitchFamily="34" charset="0"/>
                  <a:ea typeface="굴림" panose="020B0600000101010101" pitchFamily="50" charset="-127"/>
                </a:rPr>
                <a:t>: 10</a:t>
              </a:r>
            </a:p>
            <a:p>
              <a:pPr algn="l"/>
              <a:r>
                <a:rPr lang="ko-KR" altLang="en-US" sz="1400" b="0" i="0" u="none" strike="noStrike" baseline="0" dirty="0">
                  <a:latin typeface="Trebuchet MS" panose="020B0603020202020204" pitchFamily="34" charset="0"/>
                  <a:ea typeface="굴림" panose="020B0600000101010101" pitchFamily="50" charset="-127"/>
                </a:rPr>
                <a:t>성적을 </a:t>
              </a:r>
              <a:r>
                <a:rPr lang="ko-KR" altLang="en-US" sz="1400" b="0" i="0" u="none" strike="noStrike" baseline="0" dirty="0" err="1">
                  <a:latin typeface="Trebuchet MS" panose="020B0603020202020204" pitchFamily="34" charset="0"/>
                  <a:ea typeface="굴림" panose="020B0600000101010101" pitchFamily="50" charset="-127"/>
                </a:rPr>
                <a:t>입력하시오</a:t>
              </a:r>
              <a:r>
                <a:rPr lang="en-US" altLang="ko-KR" sz="1400" b="0" i="0" u="none" strike="noStrike" baseline="0" dirty="0">
                  <a:latin typeface="Trebuchet MS" panose="020B0603020202020204" pitchFamily="34" charset="0"/>
                  <a:ea typeface="굴림" panose="020B0600000101010101" pitchFamily="50" charset="-127"/>
                </a:rPr>
                <a:t>: 20</a:t>
              </a:r>
            </a:p>
            <a:p>
              <a:pPr algn="l"/>
              <a:r>
                <a:rPr lang="ko-KR" altLang="en-US" sz="1400" b="0" i="0" u="none" strike="noStrike" baseline="0" dirty="0">
                  <a:latin typeface="Trebuchet MS" panose="020B0603020202020204" pitchFamily="34" charset="0"/>
                  <a:ea typeface="굴림" panose="020B0600000101010101" pitchFamily="50" charset="-127"/>
                </a:rPr>
                <a:t>성적을 </a:t>
              </a:r>
              <a:r>
                <a:rPr lang="ko-KR" altLang="en-US" sz="1400" b="0" i="0" u="none" strike="noStrike" baseline="0" dirty="0" err="1">
                  <a:latin typeface="Trebuchet MS" panose="020B0603020202020204" pitchFamily="34" charset="0"/>
                  <a:ea typeface="굴림" panose="020B0600000101010101" pitchFamily="50" charset="-127"/>
                </a:rPr>
                <a:t>입력하시오</a:t>
              </a:r>
              <a:r>
                <a:rPr lang="en-US" altLang="ko-KR" sz="1400" b="0" i="0" u="none" strike="noStrike" baseline="0" dirty="0">
                  <a:latin typeface="Trebuchet MS" panose="020B0603020202020204" pitchFamily="34" charset="0"/>
                  <a:ea typeface="굴림" panose="020B0600000101010101" pitchFamily="50" charset="-127"/>
                </a:rPr>
                <a:t>: 30</a:t>
              </a:r>
            </a:p>
            <a:p>
              <a:pPr algn="l"/>
              <a:r>
                <a:rPr lang="ko-KR" altLang="en-US" sz="1400" b="0" i="0" u="none" strike="noStrike" baseline="0" dirty="0">
                  <a:latin typeface="Trebuchet MS" panose="020B0603020202020204" pitchFamily="34" charset="0"/>
                  <a:ea typeface="굴림" panose="020B0600000101010101" pitchFamily="50" charset="-127"/>
                </a:rPr>
                <a:t>성적을 </a:t>
              </a:r>
              <a:r>
                <a:rPr lang="ko-KR" altLang="en-US" sz="1400" b="0" i="0" u="none" strike="noStrike" baseline="0" dirty="0" err="1">
                  <a:latin typeface="Trebuchet MS" panose="020B0603020202020204" pitchFamily="34" charset="0"/>
                  <a:ea typeface="굴림" panose="020B0600000101010101" pitchFamily="50" charset="-127"/>
                </a:rPr>
                <a:t>입력하시오</a:t>
              </a:r>
              <a:r>
                <a:rPr lang="en-US" altLang="ko-KR" sz="1400" b="0" i="0" u="none" strike="noStrike" baseline="0" dirty="0">
                  <a:latin typeface="Trebuchet MS" panose="020B0603020202020204" pitchFamily="34" charset="0"/>
                  <a:ea typeface="굴림" panose="020B0600000101010101" pitchFamily="50" charset="-127"/>
                </a:rPr>
                <a:t>: 40</a:t>
              </a:r>
            </a:p>
            <a:p>
              <a:pPr algn="l"/>
              <a:r>
                <a:rPr lang="ko-KR" altLang="en-US" sz="1400" b="0" i="0" u="none" strike="noStrike" baseline="0" dirty="0">
                  <a:latin typeface="Trebuchet MS" panose="020B0603020202020204" pitchFamily="34" charset="0"/>
                  <a:ea typeface="굴림" panose="020B0600000101010101" pitchFamily="50" charset="-127"/>
                </a:rPr>
                <a:t>성적을 </a:t>
              </a:r>
              <a:r>
                <a:rPr lang="ko-KR" altLang="en-US" sz="1400" b="0" i="0" u="none" strike="noStrike" baseline="0" dirty="0" err="1">
                  <a:latin typeface="Trebuchet MS" panose="020B0603020202020204" pitchFamily="34" charset="0"/>
                  <a:ea typeface="굴림" panose="020B0600000101010101" pitchFamily="50" charset="-127"/>
                </a:rPr>
                <a:t>입력하시오</a:t>
              </a:r>
              <a:r>
                <a:rPr lang="en-US" altLang="ko-KR" sz="1400" b="0" i="0" u="none" strike="noStrike" baseline="0" dirty="0">
                  <a:latin typeface="Trebuchet MS" panose="020B0603020202020204" pitchFamily="34" charset="0"/>
                  <a:ea typeface="굴림" panose="020B0600000101010101" pitchFamily="50" charset="-127"/>
                </a:rPr>
                <a:t>: 50</a:t>
              </a:r>
            </a:p>
            <a:p>
              <a:pPr algn="l"/>
              <a:r>
                <a:rPr lang="ko-KR" altLang="en-US" sz="1400" b="0" i="0" u="none" strike="noStrike" baseline="0" dirty="0">
                  <a:latin typeface="Trebuchet MS" panose="020B0603020202020204" pitchFamily="34" charset="0"/>
                  <a:ea typeface="굴림" panose="020B0600000101010101" pitchFamily="50" charset="-127"/>
                </a:rPr>
                <a:t>성적을 </a:t>
              </a:r>
              <a:r>
                <a:rPr lang="ko-KR" altLang="en-US" sz="1400" b="0" i="0" u="none" strike="noStrike" baseline="0" dirty="0" err="1">
                  <a:latin typeface="Trebuchet MS" panose="020B0603020202020204" pitchFamily="34" charset="0"/>
                  <a:ea typeface="굴림" panose="020B0600000101010101" pitchFamily="50" charset="-127"/>
                </a:rPr>
                <a:t>입력하시오</a:t>
              </a:r>
              <a:r>
                <a:rPr lang="en-US" altLang="ko-KR" sz="1400" b="0" i="0" u="none" strike="noStrike" baseline="0" dirty="0">
                  <a:latin typeface="Trebuchet MS" panose="020B0603020202020204" pitchFamily="34" charset="0"/>
                  <a:ea typeface="굴림" panose="020B0600000101010101" pitchFamily="50" charset="-127"/>
                </a:rPr>
                <a:t>: -1</a:t>
              </a:r>
            </a:p>
            <a:p>
              <a:pPr algn="l"/>
              <a:r>
                <a:rPr lang="ko-KR" altLang="en-US" sz="1400" b="0" i="0" u="none" strike="noStrike" baseline="0" dirty="0">
                  <a:latin typeface="Trebuchet MS" panose="020B0603020202020204" pitchFamily="34" charset="0"/>
                  <a:ea typeface="굴림" panose="020B0600000101010101" pitchFamily="50" charset="-127"/>
                </a:rPr>
                <a:t>성적의 평균은 </a:t>
              </a:r>
              <a:r>
                <a:rPr lang="en-US" altLang="ko-KR" sz="1400" b="0" i="0" u="none" strike="noStrike" baseline="0" dirty="0">
                  <a:latin typeface="Trebuchet MS" panose="020B0603020202020204" pitchFamily="34" charset="0"/>
                  <a:ea typeface="굴림" panose="020B0600000101010101" pitchFamily="50" charset="-127"/>
                </a:rPr>
                <a:t>30.000000</a:t>
              </a:r>
              <a:r>
                <a:rPr lang="ko-KR" altLang="en-US" sz="1400" b="0" i="0" u="none" strike="noStrike" baseline="0" dirty="0">
                  <a:latin typeface="Trebuchet MS" panose="020B0603020202020204" pitchFamily="34" charset="0"/>
                  <a:ea typeface="굴림" panose="020B0600000101010101" pitchFamily="50" charset="-127"/>
                </a:rPr>
                <a:t>입니다</a:t>
              </a:r>
              <a:r>
                <a:rPr lang="en-US" altLang="ko-KR" sz="1400" b="0" i="0" u="none" strike="noStrike" baseline="0" dirty="0">
                  <a:latin typeface="Trebuchet MS" panose="020B0603020202020204" pitchFamily="34" charset="0"/>
                  <a:ea typeface="굴림" panose="020B0600000101010101" pitchFamily="50" charset="-127"/>
                </a:rPr>
                <a:t>.</a:t>
              </a:r>
              <a:endParaRPr lang="en-US" altLang="ko-KR" sz="1100" dirty="0">
                <a:latin typeface="Trebuchet MS" panose="020B0603020202020204" pitchFamily="34" charset="0"/>
                <a:ea typeface="굴림" panose="020B0600000101010101" pitchFamily="50" charset="-127"/>
              </a:endParaRPr>
            </a:p>
          </p:txBody>
        </p:sp>
      </p:grp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8A8F37AC-A9C0-7ADD-DBAA-532969B9C86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542571"/>
            <a:ext cx="3734908" cy="990600"/>
          </a:xfrm>
        </p:spPr>
        <p:txBody>
          <a:bodyPr>
            <a:normAutofit/>
          </a:bodyPr>
          <a:lstStyle/>
          <a:p>
            <a:r>
              <a:rPr lang="ko-KR" altLang="en-US" dirty="0"/>
              <a:t>형식</a:t>
            </a:r>
            <a:r>
              <a:rPr lang="en-US" altLang="ko-KR" dirty="0"/>
              <a:t>: </a:t>
            </a:r>
            <a:r>
              <a:rPr lang="en-US" altLang="ko-KR" dirty="0" err="1"/>
              <a:t>goto</a:t>
            </a:r>
            <a:r>
              <a:rPr lang="en-US" altLang="ko-KR" dirty="0"/>
              <a:t> </a:t>
            </a:r>
            <a:r>
              <a:rPr lang="en-US" altLang="ko-KR" i="1" dirty="0" err="1"/>
              <a:t>goto</a:t>
            </a:r>
            <a:r>
              <a:rPr lang="en-US" altLang="ko-KR" i="1" dirty="0"/>
              <a:t>-label</a:t>
            </a:r>
            <a:r>
              <a:rPr lang="en-US" altLang="ko-KR" dirty="0"/>
              <a:t>;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1600" dirty="0" err="1"/>
              <a:t>goto</a:t>
            </a:r>
            <a:r>
              <a:rPr lang="en-US" altLang="ko-KR" sz="1600" dirty="0"/>
              <a:t> label: </a:t>
            </a:r>
            <a:r>
              <a:rPr lang="ko-KR" altLang="en-US" sz="1600" dirty="0"/>
              <a:t>식별자</a:t>
            </a:r>
            <a:endParaRPr lang="en-US" altLang="ko-KR" sz="1600" dirty="0"/>
          </a:p>
          <a:p>
            <a:pPr lvl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ko-KR" sz="1600" dirty="0" err="1"/>
              <a:t>goto</a:t>
            </a:r>
            <a:r>
              <a:rPr lang="en-US" altLang="ko-KR" sz="1600" dirty="0"/>
              <a:t> label </a:t>
            </a:r>
            <a:r>
              <a:rPr lang="ko-KR" altLang="en-US" sz="1600" dirty="0"/>
              <a:t>위치로 무조건 분기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60962270-F530-C291-B282-76916196220D}"/>
              </a:ext>
            </a:extLst>
          </p:cNvPr>
          <p:cNvSpPr txBox="1">
            <a:spLocks/>
          </p:cNvSpPr>
          <p:nvPr/>
        </p:nvSpPr>
        <p:spPr>
          <a:xfrm>
            <a:off x="4572000" y="1578261"/>
            <a:ext cx="4336038" cy="775046"/>
          </a:xfrm>
          <a:prstGeom prst="rect">
            <a:avLst/>
          </a:prstGeom>
          <a:solidFill>
            <a:srgbClr val="FFFF00"/>
          </a:solidFill>
          <a:ln w="28575" cap="rnd">
            <a:solidFill>
              <a:srgbClr val="0000FF"/>
            </a:solidFill>
          </a:ln>
          <a:effectLst>
            <a:softEdge rad="0"/>
          </a:effectLst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ko-KR" i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goto</a:t>
            </a:r>
            <a:r>
              <a:rPr lang="en-US" altLang="ko-KR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문은 오류 유발 가능성이 높으므로</a:t>
            </a:r>
            <a:endParaRPr lang="en-US" altLang="ko-KR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ko-KR" altLang="en-US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가급적 사용하지 마세요</a:t>
            </a:r>
            <a:r>
              <a:rPr lang="en-US" altLang="ko-KR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복리 원리금 합계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170A036-F9EE-EE31-91C1-4E801140F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674" y="1595493"/>
            <a:ext cx="7597775" cy="503390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R="0" algn="l" rtl="0">
              <a:tabLst>
                <a:tab pos="357188" algn="l"/>
                <a:tab pos="714375" algn="l"/>
              </a:tabLst>
            </a:pPr>
            <a:r>
              <a:rPr lang="en-US" altLang="ko-KR" sz="1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 i="0" u="none" strike="noStrike" baseline="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b="0" i="0" u="none" strike="noStrike" baseline="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altLang="ko-KR" sz="1400" b="0" i="0" u="none" strike="noStrike" baseline="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</a:p>
          <a:p>
            <a:pPr marR="0" algn="l" rtl="0">
              <a:tabLst>
                <a:tab pos="357188" algn="l"/>
                <a:tab pos="714375" algn="l"/>
              </a:tabLst>
            </a:pPr>
            <a:endParaRPr lang="en-US" altLang="ko-KR" sz="1400" b="0" i="0" u="none" strike="noStrike" baseline="0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marR="0" algn="l" rtl="0">
              <a:tabLst>
                <a:tab pos="357188" algn="l"/>
                <a:tab pos="714375" algn="l"/>
              </a:tabLst>
            </a:pPr>
            <a:r>
              <a:rPr lang="en-US" altLang="ko-KR" sz="1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altLang="ko-KR" sz="1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R="0" algn="l" rtl="0">
              <a:tabLst>
                <a:tab pos="357188" algn="l"/>
                <a:tab pos="714375" algn="l"/>
              </a:tabLst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 years;</a:t>
            </a:r>
          </a:p>
          <a:p>
            <a:pPr marR="0" algn="l" rtl="0">
              <a:tabLst>
                <a:tab pos="357188" algn="l"/>
                <a:tab pos="714375" algn="l"/>
              </a:tabLst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total, rate, investment;</a:t>
            </a:r>
          </a:p>
          <a:p>
            <a:pPr marR="0" algn="l" rtl="0">
              <a:tabLst>
                <a:tab pos="357188" algn="l"/>
                <a:tab pos="714375" algn="l"/>
              </a:tabLst>
            </a:pPr>
            <a:endParaRPr lang="ko-KR" altLang="en-US" sz="1400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R="0" algn="l" rtl="0">
              <a:tabLst>
                <a:tab pos="357188" algn="l"/>
                <a:tab pos="714375" algn="l"/>
              </a:tabLst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b="0" i="0" u="none" strike="noStrike" baseline="0" dirty="0">
                <a:solidFill>
                  <a:srgbClr val="A31515"/>
                </a:solidFill>
                <a:latin typeface="Consolas" panose="020B0609020204030204" pitchFamily="49" charset="0"/>
              </a:rPr>
              <a:t>원금</a:t>
            </a:r>
            <a:r>
              <a:rPr lang="en-US" altLang="ko-KR" sz="1400" b="0" i="0" u="none" strike="noStrike" baseline="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altLang="ko-KR" sz="1400" b="0" i="0" u="none" strike="noStrike" baseline="0" dirty="0" err="1">
                <a:solidFill>
                  <a:srgbClr val="A31515"/>
                </a:solidFill>
                <a:latin typeface="Consolas" panose="020B0609020204030204" pitchFamily="49" charset="0"/>
              </a:rPr>
              <a:t>lf</a:t>
            </a:r>
            <a:r>
              <a:rPr lang="en-US" altLang="ko-KR" sz="1400" b="0" i="0" u="none" strike="noStrike" baseline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 &amp;investment);</a:t>
            </a:r>
          </a:p>
          <a:p>
            <a:pPr marR="0" algn="l" rtl="0">
              <a:tabLst>
                <a:tab pos="357188" algn="l"/>
                <a:tab pos="714375" algn="l"/>
              </a:tabLst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b="0" i="0" u="none" strike="noStrike" baseline="0" dirty="0">
                <a:solidFill>
                  <a:srgbClr val="A31515"/>
                </a:solidFill>
                <a:latin typeface="Consolas" panose="020B0609020204030204" pitchFamily="49" charset="0"/>
              </a:rPr>
              <a:t>이율</a:t>
            </a:r>
            <a:r>
              <a:rPr lang="en-US" altLang="ko-KR" sz="1400" b="0" i="0" u="none" strike="noStrike" baseline="0" dirty="0">
                <a:solidFill>
                  <a:srgbClr val="A31515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%%</a:t>
            </a:r>
            <a:r>
              <a:rPr lang="en-US" altLang="ko-KR" sz="1400" b="0" i="0" u="none" strike="noStrike" baseline="0" dirty="0">
                <a:solidFill>
                  <a:srgbClr val="A31515"/>
                </a:solidFill>
                <a:latin typeface="Consolas" panose="020B0609020204030204" pitchFamily="49" charset="0"/>
              </a:rPr>
              <a:t>): 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altLang="ko-KR" sz="1400" b="0" i="0" u="none" strike="noStrike" baseline="0" dirty="0" err="1">
                <a:solidFill>
                  <a:srgbClr val="A31515"/>
                </a:solidFill>
                <a:latin typeface="Consolas" panose="020B0609020204030204" pitchFamily="49" charset="0"/>
              </a:rPr>
              <a:t>lf</a:t>
            </a:r>
            <a:r>
              <a:rPr lang="en-US" altLang="ko-KR" sz="1400" b="0" i="0" u="none" strike="noStrike" baseline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 &amp;rate);</a:t>
            </a:r>
          </a:p>
          <a:p>
            <a:pPr marR="0" algn="l" rtl="0">
              <a:tabLst>
                <a:tab pos="357188" algn="l"/>
                <a:tab pos="714375" algn="l"/>
              </a:tabLst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b="0" i="0" u="none" strike="noStrike" baseline="0" dirty="0">
                <a:solidFill>
                  <a:srgbClr val="A31515"/>
                </a:solidFill>
                <a:latin typeface="Consolas" panose="020B0609020204030204" pitchFamily="49" charset="0"/>
              </a:rPr>
              <a:t>기간</a:t>
            </a:r>
            <a:r>
              <a:rPr lang="en-US" altLang="ko-KR" sz="1400" b="0" i="0" u="none" strike="noStrike" baseline="0" dirty="0">
                <a:solidFill>
                  <a:srgbClr val="A31515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400" b="0" i="0" u="none" strike="noStrike" baseline="0" dirty="0">
                <a:solidFill>
                  <a:srgbClr val="A31515"/>
                </a:solidFill>
                <a:latin typeface="Consolas" panose="020B0609020204030204" pitchFamily="49" charset="0"/>
              </a:rPr>
              <a:t>년</a:t>
            </a:r>
            <a:r>
              <a:rPr lang="en-US" altLang="ko-KR" sz="1400" b="0" i="0" u="none" strike="noStrike" baseline="0" dirty="0">
                <a:solidFill>
                  <a:srgbClr val="A31515"/>
                </a:solidFill>
                <a:latin typeface="Consolas" panose="020B0609020204030204" pitchFamily="49" charset="0"/>
              </a:rPr>
              <a:t>): 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 &amp;years);</a:t>
            </a:r>
          </a:p>
          <a:p>
            <a:pPr marR="0" algn="l" rtl="0">
              <a:tabLst>
                <a:tab pos="357188" algn="l"/>
                <a:tab pos="714375" algn="l"/>
              </a:tabLst>
            </a:pPr>
            <a:endParaRPr lang="ko-KR" altLang="en-US" sz="1400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R="0" algn="l" rtl="0">
              <a:tabLst>
                <a:tab pos="357188" algn="l"/>
                <a:tab pos="714375" algn="l"/>
              </a:tabLst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A31515"/>
                </a:solidFill>
                <a:latin typeface="Consolas" panose="020B0609020204030204" pitchFamily="49" charset="0"/>
              </a:rPr>
              <a:t>"==================\n"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R="0" algn="l" rtl="0">
              <a:tabLst>
                <a:tab pos="357188" algn="l"/>
                <a:tab pos="714375" algn="l"/>
              </a:tabLst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b="0" i="0" u="none" strike="noStrike" baseline="0" dirty="0">
                <a:solidFill>
                  <a:srgbClr val="A31515"/>
                </a:solidFill>
                <a:latin typeface="Consolas" panose="020B0609020204030204" pitchFamily="49" charset="0"/>
              </a:rPr>
              <a:t>연도      원리금</a:t>
            </a:r>
            <a:r>
              <a:rPr lang="en-US" altLang="ko-KR" sz="1400" b="0" i="0" u="none" strike="noStrike" baseline="0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R="0" algn="l" rtl="0">
              <a:tabLst>
                <a:tab pos="357188" algn="l"/>
                <a:tab pos="714375" algn="l"/>
              </a:tabLst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baseline="0" dirty="0">
                <a:solidFill>
                  <a:srgbClr val="A31515"/>
                </a:solidFill>
                <a:latin typeface="Consolas" panose="020B0609020204030204" pitchFamily="49" charset="0"/>
              </a:rPr>
              <a:t>"==================\n"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R="0" algn="l" rtl="0">
              <a:tabLst>
                <a:tab pos="357188" algn="l"/>
                <a:tab pos="714375" algn="l"/>
              </a:tabLst>
            </a:pPr>
            <a:endParaRPr lang="en-US" altLang="ko-KR" sz="1400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R="0" algn="l" rtl="0">
              <a:tabLst>
                <a:tab pos="357188" algn="l"/>
                <a:tab pos="714375" algn="l"/>
              </a:tabLst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total = investment;</a:t>
            </a:r>
          </a:p>
          <a:p>
            <a:pPr marR="0" algn="l" rtl="0">
              <a:tabLst>
                <a:tab pos="357188" algn="l"/>
                <a:tab pos="714375" algn="l"/>
              </a:tabLst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rate /= 100.0;</a:t>
            </a:r>
          </a:p>
          <a:p>
            <a:pPr marR="0" algn="l" rtl="0">
              <a:tabLst>
                <a:tab pos="357188" algn="l"/>
                <a:tab pos="714375" algn="l"/>
              </a:tabLst>
            </a:pPr>
            <a:endParaRPr lang="nn-NO" altLang="ko-KR" sz="1400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R="0" algn="l" rtl="0">
              <a:tabLst>
                <a:tab pos="357188" algn="l"/>
                <a:tab pos="714375" algn="l"/>
              </a:tabLst>
            </a:pPr>
            <a:r>
              <a:rPr lang="nn-NO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nn-NO" altLang="ko-KR" sz="1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for </a:t>
            </a:r>
            <a:r>
              <a:rPr lang="nn-NO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(i = 0; i &lt; years; i++)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R="0" algn="l" rtl="0">
              <a:tabLst>
                <a:tab pos="357188" algn="l"/>
                <a:tab pos="714375" algn="l"/>
              </a:tabLst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	total = total * (1 + rate); </a:t>
            </a:r>
            <a:r>
              <a:rPr lang="en-US" altLang="ko-KR" sz="1400" b="0" i="0" u="none" strike="noStrike" baseline="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b="0" i="0" u="none" strike="noStrike" baseline="0" dirty="0">
                <a:solidFill>
                  <a:srgbClr val="008000"/>
                </a:solidFill>
                <a:latin typeface="Consolas" panose="020B0609020204030204" pitchFamily="49" charset="0"/>
              </a:rPr>
              <a:t>새로운 원리금 계산</a:t>
            </a:r>
          </a:p>
          <a:p>
            <a:pPr marR="0" algn="l" rtl="0">
              <a:tabLst>
                <a:tab pos="357188" algn="l"/>
                <a:tab pos="714375" algn="l"/>
              </a:tabLst>
            </a:pPr>
            <a:r>
              <a:rPr lang="pt-BR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	printf(</a:t>
            </a:r>
            <a:r>
              <a:rPr lang="pt-BR" altLang="ko-KR" sz="1400" b="0" i="0" u="none" strike="noStrike" baseline="0" dirty="0">
                <a:solidFill>
                  <a:srgbClr val="A31515"/>
                </a:solidFill>
                <a:latin typeface="Consolas" panose="020B0609020204030204" pitchFamily="49" charset="0"/>
              </a:rPr>
              <a:t>"%2d	%10.1f\n"</a:t>
            </a:r>
            <a:r>
              <a:rPr lang="pt-BR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 i+1, total);	</a:t>
            </a:r>
          </a:p>
          <a:p>
            <a:pPr marR="0" algn="l" rtl="0">
              <a:tabLst>
                <a:tab pos="357188" algn="l"/>
                <a:tab pos="714375" algn="l"/>
              </a:tabLst>
            </a:pP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R="0" algn="l" rtl="0">
              <a:tabLst>
                <a:tab pos="357188" algn="l"/>
                <a:tab pos="714375" algn="l"/>
              </a:tabLst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R="0" algn="l" rtl="0">
              <a:tabLst>
                <a:tab pos="357188" algn="l"/>
                <a:tab pos="714375" algn="l"/>
              </a:tabLst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EC763DE2-28AC-4483-8D50-E8D3257B82A2}"/>
              </a:ext>
            </a:extLst>
          </p:cNvPr>
          <p:cNvGrpSpPr/>
          <p:nvPr/>
        </p:nvGrpSpPr>
        <p:grpSpPr>
          <a:xfrm>
            <a:off x="6457942" y="1811012"/>
            <a:ext cx="2240795" cy="4194592"/>
            <a:chOff x="5160674" y="1957033"/>
            <a:chExt cx="3574757" cy="2657582"/>
          </a:xfrm>
        </p:grpSpPr>
        <p:pic>
          <p:nvPicPr>
            <p:cNvPr id="168" name="그림 167">
              <a:extLst>
                <a:ext uri="{FF2B5EF4-FFF2-40B4-BE49-F238E27FC236}">
                  <a16:creationId xmlns:a16="http://schemas.microsoft.com/office/drawing/2014/main" id="{C90053E2-8B0C-459A-B672-906EDDEE6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40869" y="4264555"/>
              <a:ext cx="745785" cy="350060"/>
            </a:xfrm>
            <a:prstGeom prst="rect">
              <a:avLst/>
            </a:prstGeom>
          </p:spPr>
        </p:pic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2F6C0A49-A994-431F-9CEB-D41E67CF09BA}"/>
                </a:ext>
              </a:extLst>
            </p:cNvPr>
            <p:cNvSpPr/>
            <p:nvPr/>
          </p:nvSpPr>
          <p:spPr>
            <a:xfrm>
              <a:off x="5160674" y="1957033"/>
              <a:ext cx="3574757" cy="2441698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1400" b="0" i="0" u="none" strike="noStrike" baseline="0" dirty="0">
                  <a:latin typeface="Consolas" panose="020B0609020204030204" pitchFamily="49" charset="0"/>
                  <a:ea typeface="굴림" panose="020B0600000101010101" pitchFamily="50" charset="-127"/>
                </a:rPr>
                <a:t>원금</a:t>
              </a:r>
              <a:r>
                <a:rPr lang="en-US" altLang="ko-KR" sz="1400" b="0" i="0" u="none" strike="noStrike" baseline="0" dirty="0">
                  <a:latin typeface="Consolas" panose="020B0609020204030204" pitchFamily="49" charset="0"/>
                  <a:ea typeface="굴림" panose="020B0600000101010101" pitchFamily="50" charset="-127"/>
                </a:rPr>
                <a:t>: 1000000</a:t>
              </a:r>
            </a:p>
            <a:p>
              <a:pPr algn="l"/>
              <a:r>
                <a:rPr lang="ko-KR" altLang="en-US" sz="1400" b="0" i="0" u="none" strike="noStrike" baseline="0" dirty="0">
                  <a:latin typeface="Consolas" panose="020B0609020204030204" pitchFamily="49" charset="0"/>
                  <a:ea typeface="굴림" panose="020B0600000101010101" pitchFamily="50" charset="-127"/>
                </a:rPr>
                <a:t>이율</a:t>
              </a:r>
              <a:r>
                <a:rPr lang="en-US" altLang="ko-KR" sz="1400" b="0" i="0" u="none" strike="noStrike" baseline="0" dirty="0">
                  <a:latin typeface="Consolas" panose="020B0609020204030204" pitchFamily="49" charset="0"/>
                  <a:ea typeface="굴림" panose="020B0600000101010101" pitchFamily="50" charset="-127"/>
                </a:rPr>
                <a:t>(%): 5</a:t>
              </a:r>
            </a:p>
            <a:p>
              <a:pPr algn="l"/>
              <a:r>
                <a:rPr lang="ko-KR" altLang="en-US" sz="1400" b="0" i="0" u="none" strike="noStrike" baseline="0" dirty="0">
                  <a:latin typeface="Consolas" panose="020B0609020204030204" pitchFamily="49" charset="0"/>
                  <a:ea typeface="굴림" panose="020B0600000101010101" pitchFamily="50" charset="-127"/>
                </a:rPr>
                <a:t>기간</a:t>
              </a:r>
              <a:r>
                <a:rPr lang="en-US" altLang="ko-KR" sz="1400" b="0" i="0" u="none" strike="noStrike" baseline="0" dirty="0">
                  <a:latin typeface="Consolas" panose="020B0609020204030204" pitchFamily="49" charset="0"/>
                  <a:ea typeface="굴림" panose="020B0600000101010101" pitchFamily="50" charset="-127"/>
                </a:rPr>
                <a:t>(</a:t>
              </a:r>
              <a:r>
                <a:rPr lang="ko-KR" altLang="en-US" sz="1400" b="0" i="0" u="none" strike="noStrike" baseline="0" dirty="0">
                  <a:latin typeface="Consolas" panose="020B0609020204030204" pitchFamily="49" charset="0"/>
                  <a:ea typeface="굴림" panose="020B0600000101010101" pitchFamily="50" charset="-127"/>
                </a:rPr>
                <a:t>년</a:t>
              </a:r>
              <a:r>
                <a:rPr lang="en-US" altLang="ko-KR" sz="1400" b="0" i="0" u="none" strike="noStrike" baseline="0" dirty="0">
                  <a:latin typeface="Consolas" panose="020B0609020204030204" pitchFamily="49" charset="0"/>
                  <a:ea typeface="굴림" panose="020B0600000101010101" pitchFamily="50" charset="-127"/>
                </a:rPr>
                <a:t>): 10</a:t>
              </a:r>
            </a:p>
            <a:p>
              <a:pPr algn="l"/>
              <a:r>
                <a:rPr lang="en-US" altLang="ko-KR" sz="1400" b="0" i="0" u="none" strike="noStrike" baseline="0" dirty="0">
                  <a:latin typeface="Consolas" panose="020B0609020204030204" pitchFamily="49" charset="0"/>
                  <a:ea typeface="굴림" panose="020B0600000101010101" pitchFamily="50" charset="-127"/>
                </a:rPr>
                <a:t>==================</a:t>
              </a:r>
            </a:p>
            <a:p>
              <a:pPr algn="l"/>
              <a:r>
                <a:rPr lang="ko-KR" altLang="en-US" sz="1400" b="0" i="0" u="none" strike="noStrike" baseline="0" dirty="0">
                  <a:latin typeface="Consolas" panose="020B0609020204030204" pitchFamily="49" charset="0"/>
                  <a:ea typeface="굴림" panose="020B0600000101010101" pitchFamily="50" charset="-127"/>
                </a:rPr>
                <a:t>연도      원리금</a:t>
              </a:r>
            </a:p>
            <a:p>
              <a:pPr algn="l"/>
              <a:r>
                <a:rPr lang="en-US" altLang="ko-KR" sz="1400" b="0" i="0" u="none" strike="noStrike" baseline="0" dirty="0">
                  <a:latin typeface="Consolas" panose="020B0609020204030204" pitchFamily="49" charset="0"/>
                  <a:ea typeface="굴림" panose="020B0600000101010101" pitchFamily="50" charset="-127"/>
                </a:rPr>
                <a:t>==================</a:t>
              </a:r>
            </a:p>
            <a:p>
              <a:pPr algn="l"/>
              <a:r>
                <a:rPr lang="en-US" altLang="ko-KR" sz="1400" b="0" i="0" u="none" strike="noStrike" baseline="0" dirty="0">
                  <a:latin typeface="Consolas" panose="020B0609020204030204" pitchFamily="49" charset="0"/>
                  <a:ea typeface="굴림" panose="020B0600000101010101" pitchFamily="50" charset="-127"/>
                </a:rPr>
                <a:t> 1       1050000.0</a:t>
              </a:r>
            </a:p>
            <a:p>
              <a:pPr algn="l"/>
              <a:r>
                <a:rPr lang="en-US" altLang="ko-KR" sz="1400" b="0" i="0" u="none" strike="noStrike" baseline="0" dirty="0">
                  <a:latin typeface="Consolas" panose="020B0609020204030204" pitchFamily="49" charset="0"/>
                  <a:ea typeface="굴림" panose="020B0600000101010101" pitchFamily="50" charset="-127"/>
                </a:rPr>
                <a:t> 2       1102500.0</a:t>
              </a:r>
            </a:p>
            <a:p>
              <a:pPr algn="l"/>
              <a:r>
                <a:rPr lang="en-US" altLang="ko-KR" sz="1400" b="0" i="0" u="none" strike="noStrike" baseline="0" dirty="0">
                  <a:latin typeface="Consolas" panose="020B0609020204030204" pitchFamily="49" charset="0"/>
                  <a:ea typeface="굴림" panose="020B0600000101010101" pitchFamily="50" charset="-127"/>
                </a:rPr>
                <a:t> 3       1157625.0</a:t>
              </a:r>
            </a:p>
            <a:p>
              <a:pPr algn="l"/>
              <a:r>
                <a:rPr lang="en-US" altLang="ko-KR" sz="1400" b="0" i="0" u="none" strike="noStrike" baseline="0" dirty="0">
                  <a:latin typeface="Consolas" panose="020B0609020204030204" pitchFamily="49" charset="0"/>
                  <a:ea typeface="굴림" panose="020B0600000101010101" pitchFamily="50" charset="-127"/>
                </a:rPr>
                <a:t> 4       1215506.2</a:t>
              </a:r>
            </a:p>
            <a:p>
              <a:pPr algn="l"/>
              <a:r>
                <a:rPr lang="en-US" altLang="ko-KR" sz="1400" b="0" i="0" u="none" strike="noStrike" baseline="0" dirty="0">
                  <a:latin typeface="Consolas" panose="020B0609020204030204" pitchFamily="49" charset="0"/>
                  <a:ea typeface="굴림" panose="020B0600000101010101" pitchFamily="50" charset="-127"/>
                </a:rPr>
                <a:t> 5       1276281.6</a:t>
              </a:r>
            </a:p>
            <a:p>
              <a:pPr algn="l"/>
              <a:r>
                <a:rPr lang="en-US" altLang="ko-KR" sz="1400" b="0" i="0" u="none" strike="noStrike" baseline="0" dirty="0">
                  <a:latin typeface="Consolas" panose="020B0609020204030204" pitchFamily="49" charset="0"/>
                  <a:ea typeface="굴림" panose="020B0600000101010101" pitchFamily="50" charset="-127"/>
                </a:rPr>
                <a:t> 6       1340095.6</a:t>
              </a:r>
            </a:p>
            <a:p>
              <a:pPr algn="l"/>
              <a:r>
                <a:rPr lang="en-US" altLang="ko-KR" sz="1400" b="0" i="0" u="none" strike="noStrike" baseline="0" dirty="0">
                  <a:latin typeface="Consolas" panose="020B0609020204030204" pitchFamily="49" charset="0"/>
                  <a:ea typeface="굴림" panose="020B0600000101010101" pitchFamily="50" charset="-127"/>
                </a:rPr>
                <a:t> 7       1407100.4</a:t>
              </a:r>
            </a:p>
            <a:p>
              <a:pPr algn="l"/>
              <a:r>
                <a:rPr lang="en-US" altLang="ko-KR" sz="1400" b="0" i="0" u="none" strike="noStrike" baseline="0" dirty="0">
                  <a:latin typeface="Consolas" panose="020B0609020204030204" pitchFamily="49" charset="0"/>
                  <a:ea typeface="굴림" panose="020B0600000101010101" pitchFamily="50" charset="-127"/>
                </a:rPr>
                <a:t> 8       1477455.4</a:t>
              </a:r>
            </a:p>
            <a:p>
              <a:pPr algn="l"/>
              <a:r>
                <a:rPr lang="en-US" altLang="ko-KR" sz="1400" b="0" i="0" u="none" strike="noStrike" baseline="0" dirty="0">
                  <a:latin typeface="Consolas" panose="020B0609020204030204" pitchFamily="49" charset="0"/>
                  <a:ea typeface="굴림" panose="020B0600000101010101" pitchFamily="50" charset="-127"/>
                </a:rPr>
                <a:t> 9       1551328.2</a:t>
              </a:r>
            </a:p>
            <a:p>
              <a:pPr algn="l"/>
              <a:r>
                <a:rPr lang="en-US" altLang="ko-KR" sz="1400" b="0" i="0" u="none" strike="noStrike" baseline="0" dirty="0">
                  <a:latin typeface="Consolas" panose="020B0609020204030204" pitchFamily="49" charset="0"/>
                  <a:ea typeface="굴림" panose="020B0600000101010101" pitchFamily="50" charset="-127"/>
                </a:rPr>
                <a:t>10       1628894.6</a:t>
              </a:r>
              <a:endParaRPr lang="en-US" altLang="ko-KR" sz="1100" dirty="0">
                <a:latin typeface="Consolas" panose="020B0609020204030204" pitchFamily="49" charset="0"/>
                <a:ea typeface="굴림" panose="020B0600000101010101" pitchFamily="50" charset="-127"/>
              </a:endParaRPr>
            </a:p>
          </p:txBody>
        </p:sp>
      </p:grp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4338E33-E617-3ED0-F8CE-93B81CE767F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 rotWithShape="1">
          <a:blip r:embed="rId3"/>
          <a:srcRect l="23162" t="27161" r="36101" b="28410"/>
          <a:stretch/>
        </p:blipFill>
        <p:spPr>
          <a:xfrm>
            <a:off x="3213838" y="1811012"/>
            <a:ext cx="2951019" cy="439518"/>
          </a:xfrm>
          <a:ln w="28575"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138289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 문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837D9B5-3127-2041-C162-F14877E3833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765514"/>
            <a:ext cx="8153400" cy="2408799"/>
          </a:xfrm>
        </p:spPr>
      </p:pic>
    </p:spTree>
    <p:extLst>
      <p:ext uri="{BB962C8B-B14F-4D97-AF65-F5344CB8AC3E}">
        <p14:creationId xmlns:p14="http://schemas.microsoft.com/office/powerpoint/2010/main" val="2246171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865723"/>
            <a:ext cx="8153400" cy="3964754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4CAA030E-0ACF-458F-9901-B3D8CA061BE7}"/>
              </a:ext>
            </a:extLst>
          </p:cNvPr>
          <p:cNvGrpSpPr/>
          <p:nvPr/>
        </p:nvGrpSpPr>
        <p:grpSpPr>
          <a:xfrm>
            <a:off x="4940752" y="5274649"/>
            <a:ext cx="3970166" cy="1583351"/>
            <a:chOff x="5038165" y="815788"/>
            <a:chExt cx="3663880" cy="131623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FC307BA-8B87-4151-9D96-0F482A3EC0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FBA456D-AEEE-4B5A-980B-489B8EDF5F19}"/>
                </a:ext>
              </a:extLst>
            </p:cNvPr>
            <p:cNvSpPr/>
            <p:nvPr/>
          </p:nvSpPr>
          <p:spPr>
            <a:xfrm>
              <a:off x="5038165" y="815788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600" b="0" i="0" u="none" strike="noStrike" baseline="0" dirty="0">
                  <a:latin typeface="D2Coding"/>
                </a:rPr>
                <a:t>Hello World!</a:t>
              </a:r>
            </a:p>
            <a:p>
              <a:pPr algn="l"/>
              <a:r>
                <a:rPr lang="en-US" altLang="ko-KR" sz="1600" b="0" i="0" u="none" strike="noStrike" baseline="0" dirty="0">
                  <a:latin typeface="D2Coding"/>
                </a:rPr>
                <a:t>Hello World!</a:t>
              </a:r>
            </a:p>
            <a:p>
              <a:pPr algn="l"/>
              <a:r>
                <a:rPr lang="en-US" altLang="ko-KR" sz="1600" b="0" i="0" u="none" strike="noStrike" baseline="0" dirty="0">
                  <a:latin typeface="D2Coding"/>
                </a:rPr>
                <a:t>Hello World!</a:t>
              </a:r>
            </a:p>
            <a:p>
              <a:pPr algn="l"/>
              <a:r>
                <a:rPr lang="en-US" altLang="ko-KR" sz="1600" b="0" i="0" u="none" strike="noStrike" baseline="0" dirty="0">
                  <a:latin typeface="D2Coding"/>
                </a:rPr>
                <a:t>Hello World!</a:t>
              </a:r>
            </a:p>
            <a:p>
              <a:pPr algn="l"/>
              <a:r>
                <a:rPr lang="en-US" altLang="ko-KR" sz="1600" b="0" i="0" u="none" strike="noStrike" baseline="0" dirty="0">
                  <a:latin typeface="D2Coding"/>
                </a:rPr>
                <a:t>Hello World!</a:t>
              </a:r>
              <a:endParaRPr lang="en-US" altLang="ko-KR" sz="1200" dirty="0">
                <a:ea typeface="새굴림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8712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ChangeArrowheads="1"/>
          </p:cNvSpPr>
          <p:nvPr/>
        </p:nvSpPr>
        <p:spPr bwMode="auto">
          <a:xfrm>
            <a:off x="777875" y="1521305"/>
            <a:ext cx="7588250" cy="497659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&lt;</a:t>
            </a:r>
            <a:r>
              <a:rPr kumimoji="1" lang="en-US" altLang="ko-KR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stdio.h</a:t>
            </a:r>
            <a:r>
              <a:rPr kumimoji="1" lang="en-US" altLang="ko-KR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&gt;</a:t>
            </a:r>
            <a:r>
              <a:rPr kumimoji="1"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400" dirty="0">
              <a:solidFill>
                <a:srgbClr val="8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4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kumimoji="1"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  <a:r>
              <a:rPr kumimoji="1"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, n, sum;               		</a:t>
            </a:r>
            <a:r>
              <a:rPr kumimoji="1" lang="en-US" altLang="ko-KR" sz="14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ko-KR" altLang="en-US" sz="1400" dirty="0">
                <a:solidFill>
                  <a:srgbClr val="008000"/>
                </a:solidFill>
                <a:latin typeface="Trebuchet MS" panose="020B0603020202020204" pitchFamily="34" charset="0"/>
              </a:rPr>
              <a:t>변수 선언</a:t>
            </a:r>
            <a:r>
              <a:rPr kumimoji="1"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정수를 </a:t>
            </a:r>
            <a:r>
              <a:rPr kumimoji="1" lang="ko-KR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입력하시오</a:t>
            </a:r>
            <a:r>
              <a:rPr kumimoji="1" lang="en-US" altLang="ko-KR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:"</a:t>
            </a: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); 	</a:t>
            </a:r>
            <a:r>
              <a:rPr kumimoji="1" lang="en-US" altLang="ko-KR" sz="14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ko-KR" altLang="en-US" sz="1400" dirty="0">
                <a:solidFill>
                  <a:srgbClr val="008000"/>
                </a:solidFill>
                <a:latin typeface="Trebuchet MS" panose="020B0603020202020204" pitchFamily="34" charset="0"/>
              </a:rPr>
              <a:t>입력 안내 메시지 출력</a:t>
            </a:r>
            <a:r>
              <a:rPr kumimoji="1"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scanf</a:t>
            </a: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"%d"</a:t>
            </a: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, &amp;n);            		</a:t>
            </a:r>
            <a:r>
              <a:rPr kumimoji="1" lang="en-US" altLang="ko-KR" sz="14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ko-KR" altLang="en-US" sz="1400" dirty="0" err="1">
                <a:solidFill>
                  <a:srgbClr val="008000"/>
                </a:solidFill>
                <a:latin typeface="Trebuchet MS" panose="020B0603020202020204" pitchFamily="34" charset="0"/>
              </a:rPr>
              <a:t>정수값</a:t>
            </a:r>
            <a:r>
              <a:rPr kumimoji="1" lang="ko-KR" altLang="en-US" sz="1400" dirty="0">
                <a:solidFill>
                  <a:srgbClr val="008000"/>
                </a:solidFill>
                <a:latin typeface="Trebuchet MS" panose="020B0603020202020204" pitchFamily="34" charset="0"/>
              </a:rPr>
              <a:t> 입력</a:t>
            </a:r>
            <a:r>
              <a:rPr kumimoji="1"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= 1;                         		</a:t>
            </a:r>
            <a:r>
              <a:rPr kumimoji="1" lang="en-US" altLang="ko-KR" sz="14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ko-KR" altLang="en-US" sz="1400" dirty="0">
                <a:solidFill>
                  <a:srgbClr val="008000"/>
                </a:solidFill>
                <a:latin typeface="Trebuchet MS" panose="020B0603020202020204" pitchFamily="34" charset="0"/>
              </a:rPr>
              <a:t>변수 초기화</a:t>
            </a:r>
            <a:r>
              <a:rPr kumimoji="1"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sum =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while</a:t>
            </a: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&lt;= n)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sum += </a:t>
            </a:r>
            <a:r>
              <a:rPr kumimoji="1"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;             		</a:t>
            </a:r>
            <a:r>
              <a:rPr kumimoji="1" lang="en-US" altLang="ko-KR" sz="1400" dirty="0">
                <a:solidFill>
                  <a:srgbClr val="008000"/>
                </a:solidFill>
                <a:latin typeface="Trebuchet MS" panose="020B0603020202020204" pitchFamily="34" charset="0"/>
              </a:rPr>
              <a:t>// sum = sum + </a:t>
            </a:r>
            <a:r>
              <a:rPr kumimoji="1" lang="en-US" altLang="ko-KR" sz="1400" dirty="0" err="1">
                <a:solidFill>
                  <a:srgbClr val="008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400" dirty="0">
                <a:solidFill>
                  <a:srgbClr val="008000"/>
                </a:solidFill>
                <a:latin typeface="Trebuchet MS" panose="020B0603020202020204" pitchFamily="34" charset="0"/>
              </a:rPr>
              <a:t>;</a:t>
            </a:r>
            <a:r>
              <a:rPr kumimoji="1" lang="ko-KR" altLang="en-US" sz="1400" dirty="0">
                <a:solidFill>
                  <a:srgbClr val="008000"/>
                </a:solidFill>
                <a:latin typeface="Trebuchet MS" panose="020B0603020202020204" pitchFamily="34" charset="0"/>
              </a:rPr>
              <a:t>와 같다</a:t>
            </a:r>
            <a:r>
              <a:rPr kumimoji="1" lang="en-US" altLang="ko-KR" sz="1400" dirty="0">
                <a:solidFill>
                  <a:srgbClr val="008000"/>
                </a:solidFill>
                <a:latin typeface="Trebuchet MS" panose="020B0603020202020204" pitchFamily="34" charset="0"/>
              </a:rPr>
              <a:t>.</a:t>
            </a: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</a:t>
            </a:r>
            <a:r>
              <a:rPr kumimoji="1"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++;                   		</a:t>
            </a:r>
            <a:r>
              <a:rPr kumimoji="1" lang="en-US" altLang="ko-KR" sz="14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en-US" altLang="ko-KR" sz="1400" dirty="0" err="1">
                <a:solidFill>
                  <a:srgbClr val="008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400" dirty="0">
                <a:solidFill>
                  <a:srgbClr val="008000"/>
                </a:solidFill>
                <a:latin typeface="Trebuchet MS" panose="020B0603020202020204" pitchFamily="34" charset="0"/>
              </a:rPr>
              <a:t> = </a:t>
            </a:r>
            <a:r>
              <a:rPr kumimoji="1" lang="en-US" altLang="ko-KR" sz="1400" dirty="0" err="1">
                <a:solidFill>
                  <a:srgbClr val="008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400" dirty="0">
                <a:solidFill>
                  <a:srgbClr val="008000"/>
                </a:solidFill>
                <a:latin typeface="Trebuchet MS" panose="020B0603020202020204" pitchFamily="34" charset="0"/>
              </a:rPr>
              <a:t> + 1</a:t>
            </a:r>
            <a:r>
              <a:rPr kumimoji="1" lang="ko-KR" altLang="en-US" sz="1400" dirty="0">
                <a:solidFill>
                  <a:srgbClr val="008000"/>
                </a:solidFill>
                <a:latin typeface="Trebuchet MS" panose="020B0603020202020204" pitchFamily="34" charset="0"/>
              </a:rPr>
              <a:t>과 같다</a:t>
            </a:r>
            <a:r>
              <a:rPr kumimoji="1" lang="en-US" altLang="ko-KR" sz="1400" dirty="0">
                <a:solidFill>
                  <a:srgbClr val="008000"/>
                </a:solidFill>
                <a:latin typeface="Trebuchet MS" panose="020B0603020202020204" pitchFamily="34" charset="0"/>
              </a:rPr>
              <a:t>. </a:t>
            </a:r>
            <a:endParaRPr kumimoji="1" lang="en-US" altLang="ko-KR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}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"1</a:t>
            </a:r>
            <a:r>
              <a:rPr kumimoji="1" lang="ko-KR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부터 </a:t>
            </a:r>
            <a:r>
              <a:rPr kumimoji="1" lang="en-US" altLang="ko-KR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%d</a:t>
            </a:r>
            <a:r>
              <a:rPr kumimoji="1" lang="ko-KR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까지의 합은 </a:t>
            </a:r>
            <a:r>
              <a:rPr kumimoji="1" lang="en-US" altLang="ko-KR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%d</a:t>
            </a:r>
            <a:r>
              <a:rPr kumimoji="1" lang="ko-KR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입니다</a:t>
            </a:r>
            <a:r>
              <a:rPr kumimoji="1" lang="en-US" altLang="ko-KR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\n"</a:t>
            </a: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, n, sum);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} </a:t>
            </a:r>
            <a:endParaRPr kumimoji="1" lang="ko-KR" altLang="en-US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1</a:t>
            </a:r>
            <a:r>
              <a:rPr lang="ko-KR" altLang="en-US" dirty="0"/>
              <a:t>부터 </a:t>
            </a:r>
            <a:r>
              <a:rPr lang="en-US" altLang="ko-KR" dirty="0"/>
              <a:t>n</a:t>
            </a:r>
            <a:r>
              <a:rPr lang="ko-KR" altLang="en-US" dirty="0"/>
              <a:t>까지의 합 계산</a:t>
            </a:r>
          </a:p>
        </p:txBody>
      </p:sp>
      <p:sp>
        <p:nvSpPr>
          <p:cNvPr id="656389" name="Rectangle 5"/>
          <p:cNvSpPr>
            <a:spLocks noChangeArrowheads="1"/>
          </p:cNvSpPr>
          <p:nvPr/>
        </p:nvSpPr>
        <p:spPr bwMode="auto">
          <a:xfrm>
            <a:off x="0" y="1860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56586" name="Rectangle 202"/>
          <p:cNvSpPr>
            <a:spLocks noChangeArrowheads="1"/>
          </p:cNvSpPr>
          <p:nvPr/>
        </p:nvSpPr>
        <p:spPr bwMode="auto">
          <a:xfrm>
            <a:off x="0" y="499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11A3EAC-FD90-494F-B195-D82261C9FEF9}"/>
              </a:ext>
            </a:extLst>
          </p:cNvPr>
          <p:cNvGrpSpPr/>
          <p:nvPr/>
        </p:nvGrpSpPr>
        <p:grpSpPr>
          <a:xfrm>
            <a:off x="5826344" y="1627508"/>
            <a:ext cx="3012142" cy="983541"/>
            <a:chOff x="5038165" y="815788"/>
            <a:chExt cx="3663880" cy="131623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4C3584C-BD10-44C3-8E13-467D2D1AA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2629723-C54E-4CD8-B8E4-667F8BFB4ACC}"/>
                </a:ext>
              </a:extLst>
            </p:cNvPr>
            <p:cNvSpPr/>
            <p:nvPr/>
          </p:nvSpPr>
          <p:spPr>
            <a:xfrm>
              <a:off x="5038165" y="815788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ea typeface="굴림" pitchFamily="50" charset="-127"/>
                </a:rPr>
                <a:t>정수를 </a:t>
              </a:r>
              <a:r>
                <a:rPr lang="ko-KR" altLang="en-US" sz="1400" dirty="0" err="1">
                  <a:ea typeface="굴림" pitchFamily="50" charset="-127"/>
                </a:rPr>
                <a:t>입력하시오</a:t>
              </a:r>
              <a:r>
                <a:rPr lang="en-US" altLang="ko-KR" sz="1400" dirty="0">
                  <a:ea typeface="굴림" pitchFamily="50" charset="-127"/>
                </a:rPr>
                <a:t>: 3 </a:t>
              </a:r>
            </a:p>
            <a:p>
              <a:r>
                <a:rPr lang="en-US" altLang="ko-KR" sz="1400" dirty="0">
                  <a:ea typeface="굴림" pitchFamily="50" charset="-127"/>
                </a:rPr>
                <a:t>1</a:t>
              </a:r>
              <a:r>
                <a:rPr lang="ko-KR" altLang="en-US" sz="1400" dirty="0">
                  <a:ea typeface="굴림" pitchFamily="50" charset="-127"/>
                </a:rPr>
                <a:t>부터 </a:t>
              </a:r>
              <a:r>
                <a:rPr lang="en-US" altLang="ko-KR" sz="1400" dirty="0">
                  <a:ea typeface="굴림" pitchFamily="50" charset="-127"/>
                </a:rPr>
                <a:t>3</a:t>
              </a:r>
              <a:r>
                <a:rPr lang="ko-KR" altLang="en-US" sz="1400" dirty="0">
                  <a:ea typeface="굴림" pitchFamily="50" charset="-127"/>
                </a:rPr>
                <a:t>까지의 합은 </a:t>
              </a:r>
              <a:r>
                <a:rPr lang="en-US" altLang="ko-KR" sz="1400" dirty="0">
                  <a:ea typeface="굴림" pitchFamily="50" charset="-127"/>
                </a:rPr>
                <a:t>6</a:t>
              </a:r>
              <a:r>
                <a:rPr lang="ko-KR" altLang="en-US" sz="1400" dirty="0">
                  <a:ea typeface="굴림" pitchFamily="50" charset="-127"/>
                </a:rPr>
                <a:t>입니다 </a:t>
              </a:r>
              <a:endParaRPr lang="en-US" altLang="ko-KR" sz="1400" dirty="0"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7776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ChangeArrowheads="1"/>
          </p:cNvSpPr>
          <p:nvPr/>
        </p:nvSpPr>
        <p:spPr bwMode="auto">
          <a:xfrm>
            <a:off x="612648" y="1582353"/>
            <a:ext cx="7588250" cy="496410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&lt;</a:t>
            </a:r>
            <a:r>
              <a:rPr kumimoji="1" lang="en-US" altLang="ko-KR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stdio.h</a:t>
            </a:r>
            <a:r>
              <a:rPr kumimoji="1" lang="en-US" altLang="ko-KR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&gt;</a:t>
            </a:r>
            <a:r>
              <a:rPr kumimoji="1"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400" dirty="0">
              <a:solidFill>
                <a:srgbClr val="8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4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kumimoji="1"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  <a:r>
              <a:rPr kumimoji="1"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4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, n, sum;               		</a:t>
            </a:r>
            <a:r>
              <a:rPr kumimoji="1" lang="en-US" altLang="ko-KR" sz="14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ko-KR" altLang="en-US" sz="1400" dirty="0">
                <a:solidFill>
                  <a:srgbClr val="008000"/>
                </a:solidFill>
                <a:latin typeface="Trebuchet MS" panose="020B0603020202020204" pitchFamily="34" charset="0"/>
              </a:rPr>
              <a:t>변수 선언</a:t>
            </a:r>
            <a:r>
              <a:rPr kumimoji="1"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정수를 </a:t>
            </a:r>
            <a:r>
              <a:rPr kumimoji="1" lang="ko-KR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입력하시오</a:t>
            </a:r>
            <a:r>
              <a:rPr kumimoji="1" lang="en-US" altLang="ko-KR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:"</a:t>
            </a: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); 	</a:t>
            </a:r>
            <a:r>
              <a:rPr kumimoji="1" lang="en-US" altLang="ko-KR" sz="14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ko-KR" altLang="en-US" sz="1400" dirty="0">
                <a:solidFill>
                  <a:srgbClr val="008000"/>
                </a:solidFill>
                <a:latin typeface="Trebuchet MS" panose="020B0603020202020204" pitchFamily="34" charset="0"/>
              </a:rPr>
              <a:t>입력 안내 메시지 출력</a:t>
            </a:r>
            <a:r>
              <a:rPr kumimoji="1"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scanf</a:t>
            </a: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"%d"</a:t>
            </a: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, &amp;n);            		</a:t>
            </a:r>
            <a:r>
              <a:rPr kumimoji="1" lang="en-US" altLang="ko-KR" sz="14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ko-KR" altLang="en-US" sz="1400" dirty="0" err="1">
                <a:solidFill>
                  <a:srgbClr val="008000"/>
                </a:solidFill>
                <a:latin typeface="Trebuchet MS" panose="020B0603020202020204" pitchFamily="34" charset="0"/>
              </a:rPr>
              <a:t>정수값</a:t>
            </a:r>
            <a:r>
              <a:rPr kumimoji="1" lang="ko-KR" altLang="en-US" sz="1400" dirty="0">
                <a:solidFill>
                  <a:srgbClr val="008000"/>
                </a:solidFill>
                <a:latin typeface="Trebuchet MS" panose="020B0603020202020204" pitchFamily="34" charset="0"/>
              </a:rPr>
              <a:t> 입력</a:t>
            </a:r>
            <a:r>
              <a:rPr kumimoji="1"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= </a:t>
            </a:r>
            <a:r>
              <a:rPr kumimoji="1" lang="en-US" altLang="ko-KR" sz="1400" dirty="0">
                <a:solidFill>
                  <a:srgbClr val="FF0000"/>
                </a:solidFill>
                <a:latin typeface="Trebuchet MS" panose="020B0603020202020204" pitchFamily="34" charset="0"/>
              </a:rPr>
              <a:t>2</a:t>
            </a: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;                         		</a:t>
            </a:r>
            <a:r>
              <a:rPr kumimoji="1" lang="en-US" altLang="ko-KR" sz="14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ko-KR" altLang="en-US" sz="1400" dirty="0">
                <a:solidFill>
                  <a:srgbClr val="008000"/>
                </a:solidFill>
                <a:latin typeface="Trebuchet MS" panose="020B0603020202020204" pitchFamily="34" charset="0"/>
              </a:rPr>
              <a:t>변수 초기화</a:t>
            </a:r>
            <a:r>
              <a:rPr kumimoji="1"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sum =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while</a:t>
            </a: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&lt;= n)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sum += </a:t>
            </a:r>
            <a:r>
              <a:rPr kumimoji="1"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;             		</a:t>
            </a:r>
            <a:r>
              <a:rPr kumimoji="1" lang="en-US" altLang="ko-KR" sz="1400" dirty="0">
                <a:solidFill>
                  <a:srgbClr val="008000"/>
                </a:solidFill>
                <a:latin typeface="Trebuchet MS" panose="020B0603020202020204" pitchFamily="34" charset="0"/>
              </a:rPr>
              <a:t>// sum = sum + </a:t>
            </a:r>
            <a:r>
              <a:rPr kumimoji="1" lang="en-US" altLang="ko-KR" sz="1400" dirty="0" err="1">
                <a:solidFill>
                  <a:srgbClr val="008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400" dirty="0">
                <a:solidFill>
                  <a:srgbClr val="008000"/>
                </a:solidFill>
                <a:latin typeface="Trebuchet MS" panose="020B0603020202020204" pitchFamily="34" charset="0"/>
              </a:rPr>
              <a:t>;</a:t>
            </a:r>
            <a:r>
              <a:rPr kumimoji="1" lang="ko-KR" altLang="en-US" sz="1400" dirty="0">
                <a:solidFill>
                  <a:srgbClr val="008000"/>
                </a:solidFill>
                <a:latin typeface="Trebuchet MS" panose="020B0603020202020204" pitchFamily="34" charset="0"/>
              </a:rPr>
              <a:t>와 같다</a:t>
            </a:r>
            <a:r>
              <a:rPr kumimoji="1" lang="en-US" altLang="ko-KR" sz="1400" dirty="0">
                <a:solidFill>
                  <a:srgbClr val="008000"/>
                </a:solidFill>
                <a:latin typeface="Trebuchet MS" panose="020B0603020202020204" pitchFamily="34" charset="0"/>
              </a:rPr>
              <a:t>.</a:t>
            </a: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</a:t>
            </a:r>
            <a:r>
              <a:rPr kumimoji="1"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+= 2;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        }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"1</a:t>
            </a:r>
            <a:r>
              <a:rPr kumimoji="1" lang="ko-KR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부터 </a:t>
            </a:r>
            <a:r>
              <a:rPr kumimoji="1" lang="en-US" altLang="ko-KR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%d</a:t>
            </a:r>
            <a:r>
              <a:rPr kumimoji="1" lang="ko-KR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까지의 </a:t>
            </a:r>
            <a:r>
              <a:rPr kumimoji="1" lang="ko-KR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짝수합은</a:t>
            </a:r>
            <a:r>
              <a:rPr kumimoji="1" lang="ko-KR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%d</a:t>
            </a:r>
            <a:r>
              <a:rPr kumimoji="1" lang="ko-KR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입니다</a:t>
            </a:r>
            <a:r>
              <a:rPr kumimoji="1" lang="en-US" altLang="ko-KR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\n"</a:t>
            </a: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, n, sum);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} </a:t>
            </a:r>
            <a:endParaRPr kumimoji="1" lang="ko-KR" altLang="en-US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n</a:t>
            </a:r>
            <a:r>
              <a:rPr lang="ko-KR" altLang="en-US" dirty="0"/>
              <a:t>이하의 짝수 합 계산</a:t>
            </a:r>
          </a:p>
        </p:txBody>
      </p:sp>
      <p:sp>
        <p:nvSpPr>
          <p:cNvPr id="656389" name="Rectangle 5"/>
          <p:cNvSpPr>
            <a:spLocks noChangeArrowheads="1"/>
          </p:cNvSpPr>
          <p:nvPr/>
        </p:nvSpPr>
        <p:spPr bwMode="auto">
          <a:xfrm>
            <a:off x="0" y="1860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56586" name="Rectangle 202"/>
          <p:cNvSpPr>
            <a:spLocks noChangeArrowheads="1"/>
          </p:cNvSpPr>
          <p:nvPr/>
        </p:nvSpPr>
        <p:spPr bwMode="auto">
          <a:xfrm>
            <a:off x="0" y="499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E1B8250-45C3-4004-A3ED-ECCAC53D78D3}"/>
              </a:ext>
            </a:extLst>
          </p:cNvPr>
          <p:cNvGrpSpPr/>
          <p:nvPr/>
        </p:nvGrpSpPr>
        <p:grpSpPr>
          <a:xfrm>
            <a:off x="5753906" y="1789349"/>
            <a:ext cx="3012142" cy="983541"/>
            <a:chOff x="5038165" y="815788"/>
            <a:chExt cx="3663880" cy="131623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2F8DECF-AFBF-467B-820D-B3DCF40CB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92F8CF0-78D7-42E3-A6A7-71EA338347EF}"/>
                </a:ext>
              </a:extLst>
            </p:cNvPr>
            <p:cNvSpPr/>
            <p:nvPr/>
          </p:nvSpPr>
          <p:spPr>
            <a:xfrm>
              <a:off x="5038165" y="815788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Trebuchet MS" panose="020B0603020202020204" pitchFamily="34" charset="0"/>
                  <a:ea typeface="굴림" panose="020B0600000101010101" pitchFamily="50" charset="-127"/>
                </a:rPr>
                <a:t>정수를 </a:t>
              </a:r>
              <a:r>
                <a:rPr lang="ko-KR" altLang="en-US" sz="1400" dirty="0" err="1">
                  <a:latin typeface="Trebuchet MS" panose="020B0603020202020204" pitchFamily="34" charset="0"/>
                  <a:ea typeface="굴림" panose="020B0600000101010101" pitchFamily="50" charset="-127"/>
                </a:rPr>
                <a:t>입력하시오</a:t>
              </a:r>
              <a:r>
                <a:rPr lang="en-US" altLang="ko-KR" sz="1400" dirty="0">
                  <a:latin typeface="Trebuchet MS" panose="020B0603020202020204" pitchFamily="34" charset="0"/>
                  <a:ea typeface="굴림" panose="020B0600000101010101" pitchFamily="50" charset="-127"/>
                </a:rPr>
                <a:t>: 10</a:t>
              </a:r>
            </a:p>
            <a:p>
              <a:r>
                <a:rPr lang="en-US" altLang="ko-KR" sz="1400" dirty="0">
                  <a:latin typeface="Trebuchet MS" panose="020B0603020202020204" pitchFamily="34" charset="0"/>
                  <a:ea typeface="굴림" panose="020B0600000101010101" pitchFamily="50" charset="-127"/>
                </a:rPr>
                <a:t>1</a:t>
              </a:r>
              <a:r>
                <a:rPr lang="ko-KR" altLang="en-US" sz="1400" dirty="0">
                  <a:latin typeface="Trebuchet MS" panose="020B0603020202020204" pitchFamily="34" charset="0"/>
                  <a:ea typeface="굴림" panose="020B0600000101010101" pitchFamily="50" charset="-127"/>
                </a:rPr>
                <a:t>부터 </a:t>
              </a:r>
              <a:r>
                <a:rPr lang="en-US" altLang="ko-KR" sz="1400" dirty="0">
                  <a:latin typeface="Trebuchet MS" panose="020B0603020202020204" pitchFamily="34" charset="0"/>
                  <a:ea typeface="굴림" panose="020B0600000101010101" pitchFamily="50" charset="-127"/>
                </a:rPr>
                <a:t>10</a:t>
              </a:r>
              <a:r>
                <a:rPr lang="ko-KR" altLang="en-US" sz="1400" dirty="0">
                  <a:latin typeface="Trebuchet MS" panose="020B0603020202020204" pitchFamily="34" charset="0"/>
                  <a:ea typeface="굴림" panose="020B0600000101010101" pitchFamily="50" charset="-127"/>
                </a:rPr>
                <a:t>까지의 짝수합은 </a:t>
              </a:r>
              <a:r>
                <a:rPr lang="en-US" altLang="ko-KR" sz="1400" dirty="0">
                  <a:latin typeface="Trebuchet MS" panose="020B0603020202020204" pitchFamily="34" charset="0"/>
                  <a:ea typeface="굴림" panose="020B0600000101010101" pitchFamily="50" charset="-127"/>
                </a:rPr>
                <a:t>30</a:t>
              </a:r>
              <a:r>
                <a:rPr lang="ko-KR" altLang="en-US" sz="1400" dirty="0">
                  <a:latin typeface="Trebuchet MS" panose="020B0603020202020204" pitchFamily="34" charset="0"/>
                  <a:ea typeface="굴림" panose="020B0600000101010101" pitchFamily="50" charset="-127"/>
                </a:rPr>
                <a:t>입니다</a:t>
              </a:r>
              <a:r>
                <a:rPr lang="en-US" altLang="ko-KR" sz="1400" dirty="0">
                  <a:latin typeface="Trebuchet MS" panose="020B0603020202020204" pitchFamily="34" charset="0"/>
                  <a:ea typeface="굴림" panose="020B0600000101010101" pitchFamily="50" charset="-127"/>
                </a:rPr>
                <a:t>.</a:t>
              </a:r>
              <a:endParaRPr lang="en-US" altLang="ko-KR" sz="1100" dirty="0">
                <a:latin typeface="Trebuchet MS" panose="020B0603020202020204" pitchFamily="34" charset="0"/>
                <a:ea typeface="굴림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0839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ChangeArrowheads="1"/>
          </p:cNvSpPr>
          <p:nvPr/>
        </p:nvSpPr>
        <p:spPr bwMode="auto">
          <a:xfrm>
            <a:off x="792162" y="1569854"/>
            <a:ext cx="7559675" cy="504482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8000"/>
                </a:solidFill>
                <a:latin typeface="Trebuchet MS" panose="020B0603020202020204" pitchFamily="34" charset="0"/>
              </a:rPr>
              <a:t>// while </a:t>
            </a:r>
            <a:r>
              <a:rPr kumimoji="1" lang="ko-KR" altLang="en-US" sz="1400" dirty="0">
                <a:solidFill>
                  <a:srgbClr val="008000"/>
                </a:solidFill>
                <a:latin typeface="Trebuchet MS" panose="020B0603020202020204" pitchFamily="34" charset="0"/>
              </a:rPr>
              <a:t>문을 이용한 합계 프로그램 </a:t>
            </a:r>
            <a:endParaRPr kumimoji="1" lang="ko-KR" altLang="en-US" sz="14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&lt;</a:t>
            </a:r>
            <a:r>
              <a:rPr kumimoji="1" lang="en-US" altLang="ko-KR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stdio.h</a:t>
            </a:r>
            <a:r>
              <a:rPr kumimoji="1" lang="en-US" altLang="ko-KR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&gt;</a:t>
            </a:r>
            <a:r>
              <a:rPr kumimoji="1"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400" dirty="0">
              <a:solidFill>
                <a:srgbClr val="8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4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kumimoji="1"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  <a:r>
              <a:rPr kumimoji="1"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, n, sum;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b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</a:b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  </a:t>
            </a:r>
            <a:r>
              <a:rPr kumimoji="1"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= 0;                         	</a:t>
            </a:r>
            <a:r>
              <a:rPr kumimoji="1" lang="en-US" altLang="ko-KR" sz="14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ko-KR" altLang="en-US" sz="1400" dirty="0">
                <a:solidFill>
                  <a:srgbClr val="008000"/>
                </a:solidFill>
                <a:latin typeface="Trebuchet MS" panose="020B0603020202020204" pitchFamily="34" charset="0"/>
              </a:rPr>
              <a:t>변수 초기화</a:t>
            </a:r>
            <a:r>
              <a:rPr kumimoji="1"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sum = 0;                     	</a:t>
            </a:r>
            <a:r>
              <a:rPr kumimoji="1" lang="en-US" altLang="ko-KR" sz="14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ko-KR" altLang="en-US" sz="1400" dirty="0">
                <a:solidFill>
                  <a:srgbClr val="008000"/>
                </a:solidFill>
                <a:latin typeface="Trebuchet MS" panose="020B0603020202020204" pitchFamily="34" charset="0"/>
              </a:rPr>
              <a:t>변수 초기화</a:t>
            </a:r>
            <a:r>
              <a:rPr kumimoji="1"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while</a:t>
            </a: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(</a:t>
            </a:r>
            <a:r>
              <a:rPr kumimoji="1"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&lt; 5)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</a:t>
            </a:r>
            <a:r>
              <a:rPr kumimoji="1"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값을 </a:t>
            </a:r>
            <a:r>
              <a:rPr kumimoji="1" lang="ko-KR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입력하시오</a:t>
            </a:r>
            <a:r>
              <a:rPr kumimoji="1" lang="en-US" altLang="ko-KR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: "</a:t>
            </a: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</a:t>
            </a:r>
            <a:r>
              <a:rPr kumimoji="1"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scanf</a:t>
            </a: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"%d"</a:t>
            </a: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, &amp;n);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sum = sum + n;       	</a:t>
            </a:r>
            <a:r>
              <a:rPr kumimoji="1" lang="en-US" altLang="ko-KR" sz="1400" dirty="0">
                <a:solidFill>
                  <a:srgbClr val="008000"/>
                </a:solidFill>
                <a:latin typeface="Trebuchet MS" panose="020B0603020202020204" pitchFamily="34" charset="0"/>
              </a:rPr>
              <a:t>// sum += n;</a:t>
            </a:r>
            <a:r>
              <a:rPr kumimoji="1" lang="ko-KR" altLang="en-US" sz="1400" dirty="0">
                <a:solidFill>
                  <a:srgbClr val="008000"/>
                </a:solidFill>
                <a:latin typeface="Trebuchet MS" panose="020B0603020202020204" pitchFamily="34" charset="0"/>
              </a:rPr>
              <a:t>과 같다</a:t>
            </a:r>
            <a:r>
              <a:rPr kumimoji="1" lang="en-US" altLang="ko-KR" sz="1400" dirty="0">
                <a:solidFill>
                  <a:srgbClr val="008000"/>
                </a:solidFill>
                <a:latin typeface="Trebuchet MS" panose="020B0603020202020204" pitchFamily="34" charset="0"/>
              </a:rPr>
              <a:t>.</a:t>
            </a: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</a:t>
            </a:r>
            <a:r>
              <a:rPr kumimoji="1"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++;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}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합계는 </a:t>
            </a:r>
            <a:r>
              <a:rPr kumimoji="1" lang="en-US" altLang="ko-KR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%d</a:t>
            </a:r>
            <a:r>
              <a:rPr kumimoji="1" lang="ko-KR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입니다</a:t>
            </a:r>
            <a:r>
              <a:rPr kumimoji="1" lang="en-US" altLang="ko-KR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.\n"</a:t>
            </a: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, sum);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</a:rPr>
              <a:t>} </a:t>
            </a:r>
            <a:endParaRPr kumimoji="1" lang="ko-KR" altLang="en-US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657458" name="Rectangle 50"/>
          <p:cNvSpPr>
            <a:spLocks noChangeArrowheads="1"/>
          </p:cNvSpPr>
          <p:nvPr/>
        </p:nvSpPr>
        <p:spPr bwMode="auto">
          <a:xfrm>
            <a:off x="0" y="499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사용자가 입력하는 </a:t>
            </a:r>
            <a:r>
              <a:rPr lang="en-US" altLang="ko-KR" dirty="0"/>
              <a:t>5</a:t>
            </a:r>
            <a:r>
              <a:rPr lang="ko-KR" altLang="en-US" dirty="0"/>
              <a:t>개의 값 합 계산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560C7D7-3281-497D-8993-2884C76A20B6}"/>
              </a:ext>
            </a:extLst>
          </p:cNvPr>
          <p:cNvGrpSpPr/>
          <p:nvPr/>
        </p:nvGrpSpPr>
        <p:grpSpPr>
          <a:xfrm>
            <a:off x="5735777" y="1918810"/>
            <a:ext cx="3012141" cy="1601415"/>
            <a:chOff x="5296391" y="5806867"/>
            <a:chExt cx="3663879" cy="214310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C6417E6-DF23-4F86-8976-57EB18472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48053" y="7599912"/>
              <a:ext cx="745785" cy="35006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5AAC182-27BE-40BC-B8B7-5E4505179F42}"/>
                </a:ext>
              </a:extLst>
            </p:cNvPr>
            <p:cNvSpPr/>
            <p:nvPr/>
          </p:nvSpPr>
          <p:spPr>
            <a:xfrm>
              <a:off x="5296391" y="5806867"/>
              <a:ext cx="3663879" cy="1951381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ea typeface="굴림" pitchFamily="50" charset="-127"/>
                </a:rPr>
                <a:t>값을 </a:t>
              </a:r>
              <a:r>
                <a:rPr lang="ko-KR" altLang="en-US" sz="1400" dirty="0" err="1">
                  <a:ea typeface="굴림" pitchFamily="50" charset="-127"/>
                </a:rPr>
                <a:t>입력하시오</a:t>
              </a:r>
              <a:r>
                <a:rPr lang="en-US" altLang="ko-KR" sz="1400" dirty="0">
                  <a:ea typeface="굴림" pitchFamily="50" charset="-127"/>
                </a:rPr>
                <a:t>: 10 </a:t>
              </a:r>
            </a:p>
            <a:p>
              <a:r>
                <a:rPr lang="ko-KR" altLang="en-US" sz="1400" dirty="0">
                  <a:ea typeface="굴림" pitchFamily="50" charset="-127"/>
                </a:rPr>
                <a:t>값을 </a:t>
              </a:r>
              <a:r>
                <a:rPr lang="ko-KR" altLang="en-US" sz="1400" dirty="0" err="1">
                  <a:ea typeface="굴림" pitchFamily="50" charset="-127"/>
                </a:rPr>
                <a:t>입력하시오</a:t>
              </a:r>
              <a:r>
                <a:rPr lang="en-US" altLang="ko-KR" sz="1400" dirty="0">
                  <a:ea typeface="굴림" pitchFamily="50" charset="-127"/>
                </a:rPr>
                <a:t>: 20 </a:t>
              </a:r>
            </a:p>
            <a:p>
              <a:r>
                <a:rPr lang="ko-KR" altLang="en-US" sz="1400" dirty="0">
                  <a:ea typeface="굴림" pitchFamily="50" charset="-127"/>
                </a:rPr>
                <a:t>값을 </a:t>
              </a:r>
              <a:r>
                <a:rPr lang="ko-KR" altLang="en-US" sz="1400" dirty="0" err="1">
                  <a:ea typeface="굴림" pitchFamily="50" charset="-127"/>
                </a:rPr>
                <a:t>입력하시오</a:t>
              </a:r>
              <a:r>
                <a:rPr lang="en-US" altLang="ko-KR" sz="1400" dirty="0">
                  <a:ea typeface="굴림" pitchFamily="50" charset="-127"/>
                </a:rPr>
                <a:t>: 30 </a:t>
              </a:r>
            </a:p>
            <a:p>
              <a:r>
                <a:rPr lang="ko-KR" altLang="en-US" sz="1400" dirty="0">
                  <a:ea typeface="굴림" pitchFamily="50" charset="-127"/>
                </a:rPr>
                <a:t>값을 </a:t>
              </a:r>
              <a:r>
                <a:rPr lang="ko-KR" altLang="en-US" sz="1400" dirty="0" err="1">
                  <a:ea typeface="굴림" pitchFamily="50" charset="-127"/>
                </a:rPr>
                <a:t>입력하시오</a:t>
              </a:r>
              <a:r>
                <a:rPr lang="en-US" altLang="ko-KR" sz="1400" dirty="0">
                  <a:ea typeface="굴림" pitchFamily="50" charset="-127"/>
                </a:rPr>
                <a:t>: 40 </a:t>
              </a:r>
            </a:p>
            <a:p>
              <a:r>
                <a:rPr lang="ko-KR" altLang="en-US" sz="1400" dirty="0">
                  <a:ea typeface="굴림" pitchFamily="50" charset="-127"/>
                </a:rPr>
                <a:t>값을 </a:t>
              </a:r>
              <a:r>
                <a:rPr lang="ko-KR" altLang="en-US" sz="1400" dirty="0" err="1">
                  <a:ea typeface="굴림" pitchFamily="50" charset="-127"/>
                </a:rPr>
                <a:t>입력하시오</a:t>
              </a:r>
              <a:r>
                <a:rPr lang="en-US" altLang="ko-KR" sz="1400" dirty="0">
                  <a:ea typeface="굴림" pitchFamily="50" charset="-127"/>
                </a:rPr>
                <a:t>: 50 </a:t>
              </a:r>
            </a:p>
            <a:p>
              <a:r>
                <a:rPr lang="ko-KR" altLang="en-US" sz="1400" dirty="0">
                  <a:ea typeface="굴림" pitchFamily="50" charset="-127"/>
                </a:rPr>
                <a:t>합계는 </a:t>
              </a:r>
              <a:r>
                <a:rPr lang="en-US" altLang="ko-KR" sz="1400" dirty="0">
                  <a:ea typeface="굴림" pitchFamily="50" charset="-127"/>
                </a:rPr>
                <a:t>150</a:t>
              </a:r>
              <a:r>
                <a:rPr lang="ko-KR" altLang="en-US" sz="1400" dirty="0">
                  <a:ea typeface="굴림" pitchFamily="50" charset="-127"/>
                </a:rPr>
                <a:t>입니다</a:t>
              </a:r>
              <a:r>
                <a:rPr lang="en-US" altLang="ko-KR" sz="1400" dirty="0">
                  <a:ea typeface="굴림" pitchFamily="50" charset="-127"/>
                </a:rPr>
                <a:t>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8523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11953</TotalTime>
  <Words>3254</Words>
  <Application>Microsoft Office PowerPoint</Application>
  <PresentationFormat>화면 슬라이드 쇼(4:3)</PresentationFormat>
  <Paragraphs>667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4" baseType="lpstr">
      <vt:lpstr>D2Coding</vt:lpstr>
      <vt:lpstr>Symbol</vt:lpstr>
      <vt:lpstr>Arial</vt:lpstr>
      <vt:lpstr>YDVYMjOStd32</vt:lpstr>
      <vt:lpstr>YDVYGOStd33</vt:lpstr>
      <vt:lpstr>Trebuchet MS</vt:lpstr>
      <vt:lpstr>Wingdings</vt:lpstr>
      <vt:lpstr>Tw Cen MT</vt:lpstr>
      <vt:lpstr>Consolas</vt:lpstr>
      <vt:lpstr>맑은 고딕</vt:lpstr>
      <vt:lpstr>굴림</vt:lpstr>
      <vt:lpstr>새굴림</vt:lpstr>
      <vt:lpstr>가을</vt:lpstr>
      <vt:lpstr>제 7장 반복문 </vt:lpstr>
      <vt:lpstr>반복(iteration, loop) 구조의 필요성</vt:lpstr>
      <vt:lpstr>반복문의 종류</vt:lpstr>
      <vt:lpstr>while 문</vt:lpstr>
      <vt:lpstr>while 문</vt:lpstr>
      <vt:lpstr>예제</vt:lpstr>
      <vt:lpstr>예제: 1부터 n까지의 합 계산</vt:lpstr>
      <vt:lpstr>예제: n이하의 짝수 합 계산</vt:lpstr>
      <vt:lpstr>예제: 사용자가 입력하는 5개의 값 합 계산</vt:lpstr>
      <vt:lpstr>while 문에서 주의할 점</vt:lpstr>
      <vt:lpstr>참과 거짓</vt:lpstr>
      <vt:lpstr>관습적인 형태</vt:lpstr>
      <vt:lpstr>주의</vt:lpstr>
      <vt:lpstr>lab: 최대공약수 찾기 </vt:lpstr>
      <vt:lpstr>lab: 최대공약수 찾기 </vt:lpstr>
      <vt:lpstr>do-while 문</vt:lpstr>
      <vt:lpstr>do-while 문</vt:lpstr>
      <vt:lpstr>예제: 메뉴 선택</vt:lpstr>
      <vt:lpstr>Lab: 숫자 추측 게임</vt:lpstr>
      <vt:lpstr>Lab: 숫자 추측 게임</vt:lpstr>
      <vt:lpstr>for 문</vt:lpstr>
      <vt:lpstr>초기식, 조건식, 증감식</vt:lpstr>
      <vt:lpstr>예제 </vt:lpstr>
      <vt:lpstr>예제: 1부터 10까지 정수 합 계산</vt:lpstr>
      <vt:lpstr>예제: 1부터 n까지 세제곱 출력</vt:lpstr>
      <vt:lpstr>예제: 팩토리얼 계산</vt:lpstr>
      <vt:lpstr>while 루프와 for 루프와의 관계</vt:lpstr>
      <vt:lpstr>다양한 증감수식의 형태</vt:lpstr>
      <vt:lpstr>다양한 for 문의 형태</vt:lpstr>
      <vt:lpstr>중첩 반복문</vt:lpstr>
      <vt:lpstr>예제: 사각형 그리기</vt:lpstr>
      <vt:lpstr>예제: 삼각형 그리기</vt:lpstr>
      <vt:lpstr>break 문 </vt:lpstr>
      <vt:lpstr>continue 문</vt:lpstr>
      <vt:lpstr>continue 문</vt:lpstr>
      <vt:lpstr>예제: 소문자를 대문자로 변경</vt:lpstr>
      <vt:lpstr>break 문과 continue 문의 비교</vt:lpstr>
      <vt:lpstr>센티널(보초값)</vt:lpstr>
      <vt:lpstr>예제: 성적 평균 계산</vt:lpstr>
      <vt:lpstr>goto 문</vt:lpstr>
      <vt:lpstr>Lab: 복리 원리금 합계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이하규</cp:lastModifiedBy>
  <cp:revision>835</cp:revision>
  <dcterms:created xsi:type="dcterms:W3CDTF">2007-06-29T06:43:39Z</dcterms:created>
  <dcterms:modified xsi:type="dcterms:W3CDTF">2024-04-16T11:32:49Z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