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41"/>
  </p:notesMasterIdLst>
  <p:handoutMasterIdLst>
    <p:handoutMasterId r:id="rId42"/>
  </p:handoutMasterIdLst>
  <p:sldIdLst>
    <p:sldId id="413" r:id="rId2"/>
    <p:sldId id="490" r:id="rId3"/>
    <p:sldId id="569" r:id="rId4"/>
    <p:sldId id="570" r:id="rId5"/>
    <p:sldId id="620" r:id="rId6"/>
    <p:sldId id="533" r:id="rId7"/>
    <p:sldId id="492" r:id="rId8"/>
    <p:sldId id="493" r:id="rId9"/>
    <p:sldId id="613" r:id="rId10"/>
    <p:sldId id="571" r:id="rId11"/>
    <p:sldId id="616" r:id="rId12"/>
    <p:sldId id="572" r:id="rId13"/>
    <p:sldId id="574" r:id="rId14"/>
    <p:sldId id="575" r:id="rId15"/>
    <p:sldId id="576" r:id="rId16"/>
    <p:sldId id="577" r:id="rId17"/>
    <p:sldId id="619" r:id="rId18"/>
    <p:sldId id="587" r:id="rId19"/>
    <p:sldId id="509" r:id="rId20"/>
    <p:sldId id="541" r:id="rId21"/>
    <p:sldId id="546" r:id="rId22"/>
    <p:sldId id="621" r:id="rId23"/>
    <p:sldId id="622" r:id="rId24"/>
    <p:sldId id="515" r:id="rId25"/>
    <p:sldId id="593" r:id="rId26"/>
    <p:sldId id="637" r:id="rId27"/>
    <p:sldId id="521" r:id="rId28"/>
    <p:sldId id="551" r:id="rId29"/>
    <p:sldId id="552" r:id="rId30"/>
    <p:sldId id="555" r:id="rId31"/>
    <p:sldId id="638" r:id="rId32"/>
    <p:sldId id="631" r:id="rId33"/>
    <p:sldId id="601" r:id="rId34"/>
    <p:sldId id="523" r:id="rId35"/>
    <p:sldId id="527" r:id="rId36"/>
    <p:sldId id="629" r:id="rId37"/>
    <p:sldId id="639" r:id="rId38"/>
    <p:sldId id="641" r:id="rId39"/>
    <p:sldId id="640" r:id="rId40"/>
  </p:sldIdLst>
  <p:sldSz cx="9144000" cy="6858000" type="screen4x3"/>
  <p:notesSz cx="6934200" cy="9220200"/>
  <p:embeddedFontLst>
    <p:embeddedFont>
      <p:font typeface="Arial Unicode MS" panose="020B0600000101010101" charset="-127"/>
      <p:regular r:id="rId43"/>
    </p:embeddedFont>
    <p:embeddedFont>
      <p:font typeface="Cambria Math" panose="02040503050406030204" pitchFamily="18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  <p:embeddedFont>
      <p:font typeface="Tw Cen MT" panose="020B0602020104020603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FF"/>
    <a:srgbClr val="006600"/>
    <a:srgbClr val="C4F6B0"/>
    <a:srgbClr val="0000FF"/>
    <a:srgbClr val="66CCFF"/>
    <a:srgbClr val="9966FF"/>
    <a:srgbClr val="ADDB7B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3514" autoAdjust="0"/>
  </p:normalViewPr>
  <p:slideViewPr>
    <p:cSldViewPr snapToGrid="0">
      <p:cViewPr varScale="1">
        <p:scale>
          <a:sx n="101" d="100"/>
          <a:sy n="101" d="100"/>
        </p:scale>
        <p:origin x="22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D6287AB-C92E-47E6-A172-F1A30EED0D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7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7EE6C64-E1E8-42AC-8E82-04AB8262A6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6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96A0A1-7007-49D3-891F-272251FBD2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45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BE4FA5E-ABA9-4097-8721-9C172EB2669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180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3458B-298E-4CB9-A2C1-37C60337D67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44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1539965-C72A-4777-87E8-FA22B1B26A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3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1314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473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SzPct val="90000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7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F5646-44CD-4442-A3EC-C5B24069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A9F92-C291-4339-AF2F-C9234AE8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E3FA0-DEC7-43C6-90FC-6CE2D5FC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257324-2DD0-4DAB-8639-89134EA2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D3BAC774-6BE1-4DFF-974D-38397420F4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977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856F86-96A8-402B-97D2-A9EDE4D6AF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96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680245C-F5BA-4272-B44F-E6E28980EAC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5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558C31-FAFA-4C96-92E5-6EF2FD30C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19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78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05F9A-B05B-42C5-85E8-82C6A4A007B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E16E6-2F45-4594-92F6-2D97325DF10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7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3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6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8</a:t>
            </a:r>
            <a:r>
              <a:rPr lang="ko-KR" altLang="en-US" dirty="0"/>
              <a:t>장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C893E-1638-1DFB-067C-8F4C15BD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DB347D-51F5-1C8D-4F80-B5E04EFE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D66B7CA-8AE3-40EB-9C49-A1E77254E9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호출</a:t>
            </a:r>
            <a:r>
              <a:rPr lang="en-US" altLang="ko-KR" dirty="0"/>
              <a:t>(function call)</a:t>
            </a:r>
            <a:r>
              <a:rPr lang="ko-KR" altLang="en-US" dirty="0"/>
              <a:t>이란 </a:t>
            </a:r>
            <a:r>
              <a:rPr lang="en-US" altLang="ko-KR" dirty="0" err="1"/>
              <a:t>print_stars</a:t>
            </a:r>
            <a:r>
              <a:rPr lang="en-US" altLang="ko-KR" dirty="0"/>
              <a:t>()</a:t>
            </a:r>
            <a:r>
              <a:rPr lang="ko-KR" altLang="en-US" dirty="0"/>
              <a:t>와 같이 함수의 이름을 써주는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안의 문장들은 호출되기 전까지는 전혀 실행되지 않는다</a:t>
            </a:r>
            <a:r>
              <a:rPr lang="en-US" altLang="ko-KR" dirty="0"/>
              <a:t>. </a:t>
            </a:r>
            <a:r>
              <a:rPr lang="ko-KR" altLang="en-US" dirty="0"/>
              <a:t>함수를 호출하게 되면 현재 실행하고 있는 코드는 잠시 중단되고</a:t>
            </a:r>
            <a:r>
              <a:rPr lang="en-US" altLang="ko-KR" dirty="0"/>
              <a:t>, </a:t>
            </a:r>
            <a:r>
              <a:rPr lang="ko-KR" altLang="en-US" dirty="0"/>
              <a:t>호출된 함수로 이동하여서 함수 몸체 안의 문장들이 순차적으로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호출된 함수의 실행이 끝나면 호출한 위치로 되돌아가서 잠시 중단되었던 코드가 실행을 재개한다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A7B04-BB04-B465-85AA-217CE7D5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82" y="3976559"/>
            <a:ext cx="6219731" cy="25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함수는 여러 번 호출될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DA5E06-5CFA-AF74-70FC-57A76A8126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81299"/>
            <a:ext cx="8153400" cy="2811795"/>
          </a:xfrm>
        </p:spPr>
      </p:pic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E35634A9-196D-C3D3-5CD5-03BFB226EB84}"/>
              </a:ext>
            </a:extLst>
          </p:cNvPr>
          <p:cNvSpPr txBox="1">
            <a:spLocks/>
          </p:cNvSpPr>
          <p:nvPr/>
        </p:nvSpPr>
        <p:spPr>
          <a:xfrm>
            <a:off x="612648" y="4497184"/>
            <a:ext cx="8153400" cy="5153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dirty="0"/>
              <a:t>             </a:t>
            </a:r>
            <a:r>
              <a:rPr lang="ko-KR" altLang="en-US" dirty="0" err="1"/>
              <a:t>호출자</a:t>
            </a:r>
            <a:r>
              <a:rPr lang="en-US" altLang="ko-KR" dirty="0"/>
              <a:t>(caller)             —(</a:t>
            </a:r>
            <a:r>
              <a:rPr lang="ko-KR" altLang="en-US" dirty="0"/>
              <a:t>함수 호출</a:t>
            </a:r>
            <a:r>
              <a:rPr lang="en-US" altLang="ko-KR" dirty="0"/>
              <a:t>)→           </a:t>
            </a:r>
            <a:r>
              <a:rPr lang="ko-KR" altLang="en-US" dirty="0"/>
              <a:t>피호출자</a:t>
            </a:r>
            <a:r>
              <a:rPr lang="en-US" altLang="ko-KR" dirty="0"/>
              <a:t>(callee)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68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53A46FF-EA61-AE0D-0657-6AA7CCDDD1E4}"/>
              </a:ext>
            </a:extLst>
          </p:cNvPr>
          <p:cNvGrpSpPr/>
          <p:nvPr/>
        </p:nvGrpSpPr>
        <p:grpSpPr>
          <a:xfrm>
            <a:off x="534392" y="2078182"/>
            <a:ext cx="7803273" cy="4495800"/>
            <a:chOff x="135382" y="1600200"/>
            <a:chExt cx="8697903" cy="4495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E10906-E1C5-0130-71AF-D12E1349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49" y="1600200"/>
              <a:ext cx="8220636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 dirty="0">
                  <a:solidFill>
                    <a:srgbClr val="808080"/>
                  </a:solidFill>
                  <a:latin typeface="Trebuchet MS" panose="020B0603020202020204" pitchFamily="34" charset="0"/>
                </a:rPr>
                <a:t>#include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600" dirty="0">
                  <a:solidFill>
                    <a:srgbClr val="A31515"/>
                  </a:solidFill>
                  <a:latin typeface="Trebuchet MS" panose="020B0603020202020204" pitchFamily="34" charset="0"/>
                </a:rPr>
                <a:t>&lt;</a:t>
              </a:r>
              <a:r>
                <a:rPr lang="en-US" altLang="ko-KR" sz="1600" dirty="0" err="1">
                  <a:solidFill>
                    <a:srgbClr val="A31515"/>
                  </a:solidFill>
                  <a:latin typeface="Trebuchet MS" panose="020B0603020202020204" pitchFamily="34" charset="0"/>
                </a:rPr>
                <a:t>stdio.h</a:t>
              </a:r>
              <a:r>
                <a:rPr lang="en-US" altLang="ko-KR" sz="1600" dirty="0">
                  <a:solidFill>
                    <a:srgbClr val="A31515"/>
                  </a:solidFill>
                  <a:latin typeface="Trebuchet MS" panose="020B0603020202020204" pitchFamily="34" charset="0"/>
                </a:rPr>
                <a:t>&gt;</a:t>
              </a:r>
              <a:endPara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  <a:p>
              <a:endPara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  <a:p>
              <a:r>
                <a:rPr lang="en-US" altLang="ko-KR" sz="16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60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print_stars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()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{</a:t>
              </a:r>
            </a:p>
            <a:p>
              <a:r>
                <a:rPr lang="nn-NO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   </a:t>
              </a:r>
              <a:r>
                <a:rPr lang="nn-NO" altLang="ko-KR" sz="16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for</a:t>
              </a:r>
              <a:r>
                <a:rPr lang="nn-NO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(</a:t>
              </a:r>
              <a:r>
                <a:rPr lang="nn-NO" altLang="ko-KR" sz="16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int</a:t>
              </a:r>
              <a:r>
                <a:rPr lang="nn-NO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i = 0; i &lt; 30; i++)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           </a:t>
              </a:r>
              <a:r>
                <a:rPr lang="en-US" altLang="ko-KR" sz="160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printf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Trebuchet MS" panose="020B0603020202020204" pitchFamily="34" charset="0"/>
                </a:rPr>
                <a:t>"*"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}</a:t>
              </a:r>
            </a:p>
            <a:p>
              <a:endPara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  <a:p>
              <a:r>
                <a:rPr lang="en-US" altLang="ko-KR" sz="16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main(</a:t>
              </a:r>
              <a:r>
                <a:rPr lang="en-US" altLang="ko-KR" sz="16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void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)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{</a:t>
              </a:r>
            </a:p>
            <a:p>
              <a:r>
                <a:rPr lang="en-US" altLang="ko-KR" sz="16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        </a:t>
              </a:r>
              <a:r>
                <a:rPr lang="en-US" altLang="ko-KR" sz="1600" dirty="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print_stars</a:t>
              </a:r>
              <a:r>
                <a:rPr lang="en-US" altLang="ko-KR" sz="16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();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   </a:t>
              </a:r>
              <a:r>
                <a:rPr lang="en-US" altLang="ko-KR" sz="160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printf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Trebuchet MS" panose="020B0603020202020204" pitchFamily="34" charset="0"/>
                </a:rPr>
                <a:t>"\</a:t>
              </a:r>
              <a:r>
                <a:rPr lang="en-US" altLang="ko-KR" sz="1600" dirty="0" err="1">
                  <a:solidFill>
                    <a:srgbClr val="A31515"/>
                  </a:solidFill>
                  <a:latin typeface="Trebuchet MS" panose="020B0603020202020204" pitchFamily="34" charset="0"/>
                </a:rPr>
                <a:t>nHello</a:t>
              </a:r>
              <a:r>
                <a:rPr lang="en-US" altLang="ko-KR" sz="1600" dirty="0">
                  <a:solidFill>
                    <a:srgbClr val="A31515"/>
                  </a:solidFill>
                  <a:latin typeface="Trebuchet MS" panose="020B0603020202020204" pitchFamily="34" charset="0"/>
                </a:rPr>
                <a:t> World!\n"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);</a:t>
              </a:r>
            </a:p>
            <a:p>
              <a:r>
                <a:rPr lang="en-US" altLang="ko-KR" sz="16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        </a:t>
              </a:r>
              <a:r>
                <a:rPr lang="en-US" altLang="ko-KR" sz="1600" dirty="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print_stars</a:t>
              </a:r>
              <a:r>
                <a:rPr lang="en-US" altLang="ko-KR" sz="16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();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   </a:t>
              </a:r>
              <a:r>
                <a:rPr lang="en-US" altLang="ko-KR" sz="160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printf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Trebuchet MS" panose="020B0603020202020204" pitchFamily="34" charset="0"/>
                </a:rPr>
                <a:t>"\n"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   </a:t>
              </a:r>
              <a:r>
                <a:rPr lang="en-US" altLang="ko-KR" sz="16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return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0;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}</a:t>
              </a:r>
            </a:p>
          </p:txBody>
        </p:sp>
        <p:sp>
          <p:nvSpPr>
            <p:cNvPr id="7" name="설명선: 선 6">
              <a:extLst>
                <a:ext uri="{FF2B5EF4-FFF2-40B4-BE49-F238E27FC236}">
                  <a16:creationId xmlns:a16="http://schemas.microsoft.com/office/drawing/2014/main" id="{448426A2-AC6D-2722-A994-5F4EB4EFB769}"/>
                </a:ext>
              </a:extLst>
            </p:cNvPr>
            <p:cNvSpPr/>
            <p:nvPr/>
          </p:nvSpPr>
          <p:spPr>
            <a:xfrm>
              <a:off x="4096872" y="3429000"/>
              <a:ext cx="2554942" cy="578224"/>
            </a:xfrm>
            <a:prstGeom prst="borderCallout1">
              <a:avLst>
                <a:gd name="adj1" fmla="val 18750"/>
                <a:gd name="adj2" fmla="val -8333"/>
                <a:gd name="adj3" fmla="val 120252"/>
                <a:gd name="adj4" fmla="val -639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함수 호출</a:t>
              </a:r>
            </a:p>
          </p:txBody>
        </p:sp>
        <p:sp>
          <p:nvSpPr>
            <p:cNvPr id="8" name="설명선: 선 7">
              <a:extLst>
                <a:ext uri="{FF2B5EF4-FFF2-40B4-BE49-F238E27FC236}">
                  <a16:creationId xmlns:a16="http://schemas.microsoft.com/office/drawing/2014/main" id="{9278974D-DDBC-C108-FD86-3B0092D9DC49}"/>
                </a:ext>
              </a:extLst>
            </p:cNvPr>
            <p:cNvSpPr/>
            <p:nvPr/>
          </p:nvSpPr>
          <p:spPr>
            <a:xfrm>
              <a:off x="4096872" y="5114365"/>
              <a:ext cx="2554942" cy="578224"/>
            </a:xfrm>
            <a:prstGeom prst="borderCallout1">
              <a:avLst>
                <a:gd name="adj1" fmla="val 18750"/>
                <a:gd name="adj2" fmla="val -8333"/>
                <a:gd name="adj3" fmla="val -71996"/>
                <a:gd name="adj4" fmla="val -660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함수 호출</a:t>
              </a: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1EE2880-999A-4D23-EEA3-344BBFB19356}"/>
                </a:ext>
              </a:extLst>
            </p:cNvPr>
            <p:cNvSpPr/>
            <p:nvPr/>
          </p:nvSpPr>
          <p:spPr>
            <a:xfrm>
              <a:off x="135382" y="2330824"/>
              <a:ext cx="1083818" cy="1927411"/>
            </a:xfrm>
            <a:custGeom>
              <a:avLst/>
              <a:gdLst>
                <a:gd name="connsiteX0" fmla="*/ 1083818 w 1083818"/>
                <a:gd name="connsiteY0" fmla="*/ 1927411 h 1927411"/>
                <a:gd name="connsiteX1" fmla="*/ 17018 w 1083818"/>
                <a:gd name="connsiteY1" fmla="*/ 1048870 h 1927411"/>
                <a:gd name="connsiteX2" fmla="*/ 528006 w 1083818"/>
                <a:gd name="connsiteY2" fmla="*/ 0 h 192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3818" h="1927411">
                  <a:moveTo>
                    <a:pt x="1083818" y="1927411"/>
                  </a:moveTo>
                  <a:cubicBezTo>
                    <a:pt x="596735" y="1648758"/>
                    <a:pt x="109653" y="1370105"/>
                    <a:pt x="17018" y="1048870"/>
                  </a:cubicBezTo>
                  <a:cubicBezTo>
                    <a:pt x="-75617" y="727635"/>
                    <a:pt x="226194" y="363817"/>
                    <a:pt x="528006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BF179C6-0ABC-0095-3178-FB9E4B77E3A7}"/>
                </a:ext>
              </a:extLst>
            </p:cNvPr>
            <p:cNvCxnSpPr/>
            <p:nvPr/>
          </p:nvCxnSpPr>
          <p:spPr>
            <a:xfrm>
              <a:off x="887506" y="2438400"/>
              <a:ext cx="0" cy="896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22060B9-0BD4-1731-5AE6-E1692715A08E}"/>
                </a:ext>
              </a:extLst>
            </p:cNvPr>
            <p:cNvSpPr/>
            <p:nvPr/>
          </p:nvSpPr>
          <p:spPr>
            <a:xfrm>
              <a:off x="291340" y="3290047"/>
              <a:ext cx="856142" cy="1138518"/>
            </a:xfrm>
            <a:custGeom>
              <a:avLst/>
              <a:gdLst>
                <a:gd name="connsiteX0" fmla="*/ 416872 w 856142"/>
                <a:gd name="connsiteY0" fmla="*/ 0 h 1138518"/>
                <a:gd name="connsiteX1" fmla="*/ 13460 w 856142"/>
                <a:gd name="connsiteY1" fmla="*/ 708212 h 1138518"/>
                <a:gd name="connsiteX2" fmla="*/ 856142 w 856142"/>
                <a:gd name="connsiteY2" fmla="*/ 1138518 h 113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142" h="1138518">
                  <a:moveTo>
                    <a:pt x="416872" y="0"/>
                  </a:moveTo>
                  <a:cubicBezTo>
                    <a:pt x="178560" y="259229"/>
                    <a:pt x="-59752" y="518459"/>
                    <a:pt x="13460" y="708212"/>
                  </a:cubicBezTo>
                  <a:cubicBezTo>
                    <a:pt x="86672" y="897965"/>
                    <a:pt x="471407" y="1018241"/>
                    <a:pt x="856142" y="113851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print_stars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</a:t>
            </a:r>
            <a:r>
              <a:rPr lang="en-US" altLang="ko-KR" sz="2000" dirty="0"/>
              <a:t>2</a:t>
            </a:r>
            <a:r>
              <a:rPr lang="ko-KR" altLang="en-US" sz="2000" dirty="0"/>
              <a:t>번 호출하여서 다음과 같이 출력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76D5FA3-1D32-4048-B190-E20FF0F3E825}"/>
              </a:ext>
            </a:extLst>
          </p:cNvPr>
          <p:cNvGrpSpPr/>
          <p:nvPr/>
        </p:nvGrpSpPr>
        <p:grpSpPr>
          <a:xfrm>
            <a:off x="4789101" y="2196902"/>
            <a:ext cx="3164002" cy="1161439"/>
            <a:chOff x="5038165" y="815788"/>
            <a:chExt cx="3663880" cy="1316231"/>
          </a:xfrm>
        </p:grpSpPr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CF4CDBA4-38AA-4709-8153-D5AFFF59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FAC1E46-9DAF-4A57-8641-9DC9821EA5F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*******************************</a:t>
              </a: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Hello World!</a:t>
              </a: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*******************************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12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290864C-CCCB-41DA-3E9C-C0266A4B8F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87787"/>
            <a:ext cx="8153400" cy="3520625"/>
          </a:xfrm>
        </p:spPr>
      </p:pic>
    </p:spTree>
    <p:extLst>
      <p:ext uri="{BB962C8B-B14F-4D97-AF65-F5344CB8AC3E}">
        <p14:creationId xmlns:p14="http://schemas.microsoft.com/office/powerpoint/2010/main" val="351897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965B83-B880-9ADB-261D-3E97B62E66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58860"/>
            <a:ext cx="8153400" cy="3378480"/>
          </a:xfrm>
        </p:spPr>
      </p:pic>
    </p:spTree>
    <p:extLst>
      <p:ext uri="{BB962C8B-B14F-4D97-AF65-F5344CB8AC3E}">
        <p14:creationId xmlns:p14="http://schemas.microsoft.com/office/powerpoint/2010/main" val="285639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실인자와 형식인자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8414"/>
          <a:stretch/>
        </p:blipFill>
        <p:spPr>
          <a:xfrm>
            <a:off x="779335" y="3651934"/>
            <a:ext cx="7820025" cy="229246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1677095" y="3219579"/>
            <a:ext cx="1908699" cy="445868"/>
          </a:xfrm>
          <a:prstGeom prst="wedgeRoundRectCallout">
            <a:avLst>
              <a:gd name="adj1" fmla="val -3692"/>
              <a:gd name="adj2" fmla="val 167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실인자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039853" y="3206066"/>
            <a:ext cx="1908699" cy="445868"/>
          </a:xfrm>
          <a:prstGeom prst="wedgeRoundRectCallout">
            <a:avLst>
              <a:gd name="adj1" fmla="val 227"/>
              <a:gd name="adj2" fmla="val 175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형식인자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65CAE-26CF-433C-B0DF-01AFC3938053}"/>
              </a:ext>
            </a:extLst>
          </p:cNvPr>
          <p:cNvSpPr txBox="1"/>
          <p:nvPr/>
        </p:nvSpPr>
        <p:spPr>
          <a:xfrm>
            <a:off x="769675" y="1705588"/>
            <a:ext cx="806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dirty="0" err="1"/>
              <a:t>실인자</a:t>
            </a:r>
            <a:r>
              <a:rPr lang="en-US" altLang="ko-KR" dirty="0"/>
              <a:t>(</a:t>
            </a:r>
            <a:r>
              <a:rPr lang="ko-KR" altLang="en-US" dirty="0" err="1"/>
              <a:t>실매개변수</a:t>
            </a:r>
            <a:r>
              <a:rPr lang="en-US" altLang="ko-KR" dirty="0"/>
              <a:t>, actual argument): </a:t>
            </a:r>
            <a:r>
              <a:rPr lang="ko-KR" altLang="en-US" dirty="0"/>
              <a:t>함수 호출 시 실제로 전달되는 인자</a:t>
            </a:r>
            <a:endParaRPr lang="en-US" altLang="ko-KR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dirty="0"/>
              <a:t>형식인자</a:t>
            </a:r>
            <a:r>
              <a:rPr lang="en-US" altLang="ko-KR" dirty="0"/>
              <a:t>(</a:t>
            </a:r>
            <a:r>
              <a:rPr lang="ko-KR" altLang="en-US" dirty="0" err="1"/>
              <a:t>형식매개변수</a:t>
            </a:r>
            <a:r>
              <a:rPr lang="en-US" altLang="ko-KR" dirty="0"/>
              <a:t>, formal parameter): </a:t>
            </a:r>
            <a:r>
              <a:rPr lang="ko-KR" altLang="en-US" dirty="0"/>
              <a:t> 함수 정의에서 명시된 인자</a:t>
            </a:r>
            <a:endParaRPr lang="en-US" altLang="ko-KR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dirty="0"/>
              <a:t>인자 전달</a:t>
            </a:r>
            <a:r>
              <a:rPr lang="en-US" altLang="ko-KR" dirty="0"/>
              <a:t>(parameter passing): </a:t>
            </a:r>
            <a:r>
              <a:rPr lang="ko-KR" altLang="en-US" dirty="0" err="1"/>
              <a:t>실인자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형식인자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ym typeface="Wingdings" panose="05000000000000000000" pitchFamily="2" charset="2"/>
              </a:rPr>
              <a:t>함수 호출 시 실인자를 형식인자로 전달</a:t>
            </a:r>
            <a:endParaRPr lang="ko-KR" altLang="en-US" dirty="0"/>
          </a:p>
        </p:txBody>
      </p:sp>
      <p:sp>
        <p:nvSpPr>
          <p:cNvPr id="7" name="모서리가 둥근 사각형 설명선 4">
            <a:extLst>
              <a:ext uri="{FF2B5EF4-FFF2-40B4-BE49-F238E27FC236}">
                <a16:creationId xmlns:a16="http://schemas.microsoft.com/office/drawing/2014/main" id="{7013C172-A3A7-3692-4701-F2A07827B2C5}"/>
              </a:ext>
            </a:extLst>
          </p:cNvPr>
          <p:cNvSpPr/>
          <p:nvPr/>
        </p:nvSpPr>
        <p:spPr>
          <a:xfrm>
            <a:off x="3858474" y="3058626"/>
            <a:ext cx="1908699" cy="460755"/>
          </a:xfrm>
          <a:prstGeom prst="borderCallout1">
            <a:avLst>
              <a:gd name="adj1" fmla="val 100783"/>
              <a:gd name="adj2" fmla="val 50462"/>
              <a:gd name="adj3" fmla="val 173001"/>
              <a:gd name="adj4" fmla="val 50512"/>
            </a:avLst>
          </a:prstGeom>
          <a:solidFill>
            <a:srgbClr val="C00000"/>
          </a:solidFill>
          <a:ln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인자전달</a:t>
            </a:r>
          </a:p>
        </p:txBody>
      </p:sp>
    </p:spTree>
    <p:extLst>
      <p:ext uri="{BB962C8B-B14F-4D97-AF65-F5344CB8AC3E}">
        <p14:creationId xmlns:p14="http://schemas.microsoft.com/office/powerpoint/2010/main" val="32414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반환값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365A1-7327-4859-8565-3027A863D90D}"/>
              </a:ext>
            </a:extLst>
          </p:cNvPr>
          <p:cNvSpPr txBox="1"/>
          <p:nvPr/>
        </p:nvSpPr>
        <p:spPr>
          <a:xfrm>
            <a:off x="769675" y="1705588"/>
            <a:ext cx="62696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dirty="0" err="1"/>
              <a:t>반환값</a:t>
            </a:r>
            <a:r>
              <a:rPr lang="en-US" altLang="ko-KR" dirty="0"/>
              <a:t>(return value):</a:t>
            </a:r>
            <a:r>
              <a:rPr lang="ko-KR" altLang="en-US" dirty="0"/>
              <a:t> 함수가 호출한 곳으로 반환하는 값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ko-KR" dirty="0"/>
              <a:t>return </a:t>
            </a:r>
            <a:r>
              <a:rPr lang="ko-KR" altLang="en-US" dirty="0"/>
              <a:t>문장 다음의 수식의 값이 </a:t>
            </a:r>
            <a:r>
              <a:rPr lang="ko-KR" altLang="en-US" dirty="0" err="1"/>
              <a:t>반환값이</a:t>
            </a:r>
            <a:r>
              <a:rPr lang="ko-KR" altLang="en-US" dirty="0"/>
              <a:t> 됨</a:t>
            </a:r>
            <a:r>
              <a:rPr lang="en-US" altLang="ko-KR" dirty="0"/>
              <a:t> 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ko-KR" altLang="en-US" dirty="0"/>
              <a:t>인자는 여러 개가 허용되지만 </a:t>
            </a:r>
            <a:r>
              <a:rPr lang="ko-KR" altLang="en-US" dirty="0" err="1"/>
              <a:t>반환값은</a:t>
            </a:r>
            <a:r>
              <a:rPr lang="ko-KR" altLang="en-US" dirty="0"/>
              <a:t> 최대 하나만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914FCE-7250-18E0-CA45-03C8F792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3269194"/>
            <a:ext cx="6989275" cy="19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  <a:endParaRPr lang="en-US" altLang="ko-KR" sz="36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75983" y="1551603"/>
            <a:ext cx="8220634" cy="50777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tabLst>
                <a:tab pos="449263" algn="l"/>
              </a:tabLst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tabLst>
                <a:tab pos="449263" algn="l"/>
              </a:tabLst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tabLst>
                <a:tab pos="449263" algn="l"/>
              </a:tabLst>
            </a:pP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max(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latin typeface="Trebuchet MS" panose="020B0603020202020204" pitchFamily="34" charset="0"/>
              </a:rPr>
              <a:t>x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latin typeface="Trebuchet MS" panose="020B0603020202020204" pitchFamily="34" charset="0"/>
              </a:rPr>
              <a:t>y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tabLst>
                <a:tab pos="4492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 </a:t>
            </a:r>
            <a:r>
              <a:rPr lang="en-US" altLang="ko-KR" sz="1600" dirty="0">
                <a:latin typeface="Trebuchet MS" panose="020B0603020202020204" pitchFamily="34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</a:p>
          <a:p>
            <a:pPr>
              <a:tabLst>
                <a:tab pos="4492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tabLst>
                <a:tab pos="4492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tabLst>
                <a:tab pos="4492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tabLst>
                <a:tab pos="4492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R="0" algn="just" rtl="0">
              <a:tabLst>
                <a:tab pos="449263" algn="l"/>
              </a:tabLst>
            </a:pPr>
            <a:endParaRPr lang="en-US" altLang="ko-KR" sz="1600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R="0" algn="just" rtl="0">
              <a:tabLst>
                <a:tab pos="449263" algn="l"/>
              </a:tabLst>
            </a:pP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R="0" algn="just" rtl="0">
              <a:tabLst>
                <a:tab pos="449263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x, y, larger;</a:t>
            </a:r>
          </a:p>
          <a:p>
            <a:pPr marR="0" algn="just" rtl="0">
              <a:tabLst>
                <a:tab pos="449263" algn="l"/>
              </a:tabLst>
            </a:pPr>
            <a:endParaRPr lang="ko-KR" altLang="en-US" sz="16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just" rtl="0">
              <a:tabLst>
                <a:tab pos="449263" algn="l"/>
              </a:tabLst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개를 </a:t>
            </a:r>
            <a:r>
              <a:rPr lang="ko-KR" altLang="en-US" sz="16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just" rtl="0">
              <a:tabLst>
                <a:tab pos="449263" algn="l"/>
              </a:tabLst>
            </a:pPr>
            <a:r>
              <a:rPr lang="es-E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scanf(</a:t>
            </a:r>
            <a:r>
              <a:rPr lang="es-E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s-E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&amp;x, &amp;y);</a:t>
            </a:r>
          </a:p>
          <a:p>
            <a:pPr marR="0" algn="just" rtl="0">
              <a:tabLst>
                <a:tab pos="449263" algn="l"/>
              </a:tabLst>
            </a:pPr>
            <a:endParaRPr lang="ko-KR" altLang="en-US" sz="16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just" rtl="0">
              <a:tabLst>
                <a:tab pos="449263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larger = max(x, y);</a:t>
            </a:r>
          </a:p>
          <a:p>
            <a:pPr marR="0" algn="just" rtl="0">
              <a:tabLst>
                <a:tab pos="449263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더 큰 값은 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larger);</a:t>
            </a:r>
          </a:p>
          <a:p>
            <a:pPr marR="0" algn="just" rtl="0">
              <a:tabLst>
                <a:tab pos="449263" algn="l"/>
              </a:tabLst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just" rtl="0">
              <a:tabLst>
                <a:tab pos="449263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R="0" algn="just" rtl="0">
              <a:tabLst>
                <a:tab pos="449263" algn="l"/>
              </a:tabLst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2ABBDF-2F88-4DF4-8804-D95F7093BE0E}"/>
              </a:ext>
            </a:extLst>
          </p:cNvPr>
          <p:cNvSpPr/>
          <p:nvPr/>
        </p:nvSpPr>
        <p:spPr>
          <a:xfrm>
            <a:off x="618696" y="2001701"/>
            <a:ext cx="2205741" cy="16309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A2FD6D1-B953-4E05-8E00-8F02AA09041A}"/>
              </a:ext>
            </a:extLst>
          </p:cNvPr>
          <p:cNvSpPr/>
          <p:nvPr/>
        </p:nvSpPr>
        <p:spPr>
          <a:xfrm>
            <a:off x="2824436" y="2227812"/>
            <a:ext cx="1264698" cy="3082888"/>
          </a:xfrm>
          <a:custGeom>
            <a:avLst/>
            <a:gdLst>
              <a:gd name="connsiteX0" fmla="*/ 0 w 2282219"/>
              <a:gd name="connsiteY0" fmla="*/ 2259106 h 2259106"/>
              <a:gd name="connsiteX1" fmla="*/ 2106706 w 2282219"/>
              <a:gd name="connsiteY1" fmla="*/ 1192306 h 2259106"/>
              <a:gd name="connsiteX2" fmla="*/ 2017059 w 2282219"/>
              <a:gd name="connsiteY2" fmla="*/ 0 h 2259106"/>
              <a:gd name="connsiteX0" fmla="*/ 0 w 2156896"/>
              <a:gd name="connsiteY0" fmla="*/ 2645322 h 2645322"/>
              <a:gd name="connsiteX1" fmla="*/ 2106706 w 2156896"/>
              <a:gd name="connsiteY1" fmla="*/ 1578522 h 2645322"/>
              <a:gd name="connsiteX2" fmla="*/ 775180 w 2156896"/>
              <a:gd name="connsiteY2" fmla="*/ 0 h 2645322"/>
              <a:gd name="connsiteX0" fmla="*/ 0 w 1682613"/>
              <a:gd name="connsiteY0" fmla="*/ 2645322 h 2645322"/>
              <a:gd name="connsiteX1" fmla="*/ 1611895 w 1682613"/>
              <a:gd name="connsiteY1" fmla="*/ 1092175 h 2645322"/>
              <a:gd name="connsiteX2" fmla="*/ 775180 w 1682613"/>
              <a:gd name="connsiteY2" fmla="*/ 0 h 2645322"/>
              <a:gd name="connsiteX0" fmla="*/ 0 w 1484171"/>
              <a:gd name="connsiteY0" fmla="*/ 2645322 h 2645322"/>
              <a:gd name="connsiteX1" fmla="*/ 1398447 w 1484171"/>
              <a:gd name="connsiteY1" fmla="*/ 1013501 h 2645322"/>
              <a:gd name="connsiteX2" fmla="*/ 775180 w 1484171"/>
              <a:gd name="connsiteY2" fmla="*/ 0 h 2645322"/>
              <a:gd name="connsiteX0" fmla="*/ 0 w 1484171"/>
              <a:gd name="connsiteY0" fmla="*/ 2645322 h 2645322"/>
              <a:gd name="connsiteX1" fmla="*/ 1398447 w 1484171"/>
              <a:gd name="connsiteY1" fmla="*/ 1013501 h 2645322"/>
              <a:gd name="connsiteX2" fmla="*/ 775180 w 1484171"/>
              <a:gd name="connsiteY2" fmla="*/ 0 h 2645322"/>
              <a:gd name="connsiteX0" fmla="*/ 0 w 1484171"/>
              <a:gd name="connsiteY0" fmla="*/ 2645322 h 2645322"/>
              <a:gd name="connsiteX1" fmla="*/ 1398447 w 1484171"/>
              <a:gd name="connsiteY1" fmla="*/ 1013501 h 2645322"/>
              <a:gd name="connsiteX2" fmla="*/ 775180 w 1484171"/>
              <a:gd name="connsiteY2" fmla="*/ 0 h 2645322"/>
              <a:gd name="connsiteX0" fmla="*/ 0 w 1700908"/>
              <a:gd name="connsiteY0" fmla="*/ 2645322 h 2645322"/>
              <a:gd name="connsiteX1" fmla="*/ 1631301 w 1700908"/>
              <a:gd name="connsiteY1" fmla="*/ 1092175 h 2645322"/>
              <a:gd name="connsiteX2" fmla="*/ 775180 w 1700908"/>
              <a:gd name="connsiteY2" fmla="*/ 0 h 2645322"/>
              <a:gd name="connsiteX0" fmla="*/ 0 w 1631306"/>
              <a:gd name="connsiteY0" fmla="*/ 2738300 h 2738300"/>
              <a:gd name="connsiteX1" fmla="*/ 1631301 w 1631306"/>
              <a:gd name="connsiteY1" fmla="*/ 1185153 h 2738300"/>
              <a:gd name="connsiteX2" fmla="*/ 18409 w 1631306"/>
              <a:gd name="connsiteY2" fmla="*/ 0 h 2738300"/>
              <a:gd name="connsiteX0" fmla="*/ 0 w 1631308"/>
              <a:gd name="connsiteY0" fmla="*/ 2738300 h 2738300"/>
              <a:gd name="connsiteX1" fmla="*/ 1631301 w 1631308"/>
              <a:gd name="connsiteY1" fmla="*/ 1185153 h 2738300"/>
              <a:gd name="connsiteX2" fmla="*/ 18409 w 1631308"/>
              <a:gd name="connsiteY2" fmla="*/ 0 h 2738300"/>
              <a:gd name="connsiteX0" fmla="*/ 0 w 1631319"/>
              <a:gd name="connsiteY0" fmla="*/ 2652474 h 2652474"/>
              <a:gd name="connsiteX1" fmla="*/ 1631301 w 1631319"/>
              <a:gd name="connsiteY1" fmla="*/ 1099327 h 2652474"/>
              <a:gd name="connsiteX2" fmla="*/ 28111 w 1631319"/>
              <a:gd name="connsiteY2" fmla="*/ 0 h 2652474"/>
              <a:gd name="connsiteX0" fmla="*/ 0 w 1476090"/>
              <a:gd name="connsiteY0" fmla="*/ 2652474 h 2652474"/>
              <a:gd name="connsiteX1" fmla="*/ 1476067 w 1476090"/>
              <a:gd name="connsiteY1" fmla="*/ 1092175 h 2652474"/>
              <a:gd name="connsiteX2" fmla="*/ 28111 w 1476090"/>
              <a:gd name="connsiteY2" fmla="*/ 0 h 26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090" h="2652474">
                <a:moveTo>
                  <a:pt x="0" y="2652474"/>
                </a:moveTo>
                <a:cubicBezTo>
                  <a:pt x="885265" y="2307333"/>
                  <a:pt x="1471382" y="1534254"/>
                  <a:pt x="1476067" y="1092175"/>
                </a:cubicBezTo>
                <a:cubicBezTo>
                  <a:pt x="1480752" y="650096"/>
                  <a:pt x="745536" y="171873"/>
                  <a:pt x="2811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D4EA92B-724C-4C92-9086-68A471C3D644}"/>
              </a:ext>
            </a:extLst>
          </p:cNvPr>
          <p:cNvSpPr/>
          <p:nvPr/>
        </p:nvSpPr>
        <p:spPr>
          <a:xfrm>
            <a:off x="192054" y="3632663"/>
            <a:ext cx="1367685" cy="1737359"/>
          </a:xfrm>
          <a:custGeom>
            <a:avLst/>
            <a:gdLst>
              <a:gd name="connsiteX0" fmla="*/ 408581 w 856817"/>
              <a:gd name="connsiteY0" fmla="*/ 0 h 2653553"/>
              <a:gd name="connsiteX1" fmla="*/ 14134 w 856817"/>
              <a:gd name="connsiteY1" fmla="*/ 995082 h 2653553"/>
              <a:gd name="connsiteX2" fmla="*/ 856817 w 856817"/>
              <a:gd name="connsiteY2" fmla="*/ 2653553 h 265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817" h="2653553">
                <a:moveTo>
                  <a:pt x="408581" y="0"/>
                </a:moveTo>
                <a:cubicBezTo>
                  <a:pt x="174004" y="276411"/>
                  <a:pt x="-60572" y="552823"/>
                  <a:pt x="14134" y="995082"/>
                </a:cubicBezTo>
                <a:cubicBezTo>
                  <a:pt x="88840" y="1437341"/>
                  <a:pt x="472828" y="2045447"/>
                  <a:pt x="856817" y="265355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770A56-32AC-BA03-09E5-ADC5FB63AC87}"/>
              </a:ext>
            </a:extLst>
          </p:cNvPr>
          <p:cNvGrpSpPr/>
          <p:nvPr/>
        </p:nvGrpSpPr>
        <p:grpSpPr>
          <a:xfrm>
            <a:off x="5336631" y="1910929"/>
            <a:ext cx="3188673" cy="1091696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272738-CB16-6C71-A11B-9A4FB8EB1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DB59B4-446C-DC03-BCA7-108D73B309A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정수 </a:t>
              </a:r>
              <a:r>
                <a:rPr lang="en-US" altLang="ko-KR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lang="ko-KR" altLang="en-US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개를 </a:t>
              </a:r>
              <a:r>
                <a:rPr lang="ko-KR" altLang="en-US" sz="1600" b="0" i="0" u="none" strike="noStrike" baseline="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: 10 20</a:t>
              </a:r>
            </a:p>
            <a:p>
              <a:pPr algn="l"/>
              <a:r>
                <a:rPr lang="ko-KR" altLang="en-US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더 큰 값은 </a:t>
              </a:r>
              <a:r>
                <a:rPr lang="en-US" altLang="ko-KR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20</a:t>
              </a:r>
              <a:r>
                <a:rPr lang="ko-KR" altLang="en-US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입니다</a:t>
              </a:r>
              <a:r>
                <a:rPr lang="en-US" altLang="ko-KR" sz="1600" b="0" i="0" u="none" strike="noStrike" baseline="0" dirty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88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1280E59-E081-F5E6-D95B-0516A17F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31" y="1612509"/>
            <a:ext cx="8220634" cy="482985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1;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1; i &lt;= </a:t>
            </a:r>
            <a:r>
              <a:rPr lang="nn-NO" altLang="ko-KR" sz="1600" dirty="0"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result *=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result = result *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알고 싶은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팩토리얼의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값은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"%d!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값은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factorial(n));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팩토리얼</a:t>
            </a:r>
            <a:r>
              <a:rPr lang="en-US" altLang="ko-KR" dirty="0"/>
              <a:t>(factorial)</a:t>
            </a:r>
            <a:r>
              <a:rPr lang="ko-KR" altLang="en-US" dirty="0"/>
              <a:t> 계산 함수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35BFAED7-8404-492E-83BE-60A7E74B6DDC}"/>
              </a:ext>
            </a:extLst>
          </p:cNvPr>
          <p:cNvGrpSpPr/>
          <p:nvPr/>
        </p:nvGrpSpPr>
        <p:grpSpPr>
          <a:xfrm>
            <a:off x="5236888" y="2585909"/>
            <a:ext cx="3192218" cy="843091"/>
            <a:chOff x="5038165" y="815788"/>
            <a:chExt cx="3663880" cy="131623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3D7373C4-C383-42F9-8B18-63C872A09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F06308-A1AB-469B-A9B2-4EFA6AF07D0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알고 싶은 </a:t>
              </a:r>
              <a:r>
                <a:rPr lang="ko-KR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팩토리얼의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값은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? 12</a:t>
              </a: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12!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의 값은 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479001600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71" name="그림 170">
            <a:extLst>
              <a:ext uri="{FF2B5EF4-FFF2-40B4-BE49-F238E27FC236}">
                <a16:creationId xmlns:a16="http://schemas.microsoft.com/office/drawing/2014/main" id="{0D0C8460-13DA-4522-BBC4-C21B9184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6381"/>
            <a:ext cx="3025832" cy="455214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3566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89BF033-5416-BD47-50E7-F794E87F2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6" y="1541649"/>
            <a:ext cx="8153401" cy="52165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endParaRPr lang="ko-KR" altLang="en-US" sz="1400" b="0" i="0" u="none" strike="noStrike" baseline="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 {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</a:rPr>
              <a:t>정수 입력 및 반환</a:t>
            </a:r>
            <a:endParaRPr lang="ko-KR" altLang="en-US" sz="14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n;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b="0" i="0" u="none" strike="noStrike" baseline="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n;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b="0" i="0" u="none" strike="noStrike" baseline="0" dirty="0">
                <a:latin typeface="Trebuchet MS" panose="020B0603020202020204" pitchFamily="34" charset="0"/>
              </a:rPr>
              <a:t>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 {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 err="1">
                <a:solidFill>
                  <a:srgbClr val="008000"/>
                </a:solidFill>
                <a:latin typeface="Trebuchet MS" panose="020B0603020202020204" pitchFamily="34" charset="0"/>
              </a:rPr>
              <a:t>팩토리얼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</a:rPr>
              <a:t> 계산</a:t>
            </a:r>
            <a:endParaRPr lang="ko-KR" altLang="en-US" sz="14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result = 1;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nn-NO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&lt;= </a:t>
            </a:r>
            <a:r>
              <a:rPr lang="nn-NO" altLang="ko-KR" sz="1400" b="0" i="0" u="none" strike="noStrike" baseline="0" dirty="0">
                <a:latin typeface="Trebuchet MS" panose="020B0603020202020204" pitchFamily="34" charset="0"/>
              </a:rPr>
              <a:t>n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	result *=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lnSpc>
                <a:spcPts val="1500"/>
              </a:lnSpc>
              <a:tabLst>
                <a:tab pos="444500" algn="l"/>
                <a:tab pos="896938" algn="l"/>
              </a:tabLst>
            </a:pPr>
            <a:endParaRPr lang="fr-FR" altLang="ko-KR" sz="1400" b="0" i="0" u="none" strike="noStrike" baseline="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fr-FR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combination(</a:t>
            </a:r>
            <a:r>
              <a:rPr lang="fr-FR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n, </a:t>
            </a:r>
            <a:r>
              <a:rPr lang="fr-FR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r)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조합값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</a:rPr>
              <a:t> 계산</a:t>
            </a:r>
            <a:endParaRPr lang="ko-KR" altLang="en-US" sz="14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pt-BR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factorial(n) / </a:t>
            </a:r>
            <a:r>
              <a:rPr lang="pt-BR" altLang="ko-KR" sz="14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factorial(r) * factorial(n-r)</a:t>
            </a:r>
            <a:r>
              <a:rPr lang="pt-BR" altLang="ko-KR" sz="14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)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l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a, b;</a:t>
            </a:r>
          </a:p>
          <a:p>
            <a:pPr marR="0" algn="l" rtl="0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a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</a:p>
          <a:p>
            <a:pPr algn="l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b =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</a:p>
          <a:p>
            <a:pPr algn="l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</a:rPr>
              <a:t>"C(%d, %d) = %d\n"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a, b, combination(a, b));</a:t>
            </a:r>
          </a:p>
          <a:p>
            <a:pPr algn="l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R="0" algn="l" rtl="0">
              <a:lnSpc>
                <a:spcPts val="1500"/>
              </a:lnSpc>
              <a:tabLst>
                <a:tab pos="449263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0" algn="l" rtl="0">
              <a:lnSpc>
                <a:spcPts val="1500"/>
              </a:lnSpc>
              <a:tabLst>
                <a:tab pos="444500" algn="l"/>
                <a:tab pos="896938" algn="l"/>
              </a:tabLst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4000" dirty="0"/>
              <a:t>예제</a:t>
            </a:r>
            <a:r>
              <a:rPr lang="en-US" altLang="ko-KR" sz="4000" dirty="0"/>
              <a:t>: </a:t>
            </a:r>
            <a:r>
              <a:rPr lang="ko-KR" altLang="en-US" sz="4000" dirty="0"/>
              <a:t>조합</a:t>
            </a:r>
            <a:r>
              <a:rPr lang="en-US" altLang="ko-KR" sz="4000" dirty="0"/>
              <a:t>(combination) </a:t>
            </a:r>
            <a:r>
              <a:rPr lang="ko-KR" altLang="en-US" sz="4000" dirty="0"/>
              <a:t>계산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40CBB7-BB63-4662-5C3A-4AFBF74789C8}"/>
              </a:ext>
            </a:extLst>
          </p:cNvPr>
          <p:cNvGrpSpPr/>
          <p:nvPr/>
        </p:nvGrpSpPr>
        <p:grpSpPr>
          <a:xfrm>
            <a:off x="6293546" y="5129610"/>
            <a:ext cx="2403231" cy="990600"/>
            <a:chOff x="5038165" y="815788"/>
            <a:chExt cx="3663880" cy="13162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40D34E-0EDD-19A3-F285-AFD14C31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17AFAC-188C-09CD-9508-89E7E8E00D9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10</a:t>
              </a: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3</a:t>
              </a: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C(10, 3) = 120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A73676EC-D901-060D-A9E5-955E0346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46" y="3022407"/>
            <a:ext cx="2294977" cy="1242376"/>
          </a:xfrm>
          <a:solidFill>
            <a:srgbClr val="C4F6B0"/>
          </a:solidFill>
          <a:ln w="19050">
            <a:solidFill>
              <a:srgbClr val="006600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 main</a:t>
            </a:r>
          </a:p>
          <a:p>
            <a:pPr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get_integer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	       combination</a:t>
            </a:r>
          </a:p>
          <a:p>
            <a:pPr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		        factorial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34A54F-DCEC-DDBB-3E63-C2B97D92CAA2}"/>
              </a:ext>
            </a:extLst>
          </p:cNvPr>
          <p:cNvGrpSpPr/>
          <p:nvPr/>
        </p:nvGrpSpPr>
        <p:grpSpPr>
          <a:xfrm>
            <a:off x="6666190" y="3284569"/>
            <a:ext cx="982296" cy="841667"/>
            <a:chOff x="4620126" y="1768642"/>
            <a:chExt cx="1367590" cy="198521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A84F4D0-1BE7-FC2B-DA27-E13300D2108D}"/>
                </a:ext>
              </a:extLst>
            </p:cNvPr>
            <p:cNvCxnSpPr/>
            <p:nvPr/>
          </p:nvCxnSpPr>
          <p:spPr bwMode="auto">
            <a:xfrm>
              <a:off x="4620126" y="1768642"/>
              <a:ext cx="12032" cy="1239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92B61BD-8C7F-CEAA-5A4F-DE7CEC7FCCAC}"/>
                </a:ext>
              </a:extLst>
            </p:cNvPr>
            <p:cNvCxnSpPr/>
            <p:nvPr/>
          </p:nvCxnSpPr>
          <p:spPr bwMode="auto">
            <a:xfrm flipV="1">
              <a:off x="4644189" y="2334117"/>
              <a:ext cx="385011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406C0D7-C9F7-4219-24AB-A962628C0F93}"/>
                </a:ext>
              </a:extLst>
            </p:cNvPr>
            <p:cNvCxnSpPr/>
            <p:nvPr/>
          </p:nvCxnSpPr>
          <p:spPr bwMode="auto">
            <a:xfrm flipV="1">
              <a:off x="4628147" y="3003884"/>
              <a:ext cx="385011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BCBA7F1-E33C-7017-14A9-3B03247AA8FE}"/>
                </a:ext>
              </a:extLst>
            </p:cNvPr>
            <p:cNvCxnSpPr/>
            <p:nvPr/>
          </p:nvCxnSpPr>
          <p:spPr bwMode="auto">
            <a:xfrm>
              <a:off x="5606716" y="3176337"/>
              <a:ext cx="0" cy="5775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2A0A142-1625-DFC5-D112-92200DCF6970}"/>
                </a:ext>
              </a:extLst>
            </p:cNvPr>
            <p:cNvCxnSpPr/>
            <p:nvPr/>
          </p:nvCxnSpPr>
          <p:spPr bwMode="auto">
            <a:xfrm flipV="1">
              <a:off x="5602705" y="3749842"/>
              <a:ext cx="385011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9AACDFA5-64E0-3422-666A-A3A00627C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00213"/>
              </p:ext>
            </p:extLst>
          </p:nvPr>
        </p:nvGraphicFramePr>
        <p:xfrm>
          <a:off x="6302141" y="1760064"/>
          <a:ext cx="2286382" cy="8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168200" imgH="419040" progId="Equation.3">
                  <p:embed/>
                </p:oleObj>
              </mc:Choice>
              <mc:Fallback>
                <p:oleObj name="수식" r:id="rId3" imgW="11682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141" y="1760064"/>
                        <a:ext cx="2286382" cy="82011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158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개념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함수</a:t>
            </a:r>
            <a:r>
              <a:rPr lang="en-US" altLang="ko-KR" dirty="0">
                <a:solidFill>
                  <a:schemeClr val="tx2"/>
                </a:solidFill>
              </a:rPr>
              <a:t>(function): </a:t>
            </a:r>
            <a:r>
              <a:rPr lang="ko-KR" altLang="en-US" dirty="0"/>
              <a:t>입력을 받아서 특정한 작업을 수행하여서 결과를 반환하는 블랙 박스</a:t>
            </a:r>
            <a:r>
              <a:rPr lang="en-US" altLang="ko-KR" dirty="0"/>
              <a:t>(</a:t>
            </a:r>
            <a:r>
              <a:rPr lang="ko-KR" altLang="en-US" dirty="0"/>
              <a:t>상자</a:t>
            </a:r>
            <a:r>
              <a:rPr lang="en-US" altLang="ko-KR" dirty="0"/>
              <a:t>)</a:t>
            </a:r>
            <a:r>
              <a:rPr lang="ko-KR" altLang="en-US" dirty="0"/>
              <a:t>와 같다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8ABB6-09AF-1EF4-7ED6-5C51F265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29" y="2531764"/>
            <a:ext cx="3997233" cy="30542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소수 판단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소수</a:t>
            </a:r>
            <a:r>
              <a:rPr lang="en-US" altLang="ko-KR" dirty="0"/>
              <a:t>(prime</a:t>
            </a:r>
            <a:r>
              <a:rPr lang="ko-KR" altLang="en-US" dirty="0"/>
              <a:t> </a:t>
            </a:r>
            <a:r>
              <a:rPr lang="en-US" altLang="ko-KR" dirty="0"/>
              <a:t>number): </a:t>
            </a:r>
            <a:r>
              <a:rPr lang="ko-KR" altLang="en-US" dirty="0"/>
              <a:t>암호학에서 많이 사용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이 소수인지 판단하는 방법 </a:t>
            </a:r>
            <a:r>
              <a:rPr lang="en-US" altLang="ko-KR" dirty="0"/>
              <a:t>(n &gt;= 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[2, n/2] </a:t>
            </a:r>
            <a:r>
              <a:rPr lang="ko-KR" altLang="en-US" dirty="0"/>
              <a:t> 범위의 값으로 나누어 떨어지면 소수가</a:t>
            </a:r>
            <a:r>
              <a:rPr lang="en-US" altLang="ko-KR" dirty="0"/>
              <a:t> </a:t>
            </a:r>
            <a:r>
              <a:rPr lang="ko-KR" altLang="en-US" dirty="0"/>
              <a:t>아님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61" y="29695"/>
            <a:ext cx="2579439" cy="237900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DE67B59-5864-4F12-A5BB-A1D00E04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93" y="2806372"/>
            <a:ext cx="3642181" cy="32896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dirty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return TRUE(1) if n is prime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n) 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 &lt; 2)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(n2 = n / 2,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= 2;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&lt;= n2;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ko-KR" altLang="en-US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 % </a:t>
            </a:r>
            <a:r>
              <a:rPr lang="en-US" altLang="ko-KR" sz="1600" dirty="0" err="1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== 0)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F654EF2-8C1D-7F7C-6C78-398E3DD3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800" y="2806374"/>
            <a:ext cx="4376730" cy="32896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정수를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&amp;n);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(n))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은 소수입니다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은 소수가 아닙니다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BD056A-76A0-A0BB-5E92-E0CB47413D72}"/>
              </a:ext>
            </a:extLst>
          </p:cNvPr>
          <p:cNvGrpSpPr/>
          <p:nvPr/>
        </p:nvGrpSpPr>
        <p:grpSpPr>
          <a:xfrm>
            <a:off x="5791693" y="5472250"/>
            <a:ext cx="2640649" cy="918556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1F753E-21AA-E1CA-27F7-8262413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5CDC45-BC3B-9B0E-1702-BDDD1056AE7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12229</a:t>
              </a: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12229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은 소수가 아닙니다</a:t>
              </a:r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44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함수 원형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아래의</a:t>
            </a:r>
            <a:r>
              <a:rPr lang="en-US" altLang="ko-KR" dirty="0"/>
              <a:t> </a:t>
            </a:r>
            <a:r>
              <a:rPr lang="ko-KR" altLang="en-US" dirty="0"/>
              <a:t>코드를 컴파일하면 오류가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27907" y="2025807"/>
            <a:ext cx="7721600" cy="30522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섭씨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도는 화씨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36.0,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c_to_f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(36.0));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c_to_f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9.0 / 5.0 *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+ 32;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08416-A557-48C0-B083-16AB233B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7" y="5210695"/>
            <a:ext cx="7721600" cy="1017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0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원형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7" y="1600200"/>
            <a:ext cx="8315221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b="1" i="1" dirty="0">
                <a:solidFill>
                  <a:schemeClr val="tx2"/>
                </a:solidFill>
              </a:rPr>
              <a:t>함수 원형</a:t>
            </a:r>
            <a:r>
              <a:rPr lang="en-US" altLang="ko-KR" b="1" i="1" dirty="0">
                <a:solidFill>
                  <a:schemeClr val="tx2"/>
                </a:solidFill>
              </a:rPr>
              <a:t>(function prototype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컴파일러에게 함수에 대하여 미리 알리는 것</a:t>
            </a:r>
            <a:endParaRPr lang="en-US" altLang="ko-KR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09457" y="2130658"/>
            <a:ext cx="7721600" cy="38461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c_to_f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원형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섭씨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도는 화씨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36.0,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c_to_f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(36.0));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정의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c_to_f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9.0 / 5.0 *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+ 32;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3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0501C-4A9C-49AA-A173-C48600CF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함수 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2C629-2B76-49A3-8396-AC34251B0E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원형은 함수의 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반환형을 함수가 정의되기 전에 미리 알려주는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원형은 함수 헤더에 세미콜론</a:t>
            </a:r>
            <a:r>
              <a:rPr lang="en-US" altLang="ko-KR" dirty="0"/>
              <a:t>(;)</a:t>
            </a:r>
            <a:r>
              <a:rPr lang="ko-KR" altLang="en-US" dirty="0"/>
              <a:t>만을 추가하면 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인자의 이름은 생략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인자의 자료형만 적어도 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6D6B1-7F70-433E-8D79-1D06B84D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6" y="3848100"/>
            <a:ext cx="7860926" cy="10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4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함수 원형을 사용하지 않는 예제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705" y="1787335"/>
            <a:ext cx="7889507" cy="4202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result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&lt;= 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sum = </a:t>
            </a:r>
            <a:r>
              <a:rPr lang="en-US" altLang="ko-KR" sz="1600" dirty="0" err="1">
                <a:latin typeface="Trebuchet MS" pitchFamily="34" charset="0"/>
              </a:rPr>
              <a:t>compute_sum</a:t>
            </a:r>
            <a:r>
              <a:rPr lang="en-US" altLang="ko-KR" sz="1600" dirty="0">
                <a:latin typeface="Trebuchet MS" pitchFamily="34" charset="0"/>
              </a:rPr>
              <a:t>(100);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(“sum=%d \n”,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  <a:tab pos="898525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9116" y="2514655"/>
            <a:ext cx="304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tx2"/>
                </a:solidFill>
              </a:rPr>
              <a:t>함수 정의가 함수 호출보다 먼저 오면 함수 원형을 정의하지 않아도 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 latinLnBrk="1"/>
            <a:endParaRPr lang="en-US" altLang="ko-KR" sz="1600" dirty="0">
              <a:solidFill>
                <a:schemeClr val="tx2"/>
              </a:solidFill>
            </a:endParaRPr>
          </a:p>
          <a:p>
            <a:pPr latinLnBrk="1"/>
            <a:r>
              <a:rPr lang="ko-KR" altLang="en-US" sz="1600" b="1" dirty="0">
                <a:solidFill>
                  <a:schemeClr val="tx2"/>
                </a:solidFill>
              </a:rPr>
              <a:t>그러나 일반적인 방법은 아니다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3133899" y="2150533"/>
            <a:ext cx="2075217" cy="534478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435597" y="1787335"/>
            <a:ext cx="2698302" cy="220450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함수 원형을 반드시 사용해야 하는 경우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704" y="1787335"/>
            <a:ext cx="8153399" cy="19389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sub1(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sub2(100.0);</a:t>
            </a: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lnSpc>
                <a:spcPts val="1600"/>
              </a:lnSpc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sub2(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sub1(20.0);</a:t>
            </a:r>
          </a:p>
          <a:p>
            <a:pPr>
              <a:lnSpc>
                <a:spcPts val="16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316" y="2514655"/>
            <a:ext cx="29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tx2"/>
                </a:solidFill>
              </a:rPr>
              <a:t>이런 경우에는 원형 말고는 방법이 없음</a:t>
            </a:r>
          </a:p>
        </p:txBody>
      </p:sp>
      <p:sp>
        <p:nvSpPr>
          <p:cNvPr id="13" name="자유형 12"/>
          <p:cNvSpPr/>
          <p:nvPr/>
        </p:nvSpPr>
        <p:spPr bwMode="auto">
          <a:xfrm>
            <a:off x="2884516" y="2150532"/>
            <a:ext cx="2324600" cy="584775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438706" y="1793706"/>
            <a:ext cx="2387622" cy="193899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4D160-9CCD-4CAA-A47A-2FCDD84A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5" y="4294462"/>
            <a:ext cx="8153398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296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함수 원형 사용 예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772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E67B59-5864-4F12-A5BB-A1D00E04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79" y="1601026"/>
            <a:ext cx="3907219" cy="50990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b="1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b="1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b="1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n);</a:t>
            </a:r>
            <a:endParaRPr lang="en-US" altLang="ko-KR" sz="1600" b="1" dirty="0"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main() 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정수를 </a:t>
            </a:r>
            <a:r>
              <a:rPr lang="ko-KR" altLang="en-US" sz="1400" kern="0" dirty="0" err="1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&amp;n);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(n))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은 소수입니다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else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은 소수가 아닙니다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n) 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n2;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 &lt; 2)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(n2 = n / 2,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= 2;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&lt;= n2;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++)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ko-KR" altLang="en-US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 % </a:t>
            </a:r>
            <a:r>
              <a:rPr lang="en-US" altLang="ko-KR" sz="1400" dirty="0" err="1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== 0)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1;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DCA19C1-5548-D967-4B66-BB0C56E9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04" y="1588557"/>
            <a:ext cx="3907217" cy="50990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main() 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600" b="1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int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b="1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b="1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n);</a:t>
            </a:r>
            <a:endParaRPr lang="en-US" altLang="ko-KR" sz="1600" b="1" dirty="0"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정수를 </a:t>
            </a:r>
            <a:r>
              <a:rPr lang="ko-KR" altLang="en-US" sz="1400" kern="0" dirty="0" err="1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&amp;n);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(n))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은 소수입니다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else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은 소수가 아닙니다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is_prime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n) 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, n2;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 &lt; 2)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(n2 = n / 2,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= 2;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&lt;= n2;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++)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ko-KR" altLang="en-US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(n % </a:t>
            </a:r>
            <a:r>
              <a:rPr lang="en-US" altLang="ko-KR" sz="1400" dirty="0" err="1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== 0)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dirty="0"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0;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 1;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  <a:tab pos="722313" algn="l"/>
              </a:tabLs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055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 표준 라이브러리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2"/>
                </a:solidFill>
              </a:rPr>
              <a:t>C Standard Library)</a:t>
            </a:r>
            <a:endParaRPr lang="ko-KR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: </a:t>
            </a:r>
            <a:r>
              <a:rPr lang="ko-KR" altLang="en-US" dirty="0"/>
              <a:t>공통적으로 많이 사용되는 코드들의 집합</a:t>
            </a:r>
            <a:endParaRPr lang="en-US" altLang="ko-KR" dirty="0"/>
          </a:p>
          <a:p>
            <a:pPr eaLnBrk="1" hangingPunct="1"/>
            <a:r>
              <a:rPr lang="en-US" altLang="ko-KR" i="1" dirty="0">
                <a:solidFill>
                  <a:schemeClr val="tx2"/>
                </a:solidFill>
              </a:rPr>
              <a:t>C </a:t>
            </a:r>
            <a:r>
              <a:rPr lang="ko-KR" altLang="en-US" i="1" dirty="0">
                <a:solidFill>
                  <a:schemeClr val="tx2"/>
                </a:solidFill>
              </a:rPr>
              <a:t>표준 라이브러리</a:t>
            </a:r>
            <a:r>
              <a:rPr lang="en-US" altLang="ko-KR" i="1" dirty="0">
                <a:solidFill>
                  <a:schemeClr val="tx2"/>
                </a:solidFill>
              </a:rPr>
              <a:t>:</a:t>
            </a:r>
            <a:r>
              <a:rPr lang="en-US" altLang="ko-KR" dirty="0"/>
              <a:t> C </a:t>
            </a:r>
            <a:r>
              <a:rPr lang="ko-KR" altLang="en-US" dirty="0"/>
              <a:t>언어에서 표준으로 규정한 라이브러리</a:t>
            </a:r>
            <a:endParaRPr lang="en-US" altLang="ko-KR" dirty="0"/>
          </a:p>
          <a:p>
            <a:pPr lvl="1"/>
            <a:r>
              <a:rPr lang="ko-KR" altLang="en-US" dirty="0"/>
              <a:t>표준을 준수하는 모든 컴파일러에서 사용 가능</a:t>
            </a:r>
            <a:endParaRPr lang="en-US" altLang="ko-KR" dirty="0"/>
          </a:p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표준 라이브러리에서 제공하는 함수</a:t>
            </a:r>
          </a:p>
          <a:p>
            <a:pPr lvl="1" eaLnBrk="1" hangingPunct="1"/>
            <a:r>
              <a:rPr lang="ko-KR" altLang="en-US" dirty="0"/>
              <a:t>표준 입출력 </a:t>
            </a:r>
          </a:p>
          <a:p>
            <a:pPr lvl="1" eaLnBrk="1" hangingPunct="1"/>
            <a:r>
              <a:rPr lang="ko-KR" altLang="en-US" dirty="0"/>
              <a:t>수학 연산 </a:t>
            </a:r>
          </a:p>
          <a:p>
            <a:pPr lvl="1" eaLnBrk="1" hangingPunct="1"/>
            <a:r>
              <a:rPr lang="ko-KR" altLang="en-US" dirty="0"/>
              <a:t>문자열 처리 </a:t>
            </a:r>
          </a:p>
          <a:p>
            <a:pPr lvl="1" eaLnBrk="1" hangingPunct="1"/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날짜 처리 </a:t>
            </a:r>
          </a:p>
          <a:p>
            <a:pPr lvl="1" eaLnBrk="1" hangingPunct="1"/>
            <a:r>
              <a:rPr lang="ko-KR" altLang="en-US" dirty="0"/>
              <a:t>데이터 검색과 정렬 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. . .</a:t>
            </a:r>
            <a:endParaRPr lang="ko-KR" altLang="en-US" dirty="0"/>
          </a:p>
        </p:txBody>
      </p:sp>
      <p:pic>
        <p:nvPicPr>
          <p:cNvPr id="6146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86" y="308198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12104-95CC-45F4-B450-14C70EE7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4135051"/>
            <a:ext cx="5708949" cy="2119231"/>
          </a:xfrm>
          <a:prstGeom prst="rect">
            <a:avLst/>
          </a:prstGeom>
        </p:spPr>
      </p:pic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난수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b="1" dirty="0" err="1"/>
              <a:t>난수</a:t>
            </a:r>
            <a:r>
              <a:rPr lang="en-US" altLang="ko-KR" b="1" dirty="0"/>
              <a:t>(random number)</a:t>
            </a:r>
            <a:r>
              <a:rPr lang="ko-KR" altLang="en-US" dirty="0"/>
              <a:t>는 규칙성이 없이 임의로 생성되는 수이다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암호학이나 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유용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>
                <a:solidFill>
                  <a:srgbClr val="0000FF"/>
                </a:solidFill>
              </a:rPr>
              <a:t>int</a:t>
            </a:r>
            <a:r>
              <a:rPr lang="en-US" altLang="ko-KR" dirty="0"/>
              <a:t> rand(</a:t>
            </a:r>
            <a:r>
              <a:rPr lang="en-US" altLang="ko-KR" dirty="0">
                <a:solidFill>
                  <a:srgbClr val="0000FF"/>
                </a:solidFill>
              </a:rPr>
              <a:t>void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ko-KR" altLang="en-US" dirty="0">
                <a:cs typeface="+mn-cs"/>
              </a:rPr>
              <a:t>의사 난수</a:t>
            </a:r>
            <a:r>
              <a:rPr lang="en-US" altLang="ko-KR" dirty="0">
                <a:cs typeface="+mn-cs"/>
              </a:rPr>
              <a:t>(pseudo random number)</a:t>
            </a:r>
            <a:r>
              <a:rPr lang="ko-KR" altLang="en-US" dirty="0">
                <a:cs typeface="+mn-cs"/>
              </a:rPr>
              <a:t> 생성 함수</a:t>
            </a:r>
          </a:p>
          <a:p>
            <a:pPr lvl="1" eaLnBrk="1" hangingPunct="1">
              <a:defRPr/>
            </a:pPr>
            <a:r>
              <a:rPr lang="en-US" altLang="ko-KR" dirty="0">
                <a:cs typeface="+mn-cs"/>
              </a:rPr>
              <a:t>[0, RAND_MAX] </a:t>
            </a:r>
            <a:r>
              <a:rPr lang="ko-KR" altLang="en-US" dirty="0">
                <a:cs typeface="+mn-cs"/>
              </a:rPr>
              <a:t>범위의 난수</a:t>
            </a:r>
            <a:r>
              <a:rPr lang="en-US" altLang="ko-KR" dirty="0">
                <a:cs typeface="+mn-cs"/>
              </a:rPr>
              <a:t> </a:t>
            </a:r>
            <a:r>
              <a:rPr lang="ko-KR" altLang="en-US" dirty="0">
                <a:cs typeface="+mn-cs"/>
              </a:rPr>
              <a:t>반환</a:t>
            </a:r>
            <a:endParaRPr lang="en-US" altLang="ko-KR" dirty="0">
              <a:cs typeface="+mn-cs"/>
            </a:endParaRPr>
          </a:p>
          <a:p>
            <a:pPr lvl="2" eaLnBrk="1" hangingPunct="1">
              <a:defRPr/>
            </a:pPr>
            <a:r>
              <a:rPr lang="en-US" altLang="ko-KR" dirty="0">
                <a:solidFill>
                  <a:srgbClr val="FF0000"/>
                </a:solidFill>
                <a:cs typeface="+mn-cs"/>
              </a:rPr>
              <a:t>RAND_MAX</a:t>
            </a:r>
            <a:r>
              <a:rPr lang="en-US" altLang="ko-KR" dirty="0">
                <a:cs typeface="+mn-cs"/>
              </a:rPr>
              <a:t>: </a:t>
            </a:r>
            <a:r>
              <a:rPr lang="ko-KR" altLang="en-US" dirty="0">
                <a:cs typeface="+mn-cs"/>
              </a:rPr>
              <a:t>보통 </a:t>
            </a:r>
            <a:r>
              <a:rPr lang="en-US" altLang="ko-KR" dirty="0">
                <a:cs typeface="+mn-cs"/>
              </a:rPr>
              <a:t>32767</a:t>
            </a:r>
          </a:p>
          <a:p>
            <a:pPr lvl="1" eaLnBrk="1" hangingPunct="1">
              <a:defRPr/>
            </a:pPr>
            <a:r>
              <a:rPr lang="ko-KR" altLang="en-US" dirty="0">
                <a:cs typeface="+mn-cs"/>
              </a:rPr>
              <a:t>헤더</a:t>
            </a:r>
            <a:r>
              <a:rPr lang="en-US" altLang="ko-KR" dirty="0">
                <a:cs typeface="+mn-cs"/>
              </a:rPr>
              <a:t>: &lt;</a:t>
            </a:r>
            <a:r>
              <a:rPr lang="en-US" altLang="ko-KR" dirty="0" err="1">
                <a:cs typeface="+mn-cs"/>
              </a:rPr>
              <a:t>stdlib.h</a:t>
            </a:r>
            <a:r>
              <a:rPr lang="en-US" altLang="ko-KR" dirty="0">
                <a:cs typeface="+mn-cs"/>
              </a:rPr>
              <a:t>&gt;</a:t>
            </a:r>
            <a:endParaRPr lang="ko-KR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56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로또 번호 생성 </a:t>
            </a:r>
            <a:r>
              <a:rPr lang="en-US" altLang="ko-KR" dirty="0"/>
              <a:t>(Ver.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 ~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 범위의 난수 </a:t>
            </a:r>
            <a:r>
              <a:rPr lang="en-US" altLang="ko-KR" dirty="0"/>
              <a:t>6</a:t>
            </a:r>
            <a:r>
              <a:rPr lang="ko-KR" altLang="en-US" dirty="0"/>
              <a:t>개 생성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AF0EE-587B-9DAE-940A-471E0692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045101"/>
            <a:ext cx="8032588" cy="36241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로또 번호 생성 </a:t>
            </a: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(Ver.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1)</a:t>
            </a:r>
            <a:endParaRPr lang="en-US" altLang="ko-KR" sz="1600" kern="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[1, 45] </a:t>
            </a:r>
            <a:r>
              <a:rPr lang="ko-KR" altLang="en-US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범위가 아니라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 [0, RAND_MAX]  </a:t>
            </a:r>
            <a:r>
              <a:rPr lang="ko-KR" altLang="en-US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범위 생성</a:t>
            </a:r>
            <a:endParaRPr lang="en-US" altLang="ko-KR" sz="1600" kern="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실행 시마다 항상 동일한 번호 생성</a:t>
            </a:r>
            <a:endParaRPr lang="en-US" altLang="ko-KR" sz="1600" kern="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 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rand()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kern="0" dirty="0">
                <a:latin typeface="Trebuchet MS" panose="020B0603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CDE5AA-D41C-6224-DF0E-FDB12D11E815}"/>
              </a:ext>
            </a:extLst>
          </p:cNvPr>
          <p:cNvGrpSpPr/>
          <p:nvPr/>
        </p:nvGrpSpPr>
        <p:grpSpPr>
          <a:xfrm>
            <a:off x="4696691" y="4206240"/>
            <a:ext cx="3709177" cy="746560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2DA0F17-5DB4-7C7B-4FC8-DE1C3F69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D20003-7F80-F831-1615-546B54C4704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</a:rPr>
                <a:t>41 18467 6334 26500 19169 15724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64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필요한 이유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24AA46F-9F57-4B7D-A160-0DE41F5A6D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동일한 코드가 여러 곳에서 사용된다고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AACE7-EB85-4BA4-E1AA-EFFB4569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51" y="2252103"/>
            <a:ext cx="6476498" cy="23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로또 번호 생성 </a:t>
            </a:r>
            <a:r>
              <a:rPr lang="en-US" altLang="ko-KR" dirty="0"/>
              <a:t>(Ver.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srand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unsigned </a:t>
            </a:r>
            <a:r>
              <a:rPr lang="en-US" altLang="ko-KR" dirty="0"/>
              <a:t>seed): </a:t>
            </a:r>
            <a:r>
              <a:rPr lang="ko-KR" altLang="en-US" dirty="0"/>
              <a:t>난수 발생의 </a:t>
            </a:r>
            <a:r>
              <a:rPr lang="ko-KR" altLang="en-US" b="1" dirty="0" err="1"/>
              <a:t>시드</a:t>
            </a:r>
            <a:r>
              <a:rPr lang="en-US" altLang="ko-KR" b="1" dirty="0"/>
              <a:t>(seed)</a:t>
            </a:r>
            <a:r>
              <a:rPr lang="ko-KR" altLang="en-US" dirty="0"/>
              <a:t> 설정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5516" y="2060359"/>
            <a:ext cx="8122398" cy="44166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로또 번호 생성 </a:t>
            </a: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(Ver. 2)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[1, 45] 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범위</a:t>
            </a: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생성</a:t>
            </a: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실행 시마다 항상 다른</a:t>
            </a: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번호 생성</a:t>
            </a:r>
            <a:endParaRPr lang="en-US" altLang="ko-KR" sz="1600" kern="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동일한 번호 중복 생성 가능</a:t>
            </a:r>
            <a:endParaRPr lang="en-US" altLang="ko-KR" sz="1600" kern="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C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kern="0" dirty="0">
                <a:solidFill>
                  <a:srgbClr val="C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anose="020B0603020202020204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MAX 45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srand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(time(NULL));</a:t>
            </a:r>
            <a:endParaRPr lang="ko-KR" altLang="en-US" sz="1600" kern="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 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</a:rPr>
              <a:t>1 + rand() % MAX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kern="0" dirty="0">
                <a:latin typeface="Trebuchet MS" panose="020B0603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361950" algn="l"/>
                <a:tab pos="712788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985560" y="4535445"/>
            <a:ext cx="1902920" cy="60912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812" y="4512733"/>
            <a:ext cx="4184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 err="1">
                <a:solidFill>
                  <a:schemeClr val="tx2"/>
                </a:solidFill>
              </a:rPr>
              <a:t>시드를</a:t>
            </a:r>
            <a:r>
              <a:rPr lang="ko-KR" altLang="en-US" sz="1600" dirty="0">
                <a:solidFill>
                  <a:schemeClr val="tx2"/>
                </a:solidFill>
              </a:rPr>
              <a:t> 설정하는 가장 일반적인 방법은 현재의 시각을 </a:t>
            </a:r>
            <a:r>
              <a:rPr lang="ko-KR" altLang="en-US" sz="1600" dirty="0" err="1">
                <a:solidFill>
                  <a:schemeClr val="tx2"/>
                </a:solidFill>
              </a:rPr>
              <a:t>시드로</a:t>
            </a:r>
            <a:r>
              <a:rPr lang="ko-KR" altLang="en-US" sz="1600" dirty="0">
                <a:solidFill>
                  <a:schemeClr val="tx2"/>
                </a:solidFill>
              </a:rPr>
              <a:t> 사용하는 것이다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현재 시각은 실행할 때마다 달라지기 때문이다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2888481" y="4318001"/>
            <a:ext cx="1683520" cy="495068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7025E-E395-BE89-B22C-AC423D1169E9}"/>
              </a:ext>
            </a:extLst>
          </p:cNvPr>
          <p:cNvGrpSpPr/>
          <p:nvPr/>
        </p:nvGrpSpPr>
        <p:grpSpPr>
          <a:xfrm>
            <a:off x="6423272" y="2345267"/>
            <a:ext cx="1902920" cy="859749"/>
            <a:chOff x="5038165" y="815788"/>
            <a:chExt cx="3663880" cy="13162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9916CB0-7672-8E64-714A-47BB68EE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0C8A65-01E1-F264-74AB-D3931CFE1A5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</a:rPr>
                <a:t>42 18 35 41 45 20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218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난수 함수 응용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en-US" altLang="ko-KR" dirty="0"/>
              <a:t>[0, 9] : rand() % 10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[1, 10] : 1 + rand() % 10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[min, max] : min + rand() % (max – min + 1)</a:t>
            </a:r>
          </a:p>
          <a:p>
            <a:r>
              <a:rPr lang="ko-KR" altLang="en-US" dirty="0"/>
              <a:t>실수 </a:t>
            </a:r>
            <a:r>
              <a:rPr lang="en-US" altLang="ko-KR" dirty="0"/>
              <a:t>[0, 1] : (</a:t>
            </a:r>
            <a:r>
              <a:rPr lang="en-US" altLang="ko-KR" dirty="0">
                <a:solidFill>
                  <a:srgbClr val="0000FF"/>
                </a:solidFill>
              </a:rPr>
              <a:t>double</a:t>
            </a:r>
            <a:r>
              <a:rPr lang="en-US" altLang="ko-KR" dirty="0"/>
              <a:t>)rand() / RAND_MAX</a:t>
            </a:r>
          </a:p>
          <a:p>
            <a:r>
              <a:rPr lang="ko-KR" altLang="en-US" dirty="0"/>
              <a:t>실수 </a:t>
            </a:r>
            <a:r>
              <a:rPr lang="en-US" altLang="ko-KR" dirty="0"/>
              <a:t>[0</a:t>
            </a:r>
            <a:r>
              <a:rPr lang="en-US" altLang="ko-KR"/>
              <a:t>, 1] </a:t>
            </a:r>
            <a:r>
              <a:rPr lang="en-US" altLang="ko-KR" dirty="0"/>
              <a:t>: rand() / (RAND_MAX + 1.0)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81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3F88C-6930-9DF4-F0FA-28738F4D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5576F7-88D9-781F-2DA7-6BA15D2A4B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419919" cy="722744"/>
          </a:xfrm>
        </p:spPr>
        <p:txBody>
          <a:bodyPr/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헤더</a:t>
            </a: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&lt;</a:t>
            </a:r>
            <a:r>
              <a:rPr kumimoji="1" lang="en-US" altLang="ko-KR" kern="0" dirty="0" err="1"/>
              <a:t>math.h</a:t>
            </a:r>
            <a:r>
              <a:rPr kumimoji="1" lang="en-US" altLang="ko-KR" kern="0" dirty="0"/>
              <a:t>&gt;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None/>
              <a:tabLst/>
              <a:defRPr/>
            </a:pPr>
            <a:r>
              <a:rPr kumimoji="1" lang="en-US" altLang="ko-KR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     </a:t>
            </a:r>
            <a:r>
              <a:rPr kumimoji="1" lang="en-US" altLang="ko-KR" sz="16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</a:t>
            </a:r>
            <a:r>
              <a:rPr kumimoji="1" lang="en-US" altLang="ko-KR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(x, y: </a:t>
            </a:r>
            <a:r>
              <a:rPr kumimoji="1" lang="en-US" altLang="ko-KR" sz="1600" b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double</a:t>
            </a:r>
            <a:r>
              <a:rPr kumimoji="1" lang="en-US" altLang="ko-KR" sz="1600" kern="0" dirty="0"/>
              <a:t>; return type: </a:t>
            </a:r>
            <a:r>
              <a:rPr kumimoji="1" lang="en-US" altLang="ko-KR" sz="1600" kern="0" dirty="0">
                <a:solidFill>
                  <a:srgbClr val="0000FF"/>
                </a:solidFill>
              </a:rPr>
              <a:t>double</a:t>
            </a:r>
            <a:r>
              <a:rPr kumimoji="1" lang="en-US" altLang="ko-KR" sz="1600" kern="0" dirty="0"/>
              <a:t>)</a:t>
            </a:r>
            <a:endParaRPr kumimoji="1" lang="en-US" altLang="ko-KR" sz="16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ko-KR" altLang="en-US" dirty="0">
              <a:latin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7F55A5E-76C6-C0AB-363A-8BE9AA4AC5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506820"/>
                  </p:ext>
                </p:extLst>
              </p:nvPr>
            </p:nvGraphicFramePr>
            <p:xfrm>
              <a:off x="1022356" y="2281379"/>
              <a:ext cx="7099287" cy="4235805"/>
            </p:xfrm>
            <a:graphic>
              <a:graphicData uri="http://schemas.openxmlformats.org/drawingml/2006/table">
                <a:tbl>
                  <a:tblPr/>
                  <a:tblGrid>
                    <a:gridCol w="1633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98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363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9165">
                    <a:tc rowSpan="3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삼각함수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sin(x)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sin(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cos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cos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tan(x)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tan(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165">
                    <a:tc rowSpan="3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 err="1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역삼각함수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asin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sin</a:t>
                          </a:r>
                          <a:r>
                            <a:rPr lang="en-US" sz="1500" b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-1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 in range [-π/2, π/2],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 in [-1, 1]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acos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cos</a:t>
                          </a:r>
                          <a:r>
                            <a:rPr lang="en-US" sz="1500" b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-1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 in range [0, π],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 in [-1, 1]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atan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tan</a:t>
                          </a:r>
                          <a:r>
                            <a:rPr lang="en-US" sz="1500" b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-1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 in range (-π/2, π/2)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165">
                    <a:tc rowSpan="3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쌍곡선함수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sinh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hyperbolic sine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cosh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hyperbolic cosine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tanh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hyperbolic tangent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165">
                    <a:tc rowSpan="4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지수</a:t>
                          </a:r>
                          <a:r>
                            <a:rPr lang="en-US" altLang="ko-KR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/</a:t>
                          </a: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로그함수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exp(x)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exponential function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e</a:t>
                          </a:r>
                          <a:r>
                            <a:rPr lang="en-US" sz="1500" b="1" i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log(x)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natural logarithm </a:t>
                          </a:r>
                          <a:r>
                            <a:rPr lang="en-US" sz="1500" b="1" kern="1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ln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log10(x)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base 10 logarithm log</a:t>
                          </a:r>
                          <a:r>
                            <a:rPr lang="en-US" sz="1500" b="1" kern="100" baseline="-25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10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pow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(x, y)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i="1" kern="1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i="1" kern="100" baseline="300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y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49165">
                    <a:tc rowSpan="4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기타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sqrt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square root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400" b="1" i="1" kern="100" smtClean="0"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400" b="1" i="1" kern="100" smtClean="0"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Times New Roman" pitchFamily="18" charset="0"/>
                                    </a:rPr>
                                    <m:t>𝒙</m:t>
                                  </m:r>
                                </m:e>
                              </m:rad>
                            </m:oMath>
                          </a14:m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fabs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absolute value |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|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ceil(x)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smallest integer not less than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floor(x)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largest integer not greater than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7F55A5E-76C6-C0AB-363A-8BE9AA4AC5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506820"/>
                  </p:ext>
                </p:extLst>
              </p:nvPr>
            </p:nvGraphicFramePr>
            <p:xfrm>
              <a:off x="1022356" y="2281379"/>
              <a:ext cx="7099287" cy="4235805"/>
            </p:xfrm>
            <a:graphic>
              <a:graphicData uri="http://schemas.openxmlformats.org/drawingml/2006/table">
                <a:tbl>
                  <a:tblPr/>
                  <a:tblGrid>
                    <a:gridCol w="1633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98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363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9165">
                    <a:tc rowSpan="3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삼각함수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sin(x)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sin(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cos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cos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tan(x)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tan(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165">
                    <a:tc rowSpan="3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 err="1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역삼각함수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asin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sin</a:t>
                          </a:r>
                          <a:r>
                            <a:rPr lang="en-US" sz="1500" b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-1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 in range [-π/2, π/2],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 in [-1, 1]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acos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cos</a:t>
                          </a:r>
                          <a:r>
                            <a:rPr lang="en-US" sz="1500" b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-1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 in range [0, π],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 in [-1, 1]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atan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tan</a:t>
                          </a:r>
                          <a:r>
                            <a:rPr lang="en-US" sz="1500" b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-1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 in range (-π/2, π/2)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165">
                    <a:tc rowSpan="3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쌍곡선함수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sinh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hyperbolic sine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cosh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hyperbolic cosine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tanh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hyperbolic tangent of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165">
                    <a:tc rowSpan="4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지수</a:t>
                          </a:r>
                          <a:r>
                            <a:rPr lang="en-US" altLang="ko-KR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/</a:t>
                          </a: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로그함수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exp(x)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exponential function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e</a:t>
                          </a:r>
                          <a:r>
                            <a:rPr lang="en-US" sz="1500" b="1" i="1" kern="100" baseline="30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log(x)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natural logarithm </a:t>
                          </a:r>
                          <a:r>
                            <a:rPr lang="en-US" sz="1500" b="1" kern="1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ln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log10(x)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base 10 logarithm log</a:t>
                          </a:r>
                          <a:r>
                            <a:rPr lang="en-US" sz="1500" b="1" kern="100" baseline="-250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10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)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pow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(x, y)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i="1" kern="1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i="1" kern="100" baseline="30000" dirty="0" err="1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y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49165">
                    <a:tc rowSpan="4"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500" kern="100" dirty="0"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기타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sqrt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672" t="-1329268" r="-287" b="-3268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 err="1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fabs</a:t>
                          </a: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absolute value |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|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ceil(x)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smallest integer not less than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49165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endParaRPr lang="ko-KR" sz="16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08000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solidFill>
                                <a:srgbClr val="0000FF"/>
                              </a:solidFill>
                              <a:latin typeface="Arial Unicode MS" pitchFamily="50" charset="-127"/>
                              <a:ea typeface="Arial Unicode MS" pitchFamily="50" charset="-127"/>
                              <a:cs typeface="Arial Unicode MS" pitchFamily="50" charset="-127"/>
                            </a:rPr>
                            <a:t>floor(x) </a:t>
                          </a:r>
                          <a:endParaRPr lang="ko-KR" sz="1500" kern="100" dirty="0">
                            <a:latin typeface="Arial Unicode MS" pitchFamily="50" charset="-127"/>
                            <a:ea typeface="Arial Unicode MS" pitchFamily="50" charset="-127"/>
                            <a:cs typeface="Arial Unicode MS" pitchFamily="50" charset="-127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08000" algn="just">
                            <a:lnSpc>
                              <a:spcPts val="1200"/>
                            </a:lnSpc>
                            <a:spcBef>
                              <a:spcPts val="1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largest integer not greater than </a:t>
                          </a:r>
                          <a:r>
                            <a:rPr lang="en-US" sz="1500" b="1" i="1" kern="100" dirty="0">
                              <a:latin typeface="Times New Roman" pitchFamily="18" charset="0"/>
                              <a:ea typeface="Arial Unicode MS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lang="ko-KR" sz="1500" b="1" kern="100" dirty="0">
                            <a:latin typeface="Times New Roman" pitchFamily="18" charset="0"/>
                            <a:ea typeface="Arial Unicode MS" pitchFamily="50" charset="-127"/>
                            <a:cs typeface="Times New Roman" pitchFamily="18" charset="0"/>
                          </a:endParaRPr>
                        </a:p>
                      </a:txBody>
                      <a:tcPr marL="9525" marR="9525" marT="9525" marB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D526ABC-46F3-510D-CD26-B6BE6A3B8E16}"/>
              </a:ext>
            </a:extLst>
          </p:cNvPr>
          <p:cNvSpPr txBox="1">
            <a:spLocks/>
          </p:cNvSpPr>
          <p:nvPr/>
        </p:nvSpPr>
        <p:spPr>
          <a:xfrm>
            <a:off x="2518757" y="1219200"/>
            <a:ext cx="6508865" cy="366331"/>
          </a:xfrm>
          <a:prstGeom prst="rect">
            <a:avLst/>
          </a:prstGeom>
          <a:solidFill>
            <a:srgbClr val="CCFFFF"/>
          </a:solidFill>
          <a:ln w="19050">
            <a:solidFill>
              <a:srgbClr val="0070C0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None/>
              <a:defRPr/>
            </a:pPr>
            <a:r>
              <a:rPr kumimoji="1" lang="ko-KR" altLang="en-US" kern="0" dirty="0"/>
              <a:t>삼각함수의 인자와 역삼각함수의 반환 값</a:t>
            </a:r>
            <a:r>
              <a:rPr kumimoji="1" lang="en-US" altLang="ko-KR" kern="0" dirty="0"/>
              <a:t>: </a:t>
            </a:r>
            <a:r>
              <a:rPr kumimoji="1" lang="ko-KR" altLang="en-US" kern="0" dirty="0"/>
              <a:t>호도법</a:t>
            </a:r>
            <a:r>
              <a:rPr kumimoji="1" lang="en-US" altLang="ko-KR" kern="0" dirty="0"/>
              <a:t>(radian) </a:t>
            </a:r>
            <a:r>
              <a:rPr kumimoji="1" lang="ko-KR" altLang="en-US" kern="0" dirty="0"/>
              <a:t>사용 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19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함수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7ED47B-4B77-0A91-1F15-DD818710A649}"/>
              </a:ext>
            </a:extLst>
          </p:cNvPr>
          <p:cNvSpPr txBox="1">
            <a:spLocks noChangeArrowheads="1"/>
          </p:cNvSpPr>
          <p:nvPr/>
        </p:nvSpPr>
        <p:spPr>
          <a:xfrm>
            <a:off x="298522" y="1626638"/>
            <a:ext cx="4786604" cy="40904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FF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5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math.h</a:t>
            </a:r>
            <a:r>
              <a:rPr lang="en-US" altLang="ko-KR" sz="1500" b="1" dirty="0">
                <a:solidFill>
                  <a:srgbClr val="FF0000"/>
                </a:solidFill>
                <a:latin typeface="Trebuchet MS" panose="020B0603020202020204" pitchFamily="34" charset="0"/>
              </a:rPr>
              <a:t>&gt;</a:t>
            </a:r>
          </a:p>
          <a:p>
            <a:pPr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0000FF"/>
                </a:solidFill>
                <a:latin typeface="Trebuchet MS" panose="020B0603020202020204" pitchFamily="34" charset="0"/>
              </a:rPr>
              <a:t>double fabs(double x) </a:t>
            </a:r>
            <a:r>
              <a:rPr lang="en-US" altLang="ko-KR" sz="1500" b="1" dirty="0">
                <a:latin typeface="Trebuchet MS" panose="020B0603020202020204" pitchFamily="34" charset="0"/>
              </a:rPr>
              <a:t>: </a:t>
            </a:r>
            <a:r>
              <a:rPr lang="ko-KR" altLang="en-US" sz="1500" b="1" dirty="0">
                <a:latin typeface="Trebuchet MS" panose="020B0603020202020204" pitchFamily="34" charset="0"/>
              </a:rPr>
              <a:t>실수형 </a:t>
            </a:r>
            <a:r>
              <a:rPr lang="ko-KR" altLang="en-US" sz="1500" dirty="0">
                <a:latin typeface="Trebuchet MS" panose="020B0603020202020204" pitchFamily="34" charset="0"/>
              </a:rPr>
              <a:t>절댓값</a:t>
            </a:r>
            <a:endParaRPr lang="en-US" altLang="ko-KR" sz="15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fabs(-3.67)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3.67</a:t>
            </a: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0000FF"/>
                </a:solidFill>
                <a:latin typeface="Trebuchet MS" panose="020B0603020202020204" pitchFamily="34" charset="0"/>
              </a:rPr>
              <a:t>double pow(double x, double y)</a:t>
            </a:r>
            <a:r>
              <a:rPr lang="en-US" altLang="ko-KR" sz="1500" b="1" dirty="0">
                <a:latin typeface="Trebuchet MS" panose="020B0603020202020204" pitchFamily="34" charset="0"/>
              </a:rPr>
              <a:t> : </a:t>
            </a:r>
            <a:r>
              <a:rPr lang="ko-KR" altLang="en-US" sz="1500" dirty="0">
                <a:latin typeface="Trebuchet MS" panose="020B0603020202020204" pitchFamily="34" charset="0"/>
              </a:rPr>
              <a:t>거듭제곱</a:t>
            </a:r>
            <a:r>
              <a:rPr lang="en-US" altLang="ko-KR" sz="1500" dirty="0">
                <a:latin typeface="Trebuchet MS" panose="020B0603020202020204" pitchFamily="34" charset="0"/>
              </a:rPr>
              <a:t>,</a:t>
            </a:r>
            <a:r>
              <a:rPr lang="en-US" altLang="ko-KR" sz="1500" b="1" dirty="0">
                <a:latin typeface="Trebuchet MS" panose="020B0603020202020204" pitchFamily="34" charset="0"/>
              </a:rPr>
              <a:t> </a:t>
            </a:r>
            <a:r>
              <a:rPr lang="en-US" altLang="ko-KR" b="1" dirty="0" err="1">
                <a:latin typeface="Trebuchet MS" panose="020B0603020202020204" pitchFamily="34" charset="0"/>
              </a:rPr>
              <a:t>x</a:t>
            </a:r>
            <a:r>
              <a:rPr lang="en-US" altLang="ko-KR" b="1" baseline="30000" dirty="0" err="1">
                <a:latin typeface="Trebuchet MS" panose="020B0603020202020204" pitchFamily="34" charset="0"/>
              </a:rPr>
              <a:t>y</a:t>
            </a:r>
            <a:endParaRPr lang="en-US" altLang="ko-KR" sz="1500" b="1" dirty="0"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pow(2.0, 3.0)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8.0</a:t>
            </a: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ko-KR" altLang="en-US" sz="15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500" b="1" dirty="0">
                <a:solidFill>
                  <a:srgbClr val="0000FF"/>
                </a:solidFill>
                <a:latin typeface="Trebuchet MS" panose="020B0603020202020204" pitchFamily="34" charset="0"/>
              </a:rPr>
              <a:t>sqrt(double x) </a:t>
            </a:r>
            <a:r>
              <a:rPr lang="en-US" altLang="ko-KR" sz="1500" b="1" dirty="0">
                <a:latin typeface="Trebuchet MS" panose="020B0603020202020204" pitchFamily="34" charset="0"/>
              </a:rPr>
              <a:t>: </a:t>
            </a:r>
            <a:r>
              <a:rPr lang="ko-KR" altLang="en-US" sz="1500" dirty="0">
                <a:latin typeface="Trebuchet MS" panose="020B0603020202020204" pitchFamily="34" charset="0"/>
              </a:rPr>
              <a:t>제곱근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sqrt(9.0)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3.0</a:t>
            </a: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0000FF"/>
                </a:solidFill>
                <a:latin typeface="Trebuchet MS" panose="020B0603020202020204" pitchFamily="34" charset="0"/>
              </a:rPr>
              <a:t>double ceil(double x) </a:t>
            </a:r>
            <a:r>
              <a:rPr lang="en-US" altLang="ko-KR" sz="1500" b="1" dirty="0">
                <a:latin typeface="Trebuchet MS" panose="020B0603020202020204" pitchFamily="34" charset="0"/>
              </a:rPr>
              <a:t>: </a:t>
            </a:r>
            <a:r>
              <a:rPr lang="ko-KR" altLang="en-US" sz="1500" dirty="0">
                <a:latin typeface="Trebuchet MS" panose="020B0603020202020204" pitchFamily="34" charset="0"/>
              </a:rPr>
              <a:t>올림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ceil(-2.9)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-2.0</a:t>
            </a: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ceil(2.9)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3.0</a:t>
            </a: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0000FF"/>
                </a:solidFill>
                <a:latin typeface="Trebuchet MS" panose="020B0603020202020204" pitchFamily="34" charset="0"/>
              </a:rPr>
              <a:t>double floor(double x) </a:t>
            </a:r>
            <a:r>
              <a:rPr lang="en-US" altLang="ko-KR" sz="1500" b="1" dirty="0">
                <a:latin typeface="Trebuchet MS" panose="020B0603020202020204" pitchFamily="34" charset="0"/>
              </a:rPr>
              <a:t>: </a:t>
            </a:r>
            <a:r>
              <a:rPr lang="ko-KR" altLang="en-US" sz="1500" dirty="0">
                <a:latin typeface="Trebuchet MS" panose="020B0603020202020204" pitchFamily="34" charset="0"/>
              </a:rPr>
              <a:t>내림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floor(-2.9)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-3.0</a:t>
            </a: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r>
              <a:rPr lang="en-US" altLang="ko-KR" sz="1500" dirty="0">
                <a:latin typeface="Trebuchet MS" panose="020B0603020202020204" pitchFamily="34" charset="0"/>
              </a:rPr>
              <a:t>floor(2.9)	</a:t>
            </a:r>
            <a:r>
              <a:rPr lang="en-US" altLang="ko-KR" sz="1500" dirty="0">
                <a:solidFill>
                  <a:srgbClr val="00B050"/>
                </a:solidFill>
                <a:latin typeface="Trebuchet MS" panose="020B0603020202020204" pitchFamily="34" charset="0"/>
              </a:rPr>
              <a:t>// 2.0</a:t>
            </a:r>
          </a:p>
          <a:p>
            <a:pPr lvl="1" fontAlgn="auto">
              <a:spcAft>
                <a:spcPts val="0"/>
              </a:spcAft>
              <a:tabLst>
                <a:tab pos="2155825" algn="l"/>
              </a:tabLst>
            </a:pPr>
            <a:endParaRPr lang="en-US" altLang="ko-KR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tabLst>
                <a:tab pos="2155825" algn="l"/>
              </a:tabLst>
            </a:pPr>
            <a:endParaRPr lang="ko-KR" altLang="en-US" sz="1500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F20EDD-22A0-689B-135D-921CD9CFA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090" y="1629513"/>
            <a:ext cx="3620277" cy="1559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ts val="0"/>
              </a:spcBef>
              <a:buClr>
                <a:schemeClr val="folHlink"/>
              </a:buClr>
              <a:tabLst>
                <a:tab pos="2155825" algn="l"/>
              </a:tabLst>
            </a:pPr>
            <a:r>
              <a:rPr lang="en-US" altLang="ko-KR" sz="1500" b="1" dirty="0">
                <a:solidFill>
                  <a:srgbClr val="FF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5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500" b="1" dirty="0">
                <a:solidFill>
                  <a:srgbClr val="FF0000"/>
                </a:solidFill>
                <a:latin typeface="Trebuchet MS" panose="020B0603020202020204" pitchFamily="34" charset="0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int abs(int x)</a:t>
            </a:r>
            <a:b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</a:b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long </a:t>
            </a:r>
            <a:r>
              <a:rPr kumimoji="1" lang="en-US" altLang="ko-KR" sz="1500" b="1" kern="0" dirty="0">
                <a:solidFill>
                  <a:srgbClr val="0000FF"/>
                </a:solidFill>
                <a:latin typeface="Trebuchet MS" panose="020B0603020202020204" pitchFamily="34" charset="0"/>
                <a:ea typeface="+mn-ea"/>
              </a:rPr>
              <a:t>l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abs(long x) 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: </a:t>
            </a:r>
            <a:r>
              <a:rPr kumimoji="1" lang="ko-KR" altLang="en-US" sz="1500" b="1" kern="0" dirty="0">
                <a:latin typeface="굴림" panose="020B0600000101010101" pitchFamily="50" charset="-127"/>
              </a:rPr>
              <a:t>정수형 </a:t>
            </a:r>
            <a:r>
              <a:rPr kumimoji="1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pitchFamily="50" charset="-127"/>
              </a:rPr>
              <a:t>절댓값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굴림" panose="020B0600000101010101" pitchFamily="50" charset="-127"/>
            </a:endParaRPr>
          </a:p>
          <a:p>
            <a:pPr marL="742950" marR="0" lvl="1" indent="-285750" algn="l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abs(-9)	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// 9</a:t>
            </a:r>
            <a:endParaRPr kumimoji="1" lang="ko-KR" altLang="en-US" sz="15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anose="020B0603020202020204" pitchFamily="34" charset="0"/>
              <a:ea typeface="+mn-ea"/>
            </a:endParaRPr>
          </a:p>
          <a:p>
            <a:pPr marL="742950" marR="0" lvl="1" indent="-285750" algn="l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labs(-9L)	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// 9L</a:t>
            </a:r>
            <a:endParaRPr kumimoji="1" lang="ko-KR" altLang="en-US" sz="15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77BCD4-9A6A-D089-6EF1-AB9DBF206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979" y="3308933"/>
            <a:ext cx="3623388" cy="2060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endParaRPr kumimoji="1" lang="en-US" altLang="ko-KR" sz="1500" b="1" kern="0" dirty="0">
              <a:solidFill>
                <a:srgbClr val="0000FF"/>
              </a:solidFill>
              <a:latin typeface="Trebuchet MS" panose="020B0603020202020204" pitchFamily="34" charset="0"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b="1" kern="0" dirty="0">
                <a:solidFill>
                  <a:srgbClr val="0000FF"/>
                </a:solidFill>
                <a:latin typeface="Trebuchet MS" panose="020B0603020202020204" pitchFamily="34" charset="0"/>
                <a:ea typeface="+mn-ea"/>
              </a:rPr>
              <a:t>floor(x + 0.5) 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: </a:t>
            </a:r>
            <a:r>
              <a:rPr kumimoji="1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pitchFamily="50" charset="-127"/>
              </a:rPr>
              <a:t>반올림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굴림" panose="020B0600000101010101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floor(1.4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 + 0.5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)	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// 1.0</a:t>
            </a:r>
            <a:endParaRPr kumimoji="1" lang="ko-KR" altLang="en-US" sz="15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anose="020B0603020202020204" pitchFamily="34" charset="0"/>
              <a:ea typeface="+mn-ea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kern="0" dirty="0">
                <a:latin typeface="Trebuchet MS" panose="020B0603020202020204" pitchFamily="34" charset="0"/>
                <a:ea typeface="+mn-ea"/>
              </a:rPr>
              <a:t>floor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(1.6 + 0.5)	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</a:rPr>
              <a:t>// 2.0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endParaRPr kumimoji="1" lang="en-US" altLang="ko-KR" sz="1500" kern="0" dirty="0">
              <a:solidFill>
                <a:srgbClr val="00B050"/>
              </a:solidFill>
              <a:latin typeface="Trebuchet MS" panose="020B0603020202020204" pitchFamily="34" charset="0"/>
              <a:ea typeface="+mn-ea"/>
            </a:endParaRPr>
          </a:p>
          <a:p>
            <a:pPr marL="342900" lvl="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b="1" kern="0" dirty="0">
                <a:solidFill>
                  <a:srgbClr val="0000FF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500" b="1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500" b="1" kern="0" dirty="0">
                <a:solidFill>
                  <a:srgbClr val="0000FF"/>
                </a:solidFill>
                <a:latin typeface="Trebuchet MS" panose="020B0603020202020204" pitchFamily="34" charset="0"/>
              </a:rPr>
              <a:t>)x </a:t>
            </a:r>
            <a:r>
              <a:rPr kumimoji="1" lang="en-US" altLang="ko-KR" sz="1500" b="1" kern="0" dirty="0">
                <a:latin typeface="Trebuchet MS" panose="020B0603020202020204" pitchFamily="34" charset="0"/>
              </a:rPr>
              <a:t>: </a:t>
            </a:r>
            <a:r>
              <a:rPr kumimoji="1" lang="ko-KR" altLang="en-US" sz="1500" b="1" kern="0" dirty="0">
                <a:latin typeface="Trebuchet MS" panose="020B0603020202020204" pitchFamily="34" charset="0"/>
              </a:rPr>
              <a:t>소수점 이하 버림</a:t>
            </a:r>
            <a:endParaRPr kumimoji="1" lang="en-US" altLang="ko-KR" sz="1500" b="1" kern="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742950" lvl="1" indent="-28575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kern="0" dirty="0">
                <a:latin typeface="Trebuchet MS" panose="020B0603020202020204" pitchFamily="34" charset="0"/>
              </a:rPr>
              <a:t>(</a:t>
            </a:r>
            <a:r>
              <a:rPr kumimoji="1" lang="en-US" altLang="ko-KR" sz="15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500" kern="0" dirty="0">
                <a:latin typeface="Trebuchet MS" panose="020B0603020202020204" pitchFamily="34" charset="0"/>
              </a:rPr>
              <a:t>)2.9	</a:t>
            </a:r>
            <a:r>
              <a:rPr kumimoji="1" lang="en-US" altLang="ko-KR" sz="15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2</a:t>
            </a:r>
            <a:endParaRPr kumimoji="1" lang="ko-KR" altLang="en-US" sz="1500" kern="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marL="742950" lvl="1" indent="-28575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Symbol" pitchFamily="18" charset="2"/>
              <a:buChar char="·"/>
              <a:tabLst>
                <a:tab pos="2155825" algn="l"/>
              </a:tabLst>
              <a:defRPr/>
            </a:pPr>
            <a:r>
              <a:rPr kumimoji="1" lang="en-US" altLang="ko-KR" sz="1500" kern="0" dirty="0">
                <a:latin typeface="Trebuchet MS" panose="020B0603020202020204" pitchFamily="34" charset="0"/>
              </a:rPr>
              <a:t>(</a:t>
            </a:r>
            <a:r>
              <a:rPr kumimoji="1" lang="en-US" altLang="ko-KR" sz="15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500" kern="0" dirty="0">
                <a:latin typeface="Trebuchet MS" panose="020B0603020202020204" pitchFamily="34" charset="0"/>
              </a:rPr>
              <a:t>)-2.9	</a:t>
            </a:r>
            <a:r>
              <a:rPr kumimoji="1" lang="en-US" altLang="ko-KR" sz="1500" kern="0" dirty="0">
                <a:solidFill>
                  <a:srgbClr val="00B050"/>
                </a:solidFill>
                <a:latin typeface="Trebuchet MS" panose="020B0603020202020204" pitchFamily="34" charset="0"/>
              </a:rPr>
              <a:t>// -2</a:t>
            </a:r>
            <a:endParaRPr kumimoji="1" lang="ko-KR" altLang="en-US" sz="1500" kern="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Symbol" pitchFamily="18" charset="2"/>
              <a:buChar char="·"/>
              <a:tabLst>
                <a:tab pos="2155825" algn="l"/>
              </a:tabLst>
              <a:defRPr/>
            </a:pPr>
            <a:endParaRPr kumimoji="1" lang="ko-KR" altLang="en-US" sz="15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anose="020B0603020202020204" pitchFamily="34" charset="0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27317" y="5464857"/>
            <a:ext cx="4429715" cy="1107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88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9600" y="1744406"/>
            <a:ext cx="7720013" cy="38833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math.h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pi = 3.1415926535;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x = pi / 2;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y = sin(x);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"sin(%f) = %f\n"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x, 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y = cos(x);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"cos(%f) = %f\n"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x, 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예제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삼각함수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5105BC-6900-47F9-BE41-84C066D0D01E}"/>
              </a:ext>
            </a:extLst>
          </p:cNvPr>
          <p:cNvGrpSpPr/>
          <p:nvPr/>
        </p:nvGrpSpPr>
        <p:grpSpPr>
          <a:xfrm>
            <a:off x="4879571" y="4354141"/>
            <a:ext cx="3133897" cy="949379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CB71E0-5DAE-485E-863C-A6EEE0AE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B07663-EF19-496A-BDCF-64288D6AC79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600" b="0" i="0" u="none" strike="noStrike" baseline="0" dirty="0">
                  <a:latin typeface="Consolas" panose="020B0609020204030204" pitchFamily="49" charset="0"/>
                </a:rPr>
                <a:t>sin(1.570796) = 1.000000</a:t>
              </a:r>
            </a:p>
            <a:p>
              <a:pPr algn="l"/>
              <a:r>
                <a:rPr lang="en-US" altLang="ko-KR" sz="1600" b="0" i="0" u="none" strike="noStrike" baseline="0" dirty="0">
                  <a:latin typeface="Consolas" panose="020B0609020204030204" pitchFamily="49" charset="0"/>
                </a:rPr>
                <a:t>cos(1.570796) = 0.000000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함수를 사용하는 이유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소스 코드의 </a:t>
            </a:r>
            <a:r>
              <a:rPr lang="ko-KR" altLang="en-US" dirty="0" err="1"/>
              <a:t>중복성을</a:t>
            </a:r>
            <a:r>
              <a:rPr lang="ko-KR" altLang="en-US" dirty="0"/>
              <a:t> 없애준다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제작된 함수는 다른 프로그램을 제작할 때도 재사용이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문제를 단순한 부분으로 분해할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AF9A44-0F56-68EF-3D79-6ADC1812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5" y="2864538"/>
            <a:ext cx="3602367" cy="22008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8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main(</a:t>
            </a:r>
            <a:r>
              <a:rPr lang="en-US" altLang="ko-KR" sz="1400" b="0" i="0" u="none" strike="noStrike" baseline="0" dirty="0">
                <a:solidFill>
                  <a:srgbClr val="008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...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FF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숫자들을 읽어 들이는 </a:t>
            </a:r>
            <a:r>
              <a:rPr lang="ko-KR" altLang="en-US" sz="1400" b="1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코드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...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숫자들을 정렬하는 </a:t>
            </a:r>
            <a:r>
              <a:rPr lang="ko-KR" altLang="en-US" sz="1400" b="1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코드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...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정렬된 숫자들을 출력하는 </a:t>
            </a:r>
            <a:r>
              <a:rPr lang="ko-KR" altLang="en-US" sz="1400" b="1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코드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...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F1846-932D-A075-FDC1-58C18EC6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072" y="3028598"/>
            <a:ext cx="4439273" cy="18727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8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main(</a:t>
            </a:r>
            <a:r>
              <a:rPr lang="en-US" altLang="ko-KR" sz="1400" b="0" i="0" u="none" strike="noStrike" baseline="0" dirty="0">
                <a:solidFill>
                  <a:srgbClr val="008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...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read_list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  <a:r>
              <a:rPr lang="en-US" altLang="ko-KR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숫자들을 읽어 들이는 </a:t>
            </a:r>
            <a:r>
              <a:rPr lang="ko-KR" altLang="en-US" sz="1400" b="1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함수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sort_list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  <a:r>
              <a:rPr lang="en-US" altLang="ko-KR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숫자들을 정렬하는 </a:t>
            </a:r>
            <a:r>
              <a:rPr lang="ko-KR" altLang="en-US" sz="1400" b="1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함수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print_list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  <a:r>
              <a:rPr lang="en-US" altLang="ko-KR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정렬된 숫자들을 출력하는 </a:t>
            </a:r>
            <a:r>
              <a:rPr lang="ko-KR" altLang="en-US" sz="1400" b="1" i="0" u="none" strike="noStrike" baseline="0" dirty="0">
                <a:solidFill>
                  <a:srgbClr val="006600"/>
                </a:solidFill>
                <a:latin typeface="Trebuchet MS" panose="020B0603020202020204" pitchFamily="34" charset="0"/>
              </a:rPr>
              <a:t>함수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...</a:t>
            </a:r>
          </a:p>
          <a:p>
            <a:pPr algn="l">
              <a:tabLst>
                <a:tab pos="539750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1958F61-27B6-08C2-63BD-FFB555C9D855}"/>
              </a:ext>
            </a:extLst>
          </p:cNvPr>
          <p:cNvSpPr/>
          <p:nvPr/>
        </p:nvSpPr>
        <p:spPr>
          <a:xfrm rot="16200000">
            <a:off x="3892171" y="3731428"/>
            <a:ext cx="539379" cy="46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E6CA-8BFD-430F-BEF7-2520D9C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7880-09B8-4176-BE65-D6506C8E3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모듈 내에서는 최대의 상호 작용이 있어야 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모듈 사이에는 최소의 상호 작용만 존재하여야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030B1-1374-4C76-8B50-17FE39F6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98" y="2898930"/>
            <a:ext cx="7351899" cy="18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2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E6CA-8BFD-430F-BEF7-2520D9C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보충</a:t>
            </a:r>
            <a:r>
              <a:rPr lang="en-US" altLang="ko-KR" dirty="0"/>
              <a:t>) </a:t>
            </a:r>
            <a:r>
              <a:rPr lang="ko-KR" altLang="en-US" dirty="0"/>
              <a:t>인자 전달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7880-09B8-4176-BE65-D6506C8E3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인자 전달</a:t>
            </a:r>
            <a:r>
              <a:rPr lang="en-US" altLang="ko-KR" dirty="0"/>
              <a:t>: </a:t>
            </a:r>
            <a:r>
              <a:rPr lang="ko-KR" altLang="en-US" dirty="0" err="1"/>
              <a:t>실인자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/>
              <a:t>형식인자</a:t>
            </a:r>
            <a:endParaRPr lang="en-US" altLang="ko-KR" dirty="0"/>
          </a:p>
          <a:p>
            <a:pPr eaLnBrk="1" hangingPunct="1"/>
            <a:r>
              <a:rPr lang="ko-KR" altLang="en-US" dirty="0"/>
              <a:t>대표적인 인자 전달 방식</a:t>
            </a:r>
            <a:endParaRPr lang="en-US" altLang="ko-KR" dirty="0"/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</a:rPr>
              <a:t>call-by-value</a:t>
            </a:r>
            <a:r>
              <a:rPr lang="en-US" altLang="ko-KR" dirty="0"/>
              <a:t>: </a:t>
            </a:r>
            <a:r>
              <a:rPr lang="ko-KR" altLang="en-US" dirty="0"/>
              <a:t>값 전달</a:t>
            </a:r>
            <a:r>
              <a:rPr lang="en-US" altLang="ko-KR" dirty="0"/>
              <a:t>, </a:t>
            </a:r>
            <a:r>
              <a:rPr lang="ko-KR" altLang="en-US" dirty="0"/>
              <a:t>값 호출</a:t>
            </a:r>
            <a:endParaRPr lang="en-US" altLang="ko-KR" dirty="0"/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</a:rPr>
              <a:t>call-by-reference</a:t>
            </a:r>
            <a:r>
              <a:rPr lang="en-US" altLang="ko-KR" dirty="0"/>
              <a:t>:  </a:t>
            </a:r>
            <a:r>
              <a:rPr lang="ko-KR" altLang="en-US" dirty="0"/>
              <a:t>참조 전달</a:t>
            </a:r>
            <a:r>
              <a:rPr lang="en-US" altLang="ko-KR" dirty="0"/>
              <a:t>, </a:t>
            </a:r>
            <a:r>
              <a:rPr lang="ko-KR" altLang="en-US" dirty="0"/>
              <a:t>참조 호출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215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E6CA-8BFD-430F-BEF7-2520D9C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 전달 방식</a:t>
            </a:r>
            <a:r>
              <a:rPr lang="en-US" altLang="ko-KR" dirty="0"/>
              <a:t>: </a:t>
            </a:r>
            <a:r>
              <a:rPr lang="en-US" altLang="ko-KR" sz="4400" dirty="0"/>
              <a:t>call-by-value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7880-09B8-4176-BE65-D6506C8E3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형식인자는 실인자와 별도로 존재</a:t>
            </a:r>
            <a:endParaRPr lang="en-US" altLang="ko-KR" dirty="0"/>
          </a:p>
          <a:p>
            <a:pPr eaLnBrk="1" hangingPunct="1"/>
            <a:r>
              <a:rPr lang="ko-KR" altLang="en-US" dirty="0"/>
              <a:t>함수 호출 시 실인자의 값을 복사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메모리 사용과 실행 속도 측면에서 비효율적임</a:t>
            </a:r>
            <a:endParaRPr lang="en-US" altLang="ko-KR" dirty="0"/>
          </a:p>
          <a:p>
            <a:pPr eaLnBrk="1" hangingPunct="1"/>
            <a:r>
              <a:rPr lang="ko-KR" altLang="en-US" dirty="0"/>
              <a:t>호출된 함수 내에서 형식인자를 변경해도 실인자는 바뀌지 않음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부작용</a:t>
            </a:r>
            <a:r>
              <a:rPr lang="en-US" altLang="ko-KR" dirty="0"/>
              <a:t>(side effect)</a:t>
            </a:r>
            <a:r>
              <a:rPr lang="ko-KR" altLang="en-US" dirty="0"/>
              <a:t>이 없음</a:t>
            </a:r>
            <a:endParaRPr lang="en-US" altLang="ko-KR" dirty="0"/>
          </a:p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call-by-value </a:t>
            </a:r>
            <a:r>
              <a:rPr lang="ko-KR" altLang="en-US" dirty="0"/>
              <a:t>방식만 지원</a:t>
            </a:r>
            <a:endParaRPr lang="en-US" altLang="ko-KR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7614C3-F712-646D-1418-5A34F8A3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90" y="3898669"/>
            <a:ext cx="2273382" cy="11147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x = 1;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f(x);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x =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557518-61FE-2C30-C37D-9CD4BAA4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397" y="3898669"/>
            <a:ext cx="2695112" cy="1090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kumimoji="1"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y) 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y++;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A58EC-8CDF-1891-16CA-DB74E7FD53D3}"/>
              </a:ext>
            </a:extLst>
          </p:cNvPr>
          <p:cNvSpPr txBox="1"/>
          <p:nvPr/>
        </p:nvSpPr>
        <p:spPr>
          <a:xfrm>
            <a:off x="2531886" y="5410500"/>
            <a:ext cx="589547" cy="4616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CBB04-F1F6-A2A6-8EB4-104C4D07457E}"/>
              </a:ext>
            </a:extLst>
          </p:cNvPr>
          <p:cNvSpPr txBox="1"/>
          <p:nvPr/>
        </p:nvSpPr>
        <p:spPr>
          <a:xfrm>
            <a:off x="2664233" y="4977361"/>
            <a:ext cx="36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C05BE-01C2-59DA-FFE4-FFAC68E8DDC9}"/>
              </a:ext>
            </a:extLst>
          </p:cNvPr>
          <p:cNvSpPr txBox="1"/>
          <p:nvPr/>
        </p:nvSpPr>
        <p:spPr>
          <a:xfrm>
            <a:off x="5006381" y="5418519"/>
            <a:ext cx="990595" cy="4616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1 </a:t>
            </a:r>
            <a:r>
              <a:rPr lang="en-US" altLang="ko-KR" sz="2400" dirty="0">
                <a:sym typeface="Wingdings" pitchFamily="2" charset="2"/>
              </a:rPr>
              <a:t> 2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8862B-02AE-9E2A-0E83-B399DDEB8EAC}"/>
              </a:ext>
            </a:extLst>
          </p:cNvPr>
          <p:cNvSpPr txBox="1"/>
          <p:nvPr/>
        </p:nvSpPr>
        <p:spPr>
          <a:xfrm>
            <a:off x="5319204" y="4973348"/>
            <a:ext cx="36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0" name="자유형 10">
            <a:extLst>
              <a:ext uri="{FF2B5EF4-FFF2-40B4-BE49-F238E27FC236}">
                <a16:creationId xmlns:a16="http://schemas.microsoft.com/office/drawing/2014/main" id="{356797D7-9611-CB9E-5AEF-2533723D0016}"/>
              </a:ext>
            </a:extLst>
          </p:cNvPr>
          <p:cNvSpPr/>
          <p:nvPr/>
        </p:nvSpPr>
        <p:spPr bwMode="auto">
          <a:xfrm>
            <a:off x="3121429" y="5021471"/>
            <a:ext cx="1900989" cy="413084"/>
          </a:xfrm>
          <a:custGeom>
            <a:avLst/>
            <a:gdLst>
              <a:gd name="connsiteX0" fmla="*/ 0 w 1900989"/>
              <a:gd name="connsiteY0" fmla="*/ 389021 h 413084"/>
              <a:gd name="connsiteX1" fmla="*/ 878305 w 1900989"/>
              <a:gd name="connsiteY1" fmla="*/ 4010 h 413084"/>
              <a:gd name="connsiteX2" fmla="*/ 1900989 w 1900989"/>
              <a:gd name="connsiteY2" fmla="*/ 413084 h 41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0989" h="413084">
                <a:moveTo>
                  <a:pt x="0" y="389021"/>
                </a:moveTo>
                <a:cubicBezTo>
                  <a:pt x="280737" y="194510"/>
                  <a:pt x="561474" y="0"/>
                  <a:pt x="878305" y="4010"/>
                </a:cubicBezTo>
                <a:cubicBezTo>
                  <a:pt x="1195136" y="8020"/>
                  <a:pt x="1900989" y="413084"/>
                  <a:pt x="1900989" y="413084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5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E6CA-8BFD-430F-BEF7-2520D9C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 전달 방식</a:t>
            </a:r>
            <a:r>
              <a:rPr lang="en-US" altLang="ko-KR" dirty="0"/>
              <a:t>: </a:t>
            </a:r>
            <a:r>
              <a:rPr lang="en-US" altLang="ko-KR" sz="4400" dirty="0"/>
              <a:t>call-by-reference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7880-09B8-4176-BE65-D6506C8E3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형식인자는 실인자와</a:t>
            </a:r>
            <a:r>
              <a:rPr lang="en-US" altLang="ko-KR" dirty="0"/>
              <a:t> </a:t>
            </a:r>
            <a:r>
              <a:rPr lang="ko-KR" altLang="en-US" dirty="0"/>
              <a:t>동일</a:t>
            </a:r>
            <a:endParaRPr lang="en-US" altLang="ko-KR" dirty="0"/>
          </a:p>
          <a:p>
            <a:pPr eaLnBrk="1" hangingPunct="1"/>
            <a:r>
              <a:rPr lang="ko-KR" altLang="en-US" dirty="0"/>
              <a:t>함수 호출 시 실인자의 값을 복사하지 않음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메모리 사용과 실행 속도 측면에서 효율적임</a:t>
            </a:r>
            <a:endParaRPr lang="en-US" altLang="ko-KR" dirty="0"/>
          </a:p>
          <a:p>
            <a:pPr eaLnBrk="1" hangingPunct="1"/>
            <a:r>
              <a:rPr lang="ko-KR" altLang="en-US" dirty="0"/>
              <a:t>호출된 함수 내에서 형식인자를 변경하면 실인자도 바뀜</a:t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부작용</a:t>
            </a:r>
            <a:r>
              <a:rPr lang="en-US" altLang="ko-KR" dirty="0"/>
              <a:t>(side effect)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eaLnBrk="1" hangingPunct="1"/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call-by-value</a:t>
            </a:r>
            <a:r>
              <a:rPr lang="ko-KR" altLang="en-US" dirty="0"/>
              <a:t>와 </a:t>
            </a:r>
            <a:r>
              <a:rPr lang="en-US" altLang="ko-KR" dirty="0"/>
              <a:t>call-by-reference </a:t>
            </a:r>
            <a:r>
              <a:rPr lang="ko-KR" altLang="en-US" dirty="0"/>
              <a:t>방식 모두 지원</a:t>
            </a:r>
            <a:endParaRPr lang="en-US" altLang="ko-KR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7614C3-F712-646D-1418-5A34F8A3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90" y="3898669"/>
            <a:ext cx="2273382" cy="11147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x = 1;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f(x);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x = 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557518-61FE-2C30-C37D-9CD4BAA4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397" y="3898669"/>
            <a:ext cx="2686799" cy="1090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kumimoji="1"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y) 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y++;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5575C-D2BC-F98C-2614-080A57DA6CFB}"/>
              </a:ext>
            </a:extLst>
          </p:cNvPr>
          <p:cNvSpPr txBox="1"/>
          <p:nvPr/>
        </p:nvSpPr>
        <p:spPr>
          <a:xfrm>
            <a:off x="3504802" y="5506747"/>
            <a:ext cx="990595" cy="4616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1 </a:t>
            </a:r>
            <a:r>
              <a:rPr lang="en-US" altLang="ko-KR" sz="2400" dirty="0">
                <a:sym typeface="Wingdings" pitchFamily="2" charset="2"/>
              </a:rPr>
              <a:t> 2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91637-E52A-078A-E6B3-631F6DE2920C}"/>
              </a:ext>
            </a:extLst>
          </p:cNvPr>
          <p:cNvSpPr txBox="1"/>
          <p:nvPr/>
        </p:nvSpPr>
        <p:spPr>
          <a:xfrm>
            <a:off x="3516835" y="4989387"/>
            <a:ext cx="94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x ≡ y</a:t>
            </a:r>
            <a:endParaRPr lang="ko-KR" altLang="en-US" sz="2400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34D3EF2B-CDFC-F319-BE77-E8968EB52FB4}"/>
              </a:ext>
            </a:extLst>
          </p:cNvPr>
          <p:cNvSpPr/>
          <p:nvPr/>
        </p:nvSpPr>
        <p:spPr>
          <a:xfrm>
            <a:off x="6949439" y="5267910"/>
            <a:ext cx="1729047" cy="617501"/>
          </a:xfrm>
          <a:prstGeom prst="wedgeRoundRectCallout">
            <a:avLst>
              <a:gd name="adj1" fmla="val -95524"/>
              <a:gd name="adj2" fmla="val -79093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 </a:t>
            </a:r>
            <a:r>
              <a:rPr lang="ko-KR" altLang="en-US" sz="1400" b="1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코드임</a:t>
            </a:r>
            <a:endParaRPr lang="en-US" altLang="ko-KR" sz="1400" b="1" i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400" b="1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 </a:t>
            </a:r>
            <a:r>
              <a:rPr lang="ko-KR" altLang="en-US" sz="1400" b="1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코드가 아님</a:t>
            </a:r>
            <a:r>
              <a:rPr lang="en-US" altLang="ko-KR" sz="1400" b="1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b="1" i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5BD8A-9BFB-4471-9FBD-E933DD833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함수를 작성하면 동일한 코드를 하나로 만들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87CB56-C342-9577-80E4-22554620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09056"/>
            <a:ext cx="7822194" cy="19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3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31C49-C678-4562-8FA0-18DA68B0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E033D-085D-4C1E-A77B-3ECF0F651E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40159" cy="4495800"/>
          </a:xfrm>
        </p:spPr>
        <p:txBody>
          <a:bodyPr/>
          <a:lstStyle/>
          <a:p>
            <a:r>
              <a:rPr lang="ko-KR" altLang="en-US" dirty="0"/>
              <a:t>함수는 특정한 작업을 수행하기 위한 명령어들의 모음이다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함수는 서로 구별되는 이름을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함수는 특정한 작업을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함수는 입력을 받을 수 있고</a:t>
            </a:r>
            <a:r>
              <a:rPr lang="en-US" altLang="ko-KR" dirty="0"/>
              <a:t>(</a:t>
            </a:r>
            <a:r>
              <a:rPr lang="ko-KR" altLang="en-US" b="1" dirty="0"/>
              <a:t>인자를 전달 받을 수 있고</a:t>
            </a:r>
            <a:r>
              <a:rPr lang="en-US" altLang="ko-KR" dirty="0"/>
              <a:t>)</a:t>
            </a:r>
            <a:r>
              <a:rPr lang="ko-KR" altLang="en-US" dirty="0"/>
              <a:t> 결과를 반환할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7F57AC7-81F7-47E8-BED7-575BCE9D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65" y="3429000"/>
            <a:ext cx="3668290" cy="24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함수를 사용하면 코드가 중복되는 것을 막을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한번 작성된 함수는 여러 번 재사용할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함수를 사용하면 전체 프로그램을 모듈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r>
              <a:rPr lang="ko-KR" altLang="en-US" dirty="0"/>
              <a:t>로 나눌 수 있어서</a:t>
            </a:r>
            <a:br>
              <a:rPr lang="en-US" altLang="ko-KR" dirty="0"/>
            </a:br>
            <a:r>
              <a:rPr lang="ko-KR" altLang="en-US" dirty="0"/>
              <a:t>개발 과정이 쉬워지고 보다 체계적이 되면서 유지보수도 쉬워진다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1" y="3716206"/>
            <a:ext cx="3389836" cy="22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C12B2A-C17D-C8F3-0D1A-78F49F3B3B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03698" y="1648878"/>
            <a:ext cx="7000749" cy="356024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함수의 정의</a:t>
            </a:r>
            <a:r>
              <a:rPr lang="en-US" altLang="ko-KR" sz="3600" dirty="0"/>
              <a:t>(definition)</a:t>
            </a:r>
            <a:endParaRPr lang="ko-KR" altLang="en-US" sz="3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D31134-7BFA-42F2-7B4E-820C8EB5B41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6450"/>
            <a:ext cx="8153400" cy="305309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8EE3-D424-48B5-A1F9-A7385E99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BDC25-559D-4309-924A-2505EB78A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반환형</a:t>
            </a:r>
            <a:r>
              <a:rPr lang="en-US" altLang="ko-KR" dirty="0"/>
              <a:t>(return</a:t>
            </a:r>
            <a:r>
              <a:rPr lang="ko-KR" altLang="en-US" dirty="0"/>
              <a:t> </a:t>
            </a:r>
            <a:r>
              <a:rPr lang="en-US" altLang="ko-KR" dirty="0"/>
              <a:t>type)</a:t>
            </a:r>
            <a:endParaRPr lang="ko-KR" altLang="en-US" dirty="0"/>
          </a:p>
          <a:p>
            <a:pPr lvl="1"/>
            <a:r>
              <a:rPr lang="ko-KR" altLang="en-US" dirty="0"/>
              <a:t>반환형은 함수가 처리를 종료한 후에 호출한 곳으로 반환하는 데이터의 유형을 말한다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이름</a:t>
            </a:r>
          </a:p>
          <a:p>
            <a:pPr lvl="1"/>
            <a:r>
              <a:rPr lang="ko-KR" altLang="en-US" dirty="0"/>
              <a:t>함수 이름은 식별자에 대한 규칙만 따른다면 어떤 이름이라도 가능하다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함수의 기능을 암시하는 이름을 사용하면 좋다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B6FE2-0B33-4C63-9F83-EECAB924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6" y="4627469"/>
            <a:ext cx="8172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14512</TotalTime>
  <Words>2978</Words>
  <Application>Microsoft Office PowerPoint</Application>
  <PresentationFormat>화면 슬라이드 쇼(4:3)</PresentationFormat>
  <Paragraphs>507</Paragraphs>
  <Slides>39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굴림</vt:lpstr>
      <vt:lpstr>Arial</vt:lpstr>
      <vt:lpstr>Wingdings</vt:lpstr>
      <vt:lpstr>Consolas</vt:lpstr>
      <vt:lpstr>Tw Cen MT</vt:lpstr>
      <vt:lpstr>Cambria Math</vt:lpstr>
      <vt:lpstr>Times New Roman</vt:lpstr>
      <vt:lpstr>Symbol</vt:lpstr>
      <vt:lpstr>Arial Unicode MS</vt:lpstr>
      <vt:lpstr>Trebuchet MS</vt:lpstr>
      <vt:lpstr>가을</vt:lpstr>
      <vt:lpstr>수식</vt:lpstr>
      <vt:lpstr>제 8장 함수</vt:lpstr>
      <vt:lpstr>함수의 개념</vt:lpstr>
      <vt:lpstr>함수가 필요한 이유</vt:lpstr>
      <vt:lpstr>함수가 필요한 이유</vt:lpstr>
      <vt:lpstr>함수의 특징</vt:lpstr>
      <vt:lpstr>함수의 장점</vt:lpstr>
      <vt:lpstr>함수의 종류</vt:lpstr>
      <vt:lpstr>함수의 정의(definition)</vt:lpstr>
      <vt:lpstr>함수 정의</vt:lpstr>
      <vt:lpstr>함수 호출</vt:lpstr>
      <vt:lpstr>함수는 여러 번 호출될 수 있다.</vt:lpstr>
      <vt:lpstr>예제 </vt:lpstr>
      <vt:lpstr>매개변수(인자, 인수)와 반환값</vt:lpstr>
      <vt:lpstr>매개변수와 반환값</vt:lpstr>
      <vt:lpstr>실인자와 형식인자</vt:lpstr>
      <vt:lpstr>반환값</vt:lpstr>
      <vt:lpstr>예제</vt:lpstr>
      <vt:lpstr>Lab: 팩토리얼(factorial) 계산 함수</vt:lpstr>
      <vt:lpstr>예제: 조합(combination) 계산</vt:lpstr>
      <vt:lpstr>Lab: 소수 판단</vt:lpstr>
      <vt:lpstr>함수 원형</vt:lpstr>
      <vt:lpstr>함수 원형</vt:lpstr>
      <vt:lpstr>함수 원형</vt:lpstr>
      <vt:lpstr>함수 원형을 사용하지 않는 예제</vt:lpstr>
      <vt:lpstr>함수 원형을 반드시 사용해야 하는 경우</vt:lpstr>
      <vt:lpstr>함수 원형 사용 예</vt:lpstr>
      <vt:lpstr>C 표준 라이브러리(C Standard Library)</vt:lpstr>
      <vt:lpstr>난수 함수</vt:lpstr>
      <vt:lpstr>예제: 로또 번호 생성 (Ver. 1)</vt:lpstr>
      <vt:lpstr>예제: 로또 번호 생성 (Ver. 2)</vt:lpstr>
      <vt:lpstr>난수 함수 응용</vt:lpstr>
      <vt:lpstr>수학 함수</vt:lpstr>
      <vt:lpstr>수학 함수</vt:lpstr>
      <vt:lpstr>예제: 삼각함수</vt:lpstr>
      <vt:lpstr>함수를 사용하는 이유</vt:lpstr>
      <vt:lpstr>모듈화</vt:lpstr>
      <vt:lpstr>(보충) 인자 전달 방식</vt:lpstr>
      <vt:lpstr>인자 전달 방식: call-by-value</vt:lpstr>
      <vt:lpstr>인자 전달 방식: call-by-reference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한장수</cp:lastModifiedBy>
  <cp:revision>609</cp:revision>
  <dcterms:created xsi:type="dcterms:W3CDTF">2007-06-29T06:43:39Z</dcterms:created>
  <dcterms:modified xsi:type="dcterms:W3CDTF">2024-06-12T03:50:29Z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