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3E4F"/>
    <a:srgbClr val="5E4FA2"/>
    <a:srgbClr val="FDAE61"/>
    <a:srgbClr val="66C2A5"/>
    <a:srgbClr val="3288BD"/>
    <a:srgbClr val="FFFFFF"/>
    <a:srgbClr val="3F669B"/>
    <a:srgbClr val="FFFFBF"/>
    <a:srgbClr val="FEE08B"/>
    <a:srgbClr val="2E4A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B1B32-F2E1-4A75-9F4E-AC24A9ADC193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60CFC-508B-4F2D-A730-62473C0F4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903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D2B5A-17DD-71F6-09CB-9BFDD4AAC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0D9C84-9107-4708-492D-68FEDBCED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E62E7-2A13-141D-1CD7-01769C58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81C-EE8C-4DAE-A52E-90A0ED8A861F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B1E465-A846-FD14-1873-F6A88F13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A210D9-1E72-3B06-A334-21B52502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21BE-E4A0-4DD8-8F8B-25F5AAF47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99A5E-9DD1-BB58-33FB-24E4F1CF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7B02BC-48C5-1B43-209C-FAC3638B3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9B3D1-82C4-23F5-0246-EA9E7333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81C-EE8C-4DAE-A52E-90A0ED8A861F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65E2D-C5C5-8058-9E06-20645384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207F3-DFEA-F457-37C8-80E2918B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21BE-E4A0-4DD8-8F8B-25F5AAF47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0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47C3BE-2DC3-1D95-9217-A91425C10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9DBB7F-8E34-DCFB-2F29-DD8604D48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67659E-A1A5-D148-0113-84A4F793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81C-EE8C-4DAE-A52E-90A0ED8A861F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E0313-D443-6387-EB4D-64C11A0C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D25B4-490E-02FC-25A7-0BEF3C27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21BE-E4A0-4DD8-8F8B-25F5AAF47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36E18-29AB-2C6D-E3DC-A5B1EBA2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58372-E395-8369-4287-A8192041F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6CDFD-0865-EA33-602D-D418930E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81C-EE8C-4DAE-A52E-90A0ED8A861F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43D8F-FAED-F551-9DE3-B3A847E7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B87F3-4037-25BD-971F-8984370F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21BE-E4A0-4DD8-8F8B-25F5AAF47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68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0F973-5428-8ABC-8DA6-58E6E7F4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D75901-0D32-7887-B645-3D40F5862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1B1E0C-0394-14F0-65D0-4A59A8C3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81C-EE8C-4DAE-A52E-90A0ED8A861F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7914BC-05D4-2798-9058-DA253C90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8D5A5B-A811-D8BF-EFE8-823B2E48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21BE-E4A0-4DD8-8F8B-25F5AAF47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33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BC180-6A61-A44F-91B5-5011BD96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C11B8-CF17-5D93-23C8-16C6180FA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30C5A7-BFB7-4F17-C329-C0EEADCA5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19DEB7-2313-4C42-5505-50E4F6D7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81C-EE8C-4DAE-A52E-90A0ED8A861F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9AFC61-5191-412E-60F3-2F6CDD55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77596B-9B2A-13A7-416A-9ED68915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21BE-E4A0-4DD8-8F8B-25F5AAF47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10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A00DA-0258-AF28-7FAD-3B6A529DF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107844-4F04-50CE-E832-3C56C56F5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DA1698-5F64-E12C-D940-BE392CB1B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193630-C39B-B32F-D899-077EFF879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87EE90-1035-09A1-3336-A6271C036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A0E553-7D5E-B6D1-1017-2F57DF75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81C-EE8C-4DAE-A52E-90A0ED8A861F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C0CB90-6AF4-EE63-2046-EC9AE47E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57D54B-CE15-12D7-7552-290FBF09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21BE-E4A0-4DD8-8F8B-25F5AAF47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35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7212-A5BD-09F7-16C6-7F0B3B3A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439DB9-81A8-1754-4BA8-86AAD8EE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81C-EE8C-4DAE-A52E-90A0ED8A861F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AC7689-84E8-5838-0F25-E835A646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F15720-7A28-D2F8-9FD8-5A29FBEE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21BE-E4A0-4DD8-8F8B-25F5AAF47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1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5B507B-6826-3B71-F592-F6CD1640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81C-EE8C-4DAE-A52E-90A0ED8A861F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8FBE7D-1507-7567-1FC5-2F037532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2D9BC6-0E42-DD8B-93A9-3B32ED00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21BE-E4A0-4DD8-8F8B-25F5AAF47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47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A5B27-F0D9-DE3F-FAB5-E065DE17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4BE08-9D3B-46DB-3C85-88A906BF6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2A7E81-DB06-6AA7-9CBD-CF90507CB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05A783-5C6D-CF78-9980-8135E1D4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81C-EE8C-4DAE-A52E-90A0ED8A861F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2849C0-3C05-48C9-5151-CA2B1B19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8BA5EF-72A4-CD2A-B07A-A390EEC4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21BE-E4A0-4DD8-8F8B-25F5AAF47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34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05B21-2F11-2CFB-6D88-C3F8EC34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E391B6-AFDB-8A72-15DE-B946FADE1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5DB8E7-BCE8-7A63-9BF4-C99C70768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F135DA-0163-CE5C-3C54-ADBCB106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81C-EE8C-4DAE-A52E-90A0ED8A861F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0A00FD-703D-A230-9B7F-C1E3AFF42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10A057-0987-E4D9-E975-677ECF21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21BE-E4A0-4DD8-8F8B-25F5AAF47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18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9BC9B8-F568-3B99-394E-7DC5161F5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E4BB9B-127E-E3B8-2E62-7A156C4EC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DD56D-DFDD-C690-6EE0-074FB9957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CD81C-EE8C-4DAE-A52E-90A0ED8A861F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8A3E7A-E0DB-9E24-86B6-AB3A59D65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A7DE8-790E-B86C-8FB6-0F93CA8C2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921BE-E4A0-4DD8-8F8B-25F5AAF47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19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0E7C7C-6606-0833-4F82-243729C7D5E0}"/>
              </a:ext>
            </a:extLst>
          </p:cNvPr>
          <p:cNvSpPr/>
          <p:nvPr/>
        </p:nvSpPr>
        <p:spPr>
          <a:xfrm>
            <a:off x="5791200" y="449942"/>
            <a:ext cx="6400799" cy="4731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1965D5C-54C2-2863-8EB1-6BA16885538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91200" y="449942"/>
            <a:ext cx="6183086" cy="4731658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4800" dirty="0">
                <a:solidFill>
                  <a:srgbClr val="3F669B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关于 </a:t>
            </a:r>
            <a:r>
              <a:rPr lang="zh-CN" altLang="en-US" sz="6000" dirty="0">
                <a:solidFill>
                  <a:srgbClr val="3F669B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编写</a:t>
            </a:r>
            <a:r>
              <a:rPr lang="zh-CN" altLang="en-US" sz="5400" dirty="0">
                <a:solidFill>
                  <a:srgbClr val="3F669B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</a:t>
            </a:r>
            <a:r>
              <a:rPr lang="en-US" altLang="zh-CN" sz="5400" dirty="0">
                <a:solidFill>
                  <a:srgbClr val="3F669B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x64</a:t>
            </a:r>
            <a:br>
              <a:rPr lang="en-US" altLang="zh-CN" sz="5400" dirty="0">
                <a:solidFill>
                  <a:srgbClr val="3F669B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</a:br>
            <a:r>
              <a:rPr lang="en-US" altLang="zh-CN" sz="5400" dirty="0">
                <a:solidFill>
                  <a:srgbClr val="3F669B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Windows 10 </a:t>
            </a:r>
            <a:r>
              <a:rPr lang="zh-CN" altLang="en-US" sz="5400" dirty="0">
                <a:solidFill>
                  <a:srgbClr val="3F669B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驱动</a:t>
            </a:r>
            <a:br>
              <a:rPr lang="en-US" altLang="zh-CN" sz="5400" dirty="0">
                <a:solidFill>
                  <a:srgbClr val="3F669B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</a:br>
            <a:r>
              <a:rPr lang="zh-CN" altLang="en-US" dirty="0">
                <a:solidFill>
                  <a:srgbClr val="3F669B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以了解 </a:t>
            </a:r>
            <a:r>
              <a:rPr lang="zh-CN" altLang="en-US" sz="6600" dirty="0">
                <a:solidFill>
                  <a:srgbClr val="3F669B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虚拟内存</a:t>
            </a:r>
            <a:br>
              <a:rPr lang="en-US" altLang="zh-CN" sz="5400" dirty="0">
                <a:solidFill>
                  <a:srgbClr val="3F669B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</a:br>
            <a:r>
              <a:rPr lang="zh-CN" altLang="en-US" dirty="0">
                <a:solidFill>
                  <a:srgbClr val="3F669B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这件</a:t>
            </a:r>
            <a:r>
              <a:rPr lang="zh-CN" altLang="en-US" sz="6000" b="1" dirty="0">
                <a:solidFill>
                  <a:srgbClr val="3F669B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事</a:t>
            </a:r>
          </a:p>
        </p:txBody>
      </p:sp>
    </p:spTree>
    <p:extLst>
      <p:ext uri="{BB962C8B-B14F-4D97-AF65-F5344CB8AC3E}">
        <p14:creationId xmlns:p14="http://schemas.microsoft.com/office/powerpoint/2010/main" val="21304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1D963A50-10B2-10FB-5EB8-51E894173D63}"/>
              </a:ext>
            </a:extLst>
          </p:cNvPr>
          <p:cNvSpPr/>
          <p:nvPr/>
        </p:nvSpPr>
        <p:spPr>
          <a:xfrm>
            <a:off x="10105745" y="1634837"/>
            <a:ext cx="767468" cy="36770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94894E5-515B-E6FF-1C65-F3E22BF59B4E}"/>
              </a:ext>
            </a:extLst>
          </p:cNvPr>
          <p:cNvSpPr/>
          <p:nvPr/>
        </p:nvSpPr>
        <p:spPr>
          <a:xfrm>
            <a:off x="5607432" y="3324702"/>
            <a:ext cx="1243835" cy="1222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87AE4D4-217A-1EDE-C7FD-B353645C8495}"/>
              </a:ext>
            </a:extLst>
          </p:cNvPr>
          <p:cNvSpPr/>
          <p:nvPr/>
        </p:nvSpPr>
        <p:spPr>
          <a:xfrm>
            <a:off x="3565606" y="3241602"/>
            <a:ext cx="1243835" cy="1222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DE020E74-114F-FD0E-ECAF-AFB6E4B647DF}"/>
              </a:ext>
            </a:extLst>
          </p:cNvPr>
          <p:cNvSpPr/>
          <p:nvPr/>
        </p:nvSpPr>
        <p:spPr>
          <a:xfrm>
            <a:off x="3566797" y="3249514"/>
            <a:ext cx="1243835" cy="238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4" name="表格 33">
            <a:extLst>
              <a:ext uri="{FF2B5EF4-FFF2-40B4-BE49-F238E27FC236}">
                <a16:creationId xmlns:a16="http://schemas.microsoft.com/office/drawing/2014/main" id="{A16D5F35-7F3A-201C-E7A2-D993565BA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31019"/>
              </p:ext>
            </p:extLst>
          </p:nvPr>
        </p:nvGraphicFramePr>
        <p:xfrm>
          <a:off x="3143835" y="3002506"/>
          <a:ext cx="1664559" cy="1463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1486128869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3106796499"/>
                    </a:ext>
                  </a:extLst>
                </a:gridCol>
                <a:gridCol w="454884">
                  <a:extLst>
                    <a:ext uri="{9D8B030D-6E8A-4147-A177-3AD203B41FA5}">
                      <a16:colId xmlns:a16="http://schemas.microsoft.com/office/drawing/2014/main" val="13616845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40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12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050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511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730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537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zh-CN" altLang="en-US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321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 1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206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0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947809"/>
                  </a:ext>
                </a:extLst>
              </a:tr>
            </a:tbl>
          </a:graphicData>
        </a:graphic>
      </p:graphicFrame>
      <p:sp>
        <p:nvSpPr>
          <p:cNvPr id="90" name="矩形 89">
            <a:extLst>
              <a:ext uri="{FF2B5EF4-FFF2-40B4-BE49-F238E27FC236}">
                <a16:creationId xmlns:a16="http://schemas.microsoft.com/office/drawing/2014/main" id="{C0EB470D-7F4E-DF68-150C-5220E6FFB98C}"/>
              </a:ext>
            </a:extLst>
          </p:cNvPr>
          <p:cNvSpPr/>
          <p:nvPr/>
        </p:nvSpPr>
        <p:spPr>
          <a:xfrm>
            <a:off x="1526210" y="2967038"/>
            <a:ext cx="1243835" cy="1222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E8CF8E75-446A-34FA-2BA1-EA4054656013}"/>
              </a:ext>
            </a:extLst>
          </p:cNvPr>
          <p:cNvSpPr/>
          <p:nvPr/>
        </p:nvSpPr>
        <p:spPr>
          <a:xfrm>
            <a:off x="1529871" y="3462319"/>
            <a:ext cx="1243835" cy="238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33">
            <a:extLst>
              <a:ext uri="{FF2B5EF4-FFF2-40B4-BE49-F238E27FC236}">
                <a16:creationId xmlns:a16="http://schemas.microsoft.com/office/drawing/2014/main" id="{167D230B-8954-B27B-4CF7-358DC53C1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403575"/>
              </p:ext>
            </p:extLst>
          </p:nvPr>
        </p:nvGraphicFramePr>
        <p:xfrm>
          <a:off x="1105486" y="2726400"/>
          <a:ext cx="1664559" cy="1463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1486128869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3106796499"/>
                    </a:ext>
                  </a:extLst>
                </a:gridCol>
                <a:gridCol w="454884">
                  <a:extLst>
                    <a:ext uri="{9D8B030D-6E8A-4147-A177-3AD203B41FA5}">
                      <a16:colId xmlns:a16="http://schemas.microsoft.com/office/drawing/2014/main" val="13616845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40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12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050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511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730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537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zh-CN" altLang="en-US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321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 1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206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0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947809"/>
                  </a:ext>
                </a:extLst>
              </a:tr>
            </a:tbl>
          </a:graphicData>
        </a:graphic>
      </p:graphicFrame>
      <p:sp>
        <p:nvSpPr>
          <p:cNvPr id="92" name="矩形 91">
            <a:extLst>
              <a:ext uri="{FF2B5EF4-FFF2-40B4-BE49-F238E27FC236}">
                <a16:creationId xmlns:a16="http://schemas.microsoft.com/office/drawing/2014/main" id="{E7A9BD3A-C077-6E94-DE50-A2A91D0C7248}"/>
              </a:ext>
            </a:extLst>
          </p:cNvPr>
          <p:cNvSpPr/>
          <p:nvPr/>
        </p:nvSpPr>
        <p:spPr>
          <a:xfrm>
            <a:off x="7842331" y="4397693"/>
            <a:ext cx="1243835" cy="1222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C43CC1-4D25-1FA2-704D-382641EFA52C}"/>
              </a:ext>
            </a:extLst>
          </p:cNvPr>
          <p:cNvSpPr/>
          <p:nvPr/>
        </p:nvSpPr>
        <p:spPr>
          <a:xfrm>
            <a:off x="1727156" y="4354341"/>
            <a:ext cx="82311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L1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 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PT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graphicFrame>
        <p:nvGraphicFramePr>
          <p:cNvPr id="42" name="表格 33">
            <a:extLst>
              <a:ext uri="{FF2B5EF4-FFF2-40B4-BE49-F238E27FC236}">
                <a16:creationId xmlns:a16="http://schemas.microsoft.com/office/drawing/2014/main" id="{14B25A67-952D-20A4-4C87-FF64B20EB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994300"/>
              </p:ext>
            </p:extLst>
          </p:nvPr>
        </p:nvGraphicFramePr>
        <p:xfrm>
          <a:off x="3143836" y="1263360"/>
          <a:ext cx="1664559" cy="1463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1486128869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3106796499"/>
                    </a:ext>
                  </a:extLst>
                </a:gridCol>
                <a:gridCol w="454884">
                  <a:extLst>
                    <a:ext uri="{9D8B030D-6E8A-4147-A177-3AD203B41FA5}">
                      <a16:colId xmlns:a16="http://schemas.microsoft.com/office/drawing/2014/main" val="13616845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40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12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050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511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730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537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zh-CN" altLang="en-US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321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 1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206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0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947809"/>
                  </a:ext>
                </a:extLst>
              </a:tr>
            </a:tbl>
          </a:graphicData>
        </a:graphic>
      </p:graphicFrame>
      <p:graphicFrame>
        <p:nvGraphicFramePr>
          <p:cNvPr id="45" name="表格 33">
            <a:extLst>
              <a:ext uri="{FF2B5EF4-FFF2-40B4-BE49-F238E27FC236}">
                <a16:creationId xmlns:a16="http://schemas.microsoft.com/office/drawing/2014/main" id="{DF53DA16-E628-9A4E-2B4D-641061E5F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021825"/>
              </p:ext>
            </p:extLst>
          </p:nvPr>
        </p:nvGraphicFramePr>
        <p:xfrm>
          <a:off x="5182184" y="4888575"/>
          <a:ext cx="1664559" cy="1463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1486128869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3106796499"/>
                    </a:ext>
                  </a:extLst>
                </a:gridCol>
                <a:gridCol w="454884">
                  <a:extLst>
                    <a:ext uri="{9D8B030D-6E8A-4147-A177-3AD203B41FA5}">
                      <a16:colId xmlns:a16="http://schemas.microsoft.com/office/drawing/2014/main" val="13616845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40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12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050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511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730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537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zh-CN" altLang="en-US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321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 1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206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0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947809"/>
                  </a:ext>
                </a:extLst>
              </a:tr>
            </a:tbl>
          </a:graphicData>
        </a:graphic>
      </p:graphicFrame>
      <p:graphicFrame>
        <p:nvGraphicFramePr>
          <p:cNvPr id="47" name="表格 33">
            <a:extLst>
              <a:ext uri="{FF2B5EF4-FFF2-40B4-BE49-F238E27FC236}">
                <a16:creationId xmlns:a16="http://schemas.microsoft.com/office/drawing/2014/main" id="{89ACD6BA-FC7E-602B-8712-2C8C2ED14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554277"/>
              </p:ext>
            </p:extLst>
          </p:nvPr>
        </p:nvGraphicFramePr>
        <p:xfrm>
          <a:off x="5182184" y="1077885"/>
          <a:ext cx="1664559" cy="1463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1486128869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3106796499"/>
                    </a:ext>
                  </a:extLst>
                </a:gridCol>
                <a:gridCol w="454884">
                  <a:extLst>
                    <a:ext uri="{9D8B030D-6E8A-4147-A177-3AD203B41FA5}">
                      <a16:colId xmlns:a16="http://schemas.microsoft.com/office/drawing/2014/main" val="13616845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40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12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050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511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730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537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zh-CN" altLang="en-US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321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 1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206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0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947809"/>
                  </a:ext>
                </a:extLst>
              </a:tr>
            </a:tbl>
          </a:graphicData>
        </a:graphic>
      </p:graphicFrame>
      <p:graphicFrame>
        <p:nvGraphicFramePr>
          <p:cNvPr id="48" name="表格 33">
            <a:extLst>
              <a:ext uri="{FF2B5EF4-FFF2-40B4-BE49-F238E27FC236}">
                <a16:creationId xmlns:a16="http://schemas.microsoft.com/office/drawing/2014/main" id="{C0F7F2E7-6562-5CD2-CF19-C3C1C1701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157058"/>
              </p:ext>
            </p:extLst>
          </p:nvPr>
        </p:nvGraphicFramePr>
        <p:xfrm>
          <a:off x="7398411" y="2540925"/>
          <a:ext cx="1664559" cy="1463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1486128869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3106796499"/>
                    </a:ext>
                  </a:extLst>
                </a:gridCol>
                <a:gridCol w="454884">
                  <a:extLst>
                    <a:ext uri="{9D8B030D-6E8A-4147-A177-3AD203B41FA5}">
                      <a16:colId xmlns:a16="http://schemas.microsoft.com/office/drawing/2014/main" val="13616845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40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12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050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511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730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537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zh-CN" altLang="en-US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321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 1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206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0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947809"/>
                  </a:ext>
                </a:extLst>
              </a:tr>
            </a:tbl>
          </a:graphicData>
        </a:graphic>
      </p:graphicFrame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D1193733-297C-C9DD-E476-B425E35A0615}"/>
              </a:ext>
            </a:extLst>
          </p:cNvPr>
          <p:cNvCxnSpPr>
            <a:cxnSpLocks/>
          </p:cNvCxnSpPr>
          <p:nvPr/>
        </p:nvCxnSpPr>
        <p:spPr>
          <a:xfrm flipV="1">
            <a:off x="1937765" y="2726400"/>
            <a:ext cx="1586485" cy="81690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92D8B793-66E2-58C3-6DF4-174E7B01AB27}"/>
              </a:ext>
            </a:extLst>
          </p:cNvPr>
          <p:cNvCxnSpPr/>
          <p:nvPr/>
        </p:nvCxnSpPr>
        <p:spPr>
          <a:xfrm>
            <a:off x="1937765" y="4076700"/>
            <a:ext cx="1586485" cy="388846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AF4BD761-4C28-9B8C-AAC6-E47D73914FD0}"/>
              </a:ext>
            </a:extLst>
          </p:cNvPr>
          <p:cNvCxnSpPr>
            <a:cxnSpLocks/>
          </p:cNvCxnSpPr>
          <p:nvPr/>
        </p:nvCxnSpPr>
        <p:spPr>
          <a:xfrm>
            <a:off x="4033265" y="1705183"/>
            <a:ext cx="1529335" cy="83574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1A42FF75-9A7A-7139-A82A-6D091E380C77}"/>
              </a:ext>
            </a:extLst>
          </p:cNvPr>
          <p:cNvCxnSpPr/>
          <p:nvPr/>
        </p:nvCxnSpPr>
        <p:spPr>
          <a:xfrm rot="16200000" flipH="1">
            <a:off x="3631900" y="4420914"/>
            <a:ext cx="2274915" cy="1586486"/>
          </a:xfrm>
          <a:prstGeom prst="curvedConnector3">
            <a:avLst>
              <a:gd name="adj1" fmla="val 9898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CBE89AC4-661D-E63C-643A-24BE4DD04664}"/>
              </a:ext>
            </a:extLst>
          </p:cNvPr>
          <p:cNvSpPr/>
          <p:nvPr/>
        </p:nvSpPr>
        <p:spPr>
          <a:xfrm>
            <a:off x="3621710" y="6393418"/>
            <a:ext cx="82311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L2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 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PT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A36F678-04A1-F47E-7F53-7A8C0D9B0731}"/>
              </a:ext>
            </a:extLst>
          </p:cNvPr>
          <p:cNvSpPr/>
          <p:nvPr/>
        </p:nvSpPr>
        <p:spPr>
          <a:xfrm>
            <a:off x="5817795" y="6402217"/>
            <a:ext cx="82311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L3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 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PT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F48A3D9-4F9A-072B-B059-47F07FB4C89A}"/>
              </a:ext>
            </a:extLst>
          </p:cNvPr>
          <p:cNvSpPr/>
          <p:nvPr/>
        </p:nvSpPr>
        <p:spPr>
          <a:xfrm>
            <a:off x="7856145" y="6364117"/>
            <a:ext cx="82311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L4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 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PT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C6D5DE87-1FC6-7A8A-A9BA-0BDC272A5DEA}"/>
              </a:ext>
            </a:extLst>
          </p:cNvPr>
          <p:cNvCxnSpPr/>
          <p:nvPr/>
        </p:nvCxnSpPr>
        <p:spPr>
          <a:xfrm>
            <a:off x="6014463" y="3714750"/>
            <a:ext cx="1767462" cy="289215"/>
          </a:xfrm>
          <a:prstGeom prst="curvedConnector3">
            <a:avLst>
              <a:gd name="adj1" fmla="val 7119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036AACF7-4FBB-CC19-7F6C-20D011E9979D}"/>
              </a:ext>
            </a:extLst>
          </p:cNvPr>
          <p:cNvSpPr/>
          <p:nvPr/>
        </p:nvSpPr>
        <p:spPr>
          <a:xfrm>
            <a:off x="647859" y="4942564"/>
            <a:ext cx="63671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CR3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4E1BD350-08E5-3903-6154-073A5413CF0F}"/>
              </a:ext>
            </a:extLst>
          </p:cNvPr>
          <p:cNvCxnSpPr>
            <a:stCxn id="73" idx="0"/>
          </p:cNvCxnSpPr>
          <p:nvPr/>
        </p:nvCxnSpPr>
        <p:spPr>
          <a:xfrm rot="5400000" flipH="1" flipV="1">
            <a:off x="869651" y="4286005"/>
            <a:ext cx="753124" cy="559994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表格 33">
            <a:extLst>
              <a:ext uri="{FF2B5EF4-FFF2-40B4-BE49-F238E27FC236}">
                <a16:creationId xmlns:a16="http://schemas.microsoft.com/office/drawing/2014/main" id="{C4EAA453-DA9D-2F62-AB6A-57D00F5A8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232282"/>
              </p:ext>
            </p:extLst>
          </p:nvPr>
        </p:nvGraphicFramePr>
        <p:xfrm>
          <a:off x="9663538" y="1159932"/>
          <a:ext cx="1209675" cy="53644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1486128869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3106796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730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537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801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311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633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100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491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150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063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127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1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966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844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3471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51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786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479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480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416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zh-CN" altLang="en-US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728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 1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211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0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563720"/>
                  </a:ext>
                </a:extLst>
              </a:tr>
            </a:tbl>
          </a:graphicData>
        </a:graphic>
      </p:graphicFrame>
      <p:sp>
        <p:nvSpPr>
          <p:cNvPr id="77" name="左大括号 76">
            <a:extLst>
              <a:ext uri="{FF2B5EF4-FFF2-40B4-BE49-F238E27FC236}">
                <a16:creationId xmlns:a16="http://schemas.microsoft.com/office/drawing/2014/main" id="{7109DE28-99D4-9193-F7C4-82543DEEE515}"/>
              </a:ext>
            </a:extLst>
          </p:cNvPr>
          <p:cNvSpPr/>
          <p:nvPr/>
        </p:nvSpPr>
        <p:spPr>
          <a:xfrm rot="10800000">
            <a:off x="10873213" y="1805941"/>
            <a:ext cx="318357" cy="3359271"/>
          </a:xfrm>
          <a:prstGeom prst="leftBrace">
            <a:avLst>
              <a:gd name="adj1" fmla="val 8333"/>
              <a:gd name="adj2" fmla="val 497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FF8EA54E-BAA8-4868-7F39-4A977B98DA26}"/>
              </a:ext>
            </a:extLst>
          </p:cNvPr>
          <p:cNvSpPr/>
          <p:nvPr/>
        </p:nvSpPr>
        <p:spPr>
          <a:xfrm>
            <a:off x="11109125" y="3324702"/>
            <a:ext cx="849913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   2</a:t>
            </a:r>
            <a:r>
              <a:rPr lang="en-US" altLang="zh-CN" sz="14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12</a:t>
            </a:r>
            <a:r>
              <a:rPr lang="en-US" altLang="zh-C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 B</a:t>
            </a:r>
          </a:p>
          <a:p>
            <a:r>
              <a:rPr lang="en-US" altLang="zh-C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= 4096B</a:t>
            </a:r>
          </a:p>
          <a:p>
            <a:r>
              <a:rPr lang="en-US" altLang="zh-CN"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= 4KB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F8F7E09-08E0-7DB9-A43C-C0A69CC3AE0A}"/>
              </a:ext>
            </a:extLst>
          </p:cNvPr>
          <p:cNvSpPr/>
          <p:nvPr/>
        </p:nvSpPr>
        <p:spPr>
          <a:xfrm>
            <a:off x="395433" y="383588"/>
            <a:ext cx="1955150" cy="297455"/>
          </a:xfrm>
          <a:prstGeom prst="rect">
            <a:avLst/>
          </a:prstGeom>
          <a:solidFill>
            <a:srgbClr val="328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VPN 1</a:t>
            </a:r>
            <a:endParaRPr lang="zh-CN" altLang="en-US" dirty="0"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AE7EF30-1F79-BB81-835D-214A143F580A}"/>
              </a:ext>
            </a:extLst>
          </p:cNvPr>
          <p:cNvSpPr/>
          <p:nvPr/>
        </p:nvSpPr>
        <p:spPr>
          <a:xfrm>
            <a:off x="2358159" y="385002"/>
            <a:ext cx="1953666" cy="297455"/>
          </a:xfrm>
          <a:prstGeom prst="rect">
            <a:avLst/>
          </a:prstGeom>
          <a:solidFill>
            <a:srgbClr val="66C2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VPN 2</a:t>
            </a:r>
            <a:endParaRPr lang="zh-CN" altLang="en-US" dirty="0"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DEC23473-D867-FC1E-2669-0168861104C9}"/>
              </a:ext>
            </a:extLst>
          </p:cNvPr>
          <p:cNvSpPr/>
          <p:nvPr/>
        </p:nvSpPr>
        <p:spPr>
          <a:xfrm>
            <a:off x="4319401" y="389673"/>
            <a:ext cx="1953666" cy="297455"/>
          </a:xfrm>
          <a:prstGeom prst="rect">
            <a:avLst/>
          </a:prstGeom>
          <a:solidFill>
            <a:srgbClr val="FDAE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VPN 3</a:t>
            </a:r>
            <a:endParaRPr lang="zh-CN" altLang="en-US" dirty="0"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9A802708-5EE0-B55B-0AAC-8E626AA05DD7}"/>
              </a:ext>
            </a:extLst>
          </p:cNvPr>
          <p:cNvSpPr/>
          <p:nvPr/>
        </p:nvSpPr>
        <p:spPr>
          <a:xfrm>
            <a:off x="6272279" y="389673"/>
            <a:ext cx="1952091" cy="297455"/>
          </a:xfrm>
          <a:prstGeom prst="rect">
            <a:avLst/>
          </a:prstGeom>
          <a:solidFill>
            <a:srgbClr val="D53E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VPN 4</a:t>
            </a:r>
            <a:endParaRPr lang="zh-CN" altLang="en-US" dirty="0"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60B1D092-8ED9-DC45-1247-ACD8DD34CB78}"/>
              </a:ext>
            </a:extLst>
          </p:cNvPr>
          <p:cNvSpPr/>
          <p:nvPr/>
        </p:nvSpPr>
        <p:spPr>
          <a:xfrm>
            <a:off x="8224370" y="389673"/>
            <a:ext cx="2953973" cy="297455"/>
          </a:xfrm>
          <a:prstGeom prst="rect">
            <a:avLst/>
          </a:prstGeom>
          <a:solidFill>
            <a:srgbClr val="5E4F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VPO</a:t>
            </a:r>
            <a:endParaRPr lang="zh-CN" altLang="en-US" dirty="0"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64A965F-62F5-A293-1AED-648C3A9F2B0E}"/>
              </a:ext>
            </a:extLst>
          </p:cNvPr>
          <p:cNvSpPr/>
          <p:nvPr/>
        </p:nvSpPr>
        <p:spPr>
          <a:xfrm>
            <a:off x="1218418" y="60310"/>
            <a:ext cx="3113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9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7EE5A53-D098-24B1-B5DB-EF6D56014E7F}"/>
              </a:ext>
            </a:extLst>
          </p:cNvPr>
          <p:cNvSpPr/>
          <p:nvPr/>
        </p:nvSpPr>
        <p:spPr>
          <a:xfrm>
            <a:off x="3213532" y="75409"/>
            <a:ext cx="3113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9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9E9E26C-BEA4-37CE-DF6D-16107739847B}"/>
              </a:ext>
            </a:extLst>
          </p:cNvPr>
          <p:cNvSpPr/>
          <p:nvPr/>
        </p:nvSpPr>
        <p:spPr>
          <a:xfrm>
            <a:off x="5602908" y="3807487"/>
            <a:ext cx="1243835" cy="238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67E8411-CE33-661B-5E7A-5C3BE614A6D9}"/>
              </a:ext>
            </a:extLst>
          </p:cNvPr>
          <p:cNvSpPr/>
          <p:nvPr/>
        </p:nvSpPr>
        <p:spPr>
          <a:xfrm>
            <a:off x="5123485" y="77587"/>
            <a:ext cx="3113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9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BB3EF66D-D260-C61F-A6D9-1E40667669DF}"/>
              </a:ext>
            </a:extLst>
          </p:cNvPr>
          <p:cNvSpPr/>
          <p:nvPr/>
        </p:nvSpPr>
        <p:spPr>
          <a:xfrm>
            <a:off x="7109496" y="52962"/>
            <a:ext cx="3113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9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579C93BB-48DC-82C9-1D5B-B120DA9E4468}"/>
              </a:ext>
            </a:extLst>
          </p:cNvPr>
          <p:cNvSpPr/>
          <p:nvPr/>
        </p:nvSpPr>
        <p:spPr>
          <a:xfrm>
            <a:off x="9475171" y="52962"/>
            <a:ext cx="43794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12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A7779C94-E5FC-6D88-FDEC-FC58EC4A2639}"/>
              </a:ext>
            </a:extLst>
          </p:cNvPr>
          <p:cNvSpPr/>
          <p:nvPr/>
        </p:nvSpPr>
        <p:spPr>
          <a:xfrm>
            <a:off x="7835107" y="4650491"/>
            <a:ext cx="1243835" cy="238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6" name="表格 33">
            <a:extLst>
              <a:ext uri="{FF2B5EF4-FFF2-40B4-BE49-F238E27FC236}">
                <a16:creationId xmlns:a16="http://schemas.microsoft.com/office/drawing/2014/main" id="{04E13F58-E563-BEAF-8B8E-F2EB8BCE9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64606"/>
              </p:ext>
            </p:extLst>
          </p:nvPr>
        </p:nvGraphicFramePr>
        <p:xfrm>
          <a:off x="5182184" y="3075967"/>
          <a:ext cx="1664559" cy="1463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1486128869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3106796499"/>
                    </a:ext>
                  </a:extLst>
                </a:gridCol>
                <a:gridCol w="454884">
                  <a:extLst>
                    <a:ext uri="{9D8B030D-6E8A-4147-A177-3AD203B41FA5}">
                      <a16:colId xmlns:a16="http://schemas.microsoft.com/office/drawing/2014/main" val="13616845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40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12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050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511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730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537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zh-CN" altLang="en-US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321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 1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206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0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947809"/>
                  </a:ext>
                </a:extLst>
              </a:tr>
            </a:tbl>
          </a:graphicData>
        </a:graphic>
      </p:graphicFrame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6AD8078F-A152-08E9-2A46-9A0F42985473}"/>
              </a:ext>
            </a:extLst>
          </p:cNvPr>
          <p:cNvCxnSpPr>
            <a:cxnSpLocks/>
          </p:cNvCxnSpPr>
          <p:nvPr/>
        </p:nvCxnSpPr>
        <p:spPr>
          <a:xfrm>
            <a:off x="3976114" y="3352801"/>
            <a:ext cx="1586486" cy="1186206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表格 33">
            <a:extLst>
              <a:ext uri="{FF2B5EF4-FFF2-40B4-BE49-F238E27FC236}">
                <a16:creationId xmlns:a16="http://schemas.microsoft.com/office/drawing/2014/main" id="{61C06B2B-C685-5FB4-D89A-BB850AAEF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616915"/>
              </p:ext>
            </p:extLst>
          </p:nvPr>
        </p:nvGraphicFramePr>
        <p:xfrm>
          <a:off x="7398410" y="4157055"/>
          <a:ext cx="1664559" cy="1463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1486128869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3106796499"/>
                    </a:ext>
                  </a:extLst>
                </a:gridCol>
                <a:gridCol w="454884">
                  <a:extLst>
                    <a:ext uri="{9D8B030D-6E8A-4147-A177-3AD203B41FA5}">
                      <a16:colId xmlns:a16="http://schemas.microsoft.com/office/drawing/2014/main" val="13616845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40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12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050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511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730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537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zh-CN" altLang="en-US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321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 1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206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0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947809"/>
                  </a:ext>
                </a:extLst>
              </a:tr>
            </a:tbl>
          </a:graphicData>
        </a:graphic>
      </p:graphicFrame>
      <p:cxnSp>
        <p:nvCxnSpPr>
          <p:cNvPr id="70" name="连接符: 曲线 69">
            <a:extLst>
              <a:ext uri="{FF2B5EF4-FFF2-40B4-BE49-F238E27FC236}">
                <a16:creationId xmlns:a16="http://schemas.microsoft.com/office/drawing/2014/main" id="{1EF4C341-47CB-ECEF-5C02-61CB3D8A3A01}"/>
              </a:ext>
            </a:extLst>
          </p:cNvPr>
          <p:cNvCxnSpPr>
            <a:cxnSpLocks/>
          </p:cNvCxnSpPr>
          <p:nvPr/>
        </p:nvCxnSpPr>
        <p:spPr>
          <a:xfrm>
            <a:off x="5936390" y="3935903"/>
            <a:ext cx="1845535" cy="1684192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连接符: 曲线 100">
            <a:extLst>
              <a:ext uri="{FF2B5EF4-FFF2-40B4-BE49-F238E27FC236}">
                <a16:creationId xmlns:a16="http://schemas.microsoft.com/office/drawing/2014/main" id="{5706FF8B-F1CD-BC91-F379-C5113686FEAE}"/>
              </a:ext>
            </a:extLst>
          </p:cNvPr>
          <p:cNvCxnSpPr/>
          <p:nvPr/>
        </p:nvCxnSpPr>
        <p:spPr>
          <a:xfrm>
            <a:off x="8321964" y="4723673"/>
            <a:ext cx="1708727" cy="494872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74F727C6-AD42-DDEB-6971-A0715E0FF070}"/>
              </a:ext>
            </a:extLst>
          </p:cNvPr>
          <p:cNvCxnSpPr>
            <a:cxnSpLocks/>
            <a:stCxn id="83" idx="2"/>
          </p:cNvCxnSpPr>
          <p:nvPr/>
        </p:nvCxnSpPr>
        <p:spPr>
          <a:xfrm rot="16200000" flipH="1">
            <a:off x="8622358" y="1766127"/>
            <a:ext cx="2562386" cy="404388"/>
          </a:xfrm>
          <a:prstGeom prst="bentConnector3">
            <a:avLst>
              <a:gd name="adj1" fmla="val 100104"/>
            </a:avLst>
          </a:prstGeom>
          <a:ln w="19050">
            <a:solidFill>
              <a:srgbClr val="5E4F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8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88BD"/>
                                      </p:to>
                                    </p:animClr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88BD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animClr clrSpc="rgb" dir="cw">
                                      <p:cBhvr>
                                        <p:cTn id="1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C2A5"/>
                                      </p:to>
                                    </p:animClr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C2A5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animClr clrSpc="rgb" dir="cw">
                                      <p:cBhvr>
                                        <p:cTn id="13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DAE61"/>
                                      </p:to>
                                    </p:animClr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AE61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animClr clrSpc="rgb" dir="cw">
                                      <p:cBhvr>
                                        <p:cTn id="15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53E4F"/>
                                      </p:to>
                                    </p:animClr>
                                    <p:animClr clrSpc="rgb" dir="cw">
                                      <p:cBhvr>
                                        <p:cTn id="16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53E4F"/>
                                      </p:to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91" grpId="0" animBg="1"/>
      <p:bldP spid="95" grpId="0" animBg="1"/>
      <p:bldP spid="94" grpId="0" animBg="1"/>
      <p:bldP spid="94" grpId="1" animBg="1"/>
      <p:bldP spid="90" grpId="0" animBg="1"/>
      <p:bldP spid="93" grpId="0" animBg="1"/>
      <p:bldP spid="93" grpId="1" animBg="1"/>
      <p:bldP spid="92" grpId="0" animBg="1"/>
      <p:bldP spid="64" grpId="0"/>
      <p:bldP spid="65" grpId="0"/>
      <p:bldP spid="66" grpId="0"/>
      <p:bldP spid="77" grpId="0" animBg="1"/>
      <p:bldP spid="78" grpId="0"/>
      <p:bldP spid="79" grpId="0" animBg="1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97" grpId="0" animBg="1"/>
      <p:bldP spid="97" grpId="1" animBg="1"/>
      <p:bldP spid="86" grpId="0"/>
      <p:bldP spid="87" grpId="0"/>
      <p:bldP spid="88" grpId="0"/>
      <p:bldP spid="99" grpId="0" animBg="1"/>
      <p:bldP spid="9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57D72A-75AC-B9E0-DA3D-60A804C4EF50}"/>
              </a:ext>
            </a:extLst>
          </p:cNvPr>
          <p:cNvSpPr/>
          <p:nvPr/>
        </p:nvSpPr>
        <p:spPr>
          <a:xfrm>
            <a:off x="0" y="1103086"/>
            <a:ext cx="12192000" cy="57549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F669B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2EB12D-1DC6-435D-BFF2-7E74760178F2}"/>
              </a:ext>
            </a:extLst>
          </p:cNvPr>
          <p:cNvSpPr txBox="1"/>
          <p:nvPr/>
        </p:nvSpPr>
        <p:spPr>
          <a:xfrm>
            <a:off x="177992" y="150504"/>
            <a:ext cx="5253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64</a:t>
            </a:r>
            <a:r>
              <a:rPr lang="zh-CN" altLang="en-US" sz="48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位是什么意思？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F29DD0-1D91-5ABE-5ADB-1698EC2CB521}"/>
              </a:ext>
            </a:extLst>
          </p:cNvPr>
          <p:cNvSpPr txBox="1"/>
          <p:nvPr/>
        </p:nvSpPr>
        <p:spPr>
          <a:xfrm>
            <a:off x="2004431" y="2670629"/>
            <a:ext cx="8183138" cy="1686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F669B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使用 </a:t>
            </a:r>
            <a:r>
              <a:rPr lang="en-US" altLang="zh-CN" sz="2800" dirty="0">
                <a:solidFill>
                  <a:srgbClr val="3F669B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64 </a:t>
            </a:r>
            <a:r>
              <a:rPr lang="zh-CN" altLang="en-US" sz="2800" dirty="0">
                <a:solidFill>
                  <a:srgbClr val="3F669B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位寄存器（</a:t>
            </a:r>
            <a:r>
              <a:rPr lang="en-US" altLang="zh-CN" sz="2800" dirty="0">
                <a:solidFill>
                  <a:srgbClr val="3F669B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RAX</a:t>
            </a:r>
            <a:r>
              <a:rPr lang="zh-CN" altLang="en-US" sz="2800" dirty="0">
                <a:solidFill>
                  <a:srgbClr val="3F669B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、</a:t>
            </a:r>
            <a:r>
              <a:rPr lang="en-US" altLang="zh-CN" sz="2800" dirty="0">
                <a:solidFill>
                  <a:srgbClr val="3F669B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RBX</a:t>
            </a:r>
            <a:r>
              <a:rPr lang="zh-CN" altLang="en-US" sz="2800" dirty="0">
                <a:solidFill>
                  <a:srgbClr val="3F669B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，</a:t>
            </a:r>
            <a:r>
              <a:rPr lang="en-US" altLang="zh-CN" sz="2800" strike="sngStrike" dirty="0">
                <a:solidFill>
                  <a:srgbClr val="3F669B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EAX</a:t>
            </a:r>
            <a:r>
              <a:rPr lang="zh-CN" altLang="en-US" sz="2800" strike="sngStrike" dirty="0">
                <a:solidFill>
                  <a:srgbClr val="3F669B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、</a:t>
            </a:r>
            <a:r>
              <a:rPr lang="en-US" altLang="zh-CN" sz="2800" strike="sngStrike" dirty="0">
                <a:solidFill>
                  <a:srgbClr val="3F669B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EBX</a:t>
            </a:r>
            <a:r>
              <a:rPr lang="zh-CN" altLang="en-US" sz="2800" dirty="0">
                <a:solidFill>
                  <a:srgbClr val="3F669B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）</a:t>
            </a:r>
            <a:endParaRPr lang="en-US" altLang="zh-CN" sz="2800" dirty="0">
              <a:solidFill>
                <a:srgbClr val="3F669B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F669B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用 </a:t>
            </a:r>
            <a:r>
              <a:rPr lang="en-US" altLang="zh-CN" sz="2800" dirty="0">
                <a:solidFill>
                  <a:srgbClr val="3F669B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64 </a:t>
            </a:r>
            <a:r>
              <a:rPr lang="zh-CN" altLang="en-US" sz="2800" dirty="0">
                <a:solidFill>
                  <a:srgbClr val="3F669B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位无符号整数表示</a:t>
            </a:r>
            <a:r>
              <a:rPr lang="zh-CN" altLang="en-US" sz="2800" dirty="0">
                <a:solidFill>
                  <a:srgbClr val="D53E4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内存地址</a:t>
            </a:r>
          </a:p>
        </p:txBody>
      </p:sp>
    </p:spTree>
    <p:extLst>
      <p:ext uri="{BB962C8B-B14F-4D97-AF65-F5344CB8AC3E}">
        <p14:creationId xmlns:p14="http://schemas.microsoft.com/office/powerpoint/2010/main" val="1645679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CA1B6DE-8399-220B-53D2-EF18AE00D0D3}"/>
              </a:ext>
            </a:extLst>
          </p:cNvPr>
          <p:cNvSpPr/>
          <p:nvPr/>
        </p:nvSpPr>
        <p:spPr>
          <a:xfrm>
            <a:off x="0" y="0"/>
            <a:ext cx="12192000" cy="57549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F669B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30F9AF-575A-7891-C387-8197D98B3FBC}"/>
              </a:ext>
            </a:extLst>
          </p:cNvPr>
          <p:cNvSpPr txBox="1"/>
          <p:nvPr/>
        </p:nvSpPr>
        <p:spPr>
          <a:xfrm>
            <a:off x="148963" y="5912675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内存地址又是什么？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359C25-20CE-0AB0-6D43-69E00DD2C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57" y="3222173"/>
            <a:ext cx="11487843" cy="111687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71685ED-598A-C57C-140A-D5CFC298BCAF}"/>
              </a:ext>
            </a:extLst>
          </p:cNvPr>
          <p:cNvSpPr/>
          <p:nvPr/>
        </p:nvSpPr>
        <p:spPr>
          <a:xfrm>
            <a:off x="822037" y="3429000"/>
            <a:ext cx="1332345" cy="805873"/>
          </a:xfrm>
          <a:prstGeom prst="rect">
            <a:avLst/>
          </a:prstGeom>
          <a:solidFill>
            <a:srgbClr val="FEE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45ED34-CB09-A5DB-3585-D4C71ECB34B9}"/>
              </a:ext>
            </a:extLst>
          </p:cNvPr>
          <p:cNvSpPr/>
          <p:nvPr/>
        </p:nvSpPr>
        <p:spPr>
          <a:xfrm>
            <a:off x="2335646" y="3428999"/>
            <a:ext cx="1332345" cy="805873"/>
          </a:xfrm>
          <a:prstGeom prst="rect">
            <a:avLst/>
          </a:prstGeom>
          <a:solidFill>
            <a:srgbClr val="FEE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CD77B8-7294-982B-57A1-31486148EC62}"/>
              </a:ext>
            </a:extLst>
          </p:cNvPr>
          <p:cNvSpPr/>
          <p:nvPr/>
        </p:nvSpPr>
        <p:spPr>
          <a:xfrm>
            <a:off x="3849255" y="3428999"/>
            <a:ext cx="1332345" cy="805873"/>
          </a:xfrm>
          <a:prstGeom prst="rect">
            <a:avLst/>
          </a:prstGeom>
          <a:solidFill>
            <a:srgbClr val="FEE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2E589D-2457-DCC1-00FE-CC98B08898E3}"/>
              </a:ext>
            </a:extLst>
          </p:cNvPr>
          <p:cNvSpPr/>
          <p:nvPr/>
        </p:nvSpPr>
        <p:spPr>
          <a:xfrm>
            <a:off x="6876473" y="3428999"/>
            <a:ext cx="1332345" cy="805873"/>
          </a:xfrm>
          <a:prstGeom prst="rect">
            <a:avLst/>
          </a:prstGeom>
          <a:solidFill>
            <a:srgbClr val="FEE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C48676-6580-2DBB-2D9C-FD965F22CF2F}"/>
              </a:ext>
            </a:extLst>
          </p:cNvPr>
          <p:cNvSpPr/>
          <p:nvPr/>
        </p:nvSpPr>
        <p:spPr>
          <a:xfrm>
            <a:off x="8400474" y="3428999"/>
            <a:ext cx="1332345" cy="805873"/>
          </a:xfrm>
          <a:prstGeom prst="rect">
            <a:avLst/>
          </a:prstGeom>
          <a:solidFill>
            <a:srgbClr val="FEE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94E234-3EC0-12B2-190E-39D18EBCC303}"/>
              </a:ext>
            </a:extLst>
          </p:cNvPr>
          <p:cNvSpPr txBox="1"/>
          <p:nvPr/>
        </p:nvSpPr>
        <p:spPr>
          <a:xfrm>
            <a:off x="1334962" y="454587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3F669B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0</a:t>
            </a:r>
            <a:endParaRPr lang="zh-CN" altLang="en-US" dirty="0">
              <a:solidFill>
                <a:srgbClr val="3F669B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6C1F0E-32D6-1AC8-2821-F820570D4FD4}"/>
              </a:ext>
            </a:extLst>
          </p:cNvPr>
          <p:cNvSpPr txBox="1"/>
          <p:nvPr/>
        </p:nvSpPr>
        <p:spPr>
          <a:xfrm>
            <a:off x="2848420" y="455784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3F669B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1</a:t>
            </a:r>
            <a:endParaRPr lang="zh-CN" altLang="en-US" dirty="0">
              <a:solidFill>
                <a:srgbClr val="3F669B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018B284-978A-75A3-2073-C91CBF1C2B61}"/>
              </a:ext>
            </a:extLst>
          </p:cNvPr>
          <p:cNvSpPr txBox="1"/>
          <p:nvPr/>
        </p:nvSpPr>
        <p:spPr>
          <a:xfrm>
            <a:off x="4346247" y="454248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3F669B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2</a:t>
            </a:r>
            <a:endParaRPr lang="zh-CN" altLang="en-US" dirty="0">
              <a:solidFill>
                <a:srgbClr val="3F669B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E137F2-E574-A7D5-EC38-54BBEA4F8D1C}"/>
              </a:ext>
            </a:extLst>
          </p:cNvPr>
          <p:cNvSpPr txBox="1"/>
          <p:nvPr/>
        </p:nvSpPr>
        <p:spPr>
          <a:xfrm>
            <a:off x="5866460" y="454248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3F669B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3</a:t>
            </a:r>
            <a:endParaRPr lang="zh-CN" altLang="en-US" dirty="0">
              <a:solidFill>
                <a:srgbClr val="3F669B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F5CC360-2174-52C9-10D6-AD9B8ACCAF74}"/>
              </a:ext>
            </a:extLst>
          </p:cNvPr>
          <p:cNvSpPr txBox="1"/>
          <p:nvPr/>
        </p:nvSpPr>
        <p:spPr>
          <a:xfrm>
            <a:off x="7379780" y="451478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3F669B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4</a:t>
            </a:r>
            <a:endParaRPr lang="zh-CN" altLang="en-US" dirty="0">
              <a:solidFill>
                <a:srgbClr val="3F669B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5D319FE-04F8-A91A-65C3-44FA0CB3240B}"/>
              </a:ext>
            </a:extLst>
          </p:cNvPr>
          <p:cNvSpPr txBox="1"/>
          <p:nvPr/>
        </p:nvSpPr>
        <p:spPr>
          <a:xfrm>
            <a:off x="8903781" y="4508951"/>
            <a:ext cx="32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F669B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5</a:t>
            </a:r>
            <a:endParaRPr lang="zh-CN" altLang="en-US" dirty="0">
              <a:solidFill>
                <a:srgbClr val="3F669B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AA6F99B-5721-DA72-F3D5-3A5B8E6D5399}"/>
              </a:ext>
            </a:extLst>
          </p:cNvPr>
          <p:cNvSpPr txBox="1"/>
          <p:nvPr/>
        </p:nvSpPr>
        <p:spPr>
          <a:xfrm>
            <a:off x="10427782" y="4492982"/>
            <a:ext cx="32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F669B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6</a:t>
            </a:r>
            <a:endParaRPr lang="zh-CN" altLang="en-US" dirty="0">
              <a:solidFill>
                <a:srgbClr val="3F669B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8D13040-E2CD-1156-CA28-537838CEFC8B}"/>
              </a:ext>
            </a:extLst>
          </p:cNvPr>
          <p:cNvSpPr txBox="1"/>
          <p:nvPr/>
        </p:nvSpPr>
        <p:spPr>
          <a:xfrm>
            <a:off x="12029135" y="4470957"/>
            <a:ext cx="32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F669B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7</a:t>
            </a:r>
            <a:endParaRPr lang="zh-CN" altLang="en-US" dirty="0">
              <a:solidFill>
                <a:srgbClr val="3F669B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1357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CA1B6DE-8399-220B-53D2-EF18AE00D0D3}"/>
              </a:ext>
            </a:extLst>
          </p:cNvPr>
          <p:cNvSpPr/>
          <p:nvPr/>
        </p:nvSpPr>
        <p:spPr>
          <a:xfrm>
            <a:off x="0" y="0"/>
            <a:ext cx="12192000" cy="57549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F669B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30F9AF-575A-7891-C387-8197D98B3FBC}"/>
              </a:ext>
            </a:extLst>
          </p:cNvPr>
          <p:cNvSpPr txBox="1"/>
          <p:nvPr/>
        </p:nvSpPr>
        <p:spPr>
          <a:xfrm>
            <a:off x="148963" y="5912675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内存地址又是什么？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359C25-20CE-0AB0-6D43-69E00DD2C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888" y="2585903"/>
            <a:ext cx="4007138" cy="54821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D05E568-7A82-FC67-FC64-6F4EB69D7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574" y="2585902"/>
            <a:ext cx="4007138" cy="54821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ADDE25A-B70F-95EE-134A-57379ADF5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501" y="2585901"/>
            <a:ext cx="4007138" cy="548217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32096949-1900-5726-1873-4F3F1B1E3345}"/>
              </a:ext>
            </a:extLst>
          </p:cNvPr>
          <p:cNvSpPr/>
          <p:nvPr/>
        </p:nvSpPr>
        <p:spPr>
          <a:xfrm>
            <a:off x="1539875" y="2708275"/>
            <a:ext cx="441326" cy="370204"/>
          </a:xfrm>
          <a:prstGeom prst="rect">
            <a:avLst/>
          </a:prstGeom>
          <a:solidFill>
            <a:srgbClr val="FEE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69B"/>
                </a:solidFill>
              </a:rPr>
              <a:t>‘x’</a:t>
            </a:r>
            <a:endParaRPr lang="zh-CN" altLang="en-US" dirty="0">
              <a:solidFill>
                <a:srgbClr val="3F669B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482FDF0-87CA-1791-DCE1-F50E28AD32FC}"/>
              </a:ext>
            </a:extLst>
          </p:cNvPr>
          <p:cNvSpPr/>
          <p:nvPr/>
        </p:nvSpPr>
        <p:spPr>
          <a:xfrm>
            <a:off x="3626259" y="2708275"/>
            <a:ext cx="467520" cy="370204"/>
          </a:xfrm>
          <a:prstGeom prst="rect">
            <a:avLst/>
          </a:prstGeom>
          <a:solidFill>
            <a:srgbClr val="FEE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3F669B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D4</a:t>
            </a:r>
            <a:endParaRPr lang="zh-CN" altLang="en-US" sz="1600" dirty="0">
              <a:solidFill>
                <a:srgbClr val="3F669B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A342F13-2E51-366A-0691-B3D9A96F5EBA}"/>
              </a:ext>
            </a:extLst>
          </p:cNvPr>
          <p:cNvSpPr/>
          <p:nvPr/>
        </p:nvSpPr>
        <p:spPr>
          <a:xfrm>
            <a:off x="4182967" y="2709182"/>
            <a:ext cx="464691" cy="370204"/>
          </a:xfrm>
          <a:prstGeom prst="rect">
            <a:avLst/>
          </a:prstGeom>
          <a:solidFill>
            <a:srgbClr val="FEE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3F669B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FB</a:t>
            </a:r>
            <a:endParaRPr lang="zh-CN" altLang="en-US" sz="1600" dirty="0">
              <a:solidFill>
                <a:srgbClr val="3F669B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8F0F4E0-289A-0995-9943-4EE7CE487498}"/>
              </a:ext>
            </a:extLst>
          </p:cNvPr>
          <p:cNvSpPr/>
          <p:nvPr/>
        </p:nvSpPr>
        <p:spPr>
          <a:xfrm>
            <a:off x="4715833" y="2708275"/>
            <a:ext cx="430978" cy="370204"/>
          </a:xfrm>
          <a:prstGeom prst="rect">
            <a:avLst/>
          </a:prstGeom>
          <a:solidFill>
            <a:srgbClr val="FEE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3F669B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F0</a:t>
            </a:r>
            <a:endParaRPr lang="zh-CN" altLang="en-US" sz="1600" dirty="0">
              <a:solidFill>
                <a:srgbClr val="3F669B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E1D414D-FC2C-39F6-D96E-E60A64B20AA4}"/>
              </a:ext>
            </a:extLst>
          </p:cNvPr>
          <p:cNvSpPr/>
          <p:nvPr/>
        </p:nvSpPr>
        <p:spPr>
          <a:xfrm>
            <a:off x="5241891" y="2702832"/>
            <a:ext cx="430978" cy="370204"/>
          </a:xfrm>
          <a:prstGeom prst="rect">
            <a:avLst/>
          </a:prstGeom>
          <a:solidFill>
            <a:srgbClr val="FEE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3F669B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83</a:t>
            </a:r>
            <a:endParaRPr lang="zh-CN" altLang="en-US" sz="1600" dirty="0">
              <a:solidFill>
                <a:srgbClr val="3F669B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BDCDB56-652D-BCDD-917B-B30FF8EB5073}"/>
              </a:ext>
            </a:extLst>
          </p:cNvPr>
          <p:cNvSpPr/>
          <p:nvPr/>
        </p:nvSpPr>
        <p:spPr>
          <a:xfrm>
            <a:off x="5779466" y="2709182"/>
            <a:ext cx="430978" cy="370204"/>
          </a:xfrm>
          <a:prstGeom prst="rect">
            <a:avLst/>
          </a:prstGeom>
          <a:solidFill>
            <a:srgbClr val="FEE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3F669B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64</a:t>
            </a:r>
            <a:endParaRPr lang="zh-CN" altLang="en-US" sz="1600" dirty="0">
              <a:solidFill>
                <a:srgbClr val="3F669B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4F07C93-C341-5C9D-0275-44E0026D4157}"/>
              </a:ext>
            </a:extLst>
          </p:cNvPr>
          <p:cNvSpPr/>
          <p:nvPr/>
        </p:nvSpPr>
        <p:spPr>
          <a:xfrm>
            <a:off x="6303644" y="2709182"/>
            <a:ext cx="430978" cy="370204"/>
          </a:xfrm>
          <a:prstGeom prst="rect">
            <a:avLst/>
          </a:prstGeom>
          <a:solidFill>
            <a:srgbClr val="FEE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3F669B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00</a:t>
            </a:r>
            <a:endParaRPr lang="zh-CN" altLang="en-US" sz="1600" dirty="0">
              <a:solidFill>
                <a:srgbClr val="3F669B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66F1E3-1B4A-0364-BD43-61C6747381EA}"/>
              </a:ext>
            </a:extLst>
          </p:cNvPr>
          <p:cNvSpPr/>
          <p:nvPr/>
        </p:nvSpPr>
        <p:spPr>
          <a:xfrm>
            <a:off x="6827822" y="2709182"/>
            <a:ext cx="430978" cy="370204"/>
          </a:xfrm>
          <a:prstGeom prst="rect">
            <a:avLst/>
          </a:prstGeom>
          <a:solidFill>
            <a:srgbClr val="FEE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3F669B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00</a:t>
            </a:r>
            <a:endParaRPr lang="zh-CN" altLang="en-US" sz="1600" dirty="0">
              <a:solidFill>
                <a:srgbClr val="3F669B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0E8C1C3-53E5-7AB8-9CA9-1264B8DF277B}"/>
              </a:ext>
            </a:extLst>
          </p:cNvPr>
          <p:cNvSpPr/>
          <p:nvPr/>
        </p:nvSpPr>
        <p:spPr>
          <a:xfrm>
            <a:off x="7346016" y="2709182"/>
            <a:ext cx="430978" cy="370204"/>
          </a:xfrm>
          <a:prstGeom prst="rect">
            <a:avLst/>
          </a:prstGeom>
          <a:solidFill>
            <a:srgbClr val="FEE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3F669B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00</a:t>
            </a:r>
            <a:endParaRPr lang="zh-CN" altLang="en-US" sz="1600" dirty="0">
              <a:solidFill>
                <a:srgbClr val="3F669B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E2BAA0-7A16-AAB3-7F0A-1978B83C0B5A}"/>
              </a:ext>
            </a:extLst>
          </p:cNvPr>
          <p:cNvSpPr txBox="1"/>
          <p:nvPr/>
        </p:nvSpPr>
        <p:spPr>
          <a:xfrm>
            <a:off x="1457541" y="4215515"/>
            <a:ext cx="281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3F669B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0x0000006483F0FBD4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7868B47-6EC5-3272-A811-41B462D526EC}"/>
              </a:ext>
            </a:extLst>
          </p:cNvPr>
          <p:cNvCxnSpPr/>
          <p:nvPr/>
        </p:nvCxnSpPr>
        <p:spPr>
          <a:xfrm flipV="1">
            <a:off x="1760538" y="3193956"/>
            <a:ext cx="0" cy="1021559"/>
          </a:xfrm>
          <a:prstGeom prst="straightConnector1">
            <a:avLst/>
          </a:prstGeom>
          <a:ln>
            <a:solidFill>
              <a:srgbClr val="2E4A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F2889D05-F30D-7BF0-64F7-C4C2B9F0AAD5}"/>
              </a:ext>
            </a:extLst>
          </p:cNvPr>
          <p:cNvSpPr/>
          <p:nvPr/>
        </p:nvSpPr>
        <p:spPr>
          <a:xfrm rot="16200000">
            <a:off x="5403682" y="181746"/>
            <a:ext cx="584393" cy="40661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1D55FE0-FD28-0A14-D5AA-4BDA4659EFCB}"/>
              </a:ext>
            </a:extLst>
          </p:cNvPr>
          <p:cNvSpPr txBox="1"/>
          <p:nvPr/>
        </p:nvSpPr>
        <p:spPr>
          <a:xfrm>
            <a:off x="4306804" y="1401761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3F669B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表示一个内存地址需要</a:t>
            </a:r>
            <a:r>
              <a:rPr lang="en-US" altLang="zh-CN" dirty="0">
                <a:solidFill>
                  <a:srgbClr val="3F669B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64</a:t>
            </a:r>
            <a:r>
              <a:rPr lang="zh-CN" altLang="en-US" dirty="0">
                <a:solidFill>
                  <a:srgbClr val="3F669B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位</a:t>
            </a:r>
            <a:endParaRPr lang="en-US" altLang="zh-CN" dirty="0">
              <a:solidFill>
                <a:srgbClr val="3F669B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D424EB68-11DE-06B5-6181-53A4DD41E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247" y="2585900"/>
            <a:ext cx="4007138" cy="54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86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750BCF8-251A-6B7C-7842-3DF4C0732A90}"/>
              </a:ext>
            </a:extLst>
          </p:cNvPr>
          <p:cNvSpPr/>
          <p:nvPr/>
        </p:nvSpPr>
        <p:spPr>
          <a:xfrm>
            <a:off x="0" y="0"/>
            <a:ext cx="6477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zh-CN" altLang="en-US" dirty="0">
              <a:solidFill>
                <a:srgbClr val="3F669B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85CF54-013F-ED4D-488D-FA3D41CDB817}"/>
              </a:ext>
            </a:extLst>
          </p:cNvPr>
          <p:cNvSpPr txBox="1"/>
          <p:nvPr/>
        </p:nvSpPr>
        <p:spPr>
          <a:xfrm>
            <a:off x="6854309" y="5036375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64</a:t>
            </a:r>
            <a:r>
              <a:rPr lang="zh-CN" altLang="en-US" sz="48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位</a:t>
            </a:r>
            <a:endParaRPr lang="en-US" altLang="zh-CN" sz="4800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  <a:p>
            <a:r>
              <a:rPr lang="zh-CN" altLang="en-US" sz="48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能编号多少内存？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0C74A77-7418-D75F-707F-11C535A28D26}"/>
                  </a:ext>
                </a:extLst>
              </p:cNvPr>
              <p:cNvSpPr txBox="1"/>
              <p:nvPr/>
            </p:nvSpPr>
            <p:spPr>
              <a:xfrm>
                <a:off x="1022392" y="703183"/>
                <a:ext cx="1054648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sz="480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0C74A77-7418-D75F-707F-11C535A28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92" y="703183"/>
                <a:ext cx="1054648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B6783DB8-C456-6BAE-ABF7-A1E6EB760B2C}"/>
              </a:ext>
            </a:extLst>
          </p:cNvPr>
          <p:cNvSpPr txBox="1"/>
          <p:nvPr/>
        </p:nvSpPr>
        <p:spPr>
          <a:xfrm>
            <a:off x="2077040" y="703183"/>
            <a:ext cx="156613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4800" dirty="0">
                <a:latin typeface="Cambria Math" panose="02040503050406030204" pitchFamily="18" charset="0"/>
                <a:ea typeface="Cambria Math" panose="02040503050406030204" pitchFamily="18" charset="0"/>
              </a:rPr>
              <a:t> × 1 B</a:t>
            </a:r>
            <a:endParaRPr lang="zh-CN" altLang="en-US" sz="48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EFB9123-FCEC-7993-72C6-C763A74ABC2D}"/>
                  </a:ext>
                </a:extLst>
              </p:cNvPr>
              <p:cNvSpPr txBox="1"/>
              <p:nvPr/>
            </p:nvSpPr>
            <p:spPr>
              <a:xfrm>
                <a:off x="389787" y="1441847"/>
                <a:ext cx="223343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  <m:sup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sz="480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4800" i="1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EFB9123-FCEC-7993-72C6-C763A74AB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87" y="1441847"/>
                <a:ext cx="2233432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0AD147-7F05-C711-3EC4-A31A218CDD31}"/>
                  </a:ext>
                </a:extLst>
              </p:cNvPr>
              <p:cNvSpPr txBox="1"/>
              <p:nvPr/>
            </p:nvSpPr>
            <p:spPr>
              <a:xfrm>
                <a:off x="389787" y="2180511"/>
                <a:ext cx="5444888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i="1" smtClean="0">
                          <a:latin typeface="Cambria Math" panose="02040503050406030204" pitchFamily="18" charset="0"/>
                        </a:rPr>
                        <m:t>=17179869184</m:t>
                      </m:r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4800" i="1">
                          <a:latin typeface="Cambria Math" panose="02040503050406030204" pitchFamily="18" charset="0"/>
                        </a:rPr>
                        <m:t>GB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0AD147-7F05-C711-3EC4-A31A218CD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87" y="2180511"/>
                <a:ext cx="5444888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29DFB32-8E05-10DA-A5AF-7F90777A0C6C}"/>
                  </a:ext>
                </a:extLst>
              </p:cNvPr>
              <p:cNvSpPr txBox="1"/>
              <p:nvPr/>
            </p:nvSpPr>
            <p:spPr>
              <a:xfrm>
                <a:off x="389787" y="2881313"/>
                <a:ext cx="234948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16 </m:t>
                      </m:r>
                      <m:r>
                        <m:rPr>
                          <m:sty m:val="p"/>
                        </m:rPr>
                        <a:rPr lang="en-US" altLang="zh-CN" sz="48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altLang="zh-CN" sz="4800" i="1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29DFB32-8E05-10DA-A5AF-7F90777A0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87" y="2881313"/>
                <a:ext cx="2349489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6CB9DC4-6FE2-E76F-3C89-EE04DC87C8D5}"/>
                  </a:ext>
                </a:extLst>
              </p:cNvPr>
              <p:cNvSpPr txBox="1"/>
              <p:nvPr/>
            </p:nvSpPr>
            <p:spPr>
              <a:xfrm>
                <a:off x="1022392" y="4164210"/>
                <a:ext cx="1431354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zh-CN" altLang="en-US" sz="4800" dirty="0"/>
                  <a:t> </a:t>
                </a:r>
                <a:r>
                  <a:rPr lang="en-US" altLang="zh-CN" sz="4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endParaRPr lang="zh-CN" altLang="en-US" sz="4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6CB9DC4-6FE2-E76F-3C89-EE04DC87C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92" y="4164210"/>
                <a:ext cx="1431354" cy="738664"/>
              </a:xfrm>
              <a:prstGeom prst="rect">
                <a:avLst/>
              </a:prstGeom>
              <a:blipFill>
                <a:blip r:embed="rId6"/>
                <a:stretch>
                  <a:fillRect t="-27273" r="-24255" b="-4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5968752-CAA5-5462-6F59-68F270F2F144}"/>
                  </a:ext>
                </a:extLst>
              </p:cNvPr>
              <p:cNvSpPr txBox="1"/>
              <p:nvPr/>
            </p:nvSpPr>
            <p:spPr>
              <a:xfrm>
                <a:off x="389786" y="4902874"/>
                <a:ext cx="203049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en-US" altLang="zh-CN" sz="48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m:rPr>
                          <m:sty m:val="p"/>
                        </m:rPr>
                        <a:rPr lang="en-US" altLang="zh-CN" sz="4800" i="1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5968752-CAA5-5462-6F59-68F270F2F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86" y="4902874"/>
                <a:ext cx="2030491" cy="738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179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9" grpId="1"/>
      <p:bldP spid="10" grpId="0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434A129-D275-A2B0-C773-F3BB5A0DC933}"/>
              </a:ext>
            </a:extLst>
          </p:cNvPr>
          <p:cNvSpPr/>
          <p:nvPr/>
        </p:nvSpPr>
        <p:spPr>
          <a:xfrm>
            <a:off x="0" y="1103086"/>
            <a:ext cx="12192000" cy="57549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F669B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1995E6-2BBA-6CAE-D7EF-BCB6E966C76B}"/>
              </a:ext>
            </a:extLst>
          </p:cNvPr>
          <p:cNvSpPr txBox="1"/>
          <p:nvPr/>
        </p:nvSpPr>
        <p:spPr>
          <a:xfrm>
            <a:off x="177992" y="15050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虚拟内存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7B8E310-7136-D75F-3034-F238BE0065D7}"/>
              </a:ext>
            </a:extLst>
          </p:cNvPr>
          <p:cNvSpPr/>
          <p:nvPr/>
        </p:nvSpPr>
        <p:spPr>
          <a:xfrm>
            <a:off x="1457367" y="2646218"/>
            <a:ext cx="4718601" cy="1774702"/>
          </a:xfrm>
          <a:prstGeom prst="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80E899-1C9E-B54A-D2CF-14948403183F}"/>
              </a:ext>
            </a:extLst>
          </p:cNvPr>
          <p:cNvSpPr/>
          <p:nvPr/>
        </p:nvSpPr>
        <p:spPr>
          <a:xfrm>
            <a:off x="1747653" y="3448462"/>
            <a:ext cx="1030514" cy="595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69B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CPU</a:t>
            </a:r>
            <a:endParaRPr lang="zh-CN" altLang="en-US" dirty="0">
              <a:solidFill>
                <a:srgbClr val="3F669B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4B6343D-B172-C7B8-DE23-B5D5A7FC4CDF}"/>
              </a:ext>
            </a:extLst>
          </p:cNvPr>
          <p:cNvSpPr/>
          <p:nvPr/>
        </p:nvSpPr>
        <p:spPr>
          <a:xfrm>
            <a:off x="4578584" y="3439553"/>
            <a:ext cx="1030514" cy="595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69B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MMU</a:t>
            </a:r>
            <a:endParaRPr lang="zh-CN" altLang="en-US" dirty="0">
              <a:solidFill>
                <a:srgbClr val="3F669B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2DFEF89-7D9F-0E66-C1E7-2CA65C5969E6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778167" y="3737096"/>
            <a:ext cx="1800417" cy="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3A2F0B1B-255D-65C5-2861-33DEE28CD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923225"/>
              </p:ext>
            </p:extLst>
          </p:nvPr>
        </p:nvGraphicFramePr>
        <p:xfrm>
          <a:off x="8200710" y="2110905"/>
          <a:ext cx="139876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1496588309"/>
                    </a:ext>
                  </a:extLst>
                </a:gridCol>
                <a:gridCol w="969819">
                  <a:extLst>
                    <a:ext uri="{9D8B030D-6E8A-4147-A177-3AD203B41FA5}">
                      <a16:colId xmlns:a16="http://schemas.microsoft.com/office/drawing/2014/main" val="3319445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3F669B"/>
                          </a:solidFill>
                        </a:rPr>
                        <a:t>0:</a:t>
                      </a:r>
                      <a:endParaRPr lang="zh-CN" altLang="en-US" dirty="0">
                        <a:solidFill>
                          <a:srgbClr val="3F669B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60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3F669B"/>
                          </a:solidFill>
                          <a:latin typeface="+mn-lt"/>
                          <a:ea typeface="+mn-ea"/>
                          <a:cs typeface="+mn-cs"/>
                        </a:rPr>
                        <a:t>1:</a:t>
                      </a:r>
                      <a:endParaRPr lang="zh-CN" altLang="en-US" sz="1800" b="1" kern="1200" dirty="0">
                        <a:solidFill>
                          <a:srgbClr val="3F669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60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3F669B"/>
                          </a:solidFill>
                          <a:latin typeface="+mn-lt"/>
                          <a:ea typeface="+mn-ea"/>
                          <a:cs typeface="+mn-cs"/>
                        </a:rPr>
                        <a:t>2:</a:t>
                      </a:r>
                      <a:endParaRPr lang="zh-CN" altLang="en-US" sz="1800" b="1" kern="1200" dirty="0">
                        <a:solidFill>
                          <a:srgbClr val="3F669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0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3F669B"/>
                          </a:solidFill>
                          <a:latin typeface="+mn-lt"/>
                          <a:ea typeface="+mn-ea"/>
                          <a:cs typeface="+mn-cs"/>
                        </a:rPr>
                        <a:t>3:</a:t>
                      </a:r>
                      <a:endParaRPr lang="zh-CN" altLang="en-US" sz="1800" b="1" kern="1200" dirty="0">
                        <a:solidFill>
                          <a:srgbClr val="3F669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10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3F669B"/>
                          </a:solidFill>
                          <a:latin typeface="+mn-lt"/>
                          <a:ea typeface="+mn-ea"/>
                          <a:cs typeface="+mn-cs"/>
                        </a:rPr>
                        <a:t>4:</a:t>
                      </a:r>
                      <a:endParaRPr lang="zh-CN" altLang="en-US" sz="1800" b="1" kern="1200" dirty="0">
                        <a:solidFill>
                          <a:srgbClr val="3F669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33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3F669B"/>
                          </a:solidFill>
                          <a:latin typeface="+mn-lt"/>
                          <a:ea typeface="+mn-ea"/>
                          <a:cs typeface="+mn-cs"/>
                        </a:rPr>
                        <a:t>5:</a:t>
                      </a:r>
                      <a:endParaRPr lang="zh-CN" altLang="en-US" sz="1800" b="1" kern="1200" dirty="0">
                        <a:solidFill>
                          <a:srgbClr val="3F669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60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3F669B"/>
                          </a:solidFill>
                          <a:latin typeface="+mn-lt"/>
                          <a:ea typeface="+mn-ea"/>
                          <a:cs typeface="+mn-cs"/>
                        </a:rPr>
                        <a:t>6:</a:t>
                      </a:r>
                      <a:endParaRPr lang="zh-CN" altLang="en-US" sz="1800" b="1" kern="1200" dirty="0">
                        <a:solidFill>
                          <a:srgbClr val="3F669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838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3F669B"/>
                          </a:solidFill>
                          <a:latin typeface="+mn-lt"/>
                          <a:ea typeface="+mn-ea"/>
                          <a:cs typeface="+mn-cs"/>
                        </a:rPr>
                        <a:t>7:</a:t>
                      </a:r>
                      <a:endParaRPr lang="zh-CN" altLang="en-US" sz="1800" b="1" kern="1200" dirty="0">
                        <a:solidFill>
                          <a:srgbClr val="3F669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60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9562031"/>
                  </a:ext>
                </a:extLst>
              </a:tr>
            </a:tbl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D12EF96-97BB-4C9C-06F3-AC37A4711921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609098" y="3728187"/>
            <a:ext cx="2431431" cy="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01D59438-7E52-893B-D064-7270311C0C76}"/>
              </a:ext>
            </a:extLst>
          </p:cNvPr>
          <p:cNvSpPr/>
          <p:nvPr/>
        </p:nvSpPr>
        <p:spPr>
          <a:xfrm>
            <a:off x="9595758" y="3625850"/>
            <a:ext cx="411321" cy="14414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D7D5E745-76E7-7D1B-38BD-327BFAEF49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62910" y="4341088"/>
            <a:ext cx="7904350" cy="1413825"/>
          </a:xfrm>
          <a:prstGeom prst="bentConnector3">
            <a:avLst>
              <a:gd name="adj1" fmla="val -60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3928FAD-34CD-75EF-AE54-4C76B3E757CF}"/>
              </a:ext>
            </a:extLst>
          </p:cNvPr>
          <p:cNvCxnSpPr/>
          <p:nvPr/>
        </p:nvCxnSpPr>
        <p:spPr>
          <a:xfrm flipV="1">
            <a:off x="2262910" y="4050805"/>
            <a:ext cx="0" cy="170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504507D-4F6F-1FE1-DB5C-B60A8275FBAA}"/>
              </a:ext>
            </a:extLst>
          </p:cNvPr>
          <p:cNvSpPr txBox="1"/>
          <p:nvPr/>
        </p:nvSpPr>
        <p:spPr>
          <a:xfrm>
            <a:off x="2778167" y="6281771"/>
            <a:ext cx="5881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《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深入理解计算机系统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》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图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9-2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一个使用虚拟寻址的系统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B28B0BA-9A47-477B-10CF-3876749ED358}"/>
              </a:ext>
            </a:extLst>
          </p:cNvPr>
          <p:cNvSpPr/>
          <p:nvPr/>
        </p:nvSpPr>
        <p:spPr>
          <a:xfrm>
            <a:off x="2817532" y="3422839"/>
            <a:ext cx="166817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" panose="02020400000000000000" pitchFamily="18" charset="-122"/>
                <a:ea typeface="思源宋体 CN" panose="02020400000000000000" pitchFamily="18" charset="-122"/>
              </a:rPr>
              <a:t>虚拟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" panose="02020400000000000000" pitchFamily="18" charset="-122"/>
                <a:ea typeface="思源宋体 CN" panose="02020400000000000000" pitchFamily="18" charset="-122"/>
              </a:rPr>
              <a:t>地址（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" panose="02020400000000000000" pitchFamily="18" charset="-122"/>
                <a:ea typeface="思源宋体 CN" panose="02020400000000000000" pitchFamily="18" charset="-122"/>
              </a:rPr>
              <a:t>VA)</a:t>
            </a:r>
          </a:p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" panose="02020400000000000000" pitchFamily="18" charset="-122"/>
                <a:ea typeface="思源宋体 CN" panose="02020400000000000000" pitchFamily="18" charset="-122"/>
              </a:rPr>
              <a:t>4001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7D2472B-6F19-6073-8401-50CF9494D103}"/>
              </a:ext>
            </a:extLst>
          </p:cNvPr>
          <p:cNvSpPr/>
          <p:nvPr/>
        </p:nvSpPr>
        <p:spPr>
          <a:xfrm>
            <a:off x="6185713" y="3422839"/>
            <a:ext cx="17137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" panose="02020400000000000000" pitchFamily="18" charset="-122"/>
                <a:ea typeface="思源宋体 CN" panose="02020400000000000000" pitchFamily="18" charset="-122"/>
              </a:rPr>
              <a:t>物理地址（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" panose="02020400000000000000" pitchFamily="18" charset="-122"/>
                <a:ea typeface="思源宋体 CN" panose="02020400000000000000" pitchFamily="18" charset="-122"/>
              </a:rPr>
              <a:t>PA)</a:t>
            </a:r>
          </a:p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" panose="02020400000000000000" pitchFamily="18" charset="-122"/>
                <a:ea typeface="思源宋体 CN" panose="02020400000000000000" pitchFamily="18" charset="-122"/>
              </a:rPr>
              <a:t>4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48E6C95-42C8-372A-0B75-EE88F077A97A}"/>
              </a:ext>
            </a:extLst>
          </p:cNvPr>
          <p:cNvSpPr/>
          <p:nvPr/>
        </p:nvSpPr>
        <p:spPr>
          <a:xfrm>
            <a:off x="8679863" y="1764999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" panose="02020400000000000000" pitchFamily="18" charset="-122"/>
                <a:ea typeface="思源宋体 CN" panose="02020400000000000000" pitchFamily="18" charset="-122"/>
              </a:rPr>
              <a:t>主存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6B0B4A7-CC4D-8E07-3BAD-A4A607AA96BA}"/>
              </a:ext>
            </a:extLst>
          </p:cNvPr>
          <p:cNvSpPr/>
          <p:nvPr/>
        </p:nvSpPr>
        <p:spPr>
          <a:xfrm>
            <a:off x="5830261" y="5419695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" panose="02020400000000000000" pitchFamily="18" charset="-122"/>
                <a:ea typeface="思源宋体 CN" panose="02020400000000000000" pitchFamily="18" charset="-122"/>
              </a:rPr>
              <a:t>数据字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7360251-3B3A-7266-A500-9632539FF785}"/>
              </a:ext>
            </a:extLst>
          </p:cNvPr>
          <p:cNvSpPr/>
          <p:nvPr/>
        </p:nvSpPr>
        <p:spPr>
          <a:xfrm>
            <a:off x="1364099" y="2247138"/>
            <a:ext cx="113037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" panose="02020400000000000000" pitchFamily="18" charset="-122"/>
                <a:ea typeface="思源宋体 CN" panose="02020400000000000000" pitchFamily="18" charset="-122"/>
              </a:rPr>
              <a:t>CPU</a:t>
            </a:r>
            <a:r>
              <a: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" panose="02020400000000000000" pitchFamily="18" charset="-122"/>
                <a:ea typeface="思源宋体 CN" panose="02020400000000000000" pitchFamily="18" charset="-122"/>
              </a:rPr>
              <a:t>芯片</a:t>
            </a:r>
          </a:p>
        </p:txBody>
      </p:sp>
    </p:spTree>
    <p:extLst>
      <p:ext uri="{BB962C8B-B14F-4D97-AF65-F5344CB8AC3E}">
        <p14:creationId xmlns:p14="http://schemas.microsoft.com/office/powerpoint/2010/main" val="628469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7" grpId="0"/>
      <p:bldP spid="39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B3AE7A4-F819-1E3E-FD87-21CA9C7EB26D}"/>
              </a:ext>
            </a:extLst>
          </p:cNvPr>
          <p:cNvSpPr/>
          <p:nvPr/>
        </p:nvSpPr>
        <p:spPr>
          <a:xfrm>
            <a:off x="3219450" y="0"/>
            <a:ext cx="897255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zh-CN" altLang="en-US" dirty="0">
              <a:solidFill>
                <a:srgbClr val="3F669B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35E38E-A64A-019B-31CB-FFE4B7B4993E}"/>
              </a:ext>
            </a:extLst>
          </p:cNvPr>
          <p:cNvSpPr txBox="1"/>
          <p:nvPr/>
        </p:nvSpPr>
        <p:spPr>
          <a:xfrm>
            <a:off x="190500" y="254825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为什么？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5A2631-38D2-A870-3624-F578C6DA7A7B}"/>
              </a:ext>
            </a:extLst>
          </p:cNvPr>
          <p:cNvSpPr/>
          <p:nvPr/>
        </p:nvSpPr>
        <p:spPr>
          <a:xfrm>
            <a:off x="3218070" y="6519446"/>
            <a:ext cx="897393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rgbClr val="3F669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https://docs.microsoft.com/zh-cn/windows-hardware/drivers/gettingstarted/virtual-address-spaces</a:t>
            </a:r>
            <a:endParaRPr lang="zh-CN" altLang="en-US" sz="1600" b="0" cap="none" spc="0" dirty="0">
              <a:ln w="0"/>
              <a:solidFill>
                <a:srgbClr val="3F669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022FE4-CBBF-61B9-467D-DF6B2DB9C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553" y="932491"/>
            <a:ext cx="5414963" cy="499301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D9382AE-3E6C-8434-87BD-A6AD51AB2450}"/>
              </a:ext>
            </a:extLst>
          </p:cNvPr>
          <p:cNvSpPr/>
          <p:nvPr/>
        </p:nvSpPr>
        <p:spPr>
          <a:xfrm>
            <a:off x="4997553" y="2362200"/>
            <a:ext cx="1641372" cy="619125"/>
          </a:xfrm>
          <a:prstGeom prst="rect">
            <a:avLst/>
          </a:prstGeom>
          <a:noFill/>
          <a:ln w="76200">
            <a:solidFill>
              <a:srgbClr val="FDAE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89F0AF-9CB7-D8FD-2545-E7C6477F2E7A}"/>
              </a:ext>
            </a:extLst>
          </p:cNvPr>
          <p:cNvSpPr/>
          <p:nvPr/>
        </p:nvSpPr>
        <p:spPr>
          <a:xfrm>
            <a:off x="8636103" y="2321511"/>
            <a:ext cx="1641372" cy="619125"/>
          </a:xfrm>
          <a:prstGeom prst="rect">
            <a:avLst/>
          </a:prstGeom>
          <a:noFill/>
          <a:ln w="76200">
            <a:solidFill>
              <a:srgbClr val="FDAE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DD9C522-44DF-EB83-F62E-B7CB3D724C44}"/>
              </a:ext>
            </a:extLst>
          </p:cNvPr>
          <p:cNvSpPr/>
          <p:nvPr/>
        </p:nvSpPr>
        <p:spPr>
          <a:xfrm>
            <a:off x="6845147" y="5100402"/>
            <a:ext cx="1533525" cy="516939"/>
          </a:xfrm>
          <a:prstGeom prst="rect">
            <a:avLst/>
          </a:prstGeom>
          <a:noFill/>
          <a:ln w="76200">
            <a:solidFill>
              <a:srgbClr val="FDAE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406EAD-8E95-9ADD-A09C-A87835120401}"/>
              </a:ext>
            </a:extLst>
          </p:cNvPr>
          <p:cNvSpPr/>
          <p:nvPr/>
        </p:nvSpPr>
        <p:spPr>
          <a:xfrm>
            <a:off x="5324475" y="2381250"/>
            <a:ext cx="1162050" cy="1892886"/>
          </a:xfrm>
          <a:prstGeom prst="rect">
            <a:avLst/>
          </a:prstGeom>
          <a:noFill/>
          <a:ln w="76200">
            <a:solidFill>
              <a:srgbClr val="FDAE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55673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E22258F-13EE-5EC0-E919-5CD8F3352792}"/>
              </a:ext>
            </a:extLst>
          </p:cNvPr>
          <p:cNvSpPr/>
          <p:nvPr/>
        </p:nvSpPr>
        <p:spPr>
          <a:xfrm>
            <a:off x="-5004" y="0"/>
            <a:ext cx="997017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zh-CN" altLang="en-US" dirty="0">
              <a:solidFill>
                <a:srgbClr val="3F669B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2A8A6A-D54E-D811-9631-BDC4E5F24A22}"/>
              </a:ext>
            </a:extLst>
          </p:cNvPr>
          <p:cNvSpPr txBox="1"/>
          <p:nvPr/>
        </p:nvSpPr>
        <p:spPr>
          <a:xfrm>
            <a:off x="10160675" y="111950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如何？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9A5E33-3C65-362A-7DA7-E7108C1FC7D2}"/>
              </a:ext>
            </a:extLst>
          </p:cNvPr>
          <p:cNvSpPr/>
          <p:nvPr/>
        </p:nvSpPr>
        <p:spPr>
          <a:xfrm>
            <a:off x="381000" y="295275"/>
            <a:ext cx="6229350" cy="5886450"/>
          </a:xfrm>
          <a:prstGeom prst="rect">
            <a:avLst/>
          </a:prstGeom>
          <a:solidFill>
            <a:schemeClr val="bg1"/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78C795-BB4E-83D6-5F72-ADDA393EA3B0}"/>
              </a:ext>
            </a:extLst>
          </p:cNvPr>
          <p:cNvSpPr/>
          <p:nvPr/>
        </p:nvSpPr>
        <p:spPr>
          <a:xfrm>
            <a:off x="3552825" y="542924"/>
            <a:ext cx="2914650" cy="263842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FAEB150-F1F6-5108-7472-0B792BCA51EE}"/>
              </a:ext>
            </a:extLst>
          </p:cNvPr>
          <p:cNvSpPr/>
          <p:nvPr/>
        </p:nvSpPr>
        <p:spPr>
          <a:xfrm>
            <a:off x="3686175" y="676275"/>
            <a:ext cx="600075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RAX</a:t>
            </a:r>
            <a:endParaRPr lang="zh-CN" altLang="en-US" sz="1600" dirty="0"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C0DBAE6-D84A-FF3E-8D3A-D49D6D2C3023}"/>
              </a:ext>
            </a:extLst>
          </p:cNvPr>
          <p:cNvSpPr/>
          <p:nvPr/>
        </p:nvSpPr>
        <p:spPr>
          <a:xfrm>
            <a:off x="4381500" y="676275"/>
            <a:ext cx="600075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RBX</a:t>
            </a:r>
            <a:endParaRPr lang="zh-CN" altLang="en-US" sz="1600" dirty="0"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551DB-E0C5-6CED-10A0-166E6C9438D3}"/>
              </a:ext>
            </a:extLst>
          </p:cNvPr>
          <p:cNvSpPr/>
          <p:nvPr/>
        </p:nvSpPr>
        <p:spPr>
          <a:xfrm>
            <a:off x="5076825" y="676275"/>
            <a:ext cx="600075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…</a:t>
            </a:r>
            <a:endParaRPr lang="zh-CN" altLang="en-US" sz="1600" dirty="0"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D42EB3B-9727-0041-F178-8ECFB552EAA9}"/>
              </a:ext>
            </a:extLst>
          </p:cNvPr>
          <p:cNvSpPr/>
          <p:nvPr/>
        </p:nvSpPr>
        <p:spPr>
          <a:xfrm>
            <a:off x="3693199" y="2533651"/>
            <a:ext cx="757237" cy="4572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3F669B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CPU</a:t>
            </a:r>
            <a:endParaRPr lang="zh-CN" altLang="en-US" sz="1600" dirty="0">
              <a:solidFill>
                <a:srgbClr val="3F669B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C1F7742-97ED-43AC-F609-3C96C6F11818}"/>
              </a:ext>
            </a:extLst>
          </p:cNvPr>
          <p:cNvSpPr/>
          <p:nvPr/>
        </p:nvSpPr>
        <p:spPr>
          <a:xfrm>
            <a:off x="5362575" y="2533651"/>
            <a:ext cx="757237" cy="4572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3F669B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MMU</a:t>
            </a:r>
            <a:endParaRPr lang="zh-CN" altLang="en-US" sz="1600" dirty="0">
              <a:solidFill>
                <a:srgbClr val="3F669B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47FE04D-0FAD-B2A7-1908-CE0395BCBF5E}"/>
              </a:ext>
            </a:extLst>
          </p:cNvPr>
          <p:cNvSpPr/>
          <p:nvPr/>
        </p:nvSpPr>
        <p:spPr>
          <a:xfrm>
            <a:off x="3686174" y="1071561"/>
            <a:ext cx="600075" cy="295275"/>
          </a:xfrm>
          <a:prstGeom prst="rect">
            <a:avLst/>
          </a:prstGeom>
          <a:solidFill>
            <a:srgbClr val="D53E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CR3</a:t>
            </a:r>
            <a:endParaRPr lang="zh-CN" altLang="en-US" sz="1600" dirty="0"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ECCF1B4-EF24-E97F-7C7D-B8D7018DCD91}"/>
              </a:ext>
            </a:extLst>
          </p:cNvPr>
          <p:cNvSpPr/>
          <p:nvPr/>
        </p:nvSpPr>
        <p:spPr>
          <a:xfrm>
            <a:off x="5362574" y="1781174"/>
            <a:ext cx="757237" cy="295275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3F669B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TLB</a:t>
            </a:r>
            <a:endParaRPr lang="zh-CN" altLang="en-US" sz="1600" dirty="0">
              <a:solidFill>
                <a:srgbClr val="3F669B"/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1869318-1095-DDA5-2DC3-C62223E4BF67}"/>
              </a:ext>
            </a:extLst>
          </p:cNvPr>
          <p:cNvSpPr/>
          <p:nvPr/>
        </p:nvSpPr>
        <p:spPr>
          <a:xfrm>
            <a:off x="521373" y="542924"/>
            <a:ext cx="2914650" cy="263842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A75CCB-10D0-6029-CDB4-3BC0F2CD59F5}"/>
              </a:ext>
            </a:extLst>
          </p:cNvPr>
          <p:cNvSpPr/>
          <p:nvPr/>
        </p:nvSpPr>
        <p:spPr>
          <a:xfrm>
            <a:off x="654723" y="676275"/>
            <a:ext cx="600075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RAX</a:t>
            </a:r>
            <a:endParaRPr lang="zh-CN" altLang="en-US" sz="1600" dirty="0"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D28DF29-C96D-FB9A-F3FD-994ABF34E16B}"/>
              </a:ext>
            </a:extLst>
          </p:cNvPr>
          <p:cNvSpPr/>
          <p:nvPr/>
        </p:nvSpPr>
        <p:spPr>
          <a:xfrm>
            <a:off x="1350048" y="676275"/>
            <a:ext cx="600075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RBX</a:t>
            </a:r>
            <a:endParaRPr lang="zh-CN" altLang="en-US" sz="1600" dirty="0"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9285C53-4F86-42F5-EBC9-A75EF340C36E}"/>
              </a:ext>
            </a:extLst>
          </p:cNvPr>
          <p:cNvSpPr/>
          <p:nvPr/>
        </p:nvSpPr>
        <p:spPr>
          <a:xfrm>
            <a:off x="2045373" y="676275"/>
            <a:ext cx="600075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…</a:t>
            </a:r>
            <a:endParaRPr lang="zh-CN" altLang="en-US" sz="1600" dirty="0"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319E762-D929-EF6E-638D-48E008A471FF}"/>
              </a:ext>
            </a:extLst>
          </p:cNvPr>
          <p:cNvSpPr/>
          <p:nvPr/>
        </p:nvSpPr>
        <p:spPr>
          <a:xfrm>
            <a:off x="661747" y="2533651"/>
            <a:ext cx="757237" cy="4572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3F669B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CPU</a:t>
            </a:r>
            <a:endParaRPr lang="zh-CN" altLang="en-US" sz="1600" dirty="0">
              <a:solidFill>
                <a:srgbClr val="3F669B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0ABE322-E672-7819-9576-4B772BF17412}"/>
              </a:ext>
            </a:extLst>
          </p:cNvPr>
          <p:cNvSpPr/>
          <p:nvPr/>
        </p:nvSpPr>
        <p:spPr>
          <a:xfrm>
            <a:off x="2331123" y="2533651"/>
            <a:ext cx="757237" cy="4572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3F669B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MMU</a:t>
            </a:r>
            <a:endParaRPr lang="zh-CN" altLang="en-US" sz="1600" dirty="0">
              <a:solidFill>
                <a:srgbClr val="3F669B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8E650D9-8C36-EF4C-66FF-E65B8FED49CA}"/>
              </a:ext>
            </a:extLst>
          </p:cNvPr>
          <p:cNvSpPr/>
          <p:nvPr/>
        </p:nvSpPr>
        <p:spPr>
          <a:xfrm>
            <a:off x="654722" y="1071561"/>
            <a:ext cx="600075" cy="295275"/>
          </a:xfrm>
          <a:prstGeom prst="rect">
            <a:avLst/>
          </a:prstGeom>
          <a:solidFill>
            <a:srgbClr val="D53E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CR3</a:t>
            </a:r>
            <a:endParaRPr lang="zh-CN" altLang="en-US" sz="1600" dirty="0"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C5AFFFC-1555-5997-B475-5C5326212D91}"/>
              </a:ext>
            </a:extLst>
          </p:cNvPr>
          <p:cNvSpPr/>
          <p:nvPr/>
        </p:nvSpPr>
        <p:spPr>
          <a:xfrm>
            <a:off x="2331122" y="1781174"/>
            <a:ext cx="757237" cy="295275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3F669B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TLB</a:t>
            </a:r>
            <a:endParaRPr lang="zh-CN" altLang="en-US" sz="1600" dirty="0">
              <a:solidFill>
                <a:srgbClr val="3F669B"/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BBEB36D-1002-BC19-A7CE-A72D82DE7A4A}"/>
              </a:ext>
            </a:extLst>
          </p:cNvPr>
          <p:cNvSpPr/>
          <p:nvPr/>
        </p:nvSpPr>
        <p:spPr>
          <a:xfrm>
            <a:off x="521373" y="3314699"/>
            <a:ext cx="2914650" cy="263842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0944633-441B-E1F7-7603-59DD3BE427EE}"/>
              </a:ext>
            </a:extLst>
          </p:cNvPr>
          <p:cNvSpPr/>
          <p:nvPr/>
        </p:nvSpPr>
        <p:spPr>
          <a:xfrm>
            <a:off x="654723" y="3448050"/>
            <a:ext cx="600075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RAX</a:t>
            </a:r>
            <a:endParaRPr lang="zh-CN" altLang="en-US" sz="1600" dirty="0"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E3DADB4-F26F-6183-C2BA-296D8323B58E}"/>
              </a:ext>
            </a:extLst>
          </p:cNvPr>
          <p:cNvSpPr/>
          <p:nvPr/>
        </p:nvSpPr>
        <p:spPr>
          <a:xfrm>
            <a:off x="1350048" y="3448050"/>
            <a:ext cx="600075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RBX</a:t>
            </a:r>
            <a:endParaRPr lang="zh-CN" altLang="en-US" sz="1600" dirty="0"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10AF434-773B-109E-FD5E-EA3518F722D5}"/>
              </a:ext>
            </a:extLst>
          </p:cNvPr>
          <p:cNvSpPr/>
          <p:nvPr/>
        </p:nvSpPr>
        <p:spPr>
          <a:xfrm>
            <a:off x="2045373" y="3448050"/>
            <a:ext cx="600075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…</a:t>
            </a:r>
            <a:endParaRPr lang="zh-CN" altLang="en-US" sz="1600" dirty="0"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03D07BB-0AF0-5F19-A231-001136E765CD}"/>
              </a:ext>
            </a:extLst>
          </p:cNvPr>
          <p:cNvSpPr/>
          <p:nvPr/>
        </p:nvSpPr>
        <p:spPr>
          <a:xfrm>
            <a:off x="661747" y="5305426"/>
            <a:ext cx="757237" cy="4572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3F669B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CPU</a:t>
            </a:r>
            <a:endParaRPr lang="zh-CN" altLang="en-US" sz="1600" dirty="0">
              <a:solidFill>
                <a:srgbClr val="3F669B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E456265-5966-DB6C-C74B-4113967097B7}"/>
              </a:ext>
            </a:extLst>
          </p:cNvPr>
          <p:cNvSpPr/>
          <p:nvPr/>
        </p:nvSpPr>
        <p:spPr>
          <a:xfrm>
            <a:off x="2331123" y="5305426"/>
            <a:ext cx="757237" cy="4572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3F669B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MMU</a:t>
            </a:r>
            <a:endParaRPr lang="zh-CN" altLang="en-US" sz="1600" dirty="0">
              <a:solidFill>
                <a:srgbClr val="3F669B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BCB99BA-7F3C-FC1D-1EE0-AD5F3C8C34CD}"/>
              </a:ext>
            </a:extLst>
          </p:cNvPr>
          <p:cNvSpPr/>
          <p:nvPr/>
        </p:nvSpPr>
        <p:spPr>
          <a:xfrm>
            <a:off x="654722" y="3843336"/>
            <a:ext cx="600075" cy="295275"/>
          </a:xfrm>
          <a:prstGeom prst="rect">
            <a:avLst/>
          </a:prstGeom>
          <a:solidFill>
            <a:srgbClr val="D53E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CR3</a:t>
            </a:r>
            <a:endParaRPr lang="zh-CN" altLang="en-US" sz="1600" dirty="0"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D3E5D64-008F-BAA8-ABAE-A0D04FE353B4}"/>
              </a:ext>
            </a:extLst>
          </p:cNvPr>
          <p:cNvSpPr/>
          <p:nvPr/>
        </p:nvSpPr>
        <p:spPr>
          <a:xfrm>
            <a:off x="2331122" y="4552949"/>
            <a:ext cx="757237" cy="295275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3F669B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TLB</a:t>
            </a:r>
            <a:endParaRPr lang="zh-CN" altLang="en-US" sz="1600" dirty="0">
              <a:solidFill>
                <a:srgbClr val="3F669B"/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DF5F32D-B7AA-5721-F266-9F7A0637BAA8}"/>
              </a:ext>
            </a:extLst>
          </p:cNvPr>
          <p:cNvSpPr/>
          <p:nvPr/>
        </p:nvSpPr>
        <p:spPr>
          <a:xfrm>
            <a:off x="3551334" y="3319463"/>
            <a:ext cx="2914650" cy="263842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0A3125A-47D8-3929-0F3C-09F737AA350C}"/>
              </a:ext>
            </a:extLst>
          </p:cNvPr>
          <p:cNvSpPr/>
          <p:nvPr/>
        </p:nvSpPr>
        <p:spPr>
          <a:xfrm>
            <a:off x="3684684" y="3452814"/>
            <a:ext cx="600075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RAX</a:t>
            </a:r>
            <a:endParaRPr lang="zh-CN" altLang="en-US" sz="1600" dirty="0"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D383431-13FA-8E88-B54C-95054FCAAC21}"/>
              </a:ext>
            </a:extLst>
          </p:cNvPr>
          <p:cNvSpPr/>
          <p:nvPr/>
        </p:nvSpPr>
        <p:spPr>
          <a:xfrm>
            <a:off x="4380009" y="3452814"/>
            <a:ext cx="600075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RBX</a:t>
            </a:r>
            <a:endParaRPr lang="zh-CN" altLang="en-US" sz="1600" dirty="0"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FF0727C-1BB2-A0BA-F226-1AB2D14EB433}"/>
              </a:ext>
            </a:extLst>
          </p:cNvPr>
          <p:cNvSpPr/>
          <p:nvPr/>
        </p:nvSpPr>
        <p:spPr>
          <a:xfrm>
            <a:off x="5075334" y="3452814"/>
            <a:ext cx="600075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…</a:t>
            </a:r>
            <a:endParaRPr lang="zh-CN" altLang="en-US" sz="1600" dirty="0"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43D8A58-2A54-DCA7-06BF-2CA5FD42C13D}"/>
              </a:ext>
            </a:extLst>
          </p:cNvPr>
          <p:cNvSpPr/>
          <p:nvPr/>
        </p:nvSpPr>
        <p:spPr>
          <a:xfrm>
            <a:off x="3691708" y="5310190"/>
            <a:ext cx="757237" cy="4572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3F669B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CPU</a:t>
            </a:r>
            <a:endParaRPr lang="zh-CN" altLang="en-US" sz="1600" dirty="0">
              <a:solidFill>
                <a:srgbClr val="3F669B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A55D585-D8E2-0321-C477-3F8A626975F9}"/>
              </a:ext>
            </a:extLst>
          </p:cNvPr>
          <p:cNvSpPr/>
          <p:nvPr/>
        </p:nvSpPr>
        <p:spPr>
          <a:xfrm>
            <a:off x="5361084" y="5310190"/>
            <a:ext cx="757237" cy="4572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3F669B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MMU</a:t>
            </a:r>
            <a:endParaRPr lang="zh-CN" altLang="en-US" sz="1600" dirty="0">
              <a:solidFill>
                <a:srgbClr val="3F669B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34AE55E-AF2D-B07A-FDC1-C42A7A4A4597}"/>
              </a:ext>
            </a:extLst>
          </p:cNvPr>
          <p:cNvSpPr/>
          <p:nvPr/>
        </p:nvSpPr>
        <p:spPr>
          <a:xfrm>
            <a:off x="3684683" y="3848100"/>
            <a:ext cx="600075" cy="295275"/>
          </a:xfrm>
          <a:prstGeom prst="rect">
            <a:avLst/>
          </a:prstGeom>
          <a:solidFill>
            <a:srgbClr val="D53E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CR3</a:t>
            </a:r>
            <a:endParaRPr lang="zh-CN" altLang="en-US" sz="1600" dirty="0"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7E7A24C-F91E-E516-F7E1-A2C733E66664}"/>
              </a:ext>
            </a:extLst>
          </p:cNvPr>
          <p:cNvSpPr/>
          <p:nvPr/>
        </p:nvSpPr>
        <p:spPr>
          <a:xfrm>
            <a:off x="5361083" y="4557713"/>
            <a:ext cx="757237" cy="295275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3F669B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TLB</a:t>
            </a:r>
            <a:endParaRPr lang="zh-CN" altLang="en-US" sz="1600" dirty="0">
              <a:solidFill>
                <a:srgbClr val="3F669B"/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graphicFrame>
        <p:nvGraphicFramePr>
          <p:cNvPr id="52" name="表格 12">
            <a:extLst>
              <a:ext uri="{FF2B5EF4-FFF2-40B4-BE49-F238E27FC236}">
                <a16:creationId xmlns:a16="http://schemas.microsoft.com/office/drawing/2014/main" id="{2B173DC1-F387-CD05-36D2-52150C3FE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751353"/>
              </p:ext>
            </p:extLst>
          </p:nvPr>
        </p:nvGraphicFramePr>
        <p:xfrm>
          <a:off x="8036457" y="285749"/>
          <a:ext cx="1398762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1496588309"/>
                    </a:ext>
                  </a:extLst>
                </a:gridCol>
                <a:gridCol w="969819">
                  <a:extLst>
                    <a:ext uri="{9D8B030D-6E8A-4147-A177-3AD203B41FA5}">
                      <a16:colId xmlns:a16="http://schemas.microsoft.com/office/drawing/2014/main" val="3319445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3F669B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60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rgbClr val="3F669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60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rgbClr val="3F669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30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rgbClr val="3F669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10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rgbClr val="3F669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33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rgbClr val="3F669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60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rgbClr val="3F669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838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rgbClr val="3F669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60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6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117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14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55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350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21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429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526696"/>
                  </a:ext>
                </a:extLst>
              </a:tr>
            </a:tbl>
          </a:graphicData>
        </a:graphic>
      </p:graphicFrame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11D89BAD-3472-6538-ED0B-8A3179806D49}"/>
              </a:ext>
            </a:extLst>
          </p:cNvPr>
          <p:cNvCxnSpPr>
            <a:stCxn id="18" idx="3"/>
          </p:cNvCxnSpPr>
          <p:nvPr/>
        </p:nvCxnSpPr>
        <p:spPr>
          <a:xfrm flipV="1">
            <a:off x="4286249" y="823912"/>
            <a:ext cx="4162426" cy="395287"/>
          </a:xfrm>
          <a:prstGeom prst="curvedConnector3">
            <a:avLst>
              <a:gd name="adj1" fmla="val 44050"/>
            </a:avLst>
          </a:prstGeom>
          <a:ln w="19050">
            <a:solidFill>
              <a:srgbClr val="D53E4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6865E7F-7226-AC0D-5E35-D7D694954255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4450436" y="2762251"/>
            <a:ext cx="9121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CE839E2-F5D1-E874-CCDD-473618333FEE}"/>
              </a:ext>
            </a:extLst>
          </p:cNvPr>
          <p:cNvCxnSpPr>
            <a:cxnSpLocks/>
          </p:cNvCxnSpPr>
          <p:nvPr/>
        </p:nvCxnSpPr>
        <p:spPr>
          <a:xfrm>
            <a:off x="5543073" y="2095497"/>
            <a:ext cx="1" cy="4572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0BC8099-C9F2-27F7-E36D-FDE0373ED028}"/>
              </a:ext>
            </a:extLst>
          </p:cNvPr>
          <p:cNvCxnSpPr>
            <a:cxnSpLocks/>
          </p:cNvCxnSpPr>
          <p:nvPr/>
        </p:nvCxnSpPr>
        <p:spPr>
          <a:xfrm flipV="1">
            <a:off x="5876543" y="2076449"/>
            <a:ext cx="0" cy="4762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A9025BE-9316-B773-F0BC-3FC116D58F26}"/>
              </a:ext>
            </a:extLst>
          </p:cNvPr>
          <p:cNvCxnSpPr/>
          <p:nvPr/>
        </p:nvCxnSpPr>
        <p:spPr>
          <a:xfrm>
            <a:off x="4284758" y="1366836"/>
            <a:ext cx="1076325" cy="11668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3DBDE62-0C0E-7025-B4D1-62321AC45042}"/>
              </a:ext>
            </a:extLst>
          </p:cNvPr>
          <p:cNvCxnSpPr>
            <a:cxnSpLocks/>
          </p:cNvCxnSpPr>
          <p:nvPr/>
        </p:nvCxnSpPr>
        <p:spPr>
          <a:xfrm flipH="1">
            <a:off x="6118320" y="971550"/>
            <a:ext cx="2330355" cy="1562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4A41763C-12CA-97F3-565E-E0E1A77E0F6A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119812" y="2759870"/>
            <a:ext cx="2233613" cy="23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DA8D9B8D-2193-4A52-1357-9BC57349ABC8}"/>
              </a:ext>
            </a:extLst>
          </p:cNvPr>
          <p:cNvSpPr/>
          <p:nvPr/>
        </p:nvSpPr>
        <p:spPr>
          <a:xfrm>
            <a:off x="8711978" y="694551"/>
            <a:ext cx="49244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页表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0C7213A-4609-6002-2182-C5E8987C337A}"/>
              </a:ext>
            </a:extLst>
          </p:cNvPr>
          <p:cNvSpPr/>
          <p:nvPr/>
        </p:nvSpPr>
        <p:spPr>
          <a:xfrm>
            <a:off x="4702252" y="2762251"/>
            <a:ext cx="36958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VA</a:t>
            </a:r>
            <a:endParaRPr lang="zh-CN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15F2ED8D-F2E4-448B-66BF-C42A996CFE3B}"/>
              </a:ext>
            </a:extLst>
          </p:cNvPr>
          <p:cNvSpPr/>
          <p:nvPr/>
        </p:nvSpPr>
        <p:spPr>
          <a:xfrm>
            <a:off x="7167580" y="2809168"/>
            <a:ext cx="37164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PA</a:t>
            </a:r>
            <a:endParaRPr lang="zh-CN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6091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74" grpId="0"/>
      <p:bldP spid="75" grpId="0"/>
      <p:bldP spid="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4C80C92-1EC6-2A49-8F25-665B27305E76}"/>
              </a:ext>
            </a:extLst>
          </p:cNvPr>
          <p:cNvSpPr/>
          <p:nvPr/>
        </p:nvSpPr>
        <p:spPr>
          <a:xfrm>
            <a:off x="908663" y="403525"/>
            <a:ext cx="1955150" cy="297455"/>
          </a:xfrm>
          <a:prstGeom prst="rect">
            <a:avLst/>
          </a:prstGeom>
          <a:solidFill>
            <a:srgbClr val="328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VPN 1</a:t>
            </a:r>
            <a:endParaRPr lang="zh-CN" altLang="en-US" dirty="0"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F553779-0524-4B09-013B-FD33F3C0219B}"/>
              </a:ext>
            </a:extLst>
          </p:cNvPr>
          <p:cNvSpPr/>
          <p:nvPr/>
        </p:nvSpPr>
        <p:spPr>
          <a:xfrm>
            <a:off x="2871389" y="404939"/>
            <a:ext cx="1953666" cy="297455"/>
          </a:xfrm>
          <a:prstGeom prst="rect">
            <a:avLst/>
          </a:prstGeom>
          <a:solidFill>
            <a:srgbClr val="66C2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VPN 2</a:t>
            </a:r>
            <a:endParaRPr lang="zh-CN" altLang="en-US" dirty="0"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755EA2-98E9-89AF-ABBC-39CA7CB0AB7E}"/>
              </a:ext>
            </a:extLst>
          </p:cNvPr>
          <p:cNvSpPr/>
          <p:nvPr/>
        </p:nvSpPr>
        <p:spPr>
          <a:xfrm>
            <a:off x="4832631" y="409610"/>
            <a:ext cx="1953666" cy="297455"/>
          </a:xfrm>
          <a:prstGeom prst="rect">
            <a:avLst/>
          </a:prstGeom>
          <a:solidFill>
            <a:srgbClr val="FDAE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VPN 3</a:t>
            </a:r>
            <a:endParaRPr lang="zh-CN" altLang="en-US" dirty="0"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D160E8A-8242-5416-A523-52CABAC4713D}"/>
              </a:ext>
            </a:extLst>
          </p:cNvPr>
          <p:cNvSpPr/>
          <p:nvPr/>
        </p:nvSpPr>
        <p:spPr>
          <a:xfrm>
            <a:off x="6785509" y="409610"/>
            <a:ext cx="1952091" cy="297455"/>
          </a:xfrm>
          <a:prstGeom prst="rect">
            <a:avLst/>
          </a:prstGeom>
          <a:solidFill>
            <a:srgbClr val="D53E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VPN 4</a:t>
            </a:r>
            <a:endParaRPr lang="zh-CN" altLang="en-US" dirty="0"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A715A80-8E23-AE63-4917-010C1E5BCDF1}"/>
              </a:ext>
            </a:extLst>
          </p:cNvPr>
          <p:cNvSpPr/>
          <p:nvPr/>
        </p:nvSpPr>
        <p:spPr>
          <a:xfrm>
            <a:off x="8737600" y="409610"/>
            <a:ext cx="2953973" cy="297455"/>
          </a:xfrm>
          <a:prstGeom prst="rect">
            <a:avLst/>
          </a:prstGeom>
          <a:solidFill>
            <a:srgbClr val="5E4F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VPO</a:t>
            </a:r>
            <a:endParaRPr lang="zh-CN" altLang="en-US" dirty="0"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D79D0ED-9A3E-59E4-1D21-5851830D17CF}"/>
              </a:ext>
            </a:extLst>
          </p:cNvPr>
          <p:cNvSpPr/>
          <p:nvPr/>
        </p:nvSpPr>
        <p:spPr>
          <a:xfrm>
            <a:off x="1731648" y="80247"/>
            <a:ext cx="3113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9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08F442C-C7F2-EC5F-214A-71C6B1B07317}"/>
              </a:ext>
            </a:extLst>
          </p:cNvPr>
          <p:cNvSpPr/>
          <p:nvPr/>
        </p:nvSpPr>
        <p:spPr>
          <a:xfrm>
            <a:off x="3726762" y="95346"/>
            <a:ext cx="3113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9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7853230-2C58-94DF-CC67-644F3D787F13}"/>
              </a:ext>
            </a:extLst>
          </p:cNvPr>
          <p:cNvSpPr/>
          <p:nvPr/>
        </p:nvSpPr>
        <p:spPr>
          <a:xfrm>
            <a:off x="5636715" y="97524"/>
            <a:ext cx="3113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9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3D65020-5C17-776A-F2B3-07E55A6A66E5}"/>
              </a:ext>
            </a:extLst>
          </p:cNvPr>
          <p:cNvSpPr/>
          <p:nvPr/>
        </p:nvSpPr>
        <p:spPr>
          <a:xfrm>
            <a:off x="7622726" y="72899"/>
            <a:ext cx="3113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9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FF8A2B4-078D-2E1B-8A23-3D0A4D513FD6}"/>
              </a:ext>
            </a:extLst>
          </p:cNvPr>
          <p:cNvSpPr/>
          <p:nvPr/>
        </p:nvSpPr>
        <p:spPr>
          <a:xfrm>
            <a:off x="9988401" y="72899"/>
            <a:ext cx="43794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12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E6DB8A8-5172-6E30-E717-FABD679A3699}"/>
              </a:ext>
            </a:extLst>
          </p:cNvPr>
          <p:cNvSpPr/>
          <p:nvPr/>
        </p:nvSpPr>
        <p:spPr>
          <a:xfrm>
            <a:off x="1603204" y="1115902"/>
            <a:ext cx="35458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40</a:t>
            </a:r>
            <a:endParaRPr lang="zh-CN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E12444F-5A8C-FEC6-59F9-153272A0A261}"/>
              </a:ext>
            </a:extLst>
          </p:cNvPr>
          <p:cNvSpPr/>
          <p:nvPr/>
        </p:nvSpPr>
        <p:spPr>
          <a:xfrm>
            <a:off x="981858" y="5066325"/>
            <a:ext cx="63671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CR3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89244E6-1ABA-1A26-68C8-24958D29E5AA}"/>
              </a:ext>
            </a:extLst>
          </p:cNvPr>
          <p:cNvSpPr/>
          <p:nvPr/>
        </p:nvSpPr>
        <p:spPr>
          <a:xfrm>
            <a:off x="2559909" y="1115901"/>
            <a:ext cx="35458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12</a:t>
            </a:r>
            <a:endParaRPr lang="zh-CN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3BF48AA-4989-7F5D-918C-0BD191DB4B75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1291136" y="3806454"/>
            <a:ext cx="9079" cy="12598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18A01132-E63B-ED84-500F-FD8E9FBBA7CF}"/>
              </a:ext>
            </a:extLst>
          </p:cNvPr>
          <p:cNvSpPr/>
          <p:nvPr/>
        </p:nvSpPr>
        <p:spPr>
          <a:xfrm>
            <a:off x="1736799" y="3739860"/>
            <a:ext cx="82311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L1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 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PT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graphicFrame>
        <p:nvGraphicFramePr>
          <p:cNvPr id="33" name="表格 33">
            <a:extLst>
              <a:ext uri="{FF2B5EF4-FFF2-40B4-BE49-F238E27FC236}">
                <a16:creationId xmlns:a16="http://schemas.microsoft.com/office/drawing/2014/main" id="{4875E6C3-0BCF-A853-A48C-ABDA014A3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155946"/>
              </p:ext>
            </p:extLst>
          </p:nvPr>
        </p:nvGraphicFramePr>
        <p:xfrm>
          <a:off x="730035" y="1392900"/>
          <a:ext cx="2314209" cy="2346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72985">
                  <a:extLst>
                    <a:ext uri="{9D8B030D-6E8A-4147-A177-3AD203B41FA5}">
                      <a16:colId xmlns:a16="http://schemas.microsoft.com/office/drawing/2014/main" val="1486128869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3106796499"/>
                    </a:ext>
                  </a:extLst>
                </a:gridCol>
                <a:gridCol w="720144">
                  <a:extLst>
                    <a:ext uri="{9D8B030D-6E8A-4147-A177-3AD203B41FA5}">
                      <a16:colId xmlns:a16="http://schemas.microsoft.com/office/drawing/2014/main" val="1361684536"/>
                    </a:ext>
                  </a:extLst>
                </a:gridCol>
              </a:tblGrid>
              <a:tr h="24459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511</a:t>
                      </a:r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050198"/>
                  </a:ext>
                </a:extLst>
              </a:tr>
              <a:tr h="244592">
                <a:tc>
                  <a:txBody>
                    <a:bodyPr/>
                    <a:lstStyle/>
                    <a:p>
                      <a:pPr algn="r"/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190899"/>
                  </a:ext>
                </a:extLst>
              </a:tr>
              <a:tr h="244592">
                <a:tc>
                  <a:txBody>
                    <a:bodyPr/>
                    <a:lstStyle/>
                    <a:p>
                      <a:pPr algn="r"/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30376"/>
                  </a:ext>
                </a:extLst>
              </a:tr>
              <a:tr h="244592">
                <a:tc>
                  <a:txBody>
                    <a:bodyPr/>
                    <a:lstStyle/>
                    <a:p>
                      <a:pPr algn="r"/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PPN</a:t>
                      </a:r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Flags</a:t>
                      </a:r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537860"/>
                  </a:ext>
                </a:extLst>
              </a:tr>
              <a:tr h="244592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321662"/>
                  </a:ext>
                </a:extLst>
              </a:tr>
              <a:tr h="24459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 1</a:t>
                      </a:r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206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0</a:t>
                      </a:r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947809"/>
                  </a:ext>
                </a:extLst>
              </a:tr>
            </a:tbl>
          </a:graphicData>
        </a:graphic>
      </p:graphicFrame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61288EE5-351D-75D5-ADAE-05909FEDF60D}"/>
              </a:ext>
            </a:extLst>
          </p:cNvPr>
          <p:cNvCxnSpPr>
            <a:cxnSpLocks/>
            <a:stCxn id="4" idx="2"/>
            <a:endCxn id="33" idx="1"/>
          </p:cNvCxnSpPr>
          <p:nvPr/>
        </p:nvCxnSpPr>
        <p:spPr>
          <a:xfrm rot="5400000">
            <a:off x="375437" y="1055579"/>
            <a:ext cx="1865400" cy="1156203"/>
          </a:xfrm>
          <a:prstGeom prst="bentConnector4">
            <a:avLst>
              <a:gd name="adj1" fmla="val 18546"/>
              <a:gd name="adj2" fmla="val 119772"/>
            </a:avLst>
          </a:prstGeom>
          <a:ln w="19050">
            <a:solidFill>
              <a:srgbClr val="3288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E47AC56-F670-7524-D17F-66B69306A7B6}"/>
              </a:ext>
            </a:extLst>
          </p:cNvPr>
          <p:cNvCxnSpPr>
            <a:cxnSpLocks/>
          </p:cNvCxnSpPr>
          <p:nvPr/>
        </p:nvCxnSpPr>
        <p:spPr>
          <a:xfrm>
            <a:off x="536431" y="2566381"/>
            <a:ext cx="744464" cy="0"/>
          </a:xfrm>
          <a:prstGeom prst="straightConnector1">
            <a:avLst/>
          </a:prstGeom>
          <a:ln w="19050">
            <a:solidFill>
              <a:srgbClr val="328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7631A5CA-7F40-ADE7-A47E-67CB18D3C1E4}"/>
              </a:ext>
            </a:extLst>
          </p:cNvPr>
          <p:cNvSpPr/>
          <p:nvPr/>
        </p:nvSpPr>
        <p:spPr>
          <a:xfrm>
            <a:off x="4195675" y="1783444"/>
            <a:ext cx="35458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40</a:t>
            </a:r>
            <a:endParaRPr lang="zh-CN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2C134E9-047A-E14E-A811-5876A139F99A}"/>
              </a:ext>
            </a:extLst>
          </p:cNvPr>
          <p:cNvSpPr/>
          <p:nvPr/>
        </p:nvSpPr>
        <p:spPr>
          <a:xfrm>
            <a:off x="5152380" y="1783443"/>
            <a:ext cx="35458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12</a:t>
            </a:r>
            <a:endParaRPr lang="zh-CN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0AD5E42-DDAF-700A-344F-313B59AA1022}"/>
              </a:ext>
            </a:extLst>
          </p:cNvPr>
          <p:cNvSpPr/>
          <p:nvPr/>
        </p:nvSpPr>
        <p:spPr>
          <a:xfrm>
            <a:off x="4329270" y="4407402"/>
            <a:ext cx="82311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L2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 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PT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graphicFrame>
        <p:nvGraphicFramePr>
          <p:cNvPr id="58" name="表格 33">
            <a:extLst>
              <a:ext uri="{FF2B5EF4-FFF2-40B4-BE49-F238E27FC236}">
                <a16:creationId xmlns:a16="http://schemas.microsoft.com/office/drawing/2014/main" id="{C5CBC31A-A7E6-C2D5-F89A-E4C0A9ABD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079942"/>
              </p:ext>
            </p:extLst>
          </p:nvPr>
        </p:nvGraphicFramePr>
        <p:xfrm>
          <a:off x="3322506" y="2060442"/>
          <a:ext cx="2314209" cy="2346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72985">
                  <a:extLst>
                    <a:ext uri="{9D8B030D-6E8A-4147-A177-3AD203B41FA5}">
                      <a16:colId xmlns:a16="http://schemas.microsoft.com/office/drawing/2014/main" val="1486128869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3106796499"/>
                    </a:ext>
                  </a:extLst>
                </a:gridCol>
                <a:gridCol w="720144">
                  <a:extLst>
                    <a:ext uri="{9D8B030D-6E8A-4147-A177-3AD203B41FA5}">
                      <a16:colId xmlns:a16="http://schemas.microsoft.com/office/drawing/2014/main" val="1361684536"/>
                    </a:ext>
                  </a:extLst>
                </a:gridCol>
              </a:tblGrid>
              <a:tr h="24459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511</a:t>
                      </a:r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050198"/>
                  </a:ext>
                </a:extLst>
              </a:tr>
              <a:tr h="244592">
                <a:tc>
                  <a:txBody>
                    <a:bodyPr/>
                    <a:lstStyle/>
                    <a:p>
                      <a:pPr algn="r"/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190899"/>
                  </a:ext>
                </a:extLst>
              </a:tr>
              <a:tr h="244592">
                <a:tc>
                  <a:txBody>
                    <a:bodyPr/>
                    <a:lstStyle/>
                    <a:p>
                      <a:pPr algn="r"/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30376"/>
                  </a:ext>
                </a:extLst>
              </a:tr>
              <a:tr h="244592">
                <a:tc>
                  <a:txBody>
                    <a:bodyPr/>
                    <a:lstStyle/>
                    <a:p>
                      <a:pPr algn="r"/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PPN</a:t>
                      </a:r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Flags</a:t>
                      </a:r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537860"/>
                  </a:ext>
                </a:extLst>
              </a:tr>
              <a:tr h="244592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321662"/>
                  </a:ext>
                </a:extLst>
              </a:tr>
              <a:tr h="24459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 1</a:t>
                      </a:r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206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0</a:t>
                      </a:r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947809"/>
                  </a:ext>
                </a:extLst>
              </a:tr>
            </a:tbl>
          </a:graphicData>
        </a:graphic>
      </p:graphicFrame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30FEDB04-FB4E-99B7-2EAE-08A557F23DF4}"/>
              </a:ext>
            </a:extLst>
          </p:cNvPr>
          <p:cNvCxnSpPr>
            <a:cxnSpLocks/>
          </p:cNvCxnSpPr>
          <p:nvPr/>
        </p:nvCxnSpPr>
        <p:spPr>
          <a:xfrm>
            <a:off x="1591706" y="2687965"/>
            <a:ext cx="2113128" cy="1698226"/>
          </a:xfrm>
          <a:prstGeom prst="bentConnector3">
            <a:avLst>
              <a:gd name="adj1" fmla="val 86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45C12102-4744-C139-F39E-FD9E02C5A119}"/>
              </a:ext>
            </a:extLst>
          </p:cNvPr>
          <p:cNvSpPr/>
          <p:nvPr/>
        </p:nvSpPr>
        <p:spPr>
          <a:xfrm>
            <a:off x="6723171" y="2355976"/>
            <a:ext cx="35458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40</a:t>
            </a:r>
            <a:endParaRPr lang="zh-CN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01C5360-FD81-3C28-6EAF-83A79D6A442C}"/>
              </a:ext>
            </a:extLst>
          </p:cNvPr>
          <p:cNvSpPr/>
          <p:nvPr/>
        </p:nvSpPr>
        <p:spPr>
          <a:xfrm>
            <a:off x="7679876" y="2355975"/>
            <a:ext cx="35458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12</a:t>
            </a:r>
            <a:endParaRPr lang="zh-CN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FEA1108-3992-F440-8192-7CC1F80A3AE4}"/>
              </a:ext>
            </a:extLst>
          </p:cNvPr>
          <p:cNvSpPr/>
          <p:nvPr/>
        </p:nvSpPr>
        <p:spPr>
          <a:xfrm>
            <a:off x="6856766" y="4979934"/>
            <a:ext cx="82311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L3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 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PT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graphicFrame>
        <p:nvGraphicFramePr>
          <p:cNvPr id="74" name="表格 33">
            <a:extLst>
              <a:ext uri="{FF2B5EF4-FFF2-40B4-BE49-F238E27FC236}">
                <a16:creationId xmlns:a16="http://schemas.microsoft.com/office/drawing/2014/main" id="{9FF15DD0-8E5D-7043-B786-CACF2EA71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077412"/>
              </p:ext>
            </p:extLst>
          </p:nvPr>
        </p:nvGraphicFramePr>
        <p:xfrm>
          <a:off x="5850002" y="2632974"/>
          <a:ext cx="2314209" cy="2346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72985">
                  <a:extLst>
                    <a:ext uri="{9D8B030D-6E8A-4147-A177-3AD203B41FA5}">
                      <a16:colId xmlns:a16="http://schemas.microsoft.com/office/drawing/2014/main" val="1486128869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3106796499"/>
                    </a:ext>
                  </a:extLst>
                </a:gridCol>
                <a:gridCol w="720144">
                  <a:extLst>
                    <a:ext uri="{9D8B030D-6E8A-4147-A177-3AD203B41FA5}">
                      <a16:colId xmlns:a16="http://schemas.microsoft.com/office/drawing/2014/main" val="1361684536"/>
                    </a:ext>
                  </a:extLst>
                </a:gridCol>
              </a:tblGrid>
              <a:tr h="24459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511</a:t>
                      </a:r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050198"/>
                  </a:ext>
                </a:extLst>
              </a:tr>
              <a:tr h="244592">
                <a:tc>
                  <a:txBody>
                    <a:bodyPr/>
                    <a:lstStyle/>
                    <a:p>
                      <a:pPr algn="r"/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190899"/>
                  </a:ext>
                </a:extLst>
              </a:tr>
              <a:tr h="244592">
                <a:tc>
                  <a:txBody>
                    <a:bodyPr/>
                    <a:lstStyle/>
                    <a:p>
                      <a:pPr algn="r"/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30376"/>
                  </a:ext>
                </a:extLst>
              </a:tr>
              <a:tr h="244592">
                <a:tc>
                  <a:txBody>
                    <a:bodyPr/>
                    <a:lstStyle/>
                    <a:p>
                      <a:pPr algn="r"/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PPN</a:t>
                      </a:r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Flags</a:t>
                      </a:r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537860"/>
                  </a:ext>
                </a:extLst>
              </a:tr>
              <a:tr h="244592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321662"/>
                  </a:ext>
                </a:extLst>
              </a:tr>
              <a:tr h="24459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 1</a:t>
                      </a:r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206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0</a:t>
                      </a:r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947809"/>
                  </a:ext>
                </a:extLst>
              </a:tr>
            </a:tbl>
          </a:graphicData>
        </a:graphic>
      </p:graphicFrame>
      <p:sp>
        <p:nvSpPr>
          <p:cNvPr id="75" name="矩形 74">
            <a:extLst>
              <a:ext uri="{FF2B5EF4-FFF2-40B4-BE49-F238E27FC236}">
                <a16:creationId xmlns:a16="http://schemas.microsoft.com/office/drawing/2014/main" id="{57019A50-D7BA-67B9-5890-83081EE04AD6}"/>
              </a:ext>
            </a:extLst>
          </p:cNvPr>
          <p:cNvSpPr/>
          <p:nvPr/>
        </p:nvSpPr>
        <p:spPr>
          <a:xfrm>
            <a:off x="9250667" y="2849214"/>
            <a:ext cx="35458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40</a:t>
            </a:r>
            <a:endParaRPr lang="zh-CN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E25A083-D24F-2F5C-B2F6-F2A80AF53AB7}"/>
              </a:ext>
            </a:extLst>
          </p:cNvPr>
          <p:cNvSpPr/>
          <p:nvPr/>
        </p:nvSpPr>
        <p:spPr>
          <a:xfrm>
            <a:off x="10207372" y="2849213"/>
            <a:ext cx="35458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12</a:t>
            </a:r>
            <a:endParaRPr lang="zh-CN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8B58606-5E03-58BD-FDCB-622C1B00C5DA}"/>
              </a:ext>
            </a:extLst>
          </p:cNvPr>
          <p:cNvSpPr/>
          <p:nvPr/>
        </p:nvSpPr>
        <p:spPr>
          <a:xfrm>
            <a:off x="9384262" y="5606522"/>
            <a:ext cx="82311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L4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 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PT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graphicFrame>
        <p:nvGraphicFramePr>
          <p:cNvPr id="78" name="表格 33">
            <a:extLst>
              <a:ext uri="{FF2B5EF4-FFF2-40B4-BE49-F238E27FC236}">
                <a16:creationId xmlns:a16="http://schemas.microsoft.com/office/drawing/2014/main" id="{9814FA5C-11DC-AD13-60F3-DDEEEA0FC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327247"/>
              </p:ext>
            </p:extLst>
          </p:nvPr>
        </p:nvGraphicFramePr>
        <p:xfrm>
          <a:off x="8377498" y="3126212"/>
          <a:ext cx="2314209" cy="2346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72985">
                  <a:extLst>
                    <a:ext uri="{9D8B030D-6E8A-4147-A177-3AD203B41FA5}">
                      <a16:colId xmlns:a16="http://schemas.microsoft.com/office/drawing/2014/main" val="1486128869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3106796499"/>
                    </a:ext>
                  </a:extLst>
                </a:gridCol>
                <a:gridCol w="720144">
                  <a:extLst>
                    <a:ext uri="{9D8B030D-6E8A-4147-A177-3AD203B41FA5}">
                      <a16:colId xmlns:a16="http://schemas.microsoft.com/office/drawing/2014/main" val="1361684536"/>
                    </a:ext>
                  </a:extLst>
                </a:gridCol>
              </a:tblGrid>
              <a:tr h="24459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511</a:t>
                      </a:r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050198"/>
                  </a:ext>
                </a:extLst>
              </a:tr>
              <a:tr h="244592">
                <a:tc>
                  <a:txBody>
                    <a:bodyPr/>
                    <a:lstStyle/>
                    <a:p>
                      <a:pPr algn="r"/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190899"/>
                  </a:ext>
                </a:extLst>
              </a:tr>
              <a:tr h="244592">
                <a:tc>
                  <a:txBody>
                    <a:bodyPr/>
                    <a:lstStyle/>
                    <a:p>
                      <a:pPr algn="r"/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30376"/>
                  </a:ext>
                </a:extLst>
              </a:tr>
              <a:tr h="244592">
                <a:tc>
                  <a:txBody>
                    <a:bodyPr/>
                    <a:lstStyle/>
                    <a:p>
                      <a:pPr algn="r"/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PPN</a:t>
                      </a:r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Flags</a:t>
                      </a:r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537860"/>
                  </a:ext>
                </a:extLst>
              </a:tr>
              <a:tr h="244592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321662"/>
                  </a:ext>
                </a:extLst>
              </a:tr>
              <a:tr h="24459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 1</a:t>
                      </a:r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206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0</a:t>
                      </a:r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947809"/>
                  </a:ext>
                </a:extLst>
              </a:tr>
            </a:tbl>
          </a:graphicData>
        </a:graphic>
      </p:graphicFrame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D29A541D-FCC0-E060-7A40-884D52B71299}"/>
              </a:ext>
            </a:extLst>
          </p:cNvPr>
          <p:cNvCxnSpPr>
            <a:cxnSpLocks/>
            <a:stCxn id="14" idx="2"/>
            <a:endCxn id="58" idx="1"/>
          </p:cNvCxnSpPr>
          <p:nvPr/>
        </p:nvCxnSpPr>
        <p:spPr>
          <a:xfrm rot="5400000">
            <a:off x="2319600" y="1705300"/>
            <a:ext cx="2531528" cy="525716"/>
          </a:xfrm>
          <a:prstGeom prst="bentConnector4">
            <a:avLst>
              <a:gd name="adj1" fmla="val 26823"/>
              <a:gd name="adj2" fmla="val 109059"/>
            </a:avLst>
          </a:prstGeom>
          <a:ln w="19050">
            <a:solidFill>
              <a:srgbClr val="66C2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39A42CD1-B4A5-15EF-EFDE-8D5FB32E3A56}"/>
              </a:ext>
            </a:extLst>
          </p:cNvPr>
          <p:cNvCxnSpPr>
            <a:cxnSpLocks/>
          </p:cNvCxnSpPr>
          <p:nvPr/>
        </p:nvCxnSpPr>
        <p:spPr>
          <a:xfrm>
            <a:off x="3322506" y="3233922"/>
            <a:ext cx="552313" cy="0"/>
          </a:xfrm>
          <a:prstGeom prst="straightConnector1">
            <a:avLst/>
          </a:prstGeom>
          <a:ln w="19050">
            <a:solidFill>
              <a:srgbClr val="66C2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89015F5D-1A8F-E5EA-BD5A-04B5E9AACADC}"/>
              </a:ext>
            </a:extLst>
          </p:cNvPr>
          <p:cNvCxnSpPr>
            <a:cxnSpLocks/>
          </p:cNvCxnSpPr>
          <p:nvPr/>
        </p:nvCxnSpPr>
        <p:spPr>
          <a:xfrm>
            <a:off x="4156180" y="3375394"/>
            <a:ext cx="1959696" cy="1586006"/>
          </a:xfrm>
          <a:prstGeom prst="bentConnector3">
            <a:avLst>
              <a:gd name="adj1" fmla="val 42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570C6B81-618E-9A93-4A25-05910A15A3AB}"/>
              </a:ext>
            </a:extLst>
          </p:cNvPr>
          <p:cNvCxnSpPr>
            <a:cxnSpLocks/>
            <a:stCxn id="15" idx="2"/>
            <a:endCxn id="74" idx="1"/>
          </p:cNvCxnSpPr>
          <p:nvPr/>
        </p:nvCxnSpPr>
        <p:spPr>
          <a:xfrm rot="16200000" flipH="1">
            <a:off x="4280039" y="2236490"/>
            <a:ext cx="3099389" cy="40538"/>
          </a:xfrm>
          <a:prstGeom prst="bentConnector2">
            <a:avLst/>
          </a:prstGeom>
          <a:ln w="19050">
            <a:solidFill>
              <a:srgbClr val="FDAE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F4F7A7F2-894C-7153-85BA-E581DE0AE4F0}"/>
              </a:ext>
            </a:extLst>
          </p:cNvPr>
          <p:cNvCxnSpPr>
            <a:cxnSpLocks/>
            <a:stCxn id="74" idx="1"/>
          </p:cNvCxnSpPr>
          <p:nvPr/>
        </p:nvCxnSpPr>
        <p:spPr>
          <a:xfrm>
            <a:off x="5850002" y="3806454"/>
            <a:ext cx="531748" cy="3546"/>
          </a:xfrm>
          <a:prstGeom prst="straightConnector1">
            <a:avLst/>
          </a:prstGeom>
          <a:ln w="19050">
            <a:solidFill>
              <a:srgbClr val="FDAE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353ECFEA-7953-9629-C7DE-01F559B0FB1B}"/>
              </a:ext>
            </a:extLst>
          </p:cNvPr>
          <p:cNvCxnSpPr>
            <a:cxnSpLocks/>
          </p:cNvCxnSpPr>
          <p:nvPr/>
        </p:nvCxnSpPr>
        <p:spPr>
          <a:xfrm>
            <a:off x="6723171" y="3958326"/>
            <a:ext cx="2176756" cy="1509012"/>
          </a:xfrm>
          <a:prstGeom prst="bentConnector3">
            <a:avLst>
              <a:gd name="adj1" fmla="val 11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2" name="表格 112">
            <a:extLst>
              <a:ext uri="{FF2B5EF4-FFF2-40B4-BE49-F238E27FC236}">
                <a16:creationId xmlns:a16="http://schemas.microsoft.com/office/drawing/2014/main" id="{DA7A33A9-79F6-2B0B-FAE7-F2F8092A8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287791"/>
              </p:ext>
            </p:extLst>
          </p:nvPr>
        </p:nvGraphicFramePr>
        <p:xfrm>
          <a:off x="2057054" y="610121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1071">
                  <a:extLst>
                    <a:ext uri="{9D8B030D-6E8A-4147-A177-3AD203B41FA5}">
                      <a16:colId xmlns:a16="http://schemas.microsoft.com/office/drawing/2014/main" val="3264160821"/>
                    </a:ext>
                  </a:extLst>
                </a:gridCol>
                <a:gridCol w="2326929">
                  <a:extLst>
                    <a:ext uri="{9D8B030D-6E8A-4147-A177-3AD203B41FA5}">
                      <a16:colId xmlns:a16="http://schemas.microsoft.com/office/drawing/2014/main" val="358129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PPN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PPO</a:t>
                      </a:r>
                      <a:endParaRPr lang="zh-CN" altLang="en-US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solidFill>
                      <a:srgbClr val="5E4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762878"/>
                  </a:ext>
                </a:extLst>
              </a:tr>
            </a:tbl>
          </a:graphicData>
        </a:graphic>
      </p:graphicFrame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4D194F9E-2E02-CC5F-26B8-E69AF0E3D6D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29203" y="4411568"/>
            <a:ext cx="4221464" cy="1440460"/>
          </a:xfrm>
          <a:prstGeom prst="bentConnector3">
            <a:avLst>
              <a:gd name="adj1" fmla="val 13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FC9BE620-A1D3-9DEA-E89D-4596F44923F5}"/>
              </a:ext>
            </a:extLst>
          </p:cNvPr>
          <p:cNvCxnSpPr>
            <a:cxnSpLocks/>
          </p:cNvCxnSpPr>
          <p:nvPr/>
        </p:nvCxnSpPr>
        <p:spPr>
          <a:xfrm>
            <a:off x="5029203" y="5852028"/>
            <a:ext cx="108" cy="2306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FE9712ED-6E71-E66E-4940-F1E62A5DB738}"/>
              </a:ext>
            </a:extLst>
          </p:cNvPr>
          <p:cNvCxnSpPr>
            <a:cxnSpLocks/>
            <a:endCxn id="112" idx="3"/>
          </p:cNvCxnSpPr>
          <p:nvPr/>
        </p:nvCxnSpPr>
        <p:spPr>
          <a:xfrm rot="5400000">
            <a:off x="7841178" y="2930267"/>
            <a:ext cx="5700240" cy="1012488"/>
          </a:xfrm>
          <a:prstGeom prst="bentConnector2">
            <a:avLst/>
          </a:prstGeom>
          <a:ln w="19050">
            <a:solidFill>
              <a:srgbClr val="5E4F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7208C8B8-9256-F4D5-F075-F492F6135F6D}"/>
              </a:ext>
            </a:extLst>
          </p:cNvPr>
          <p:cNvSpPr/>
          <p:nvPr/>
        </p:nvSpPr>
        <p:spPr>
          <a:xfrm>
            <a:off x="4721130" y="6448390"/>
            <a:ext cx="43794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40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BB12D48E-B028-A163-D20F-89038CDA4B9C}"/>
              </a:ext>
            </a:extLst>
          </p:cNvPr>
          <p:cNvSpPr/>
          <p:nvPr/>
        </p:nvSpPr>
        <p:spPr>
          <a:xfrm>
            <a:off x="8812726" y="6471244"/>
            <a:ext cx="43794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12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589EE14D-B68D-C16E-DD8F-5F92557046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12187" y="2280371"/>
            <a:ext cx="3622464" cy="463680"/>
          </a:xfrm>
          <a:prstGeom prst="bentConnector3">
            <a:avLst>
              <a:gd name="adj1" fmla="val 100181"/>
            </a:avLst>
          </a:prstGeom>
          <a:ln w="19050">
            <a:solidFill>
              <a:srgbClr val="D53E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591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  <p:bldP spid="30" grpId="0"/>
      <p:bldP spid="55" grpId="0"/>
      <p:bldP spid="56" grpId="0"/>
      <p:bldP spid="57" grpId="0"/>
      <p:bldP spid="71" grpId="0"/>
      <p:bldP spid="72" grpId="0"/>
      <p:bldP spid="73" grpId="0"/>
      <p:bldP spid="75" grpId="0"/>
      <p:bldP spid="76" grpId="0"/>
      <p:bldP spid="77" grpId="0"/>
      <p:bldP spid="137" grpId="0"/>
      <p:bldP spid="14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361</Words>
  <Application>Microsoft Office PowerPoint</Application>
  <PresentationFormat>宽屏</PresentationFormat>
  <Paragraphs>210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等线</vt:lpstr>
      <vt:lpstr>等线 Light</vt:lpstr>
      <vt:lpstr>思源黑体</vt:lpstr>
      <vt:lpstr>思源黑体 Heavy</vt:lpstr>
      <vt:lpstr>思源黑体 Medium</vt:lpstr>
      <vt:lpstr>思源宋体 CN</vt:lpstr>
      <vt:lpstr>思源宋体 CN Heavy</vt:lpstr>
      <vt:lpstr>思源宋体 CN Medium</vt:lpstr>
      <vt:lpstr>Arial</vt:lpstr>
      <vt:lpstr>Cambria Math</vt:lpstr>
      <vt:lpstr>Office 主题​​</vt:lpstr>
      <vt:lpstr>关于 编写 x64 Windows 10 驱动 以了解 虚拟内存 这件事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 编写 x64 Windows 10 驱动 以了解虚拟内存 这件事</dc:title>
  <dc:creator>R L</dc:creator>
  <cp:lastModifiedBy>R L</cp:lastModifiedBy>
  <cp:revision>164</cp:revision>
  <dcterms:created xsi:type="dcterms:W3CDTF">2022-06-10T09:41:53Z</dcterms:created>
  <dcterms:modified xsi:type="dcterms:W3CDTF">2022-06-14T06:21:13Z</dcterms:modified>
</cp:coreProperties>
</file>