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306" r:id="rId5"/>
    <p:sldId id="282" r:id="rId6"/>
    <p:sldId id="305" r:id="rId7"/>
    <p:sldId id="299" r:id="rId8"/>
    <p:sldId id="300" r:id="rId9"/>
    <p:sldId id="301" r:id="rId10"/>
    <p:sldId id="302" r:id="rId11"/>
    <p:sldId id="309" r:id="rId12"/>
    <p:sldId id="313" r:id="rId13"/>
    <p:sldId id="271" r:id="rId14"/>
    <p:sldId id="293" r:id="rId15"/>
    <p:sldId id="307" r:id="rId16"/>
    <p:sldId id="294" r:id="rId17"/>
    <p:sldId id="297" r:id="rId18"/>
    <p:sldId id="316" r:id="rId19"/>
    <p:sldId id="317" r:id="rId20"/>
    <p:sldId id="318" r:id="rId21"/>
    <p:sldId id="292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B34A346C-D674-4F7A-821C-6170D744E520}" type="datetime1">
              <a:rPr lang="fr-FR" smtClean="0"/>
              <a:t>31/05/2024</a:t>
            </a:fld>
            <a:endParaRPr lang="fr-FR" dirty="0"/>
          </a:p>
        </p:txBody>
      </p:sp>
      <p:sp>
        <p:nvSpPr>
          <p:cNvPr id="4" name="Espace réservé au pied de page 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au numéro de diapositive 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CFA70580-B89C-4157-871D-6B9318EE5F5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6C4B8AE-6B64-4351-A941-8F5A7C1B3138}" type="datetime1">
              <a:rPr lang="fr-FR" smtClean="0"/>
              <a:t>31/05/2024</a:t>
            </a:fld>
            <a:endParaRPr lang="fr-FR" dirty="0"/>
          </a:p>
        </p:txBody>
      </p:sp>
      <p:sp>
        <p:nvSpPr>
          <p:cNvPr id="4" name="Espace réservé pour une 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aux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7AF00E9-A49D-4007-B3B9-A3783809E5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33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63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30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94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0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9" name="Espace réservé pour une image 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fr-FR" sz="6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fr-F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 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9" name="Format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0" name="Ovale 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34" name="Groupe 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t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Format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 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8" name="Ovale 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 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t libre : Forme 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e 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6" name="Ovale 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7" name="Format libre : Forme 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re 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2" name="Espace réservé pour un contenu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" name="Espace réservé à la date 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a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5" name="Groupe 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t libre 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" name="Format libre 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Format libre 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1" name="Ovale 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t libre : Forme 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4" name="Groupe 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t libre : Forme 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Ovale 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7" name="Groupe 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t libre : Forme 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9" name="Ovale 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 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fr-FR" sz="5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7" name="Ovale 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 + sous-titre + 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fr-F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4" name="Ovale 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0" name="Groupe 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t libre 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Format libre 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" name="Format libre 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8" name="Espace réservé pour une image 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t libre : Forme 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 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t libre : Forme 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1" name="Ovale 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9" name="Groupe 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t libre : Forme 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fr-F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 + 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fr-FR" sz="5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pour un contenu 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1" name="Groupe 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t libre : Forme 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5" name="Format libre : Forme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pour un contenu 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 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fr-F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pour une image 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9" name="Groupe 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t libre : Forme 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 titre 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fr-FR"/>
            </a:def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88" r:id="rId8"/>
    <p:sldLayoutId id="2147483686" r:id="rId9"/>
    <p:sldLayoutId id="2147483685" r:id="rId10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sti2d.ecolelamache.org/tp_de_terminale_sti2d__sin.html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NDOYE/Sunu-GP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746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273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888" y="367971"/>
            <a:ext cx="4624442" cy="4626818"/>
          </a:xfrm>
        </p:spPr>
        <p:txBody>
          <a:bodyPr wrap="square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Plateforme de gestion et de suivi des colis Gratuité Partielle (GP)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1" r="23798" b="-1"/>
          <a:stretch/>
        </p:blipFill>
        <p:spPr>
          <a:xfrm>
            <a:off x="20" y="10"/>
            <a:ext cx="6267430" cy="6857990"/>
          </a:xfrm>
          <a:noFill/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6CBFA5E-68DA-8AF6-8FBC-FBBB9041221F}"/>
              </a:ext>
            </a:extLst>
          </p:cNvPr>
          <p:cNvSpPr txBox="1"/>
          <p:nvPr/>
        </p:nvSpPr>
        <p:spPr>
          <a:xfrm>
            <a:off x="6649784" y="5445826"/>
            <a:ext cx="4921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GOMYCODE / Projet Dev – Full-Stack</a:t>
            </a:r>
          </a:p>
          <a:p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Novembre 2023 – Avril 2024</a:t>
            </a:r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fr-FR" b="1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fr-FR" b="1" u="sng" dirty="0">
                <a:solidFill>
                  <a:srgbClr val="ECECEC"/>
                </a:solidFill>
                <a:latin typeface="Söhne"/>
              </a:rPr>
              <a:t>Responsable</a:t>
            </a:r>
            <a:r>
              <a:rPr lang="fr-FR" b="1" dirty="0">
                <a:solidFill>
                  <a:srgbClr val="ECECEC"/>
                </a:solidFill>
                <a:latin typeface="Söhne"/>
              </a:rPr>
              <a:t> : Assane</a:t>
            </a:r>
          </a:p>
          <a:p>
            <a:endParaRPr lang="fr-FR" b="1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22236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METHODOLOGIE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279380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5C2424EB-C994-EA3F-F93C-4693D06C32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F5AD7F-0365-0FA4-AB07-B9CCBC772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452366"/>
            <a:ext cx="11198941" cy="1071553"/>
          </a:xfrm>
        </p:spPr>
        <p:txBody>
          <a:bodyPr/>
          <a:lstStyle/>
          <a:p>
            <a:r>
              <a:rPr lang="fr-FR" dirty="0"/>
              <a:t>Phase Design: </a:t>
            </a:r>
            <a:r>
              <a:rPr lang="fr-FR" dirty="0">
                <a:solidFill>
                  <a:srgbClr val="00B0F0"/>
                </a:solidFill>
              </a:rPr>
              <a:t>Cahiers De Charges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6E5A5A2-94B9-EAE0-9828-061A092D2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8" y="1592826"/>
            <a:ext cx="10982632" cy="4812807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sz="2000" b="1" u="sng" dirty="0">
                <a:solidFill>
                  <a:srgbClr val="ECECEC"/>
                </a:solidFill>
                <a:effectLst/>
                <a:latin typeface="Söhne"/>
              </a:rPr>
              <a:t>Objectif</a:t>
            </a:r>
            <a:r>
              <a:rPr lang="fr-FR" sz="2000" b="1" i="0" dirty="0">
                <a:solidFill>
                  <a:srgbClr val="ECECEC"/>
                </a:solidFill>
                <a:effectLst/>
                <a:latin typeface="Söhne"/>
              </a:rPr>
              <a:t> :</a:t>
            </a:r>
            <a:r>
              <a:rPr lang="fr-FR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dirty="0"/>
              <a:t>Offrir une plateforme de gestion et de suivi des colis à des prix moins coûteux transmises par :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sz="1600" dirty="0"/>
              <a:t>GP à l’international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ECECEC"/>
                </a:solidFill>
                <a:effectLst/>
                <a:latin typeface="Söhne"/>
              </a:rPr>
              <a:t>L’entrepr</a:t>
            </a:r>
            <a:r>
              <a:rPr lang="fr-FR" sz="1600" b="1" dirty="0">
                <a:solidFill>
                  <a:srgbClr val="ECECEC"/>
                </a:solidFill>
                <a:latin typeface="Söhne"/>
              </a:rPr>
              <a:t>ise elle-même dans les régions et sous-régions</a:t>
            </a:r>
            <a:endParaRPr lang="fr-FR" sz="1600" b="1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sz="2000" b="1" i="0" u="sng" dirty="0">
                <a:solidFill>
                  <a:srgbClr val="ECECEC"/>
                </a:solidFill>
                <a:effectLst/>
                <a:latin typeface="Söhne"/>
              </a:rPr>
              <a:t>Utilisateurs</a:t>
            </a: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 :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L</a:t>
            </a:r>
            <a:r>
              <a:rPr lang="fr-FR" sz="1600" b="0" i="0" dirty="0">
                <a:solidFill>
                  <a:srgbClr val="ECECEC"/>
                </a:solidFill>
                <a:effectLst/>
                <a:latin typeface="Söhne"/>
              </a:rPr>
              <a:t>es  utilisateurs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Les clients qui souhaitent envoyer un colis ou qui doivent en réceptionner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Les clients qui souhaitent ajouter un trajet ou un itinéraire de voyage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b="0" i="0" dirty="0">
                <a:solidFill>
                  <a:srgbClr val="ECECEC"/>
                </a:solidFill>
                <a:effectLst/>
                <a:latin typeface="Söhne"/>
              </a:rPr>
              <a:t>les administrateurs 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1829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5C2424EB-C994-EA3F-F93C-4693D06C32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F5AD7F-0365-0FA4-AB07-B9CCBC772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452366"/>
            <a:ext cx="11198941" cy="1071553"/>
          </a:xfrm>
        </p:spPr>
        <p:txBody>
          <a:bodyPr/>
          <a:lstStyle/>
          <a:p>
            <a:r>
              <a:rPr lang="fr-FR" dirty="0"/>
              <a:t>Phase Design: </a:t>
            </a:r>
            <a:r>
              <a:rPr lang="fr-FR" dirty="0">
                <a:solidFill>
                  <a:srgbClr val="00B0F0"/>
                </a:solidFill>
              </a:rPr>
              <a:t>Cahiers De Charges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6E5A5A2-94B9-EAE0-9828-061A092D2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8" y="1592826"/>
            <a:ext cx="10982632" cy="4812807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b="1" i="0" u="sng" dirty="0">
                <a:solidFill>
                  <a:srgbClr val="ECECEC"/>
                </a:solidFill>
                <a:effectLst/>
                <a:latin typeface="Söhne"/>
              </a:rPr>
              <a:t>Fonctionnalités</a:t>
            </a: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 :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Authentification de l'utilisateur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Création profil utilisateur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Création et gestion d’un trajet / itinéraire avec définition du type de colis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Notification du pick-up ou de la remise des colis en temps réel via l’application et sms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Afficher le suivi du colis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Afficher la liste des colis par un utilisateur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Afficher la liste des colis transmises par  GP pour un itinéraire donné ou une date définie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Possibilité de paiement avec Orange Money, Wave, Carte Bancaire ou espèces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Possibilité de noter le GP et de donner son avis  par rapport à la transmission du colis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Si possible : intégrer des options de discussions pour les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270655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5C2424EB-C994-EA3F-F93C-4693D06C32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6942F1B1-FBFA-B9AC-0AE5-323FCCCF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452366"/>
            <a:ext cx="11198941" cy="1071553"/>
          </a:xfrm>
        </p:spPr>
        <p:txBody>
          <a:bodyPr/>
          <a:lstStyle/>
          <a:p>
            <a:r>
              <a:rPr lang="fr-FR" dirty="0"/>
              <a:t>Phase Design: </a:t>
            </a:r>
            <a:r>
              <a:rPr lang="fr-FR" dirty="0">
                <a:solidFill>
                  <a:srgbClr val="00B0F0"/>
                </a:solidFill>
              </a:rPr>
              <a:t>Cahiers De Charges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6E5A5A2-94B9-EAE0-9828-061A092D2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8" y="1976283"/>
            <a:ext cx="10982632" cy="4247535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b="1" i="0" u="sng" dirty="0">
                <a:solidFill>
                  <a:srgbClr val="ECECEC"/>
                </a:solidFill>
                <a:effectLst/>
                <a:latin typeface="Söhne"/>
              </a:rPr>
              <a:t>Exigences techniques </a:t>
            </a: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MongoDB comme base de données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Express comme cadre backend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ECECEC"/>
                </a:solidFill>
                <a:latin typeface="Söhne"/>
              </a:rPr>
              <a:t>React</a:t>
            </a:r>
            <a:r>
              <a:rPr lang="fr-FR" sz="1600" dirty="0">
                <a:solidFill>
                  <a:srgbClr val="ECECEC"/>
                </a:solidFill>
                <a:latin typeface="Söhne"/>
              </a:rPr>
              <a:t> comme cadre frontend avec du JavaScript + HTML5 &amp; CSS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Node.js comme environnement serveur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ECECEC"/>
                </a:solidFill>
                <a:latin typeface="Söhne"/>
              </a:rPr>
              <a:t>Socket.IO pour les mises à jour instantanées des messages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b="1" i="0" u="sng" dirty="0">
                <a:solidFill>
                  <a:srgbClr val="ECECEC"/>
                </a:solidFill>
                <a:effectLst/>
                <a:latin typeface="Söhne"/>
              </a:rPr>
              <a:t>Type de sécurité </a:t>
            </a: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Mettre en place des mesures de sécurité robustes pour protéger les données des utilisateurs et assurer la confidentialité.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b="1" u="sng" dirty="0">
                <a:solidFill>
                  <a:srgbClr val="ECECEC"/>
                </a:solidFill>
                <a:latin typeface="Söhne"/>
              </a:rPr>
              <a:t>Charte Graphique : </a:t>
            </a: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Typographie / Palette de couleurs / Icônes et Logo (A venir)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fr-FR" sz="1600" dirty="0">
              <a:solidFill>
                <a:srgbClr val="ECECEC"/>
              </a:solidFill>
              <a:latin typeface="Söhne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514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96901"/>
            <a:ext cx="9802506" cy="1317268"/>
          </a:xfrm>
        </p:spPr>
        <p:txBody>
          <a:bodyPr wrap="square"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PHASE CONCEPTION : </a:t>
            </a:r>
            <a:r>
              <a:rPr lang="fr-FR" sz="4000" dirty="0"/>
              <a:t>Partie </a:t>
            </a:r>
            <a:r>
              <a:rPr lang="fr-FR" sz="4000" dirty="0" err="1"/>
              <a:t>Back-End</a:t>
            </a:r>
            <a:r>
              <a:rPr lang="fr-FR" sz="4000" dirty="0"/>
              <a:t> 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3AB90A-79E2-0DC9-88C5-A7D6E181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84" y="4655612"/>
            <a:ext cx="7161220" cy="1184788"/>
          </a:xfrm>
        </p:spPr>
        <p:txBody>
          <a:bodyPr/>
          <a:lstStyle/>
          <a:p>
            <a:r>
              <a:rPr lang="fr-FR" dirty="0"/>
              <a:t>Création API pour la gestion et l’accès aux données pour effectuer des opérations de CRUD</a:t>
            </a:r>
          </a:p>
        </p:txBody>
      </p:sp>
      <p:pic>
        <p:nvPicPr>
          <p:cNvPr id="1026" name="Picture 2" descr="Mongo DB Case Studies. In the era of internet, huge amount of… | by Yukta  chakravarty | Medium">
            <a:extLst>
              <a:ext uri="{FF2B5EF4-FFF2-40B4-BE49-F238E27FC236}">
                <a16:creationId xmlns:a16="http://schemas.microsoft.com/office/drawing/2014/main" id="{C7DCBD29-5042-7FC2-54DC-DF0976AE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70" y="2304588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ON Web Token (JWT) - la seule explication dont vous aurez besoin&quot; @  Medium (mon tout premier article) : r/node">
            <a:extLst>
              <a:ext uri="{FF2B5EF4-FFF2-40B4-BE49-F238E27FC236}">
                <a16:creationId xmlns:a16="http://schemas.microsoft.com/office/drawing/2014/main" id="{9CE3AE46-0829-087D-DF6F-6C7B5344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99" y="187508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does an API work and how it can help ports?">
            <a:extLst>
              <a:ext uri="{FF2B5EF4-FFF2-40B4-BE49-F238E27FC236}">
                <a16:creationId xmlns:a16="http://schemas.microsoft.com/office/drawing/2014/main" id="{8A2EC210-D6C0-6E52-3581-4DBEA7E7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90" y="3940355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 Intro to Git and GitHub for Beginners Part I (Tutorial) | by Munira Omar  | Medium">
            <a:extLst>
              <a:ext uri="{FF2B5EF4-FFF2-40B4-BE49-F238E27FC236}">
                <a16:creationId xmlns:a16="http://schemas.microsoft.com/office/drawing/2014/main" id="{DA1E983B-9513-5063-6F5F-0142A476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3" y="19036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2661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96901"/>
            <a:ext cx="9802506" cy="1317268"/>
          </a:xfrm>
        </p:spPr>
        <p:txBody>
          <a:bodyPr wrap="square"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PHASE CONCEPTION : </a:t>
            </a:r>
            <a:r>
              <a:rPr lang="fr-FR" sz="4000" dirty="0"/>
              <a:t>Partie </a:t>
            </a:r>
            <a:r>
              <a:rPr lang="fr-FR" sz="4000" dirty="0" err="1"/>
              <a:t>Front-End</a:t>
            </a:r>
            <a:r>
              <a:rPr lang="fr-FR" sz="4000" dirty="0"/>
              <a:t> </a:t>
            </a:r>
            <a:endParaRPr lang="fr-FR" dirty="0"/>
          </a:p>
        </p:txBody>
      </p:sp>
      <p:pic>
        <p:nvPicPr>
          <p:cNvPr id="3074" name="Picture 2" descr="Qu'est-ce que React et comment fonctionne-t-il réellement ? - Letecode">
            <a:extLst>
              <a:ext uri="{FF2B5EF4-FFF2-40B4-BE49-F238E27FC236}">
                <a16:creationId xmlns:a16="http://schemas.microsoft.com/office/drawing/2014/main" id="{A5782830-747D-F56E-B715-955D1068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14" y="1885514"/>
            <a:ext cx="4090801" cy="22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logo,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ED7D5185-6293-4A7A-49C3-69AFC51369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294" r="7454" b="-3"/>
          <a:stretch/>
        </p:blipFill>
        <p:spPr>
          <a:xfrm>
            <a:off x="6927441" y="1661095"/>
            <a:ext cx="2914650" cy="2914650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F2E36A-CF51-3944-8696-389C10BD955A}"/>
              </a:ext>
            </a:extLst>
          </p:cNvPr>
          <p:cNvSpPr txBox="1"/>
          <p:nvPr/>
        </p:nvSpPr>
        <p:spPr>
          <a:xfrm>
            <a:off x="8989503" y="6095853"/>
            <a:ext cx="1717826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5" tooltip="https://sti2d.ecolelamache.org/tp_de_terminale_sti2d__si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fr-FR" sz="700">
              <a:solidFill>
                <a:srgbClr val="FFFFFF"/>
              </a:solidFill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BB96CED4-772D-CD3E-C633-6A29543F5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An Intro to Git and GitHub for Beginners Part I (Tutorial) | by Munira Omar  | Medium">
            <a:extLst>
              <a:ext uri="{FF2B5EF4-FFF2-40B4-BE49-F238E27FC236}">
                <a16:creationId xmlns:a16="http://schemas.microsoft.com/office/drawing/2014/main" id="{1CB00191-424E-DA19-0F57-CE810A30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5" y="446268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22581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8003202" cy="1425423"/>
          </a:xfrm>
        </p:spPr>
        <p:txBody>
          <a:bodyPr wrap="square"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PHASE CONCEPTION : Déploiement</a:t>
            </a:r>
          </a:p>
        </p:txBody>
      </p:sp>
      <p:sp>
        <p:nvSpPr>
          <p:cNvPr id="4103" name="Subtitle 2">
            <a:extLst>
              <a:ext uri="{FF2B5EF4-FFF2-40B4-BE49-F238E27FC236}">
                <a16:creationId xmlns:a16="http://schemas.microsoft.com/office/drawing/2014/main" id="{F4A5DF3B-1F63-2520-C3DA-6AEEEE42E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6600782" cy="23523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https://github.com/AWNDOYE/Sunu-GP.git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Deploying a Streamlit Application to Render (as an alternative to Heroku) |  by Rosario0g3nio | Nov, 2022 | Medium | Medium">
            <a:extLst>
              <a:ext uri="{FF2B5EF4-FFF2-40B4-BE49-F238E27FC236}">
                <a16:creationId xmlns:a16="http://schemas.microsoft.com/office/drawing/2014/main" id="{FE6EF48F-64EB-7400-4976-A7D51ECC6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8" r="16821" b="-1"/>
          <a:stretch/>
        </p:blipFill>
        <p:spPr bwMode="auto">
          <a:xfrm>
            <a:off x="7148053" y="1480821"/>
            <a:ext cx="4048758" cy="404875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5177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5C2424EB-C994-EA3F-F93C-4693D06C32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6942F1B1-FBFA-B9AC-0AE5-323FCCCF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452366"/>
            <a:ext cx="11198941" cy="1071553"/>
          </a:xfrm>
        </p:spPr>
        <p:txBody>
          <a:bodyPr/>
          <a:lstStyle/>
          <a:p>
            <a:r>
              <a:rPr lang="fr-FR" dirty="0"/>
              <a:t>Perspectives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6E5A5A2-94B9-EAE0-9828-061A092D2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8" y="1976283"/>
            <a:ext cx="10982632" cy="4247535"/>
          </a:xfrm>
        </p:spPr>
        <p:txBody>
          <a:bodyPr/>
          <a:lstStyle/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ECECEC"/>
                </a:solidFill>
                <a:latin typeface="Söhne"/>
              </a:rPr>
              <a:t>Gestion </a:t>
            </a:r>
          </a:p>
          <a:p>
            <a:pPr marL="1200150" lvl="2" indent="-285750" algn="l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ECECEC"/>
                </a:solidFill>
                <a:latin typeface="Söhne"/>
              </a:rPr>
              <a:t>Des oublis de mot de passe avec </a:t>
            </a:r>
            <a:r>
              <a:rPr lang="fr-FR" dirty="0" err="1">
                <a:solidFill>
                  <a:srgbClr val="ECECEC"/>
                </a:solidFill>
                <a:latin typeface="Söhne"/>
              </a:rPr>
              <a:t>nodeMailer</a:t>
            </a:r>
            <a:endParaRPr lang="fr-FR" dirty="0">
              <a:solidFill>
                <a:srgbClr val="ECECEC"/>
              </a:solidFill>
              <a:latin typeface="Söhne"/>
            </a:endParaRPr>
          </a:p>
          <a:p>
            <a:pPr marL="1200150" lvl="2" indent="-285750" algn="l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ECECEC"/>
                </a:solidFill>
                <a:latin typeface="Söhne"/>
              </a:rPr>
              <a:t>Des envois de notification par mail et téléphone</a:t>
            </a:r>
          </a:p>
          <a:p>
            <a:pPr marL="1200150" lvl="2" indent="-285750" algn="l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ECECEC"/>
                </a:solidFill>
                <a:latin typeface="Söhne"/>
              </a:rPr>
              <a:t>Du suivi des commandes en temps réel </a:t>
            </a:r>
          </a:p>
          <a:p>
            <a:pPr marL="1200150" lvl="2" indent="-285750" algn="l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ECECEC"/>
                </a:solidFill>
                <a:latin typeface="Söhne"/>
              </a:rPr>
              <a:t>D</a:t>
            </a:r>
            <a:r>
              <a:rPr lang="fr-FR" sz="2000" dirty="0">
                <a:solidFill>
                  <a:srgbClr val="ECECEC"/>
                </a:solidFill>
                <a:latin typeface="Söhne"/>
              </a:rPr>
              <a:t>e l’ajout des trajets direct par les GP</a:t>
            </a:r>
          </a:p>
          <a:p>
            <a:pPr marL="1200150" lvl="2" indent="-285750" algn="l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ECECEC"/>
                </a:solidFill>
                <a:latin typeface="Söhne"/>
              </a:rPr>
              <a:t>De la notation en ligne des GP et des recommandations par les utilisateurs</a:t>
            </a:r>
          </a:p>
          <a:p>
            <a:pPr marL="1200150" lvl="2" indent="-285750" algn="l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ECECEC"/>
                </a:solidFill>
                <a:latin typeface="Söhne"/>
              </a:rPr>
              <a:t>De la responsive design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10618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</p:spPr>
        <p:txBody>
          <a:bodyPr wrap="square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pic>
        <p:nvPicPr>
          <p:cNvPr id="25" name="Espace réservé pour une image 24" descr="Gros plan d’un réseau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" r="2" b="22013"/>
          <a:stretch/>
        </p:blipFill>
        <p:spPr>
          <a:xfrm>
            <a:off x="550862" y="1965095"/>
            <a:ext cx="5435600" cy="3995650"/>
          </a:xfrm>
          <a:noFill/>
        </p:spPr>
      </p:pic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</p:spPr>
        <p:txBody>
          <a:bodyPr wrap="square"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Awa NDOYE</a:t>
            </a:r>
          </a:p>
          <a:p>
            <a:pPr rtl="0"/>
            <a:r>
              <a:rPr lang="fr-FR" dirty="0"/>
              <a:t>31-05-2024</a:t>
            </a:r>
          </a:p>
          <a:p>
            <a:pPr rtl="0"/>
            <a:r>
              <a:rPr lang="fr-FR" dirty="0"/>
              <a:t>awamakele@gmail.com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82376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Fiche de Suivi 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533832"/>
            <a:ext cx="11090274" cy="479870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fr-FR" sz="2000" dirty="0"/>
              <a:t>Présentation Générale</a:t>
            </a:r>
          </a:p>
          <a:p>
            <a:pPr marL="971550" lvl="1" indent="-285750"/>
            <a:r>
              <a:rPr lang="fr-FR" sz="1400" dirty="0"/>
              <a:t>Contexte </a:t>
            </a:r>
          </a:p>
          <a:p>
            <a:pPr marL="971550" lvl="1" indent="-285750"/>
            <a:r>
              <a:rPr lang="fr-FR" sz="1400" dirty="0"/>
              <a:t>Situation Actuelle &amp; Problématique</a:t>
            </a:r>
          </a:p>
          <a:p>
            <a:pPr marL="971550" lvl="1" indent="-285750"/>
            <a:r>
              <a:rPr lang="fr-FR" sz="1400" dirty="0"/>
              <a:t>Objectifs &amp; Solutions</a:t>
            </a:r>
          </a:p>
          <a:p>
            <a:pPr marL="971550" lvl="1" indent="-285750"/>
            <a:r>
              <a:rPr lang="fr-FR" sz="1400" dirty="0"/>
              <a:t>Processus envoi et retrait colis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fr-FR" sz="2000" dirty="0"/>
              <a:t>Méthodologie</a:t>
            </a:r>
          </a:p>
          <a:p>
            <a:pPr marL="971550" lvl="1" indent="-285750"/>
            <a:r>
              <a:rPr lang="fr-FR" sz="1600" dirty="0"/>
              <a:t>Phase Design</a:t>
            </a:r>
          </a:p>
          <a:p>
            <a:pPr marL="1028700" lvl="1" indent="-342900"/>
            <a:r>
              <a:rPr lang="fr-FR" sz="1600" dirty="0"/>
              <a:t>Phase Conception</a:t>
            </a:r>
          </a:p>
          <a:p>
            <a:pPr marL="1028700" lvl="1" indent="-342900"/>
            <a:r>
              <a:rPr lang="fr-FR" sz="1600" dirty="0"/>
              <a:t>Phase Déploiement</a:t>
            </a:r>
          </a:p>
          <a:p>
            <a:pPr marL="1028700" lvl="1" indent="-342900"/>
            <a:r>
              <a:rPr lang="fr-FR" sz="1600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PRESENTATION GENERALE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279380"/>
          </a:xfrm>
        </p:spPr>
      </p:pic>
    </p:spTree>
    <p:extLst>
      <p:ext uri="{BB962C8B-B14F-4D97-AF65-F5344CB8AC3E}">
        <p14:creationId xmlns:p14="http://schemas.microsoft.com/office/powerpoint/2010/main" val="6044391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0540-3C81-89E4-6E82-9D2F8E2D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941753"/>
          </a:xfrm>
        </p:spPr>
        <p:txBody>
          <a:bodyPr/>
          <a:lstStyle/>
          <a:p>
            <a:r>
              <a:rPr lang="fr-FR" dirty="0"/>
              <a:t>Présentation Générale : </a:t>
            </a:r>
            <a:r>
              <a:rPr lang="fr-FR" dirty="0">
                <a:solidFill>
                  <a:srgbClr val="00B0F0"/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40544-93B0-A60B-BFDB-89C74C4391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877961"/>
            <a:ext cx="11090274" cy="4454577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Gestion et suivi des colis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Type Colis </a:t>
            </a:r>
          </a:p>
          <a:p>
            <a:pPr marL="971550" lvl="1" indent="-285750"/>
            <a:r>
              <a:rPr lang="fr-FR" sz="1400" dirty="0"/>
              <a:t>Enveloppe – Courrier</a:t>
            </a:r>
          </a:p>
          <a:p>
            <a:pPr marL="971550" lvl="1" indent="-285750"/>
            <a:r>
              <a:rPr lang="fr-FR" sz="1400" dirty="0"/>
              <a:t>Produits Liquides</a:t>
            </a:r>
          </a:p>
          <a:p>
            <a:pPr marL="971550" lvl="1" indent="-285750"/>
            <a:r>
              <a:rPr lang="fr-FR" sz="1400" dirty="0"/>
              <a:t>Tout type de colis dont le poids est compris entre 100g et 23kg (international)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Marché Gratuité Partielle ou GP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Faciliter la recherche et la transmission des colis à l’intérieur du Sénégal, dans la sous-région et à l’international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0563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78567-AD13-306D-DF65-30A90231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813934"/>
          </a:xfrm>
        </p:spPr>
        <p:txBody>
          <a:bodyPr/>
          <a:lstStyle/>
          <a:p>
            <a:r>
              <a:rPr lang="fr-FR" dirty="0"/>
              <a:t>Présentation Générale : </a:t>
            </a:r>
            <a:r>
              <a:rPr lang="fr-FR" dirty="0">
                <a:solidFill>
                  <a:srgbClr val="00B0F0"/>
                </a:solidFill>
              </a:rPr>
              <a:t>Situation Actuelle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F95E5-022A-1149-983F-04F3757474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514169"/>
            <a:ext cx="11306840" cy="4788873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 l’exception des colis transmis par l’intermédiaire des membres de la famille, des connaissances qui voyagent ou transitent, la majorité des envois / réception est effectuée : </a:t>
            </a:r>
          </a:p>
          <a:p>
            <a:endParaRPr lang="fr-FR" dirty="0"/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A l’intérieur du Sénégal et/ou dans la sous-région via</a:t>
            </a:r>
          </a:p>
          <a:p>
            <a:pPr marL="1428750" lvl="2" indent="-285750"/>
            <a:r>
              <a:rPr lang="fr-FR" sz="1400" dirty="0"/>
              <a:t>Les moyens de transports inter-régionaux (bus, horaires, allô-taxi etc…)</a:t>
            </a:r>
            <a:endParaRPr lang="fr-FR" dirty="0"/>
          </a:p>
          <a:p>
            <a:pPr lvl="1" indent="0">
              <a:buNone/>
            </a:pPr>
            <a:endParaRPr lang="fr-FR" sz="1400" dirty="0"/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A l’international via</a:t>
            </a:r>
          </a:p>
          <a:p>
            <a:pPr marL="1428750" lvl="2" indent="-285750"/>
            <a:r>
              <a:rPr lang="fr-FR" sz="1400" dirty="0"/>
              <a:t>Les voyageurs détenant une Gratuité Partielle ou GP</a:t>
            </a:r>
          </a:p>
          <a:p>
            <a:pPr marL="1428750" lvl="2" indent="-285750"/>
            <a:r>
              <a:rPr lang="fr-FR" sz="1400" dirty="0"/>
              <a:t>La Poste (EMS)</a:t>
            </a:r>
          </a:p>
          <a:p>
            <a:pPr marL="1428750" lvl="2" indent="-285750"/>
            <a:r>
              <a:rPr lang="fr-FR" sz="1400" dirty="0"/>
              <a:t>Aéroports </a:t>
            </a:r>
          </a:p>
          <a:p>
            <a:pPr marL="1428750" lvl="2" indent="-285750"/>
            <a:r>
              <a:rPr lang="fr-FR" sz="1400" dirty="0"/>
              <a:t>Entreprises de transport (DHL, UPS, FEDEX etc…)</a:t>
            </a:r>
          </a:p>
          <a:p>
            <a:pPr marL="9715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809088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DEE1C-EC7B-FFBA-D565-4399950B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813934"/>
          </a:xfrm>
        </p:spPr>
        <p:txBody>
          <a:bodyPr/>
          <a:lstStyle/>
          <a:p>
            <a:r>
              <a:rPr lang="fr-FR" dirty="0"/>
              <a:t>Présentation Générale : </a:t>
            </a:r>
            <a:r>
              <a:rPr lang="fr-FR" dirty="0">
                <a:solidFill>
                  <a:srgbClr val="00B0F0"/>
                </a:solidFill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D0CA4-29DF-2F1D-9AAF-048A58AD66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641987"/>
            <a:ext cx="11090274" cy="4690551"/>
          </a:xfrm>
        </p:spPr>
        <p:txBody>
          <a:bodyPr>
            <a:normAutofit fontScale="85000" lnSpcReduction="20000"/>
          </a:bodyPr>
          <a:lstStyle/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sz="1800" dirty="0"/>
              <a:t>Déplacement – perte de temps </a:t>
            </a:r>
          </a:p>
          <a:p>
            <a:pPr marL="1428750" lvl="3" indent="-285750"/>
            <a:r>
              <a:rPr lang="fr-FR" sz="1600" dirty="0"/>
              <a:t>L’intéressé se rend au point de collecte (gare routière…) ou envoi un tiak-tiak pour la remise ou le retrait du colis</a:t>
            </a:r>
          </a:p>
          <a:p>
            <a:pPr marL="1143000" lvl="3" indent="0">
              <a:buNone/>
            </a:pPr>
            <a:endParaRPr lang="fr-FR" sz="1600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sz="1800" dirty="0"/>
              <a:t>Trouver </a:t>
            </a:r>
            <a:r>
              <a:rPr lang="fr-FR" sz="1600" dirty="0"/>
              <a:t>sur internet un GP pour la transmission du colis </a:t>
            </a:r>
          </a:p>
          <a:p>
            <a:pPr marL="1428750" lvl="3" indent="-285750"/>
            <a:r>
              <a:rPr lang="fr-FR" sz="1600" dirty="0"/>
              <a:t>Publication</a:t>
            </a:r>
            <a:r>
              <a:rPr lang="fr-FR" sz="1600" dirty="0">
                <a:solidFill>
                  <a:srgbClr val="00B0F0"/>
                </a:solidFill>
              </a:rPr>
              <a:t> </a:t>
            </a:r>
            <a:r>
              <a:rPr lang="fr-FR" sz="1600" dirty="0"/>
              <a:t>via les réseaux sociaux à la recherche de GP ou appels, messages via les connaissances</a:t>
            </a:r>
          </a:p>
          <a:p>
            <a:pPr marL="1143000" lvl="3" indent="0">
              <a:buNone/>
            </a:pPr>
            <a:endParaRPr lang="fr-FR" sz="1600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Frais </a:t>
            </a:r>
            <a:r>
              <a:rPr lang="fr-FR" sz="1800" dirty="0"/>
              <a:t>Coûteux </a:t>
            </a:r>
          </a:p>
          <a:p>
            <a:pPr marL="1428750" lvl="3" indent="-285750"/>
            <a:r>
              <a:rPr lang="fr-FR" sz="1600" dirty="0"/>
              <a:t>Le prix d’envoi d’un courrier de moins de 1kg à l’international via DHL pourrait avoisiner les 50.000 F CFA</a:t>
            </a:r>
          </a:p>
          <a:p>
            <a:pPr marL="1143000" lvl="3" indent="0">
              <a:buNone/>
            </a:pPr>
            <a:endParaRPr lang="fr-FR" sz="1600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sz="1800" dirty="0"/>
              <a:t>Risques de perte du colis (transports GP, inter-régionaux et/ou sous-régionaux )</a:t>
            </a:r>
          </a:p>
          <a:p>
            <a:pPr marL="1428750" lvl="3" indent="-285750"/>
            <a:r>
              <a:rPr lang="fr-FR" sz="1600" dirty="0"/>
              <a:t>Aucune identification permettant le suivi de la position du colis en temps réel</a:t>
            </a:r>
          </a:p>
          <a:p>
            <a:pPr marL="1428750" lvl="3" indent="-285750"/>
            <a:endParaRPr lang="fr-FR" sz="1600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sz="1800" dirty="0"/>
              <a:t>Retard en cas </a:t>
            </a:r>
            <a:r>
              <a:rPr lang="fr-FR" sz="1600" dirty="0"/>
              <a:t>de panne des moyens de transport inter-régionaux et/ou sous-régionaux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8849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DEE1C-EC7B-FFBA-D565-4399950B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77447"/>
            <a:ext cx="11090275" cy="833598"/>
          </a:xfrm>
        </p:spPr>
        <p:txBody>
          <a:bodyPr/>
          <a:lstStyle/>
          <a:p>
            <a:r>
              <a:rPr lang="fr-FR" dirty="0"/>
              <a:t>Présentation Générale : </a:t>
            </a:r>
            <a:r>
              <a:rPr lang="fr-FR" dirty="0">
                <a:solidFill>
                  <a:srgbClr val="00B0F0"/>
                </a:solidFill>
              </a:rPr>
              <a:t>Objectifs &amp;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D0CA4-29DF-2F1D-9AAF-048A58AD66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37187"/>
            <a:ext cx="11090274" cy="4995351"/>
          </a:xfrm>
        </p:spPr>
        <p:txBody>
          <a:bodyPr>
            <a:normAutofit lnSpcReduction="10000"/>
          </a:bodyPr>
          <a:lstStyle/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sz="1800" dirty="0"/>
              <a:t>OBJECTIFS</a:t>
            </a:r>
          </a:p>
          <a:p>
            <a:pPr marL="1428750" lvl="3" indent="-285750"/>
            <a:r>
              <a:rPr lang="fr-FR" sz="1600" dirty="0"/>
              <a:t>Offrir une plateforme de gestion et de suivi des colis transmises via GP* à des prix moins coûteux</a:t>
            </a:r>
          </a:p>
          <a:p>
            <a:pPr marL="1428750" lvl="3" indent="-285750"/>
            <a:r>
              <a:rPr lang="fr-FR" sz="1600" dirty="0"/>
              <a:t>Plateforme qui jouera le rôle d’intermédiaire (pont) entre ces deux mondes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sz="1800" dirty="0"/>
              <a:t>SOLUTIONS </a:t>
            </a:r>
            <a:endParaRPr lang="fr-FR" sz="1600" dirty="0"/>
          </a:p>
          <a:p>
            <a:pPr marL="1428750" lvl="3" indent="-285750"/>
            <a:r>
              <a:rPr lang="fr-FR" sz="1600" dirty="0"/>
              <a:t>Regrouper l’ensemble des GP en partance ou en provenance du Sénégal et des régions dans une même application</a:t>
            </a:r>
          </a:p>
          <a:p>
            <a:pPr marL="1428750" lvl="3" indent="-285750"/>
            <a:r>
              <a:rPr lang="fr-FR" sz="1600" dirty="0"/>
              <a:t>Faciliter la recherche d’un GP pour l’envoi et la réception du colis</a:t>
            </a:r>
          </a:p>
          <a:p>
            <a:pPr marL="1428750" lvl="3" indent="-285750"/>
            <a:r>
              <a:rPr lang="fr-FR" sz="1600" dirty="0"/>
              <a:t>Permettre le suivi en temps réel des colis</a:t>
            </a:r>
          </a:p>
          <a:p>
            <a:pPr marL="1428750" lvl="3" indent="-285750"/>
            <a:r>
              <a:rPr lang="fr-FR" sz="1600" dirty="0"/>
              <a:t>Permettre aux GP de publier les informations concernant leurs destinations, le départ, l’arrivé et le retour</a:t>
            </a:r>
          </a:p>
          <a:p>
            <a:pPr marL="1428750" lvl="3" indent="-285750"/>
            <a:r>
              <a:rPr lang="fr-FR" sz="1600" dirty="0"/>
              <a:t>Envoi de notification à l’envoi/réception du colis</a:t>
            </a:r>
          </a:p>
          <a:p>
            <a:pPr marL="1428750" lvl="3" indent="-285750"/>
            <a:r>
              <a:rPr lang="fr-FR" sz="1600" dirty="0"/>
              <a:t>Pick-up du colis par nos soins pour transmission au GP et vice-versa (formule à la demande)</a:t>
            </a:r>
          </a:p>
          <a:p>
            <a:pPr marL="1428750" lvl="3" indent="-285750"/>
            <a:endParaRPr lang="fr-FR" sz="1600" dirty="0"/>
          </a:p>
          <a:p>
            <a:pPr marL="228600" lvl="1" indent="0">
              <a:buNone/>
            </a:pPr>
            <a:r>
              <a:rPr lang="fr-FR" sz="1600" b="1" i="1" dirty="0"/>
              <a:t>* </a:t>
            </a:r>
            <a:r>
              <a:rPr lang="fr-FR" b="1" i="1" dirty="0">
                <a:solidFill>
                  <a:srgbClr val="92D050"/>
                </a:solidFill>
              </a:rPr>
              <a:t>GP concerne les GP à l’international, les moyens de transports inter-régionaux / sous-régionaux</a:t>
            </a:r>
            <a:endParaRPr lang="fr-FR" sz="1100" b="1" i="1" dirty="0">
              <a:solidFill>
                <a:srgbClr val="92D050"/>
              </a:solidFill>
            </a:endParaRPr>
          </a:p>
          <a:p>
            <a:endParaRPr lang="fr-FR" dirty="0"/>
          </a:p>
        </p:txBody>
      </p:sp>
      <p:pic>
        <p:nvPicPr>
          <p:cNvPr id="5" name="Image 4" descr="Une image contenant rouge, Carmin, art&#10;&#10;Description générée automatiquement">
            <a:extLst>
              <a:ext uri="{FF2B5EF4-FFF2-40B4-BE49-F238E27FC236}">
                <a16:creationId xmlns:a16="http://schemas.microsoft.com/office/drawing/2014/main" id="{F596672D-CDA0-A0A6-B30D-17FC6F33E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90567" y="1563329"/>
            <a:ext cx="989258" cy="1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326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7AB97-B0AD-ED3F-F934-5FEC29C9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636952"/>
          </a:xfrm>
        </p:spPr>
        <p:txBody>
          <a:bodyPr/>
          <a:lstStyle/>
          <a:p>
            <a:r>
              <a:rPr lang="fr-FR" dirty="0"/>
              <a:t>Présentation Générale : </a:t>
            </a:r>
            <a:r>
              <a:rPr lang="fr-FR" dirty="0">
                <a:solidFill>
                  <a:srgbClr val="00B0F0"/>
                </a:solidFill>
              </a:rPr>
              <a:t>Objectifs &amp; Solutions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76620-9286-5C54-C2F3-27C1FD41A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268361"/>
            <a:ext cx="11090274" cy="5064177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Zones desservies</a:t>
            </a:r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Envoi national : Toutes les régions du Sénégal et la sous-région par nos agents</a:t>
            </a:r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Envoi international : Partout dans le monde via les usagers détenteurs de Gratuité Partielle (GP)</a:t>
            </a:r>
          </a:p>
          <a:p>
            <a:pPr lvl="1" indent="0">
              <a:buNone/>
            </a:pPr>
            <a:endParaRPr lang="fr-F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Prix </a:t>
            </a:r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Le prix facturé est dépendant : </a:t>
            </a:r>
          </a:p>
          <a:p>
            <a:pPr marL="1428750" lvl="2" indent="-285750"/>
            <a:r>
              <a:rPr lang="fr-FR" sz="1400" dirty="0"/>
              <a:t>du poids du colis </a:t>
            </a:r>
          </a:p>
          <a:p>
            <a:pPr marL="1428750" lvl="2" indent="-285750"/>
            <a:r>
              <a:rPr lang="fr-FR" sz="1400" dirty="0"/>
              <a:t>du type de pick-up (ramassage) choisit (le colis est récupéré par nos agents ou nous remis par le client dans nos points de collecte) </a:t>
            </a:r>
          </a:p>
          <a:p>
            <a:pPr marL="1428750" lvl="2" indent="-285750"/>
            <a:r>
              <a:rPr lang="fr-FR" sz="1400" dirty="0"/>
              <a:t>de la localisation de zone de distribution</a:t>
            </a:r>
          </a:p>
          <a:p>
            <a:pPr marL="1428750" lvl="2" indent="-285750"/>
            <a:r>
              <a:rPr lang="fr-FR" sz="1400" dirty="0"/>
              <a:t>du type de distribution (le colis est récupéré par le destinataire ou est transmis par nos agents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58682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7AB97-B0AD-ED3F-F934-5FEC29C9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636952"/>
          </a:xfrm>
        </p:spPr>
        <p:txBody>
          <a:bodyPr/>
          <a:lstStyle/>
          <a:p>
            <a:r>
              <a:rPr lang="fr-FR" dirty="0"/>
              <a:t>Présentation Générale : </a:t>
            </a:r>
            <a:r>
              <a:rPr lang="fr-FR" dirty="0">
                <a:solidFill>
                  <a:srgbClr val="00B0F0"/>
                </a:solidFill>
              </a:rPr>
              <a:t>Objectifs &amp; Solutions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76620-9286-5C54-C2F3-27C1FD41A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4" y="1292941"/>
            <a:ext cx="11090274" cy="520126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Fréquence de livraison</a:t>
            </a:r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Zone Sénégal </a:t>
            </a:r>
          </a:p>
          <a:p>
            <a:pPr marL="1428750" lvl="2" indent="-285750"/>
            <a:r>
              <a:rPr lang="fr-FR" sz="1400" dirty="0"/>
              <a:t>Tous les jours / Zone  Dakar, Thiès, Mbour, Tivaouane </a:t>
            </a:r>
          </a:p>
          <a:p>
            <a:pPr marL="1428750" lvl="2" indent="-285750"/>
            <a:r>
              <a:rPr lang="fr-FR" sz="1400" dirty="0"/>
              <a:t>3 fois par semaine</a:t>
            </a:r>
          </a:p>
          <a:p>
            <a:pPr marL="1885950" lvl="3" indent="-285750"/>
            <a:r>
              <a:rPr lang="fr-FR" sz="1400" i="1" dirty="0"/>
              <a:t>Zone Nord (Saint-Louis , Dagana, Podor) </a:t>
            </a:r>
          </a:p>
          <a:p>
            <a:pPr marL="1885950" lvl="3" indent="-285750"/>
            <a:r>
              <a:rPr lang="fr-FR" sz="1400" i="1" dirty="0"/>
              <a:t>Zone Centre (Kaolack, Diourbel)</a:t>
            </a:r>
          </a:p>
          <a:p>
            <a:pPr marL="1428750" lvl="2" indent="-285750"/>
            <a:r>
              <a:rPr lang="fr-FR" sz="1400" dirty="0"/>
              <a:t>2 fois par semaine</a:t>
            </a:r>
          </a:p>
          <a:p>
            <a:pPr marL="1885950" lvl="3" indent="-285750"/>
            <a:r>
              <a:rPr lang="fr-FR" sz="1400" i="1" dirty="0"/>
              <a:t>Zone Sud (Ziguinchor, Tambacounda, Kédougou, Kolda) </a:t>
            </a:r>
          </a:p>
          <a:p>
            <a:pPr marL="1885950" lvl="3" indent="-285750"/>
            <a:r>
              <a:rPr lang="fr-FR" sz="1400" i="1" dirty="0"/>
              <a:t>Zone Nord-Est (Matam) </a:t>
            </a:r>
          </a:p>
          <a:p>
            <a:pPr marL="1885950" lvl="3" indent="-285750"/>
            <a:endParaRPr lang="fr-FR" sz="1400" i="1" dirty="0"/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Zone Sous-régions – 2 fois par semaine</a:t>
            </a:r>
          </a:p>
          <a:p>
            <a:pPr lvl="1" indent="0">
              <a:buNone/>
            </a:pPr>
            <a:endParaRPr lang="fr-FR" sz="1600" dirty="0"/>
          </a:p>
          <a:p>
            <a:pPr marL="9715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Zone International – tous les jours en fonction des GP et des destinations</a:t>
            </a:r>
            <a:endParaRPr lang="fr-FR" dirty="0"/>
          </a:p>
        </p:txBody>
      </p:sp>
      <p:pic>
        <p:nvPicPr>
          <p:cNvPr id="5" name="Image 4" descr="Une image contenant Terre, planète, carte, Monde&#10;&#10;Description générée automatiquement">
            <a:extLst>
              <a:ext uri="{FF2B5EF4-FFF2-40B4-BE49-F238E27FC236}">
                <a16:creationId xmlns:a16="http://schemas.microsoft.com/office/drawing/2014/main" id="{E22245D8-C498-5BE3-69C6-577B2E5D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19103" y="4471220"/>
            <a:ext cx="1555955" cy="1555955"/>
          </a:xfrm>
          <a:prstGeom prst="rect">
            <a:avLst/>
          </a:prstGeom>
        </p:spPr>
      </p:pic>
      <p:pic>
        <p:nvPicPr>
          <p:cNvPr id="8" name="Image 7" descr="Une image contenant texte, carte, atlas, diagramme&#10;&#10;Description générée automatiquement">
            <a:extLst>
              <a:ext uri="{FF2B5EF4-FFF2-40B4-BE49-F238E27FC236}">
                <a16:creationId xmlns:a16="http://schemas.microsoft.com/office/drawing/2014/main" id="{FE860146-6317-D771-3261-2CF380A6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55" y="1292941"/>
            <a:ext cx="2604449" cy="17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53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9_TF33713516_Win32" id="{68F5DA36-7AFD-4994-ADBB-7ABDED33980C}" vid="{2EF42A7D-B881-482C-9EC1-15BDEC5D80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16c05727-aa75-4e4a-9b5f-8a80a1165891"/>
    <ds:schemaRef ds:uri="http://purl.org/dc/terms/"/>
    <ds:schemaRef ds:uri="http://schemas.microsoft.com/sharepoint/v3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1029</Words>
  <Application>Microsoft Office PowerPoint</Application>
  <PresentationFormat>Grand écran</PresentationFormat>
  <Paragraphs>147</Paragraphs>
  <Slides>18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Söhne</vt:lpstr>
      <vt:lpstr>Walbaum Display</vt:lpstr>
      <vt:lpstr>3DFloatVTI</vt:lpstr>
      <vt:lpstr>Plateforme de gestion et de suivi des colis Gratuité Partielle (GP)</vt:lpstr>
      <vt:lpstr>Fiche de Suivi </vt:lpstr>
      <vt:lpstr>PRESENTATION GENERALE</vt:lpstr>
      <vt:lpstr>Présentation Générale : Contexte</vt:lpstr>
      <vt:lpstr>Présentation Générale : Situation Actuelle</vt:lpstr>
      <vt:lpstr>Présentation Générale : Problématique</vt:lpstr>
      <vt:lpstr>Présentation Générale : Objectifs &amp; Solutions</vt:lpstr>
      <vt:lpstr>Présentation Générale : Objectifs &amp; Solutions</vt:lpstr>
      <vt:lpstr>Présentation Générale : Objectifs &amp; Solutions</vt:lpstr>
      <vt:lpstr>METHODOLOGIE</vt:lpstr>
      <vt:lpstr>Phase Design: Cahiers De Charges</vt:lpstr>
      <vt:lpstr>Phase Design: Cahiers De Charges</vt:lpstr>
      <vt:lpstr>Phase Design: Cahiers De Charges</vt:lpstr>
      <vt:lpstr>PHASE CONCEPTION : Partie Back-End </vt:lpstr>
      <vt:lpstr>PHASE CONCEPTION : Partie Front-End </vt:lpstr>
      <vt:lpstr>PHASE CONCEPTION : Déploiement</vt:lpstr>
      <vt:lpstr>Perspectives</vt:lpstr>
      <vt:lpstr>Merci</vt:lpstr>
    </vt:vector>
  </TitlesOfParts>
  <Company>Eiffage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Plateforme de support client pour entreprises au Sénégal</dc:title>
  <dc:creator>NDOYE Awa [EIFFAGE INFRASTRUCTURES]</dc:creator>
  <cp:lastModifiedBy>NDOYE Awa [EIFFAGE INFRASTRUCTURES]</cp:lastModifiedBy>
  <cp:revision>20</cp:revision>
  <dcterms:created xsi:type="dcterms:W3CDTF">2024-04-05T10:40:59Z</dcterms:created>
  <dcterms:modified xsi:type="dcterms:W3CDTF">2024-05-31T10:32:14Z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