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5"/>
  </p:notesMasterIdLst>
  <p:handoutMasterIdLst>
    <p:handoutMasterId r:id="rId26"/>
  </p:handoutMasterIdLst>
  <p:sldIdLst>
    <p:sldId id="306" r:id="rId5"/>
    <p:sldId id="282" r:id="rId6"/>
    <p:sldId id="305" r:id="rId7"/>
    <p:sldId id="299" r:id="rId8"/>
    <p:sldId id="300" r:id="rId9"/>
    <p:sldId id="301" r:id="rId10"/>
    <p:sldId id="302" r:id="rId11"/>
    <p:sldId id="309" r:id="rId12"/>
    <p:sldId id="313" r:id="rId13"/>
    <p:sldId id="314" r:id="rId14"/>
    <p:sldId id="308" r:id="rId15"/>
    <p:sldId id="312" r:id="rId16"/>
    <p:sldId id="271" r:id="rId17"/>
    <p:sldId id="293" r:id="rId18"/>
    <p:sldId id="307" r:id="rId19"/>
    <p:sldId id="294" r:id="rId20"/>
    <p:sldId id="295" r:id="rId21"/>
    <p:sldId id="297" r:id="rId22"/>
    <p:sldId id="298" r:id="rId23"/>
    <p:sldId id="292" r:id="rId24"/>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67"/>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à la date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B34A346C-D674-4F7A-821C-6170D744E520}" type="datetime1">
              <a:rPr lang="fr-FR" smtClean="0"/>
              <a:t>09/04/2024</a:t>
            </a:fld>
            <a:endParaRPr lang="fr-FR" dirty="0"/>
          </a:p>
        </p:txBody>
      </p:sp>
      <p:sp>
        <p:nvSpPr>
          <p:cNvPr id="4" name="Espace réservé au pied de page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au numéro de diapositive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CFA70580-B89C-4157-871D-6B9318EE5F58}" type="slidenum">
              <a:rPr lang="fr-FR" smtClean="0"/>
              <a:t>‹N°›</a:t>
            </a:fld>
            <a:endParaRPr lang="fr-FR"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à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6C4B8AE-6B64-4351-A941-8F5A7C1B3138}" type="datetime1">
              <a:rPr lang="fr-FR" smtClean="0"/>
              <a:t>09/04/2024</a:t>
            </a:fld>
            <a:endParaRPr lang="fr-FR" dirty="0"/>
          </a:p>
        </p:txBody>
      </p:sp>
      <p:sp>
        <p:nvSpPr>
          <p:cNvPr id="4" name="Espace réservé pour une 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aux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a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pour un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7AF00E9-A49D-4007-B3B9-A3783809E505}" type="slidenum">
              <a:rPr lang="fr-FR" smtClean="0"/>
              <a:t>‹N°›</a:t>
            </a:fld>
            <a:endParaRPr lang="fr-FR"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a:t>
            </a:fld>
            <a:endParaRPr lang="fr-FR" dirty="0"/>
          </a:p>
        </p:txBody>
      </p:sp>
    </p:spTree>
    <p:extLst>
      <p:ext uri="{BB962C8B-B14F-4D97-AF65-F5344CB8AC3E}">
        <p14:creationId xmlns:p14="http://schemas.microsoft.com/office/powerpoint/2010/main" val="331533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2</a:t>
            </a:fld>
            <a:endParaRPr lang="fr-FR"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3</a:t>
            </a:fld>
            <a:endParaRPr lang="fr-FR" dirty="0"/>
          </a:p>
        </p:txBody>
      </p:sp>
    </p:spTree>
    <p:extLst>
      <p:ext uri="{BB962C8B-B14F-4D97-AF65-F5344CB8AC3E}">
        <p14:creationId xmlns:p14="http://schemas.microsoft.com/office/powerpoint/2010/main" val="267763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13</a:t>
            </a:fld>
            <a:endParaRPr lang="fr-FR" dirty="0"/>
          </a:p>
        </p:txBody>
      </p:sp>
    </p:spTree>
    <p:extLst>
      <p:ext uri="{BB962C8B-B14F-4D97-AF65-F5344CB8AC3E}">
        <p14:creationId xmlns:p14="http://schemas.microsoft.com/office/powerpoint/2010/main"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18</a:t>
            </a:fld>
            <a:endParaRPr lang="fr-FR" dirty="0"/>
          </a:p>
        </p:txBody>
      </p:sp>
    </p:spTree>
    <p:extLst>
      <p:ext uri="{BB962C8B-B14F-4D97-AF65-F5344CB8AC3E}">
        <p14:creationId xmlns:p14="http://schemas.microsoft.com/office/powerpoint/2010/main" val="214230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19</a:t>
            </a:fld>
            <a:endParaRPr lang="fr-FR" dirty="0"/>
          </a:p>
        </p:txBody>
      </p:sp>
    </p:spTree>
    <p:extLst>
      <p:ext uri="{BB962C8B-B14F-4D97-AF65-F5344CB8AC3E}">
        <p14:creationId xmlns:p14="http://schemas.microsoft.com/office/powerpoint/2010/main" val="159604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20</a:t>
            </a:fld>
            <a:endParaRPr lang="fr-FR" dirty="0"/>
          </a:p>
        </p:txBody>
      </p:sp>
    </p:spTree>
    <p:extLst>
      <p:ext uri="{BB962C8B-B14F-4D97-AF65-F5344CB8AC3E}">
        <p14:creationId xmlns:p14="http://schemas.microsoft.com/office/powerpoint/2010/main" val="104969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fr-FR" dirty="0"/>
            </a:lvl1pPr>
          </a:lstStyle>
          <a:p>
            <a:pPr lvl="0" rtl="0">
              <a:lnSpc>
                <a:spcPct val="100000"/>
              </a:lnSpc>
            </a:pPr>
            <a:r>
              <a:rPr lang="fr-FR"/>
              <a:t>Cliquez pour ajouter un titre</a:t>
            </a:r>
          </a:p>
        </p:txBody>
      </p:sp>
      <p:sp>
        <p:nvSpPr>
          <p:cNvPr id="9" name="Espace réservé pour une image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rtlCol="0">
            <a:normAutofit/>
          </a:bodyPr>
          <a:lstStyle>
            <a:lvl1pPr marL="0" indent="0" algn="ctr">
              <a:buNone/>
              <a:defRPr lang="fr-FR" sz="2000"/>
            </a:lvl1pPr>
          </a:lstStyle>
          <a:p>
            <a:pPr rtl="0"/>
            <a:r>
              <a:rPr lang="fr-FR"/>
              <a:t>Cliquez sur l’icône pour insérer une image</a:t>
            </a:r>
          </a:p>
        </p:txBody>
      </p:sp>
    </p:spTree>
    <p:extLst>
      <p:ext uri="{BB962C8B-B14F-4D97-AF65-F5344CB8AC3E}">
        <p14:creationId xmlns:p14="http://schemas.microsoft.com/office/powerpoint/2010/main" val="286820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rmAutofit/>
          </a:bodyPr>
          <a:lstStyle>
            <a:lvl1pPr algn="l">
              <a:lnSpc>
                <a:spcPct val="100000"/>
              </a:lnSpc>
              <a:defRPr lang="fr-FR" sz="6400"/>
            </a:lvl1pPr>
          </a:lstStyle>
          <a:p>
            <a:pPr rtl="0"/>
            <a:r>
              <a:rPr lang="fr-FR"/>
              <a:t>Cliquez pour ajouter un titre</a:t>
            </a:r>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rmAutofit/>
          </a:bodyPr>
          <a:lstStyle>
            <a:lvl1pPr marL="0" indent="0" algn="l">
              <a:lnSpc>
                <a:spcPct val="100000"/>
              </a:lnSpc>
              <a:buNone/>
              <a:defRPr lang="fr-FR" sz="2400">
                <a:solidFill>
                  <a:schemeClr val="tx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 </a:t>
            </a:r>
          </a:p>
        </p:txBody>
      </p:sp>
      <p:sp>
        <p:nvSpPr>
          <p:cNvPr id="4" name="Espace réservé à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
        <p:nvSpPr>
          <p:cNvPr id="19" name="Format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29952" y="4524379"/>
            <a:ext cx="1980001" cy="1363916"/>
            <a:chOff x="4879602" y="3781429"/>
            <a:chExt cx="1980001" cy="1363916"/>
          </a:xfrm>
        </p:grpSpPr>
        <p:sp>
          <p:nvSpPr>
            <p:cNvPr id="35" name="Format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6" name="Format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ormat libre : Form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25" name="Ovale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6" name="Ovale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7" name="Format libre : Form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20" name="Titr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rtlCol="0" anchor="b">
            <a:normAutofit/>
          </a:bodyPr>
          <a:lstStyle>
            <a:lvl1pPr>
              <a:defRPr lang="fr-FR" sz="4000"/>
            </a:lvl1pPr>
          </a:lstStyle>
          <a:p>
            <a:pPr rtl="0"/>
            <a:r>
              <a:rPr lang="fr-FR"/>
              <a:t>Cliquez pour ajouter un titre</a:t>
            </a:r>
          </a:p>
        </p:txBody>
      </p:sp>
      <p:sp>
        <p:nvSpPr>
          <p:cNvPr id="22" name="Espace réservé pour un contenu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rtlCol="0">
            <a:normAutofit/>
          </a:bodyPr>
          <a:lstStyle>
            <a:lvl1pPr marL="0" indent="0">
              <a:buNone/>
              <a:defRPr lang="fr-FR" sz="1800">
                <a:solidFill>
                  <a:schemeClr val="tx1"/>
                </a:solidFill>
              </a:defRPr>
            </a:lvl1pPr>
            <a:lvl2pPr>
              <a:defRPr lang="fr-FR" sz="1200">
                <a:solidFill>
                  <a:schemeClr val="tx1"/>
                </a:solidFill>
              </a:defRPr>
            </a:lvl2pPr>
            <a:lvl3pPr>
              <a:defRPr lang="fr-FR" sz="1200">
                <a:solidFill>
                  <a:schemeClr val="tx1"/>
                </a:solidFill>
              </a:defRPr>
            </a:lvl3pPr>
            <a:lvl4pPr>
              <a:defRPr lang="fr-FR" sz="1200">
                <a:solidFill>
                  <a:schemeClr val="tx1"/>
                </a:solidFill>
              </a:defRPr>
            </a:lvl4pPr>
            <a:lvl5pP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à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3" name="Espace réservé a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lstStyle>
            <a:defPPr>
              <a:defRPr lang="fr-FR"/>
            </a:defPPr>
          </a:lstStyle>
          <a:p>
            <a:pPr rtl="0"/>
            <a:endParaRPr lang="fr-FR" dirty="0"/>
          </a:p>
        </p:txBody>
      </p:sp>
      <p:sp>
        <p:nvSpPr>
          <p:cNvPr id="4" name="Espace réservé pour un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grpSp>
        <p:nvGrpSpPr>
          <p:cNvPr id="5" name="Groupe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ormat libre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7" name="Format libre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8" name="Format libre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11" name="Ovale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2" name="Groupe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ormat libre : Form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14" name="Groupe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ormat libre : Form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 name="Ovale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grpSp>
        <p:nvGrpSpPr>
          <p:cNvPr id="17" name="Groupe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ormat libre : Form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9" name="Ovale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de la section">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rtlCol="0" anchor="ctr">
            <a:noAutofit/>
          </a:bodyPr>
          <a:lstStyle>
            <a:lvl1pPr algn="l">
              <a:defRPr lang="fr-FR" sz="5400"/>
            </a:lvl1pPr>
          </a:lstStyle>
          <a:p>
            <a:pPr rtl="0"/>
            <a:r>
              <a:rPr lang="fr-FR"/>
              <a:t>Cliquez pour ajouter un titre</a:t>
            </a:r>
          </a:p>
        </p:txBody>
      </p:sp>
      <p:sp>
        <p:nvSpPr>
          <p:cNvPr id="8" name="Espace réservé pour une image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rtlCol="0">
            <a:noAutofit/>
          </a:bodyPr>
          <a:lstStyle>
            <a:lvl1pPr marL="0" indent="0" algn="ctr">
              <a:buNone/>
              <a:defRPr lang="fr-FR" sz="2000"/>
            </a:lvl1pPr>
          </a:lstStyle>
          <a:p>
            <a:pPr rtl="0"/>
            <a:r>
              <a:rPr lang="fr-FR"/>
              <a:t>Cliquez sur l’icône pour insérer une image</a:t>
            </a:r>
          </a:p>
        </p:txBody>
      </p:sp>
      <p:sp>
        <p:nvSpPr>
          <p:cNvPr id="7" name="Ovale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4" name="Espace réservé à la date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37289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 sous-titre +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rtlCol="0" anchor="b">
            <a:noAutofit/>
          </a:bodyPr>
          <a:lstStyle>
            <a:lvl1pPr algn="l">
              <a:defRPr lang="fr-FR" sz="4000"/>
            </a:lvl1pPr>
          </a:lstStyle>
          <a:p>
            <a:pPr rtl="0"/>
            <a:r>
              <a:rPr lang="fr-FR"/>
              <a:t>Cliquez pour ajouter un titre</a:t>
            </a:r>
          </a:p>
        </p:txBody>
      </p:sp>
      <p:sp>
        <p:nvSpPr>
          <p:cNvPr id="3" name="Sous-titr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rtlCol="0">
            <a:noAutofit/>
          </a:bodyPr>
          <a:lstStyle>
            <a:lvl1pPr marL="0" indent="0" algn="l">
              <a:lnSpc>
                <a:spcPct val="100000"/>
              </a:lnSpc>
              <a:spcAft>
                <a:spcPts val="0"/>
              </a:spcAft>
              <a:buFont typeface="Arial" panose="020B0604020202020204" pitchFamily="34" charset="0"/>
              <a:buNone/>
              <a:defRPr lang="fr-FR" sz="2400">
                <a:solidFill>
                  <a:schemeClr val="tx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
        <p:nvSpPr>
          <p:cNvPr id="14" name="Ovale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0" name="Groupe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ormat libre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2" name="Format libre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3" name="Format libre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8" name="Espace réservé pour une image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rtlCol="0">
            <a:noAutofit/>
          </a:bodyPr>
          <a:lstStyle>
            <a:lvl1pPr marL="0" indent="0" algn="ctr">
              <a:buNone/>
              <a:defRPr lang="fr-FR" sz="1800"/>
            </a:lvl1pPr>
          </a:lstStyle>
          <a:p>
            <a:pPr rtl="0"/>
            <a:r>
              <a:rPr lang="fr-FR"/>
              <a:t>Cliquez sur l'icône pour ajouter une image</a:t>
            </a:r>
          </a:p>
        </p:txBody>
      </p:sp>
      <p:sp>
        <p:nvSpPr>
          <p:cNvPr id="4" name="Espace réservé à la date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36500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1">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ormat libre : Form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ormat libre : Form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1" name="Ovale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grpSp>
        <p:nvGrpSpPr>
          <p:cNvPr id="19" name="Groupe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ormat libre : Form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nvGrpSpPr>
          <p:cNvPr id="12" name="Groupe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t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6" name="Format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fr-FR" sz="4000" dirty="0"/>
            </a:lvl1pPr>
          </a:lstStyle>
          <a:p>
            <a:pPr lvl="0" rtl="0">
              <a:lnSpc>
                <a:spcPct val="100000"/>
              </a:lnSpc>
            </a:pPr>
            <a:r>
              <a:rPr lang="fr-FR"/>
              <a:t>Cliquez pour ajouter un titre</a:t>
            </a:r>
          </a:p>
        </p:txBody>
      </p:sp>
      <p:sp>
        <p:nvSpPr>
          <p:cNvPr id="3" name="Espace réservé pour un contenu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rtlCol="0">
            <a:normAutofit/>
          </a:bodyPr>
          <a:lstStyle>
            <a:lvl1pPr>
              <a:defRPr lang="fr-FR" sz="1800">
                <a:solidFill>
                  <a:schemeClr val="tx1"/>
                </a:solidFill>
              </a:defRPr>
            </a:lvl1pPr>
            <a:lvl2pPr>
              <a:defRPr lang="fr-FR" sz="1200">
                <a:solidFill>
                  <a:schemeClr val="tx1"/>
                </a:solidFill>
              </a:defRPr>
            </a:lvl2pPr>
            <a:lvl3pPr>
              <a:defRPr lang="fr-FR" sz="1200">
                <a:solidFill>
                  <a:schemeClr val="tx1"/>
                </a:solidFill>
              </a:defRPr>
            </a:lvl3pPr>
            <a:lvl4pPr>
              <a:defRPr lang="fr-FR" sz="1200">
                <a:solidFill>
                  <a:schemeClr val="tx1"/>
                </a:solidFill>
              </a:defRPr>
            </a:lvl4pPr>
            <a:lvl5pP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à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66099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 sous-titre">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rtlCol="0"/>
          <a:lstStyle>
            <a:lvl1pPr marL="0" indent="0" algn="ctr">
              <a:buNone/>
              <a:defRPr lang="fr-FR" sz="2000"/>
            </a:lvl1pPr>
          </a:lstStyle>
          <a:p>
            <a:pPr rtl="0"/>
            <a:r>
              <a:rPr lang="fr-FR"/>
              <a:t>Cliquez sur l’icône pour insérer une image</a:t>
            </a:r>
          </a:p>
        </p:txBody>
      </p:sp>
      <p:sp>
        <p:nvSpPr>
          <p:cNvPr id="2" name="Titr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rtlCol="0" anchor="b">
            <a:noAutofit/>
          </a:bodyPr>
          <a:lstStyle>
            <a:lvl1pPr algn="ctr">
              <a:defRPr lang="fr-FR" sz="5400"/>
            </a:lvl1pPr>
          </a:lstStyle>
          <a:p>
            <a:pPr rtl="0"/>
            <a:r>
              <a:rPr lang="fr-FR"/>
              <a:t>Cliquez pour ajouter un titre</a:t>
            </a:r>
          </a:p>
        </p:txBody>
      </p:sp>
      <p:sp>
        <p:nvSpPr>
          <p:cNvPr id="3" name="Sous-titr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rtlCol="0">
            <a:noAutofit/>
          </a:bodyPr>
          <a:lstStyle>
            <a:lvl1pPr marL="0" indent="0" algn="ctr">
              <a:buNone/>
              <a:defRPr lang="fr-FR" sz="1800">
                <a:solidFill>
                  <a:schemeClr val="tx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
        <p:nvSpPr>
          <p:cNvPr id="4" name="Espace réservé à la date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35355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1">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3" name="Groupe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t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rtlCol="0">
            <a:normAutofit/>
          </a:bodyPr>
          <a:lstStyle>
            <a:lvl1pPr>
              <a:lnSpc>
                <a:spcPct val="100000"/>
              </a:lnSpc>
              <a:defRPr lang="fr-FR" sz="4000"/>
            </a:lvl1pPr>
          </a:lstStyle>
          <a:p>
            <a:pPr rtl="0"/>
            <a:r>
              <a:rPr lang="fr-FR"/>
              <a:t>Cliquez pour ajouter un titre</a:t>
            </a:r>
          </a:p>
        </p:txBody>
      </p:sp>
      <p:sp>
        <p:nvSpPr>
          <p:cNvPr id="3" name="Espace réservé pour un contenu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rmAutofit/>
          </a:bodyPr>
          <a:lstStyle>
            <a:lvl1pPr marL="0" indent="0">
              <a:spcBef>
                <a:spcPts val="1000"/>
              </a:spcBef>
              <a:buNone/>
              <a:defRPr lang="fr-FR" sz="1800">
                <a:solidFill>
                  <a:schemeClr val="tx1"/>
                </a:solidFill>
              </a:defRPr>
            </a:lvl1pPr>
            <a:lvl2pPr marL="228600">
              <a:spcBef>
                <a:spcPts val="1000"/>
              </a:spcBef>
              <a:defRPr lang="fr-FR" sz="1800">
                <a:solidFill>
                  <a:schemeClr val="tx1"/>
                </a:solidFill>
              </a:defRPr>
            </a:lvl2pPr>
            <a:lvl3pPr marL="411480" indent="-228600">
              <a:spcBef>
                <a:spcPts val="1000"/>
              </a:spcBef>
              <a:defRPr lang="fr-FR" sz="1800">
                <a:solidFill>
                  <a:schemeClr val="tx1"/>
                </a:solidFill>
              </a:defRPr>
            </a:lvl3pPr>
            <a:lvl4pPr marL="594360">
              <a:spcBef>
                <a:spcPts val="1000"/>
              </a:spcBef>
              <a:defRPr lang="fr-FR" sz="1800">
                <a:solidFill>
                  <a:schemeClr val="tx1"/>
                </a:solidFill>
              </a:defRPr>
            </a:lvl4pPr>
            <a:lvl5pPr marL="777240">
              <a:spcBef>
                <a:spcPts val="1000"/>
              </a:spcBef>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1" name="Espace réservé pour un contenu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rtlCol="0">
            <a:normAutofit/>
          </a:bodyPr>
          <a:lstStyle>
            <a:lvl1pPr marL="0" indent="0">
              <a:spcBef>
                <a:spcPts val="1000"/>
              </a:spcBef>
              <a:buNone/>
              <a:defRPr lang="fr-FR" sz="1800">
                <a:solidFill>
                  <a:schemeClr val="tx1"/>
                </a:solidFill>
              </a:defRPr>
            </a:lvl1pPr>
            <a:lvl2pPr marL="228600">
              <a:spcBef>
                <a:spcPts val="1000"/>
              </a:spcBef>
              <a:defRPr lang="fr-FR" sz="1800">
                <a:solidFill>
                  <a:schemeClr val="tx1"/>
                </a:solidFill>
              </a:defRPr>
            </a:lvl2pPr>
            <a:lvl3pPr marL="411480" indent="-228600">
              <a:spcBef>
                <a:spcPts val="1000"/>
              </a:spcBef>
              <a:defRPr lang="fr-FR" sz="1800">
                <a:solidFill>
                  <a:schemeClr val="tx1"/>
                </a:solidFill>
              </a:defRPr>
            </a:lvl3pPr>
            <a:lvl4pPr marL="594360">
              <a:spcBef>
                <a:spcPts val="1000"/>
              </a:spcBef>
              <a:defRPr lang="fr-FR" sz="1800">
                <a:solidFill>
                  <a:schemeClr val="tx1"/>
                </a:solidFill>
              </a:defRPr>
            </a:lvl4pPr>
            <a:lvl5pPr marL="777240">
              <a:spcBef>
                <a:spcPts val="1000"/>
              </a:spcBef>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à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6" name="Espace réservé a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pour un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180611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rtlCol="0">
            <a:normAutofit/>
          </a:bodyPr>
          <a:lstStyle>
            <a:lvl1pPr>
              <a:lnSpc>
                <a:spcPct val="100000"/>
              </a:lnSpc>
              <a:defRPr lang="fr-FR" sz="4000"/>
            </a:lvl1pPr>
          </a:lstStyle>
          <a:p>
            <a:pPr rtl="0"/>
            <a:r>
              <a:rPr lang="fr-FR"/>
              <a:t>Cliquez pour ajouter un titre</a:t>
            </a:r>
          </a:p>
        </p:txBody>
      </p:sp>
      <p:grpSp>
        <p:nvGrpSpPr>
          <p:cNvPr id="11" name="Groupe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ormat libre : Form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4" name="Ovale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15" name="Format libre : Form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3" name="Groupe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t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3" name="Espace réservé pour un contenu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rtlCol="0">
            <a:normAutofit/>
          </a:bodyPr>
          <a:lstStyle>
            <a:lvl1pPr marL="0" indent="0">
              <a:buNone/>
              <a:defRPr lang="fr-FR" sz="1800">
                <a:solidFill>
                  <a:schemeClr val="tx1"/>
                </a:solidFill>
              </a:defRPr>
            </a:lvl1pPr>
            <a:lvl2pPr>
              <a:defRPr lang="fr-FR" sz="1800">
                <a:solidFill>
                  <a:schemeClr val="tx1"/>
                </a:solidFill>
              </a:defRPr>
            </a:lvl2pPr>
            <a:lvl3pPr>
              <a:defRPr lang="fr-FR" sz="1800">
                <a:solidFill>
                  <a:schemeClr val="tx1"/>
                </a:solidFill>
              </a:defRPr>
            </a:lvl3pPr>
            <a:lvl4pPr>
              <a:defRPr lang="fr-FR" sz="1800">
                <a:solidFill>
                  <a:schemeClr val="tx1"/>
                </a:solidFill>
              </a:defRPr>
            </a:lvl4pPr>
            <a:lvl5pPr>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pour un contenu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rtlCol="0">
            <a:normAutofit/>
          </a:bodyPr>
          <a:lstStyle>
            <a:lvl1pPr marL="0" indent="0">
              <a:buNone/>
              <a:defRPr lang="fr-FR" sz="1800">
                <a:solidFill>
                  <a:schemeClr val="tx1"/>
                </a:solidFill>
              </a:defRPr>
            </a:lvl1pPr>
            <a:lvl2pPr>
              <a:defRPr lang="fr-FR" sz="1800">
                <a:solidFill>
                  <a:schemeClr val="tx1"/>
                </a:solidFill>
              </a:defRPr>
            </a:lvl2pPr>
            <a:lvl3pPr>
              <a:defRPr lang="fr-FR" sz="1800">
                <a:solidFill>
                  <a:schemeClr val="tx1"/>
                </a:solidFill>
              </a:defRPr>
            </a:lvl3pPr>
            <a:lvl4pPr>
              <a:defRPr lang="fr-FR" sz="1800">
                <a:solidFill>
                  <a:schemeClr val="tx1"/>
                </a:solidFill>
              </a:defRPr>
            </a:lvl4pPr>
            <a:lvl5pPr>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à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6" name="Espace réservé a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pour un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361716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fr-FR" sz="5400" dirty="0"/>
            </a:lvl1pPr>
          </a:lstStyle>
          <a:p>
            <a:pPr lvl="0" rtl="0">
              <a:lnSpc>
                <a:spcPct val="100000"/>
              </a:lnSpc>
            </a:pPr>
            <a:r>
              <a:rPr lang="fr-FR"/>
              <a:t>Cliquez pour ajouter un titre</a:t>
            </a:r>
          </a:p>
        </p:txBody>
      </p:sp>
      <p:sp>
        <p:nvSpPr>
          <p:cNvPr id="3" name="Espace réservé pour un contenu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rtlCol="0">
            <a:normAutofit/>
          </a:bodyPr>
          <a:lstStyle>
            <a:lvl1pPr marL="0" indent="0">
              <a:spcBef>
                <a:spcPts val="1000"/>
              </a:spcBef>
              <a:buNone/>
              <a:defRPr lang="fr-FR" sz="1800">
                <a:solidFill>
                  <a:schemeClr val="tx1"/>
                </a:solidFill>
              </a:defRPr>
            </a:lvl1pPr>
            <a:lvl2pPr marL="457200" indent="0">
              <a:spcBef>
                <a:spcPts val="1000"/>
              </a:spcBef>
              <a:buNone/>
              <a:defRPr lang="fr-FR" sz="1200">
                <a:solidFill>
                  <a:schemeClr val="tx1"/>
                </a:solidFill>
              </a:defRPr>
            </a:lvl2pPr>
            <a:lvl3pPr marL="914400" indent="0">
              <a:spcBef>
                <a:spcPts val="1000"/>
              </a:spcBef>
              <a:buNone/>
              <a:defRPr lang="fr-FR" sz="1200">
                <a:solidFill>
                  <a:schemeClr val="tx1"/>
                </a:solidFill>
              </a:defRPr>
            </a:lvl3pPr>
            <a:lvl4pPr marL="1371600" indent="0">
              <a:spcBef>
                <a:spcPts val="1000"/>
              </a:spcBef>
              <a:buNone/>
              <a:defRPr lang="fr-FR" sz="1200">
                <a:solidFill>
                  <a:schemeClr val="tx1"/>
                </a:solidFill>
              </a:defRPr>
            </a:lvl4pPr>
            <a:lvl5pPr marL="1828800" indent="0">
              <a:spcBef>
                <a:spcPts val="1000"/>
              </a:spcBef>
              <a:buNone/>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pour une image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rtlCol="0">
            <a:normAutofit/>
          </a:bodyPr>
          <a:lstStyle>
            <a:lvl1pPr marL="0" indent="0" algn="ctr">
              <a:buNone/>
              <a:defRPr lang="fr-FR" sz="2000">
                <a:solidFill>
                  <a:schemeClr val="tx1"/>
                </a:solidFill>
              </a:defRPr>
            </a:lvl1pPr>
          </a:lstStyle>
          <a:p>
            <a:pPr rtl="0"/>
            <a:r>
              <a:rPr lang="fr-FR"/>
              <a:t>Cliquez sur l’icône pour insérer une image</a:t>
            </a:r>
          </a:p>
        </p:txBody>
      </p:sp>
      <p:grpSp>
        <p:nvGrpSpPr>
          <p:cNvPr id="9" name="Groupe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ormat libre : Form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1" name="Ovale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nvGrpSpPr>
          <p:cNvPr id="12" name="Groupe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t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6" name="Format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4" name="Espace réservé à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361607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pour un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defPPr>
              <a:defRPr lang="fr-FR"/>
            </a:defPPr>
          </a:lstStyle>
          <a:p>
            <a:pPr lvl="0" rtl="0">
              <a:lnSpc>
                <a:spcPct val="100000"/>
              </a:lnSpc>
            </a:pPr>
            <a:r>
              <a:rPr lang="fr-FR"/>
              <a:t>Modifiez le style du titre</a:t>
            </a:r>
            <a:endParaRPr lang="fr-FR" dirty="0"/>
          </a:p>
        </p:txBody>
      </p:sp>
      <p:sp>
        <p:nvSpPr>
          <p:cNvPr id="3" name="Espace réservé a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à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lang="fr-FR" sz="1000">
                <a:solidFill>
                  <a:schemeClr val="tx1">
                    <a:alpha val="80000"/>
                  </a:schemeClr>
                </a:solidFill>
              </a:defRPr>
            </a:lvl1pPr>
          </a:lstStyle>
          <a:p>
            <a:pPr rtl="0"/>
            <a:r>
              <a:rPr lang="fr-FR"/>
              <a:t>20XX</a:t>
            </a:r>
            <a:endParaRPr lang="fr-FR" dirty="0"/>
          </a:p>
        </p:txBody>
      </p:sp>
      <p:sp>
        <p:nvSpPr>
          <p:cNvPr id="5" name="Espace réservé a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lang="fr-FR" sz="1000">
                <a:solidFill>
                  <a:schemeClr val="tx1">
                    <a:alpha val="80000"/>
                  </a:schemeClr>
                </a:solidFill>
              </a:defRPr>
            </a:lvl1pPr>
          </a:lstStyle>
          <a:p>
            <a:pPr rtl="0"/>
            <a:endParaRPr lang="fr-FR" dirty="0"/>
          </a:p>
        </p:txBody>
      </p:sp>
      <p:sp>
        <p:nvSpPr>
          <p:cNvPr id="6" name="Espace réservé pour un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lang="fr-FR" sz="1000">
                <a:solidFill>
                  <a:schemeClr val="tx1">
                    <a:alpha val="80000"/>
                  </a:schemeClr>
                </a:solidFill>
              </a:defRPr>
            </a:lvl1pPr>
          </a:lstStyle>
          <a:p>
            <a:pPr rtl="0"/>
            <a:fld id="{DBA1B0FB-D917-4C8C-928F-313BD683BF39}" type="slidenum">
              <a:rPr lang="fr-FR" smtClean="0"/>
              <a:pPr rtl="0"/>
              <a:t>‹N°›</a:t>
            </a:fld>
            <a:endParaRPr lang="fr-FR"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6" r:id="rId3"/>
    <p:sldLayoutId id="2147483697" r:id="rId4"/>
    <p:sldLayoutId id="2147483703" r:id="rId5"/>
    <p:sldLayoutId id="2147483698" r:id="rId6"/>
    <p:sldLayoutId id="2147483704" r:id="rId7"/>
    <p:sldLayoutId id="2147483688" r:id="rId8"/>
    <p:sldLayoutId id="2147483686" r:id="rId9"/>
    <p:sldLayoutId id="2147483685" r:id="rId10"/>
  </p:sldLayoutIdLst>
  <p:hf sldNum="0" hdr="0" ftr="0" dt="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lang="fr-F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reativecommons.org/licenses/by-nc-sa/3.0/" TargetMode="External"/><Relationship Id="rId4" Type="http://schemas.openxmlformats.org/officeDocument/2006/relationships/hyperlink" Target="https://sti2d.ecolelamache.org/tp_de_terminale_sti2d__sin.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ngimg.com/download/27467"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ngimg.com/download/22730"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title"/>
          </p:nvPr>
        </p:nvSpPr>
        <p:spPr>
          <a:xfrm>
            <a:off x="6827888" y="367971"/>
            <a:ext cx="4624442" cy="4626818"/>
          </a:xfrm>
        </p:spPr>
        <p:txBody>
          <a:bodyPr wrap="square" rtlCol="0" anchor="ctr">
            <a:normAutofit/>
          </a:bodyPr>
          <a:lstStyle>
            <a:defPPr>
              <a:defRPr lang="fr-FR"/>
            </a:defPPr>
          </a:lstStyle>
          <a:p>
            <a:pPr rtl="0"/>
            <a:r>
              <a:rPr lang="fr-FR" dirty="0"/>
              <a:t>Plateforme de gestion et de suivi des colis Gratuité Partielle (GP)</a:t>
            </a:r>
          </a:p>
        </p:txBody>
      </p:sp>
      <p:pic>
        <p:nvPicPr>
          <p:cNvPr id="11" name="Espace réservé pour une image 15" descr="Arrière-plan numérique des points de données">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7871" r="23798" b="-1"/>
          <a:stretch/>
        </p:blipFill>
        <p:spPr>
          <a:xfrm>
            <a:off x="20" y="10"/>
            <a:ext cx="6267430" cy="6857990"/>
          </a:xfrm>
          <a:noFill/>
        </p:spPr>
      </p:pic>
      <p:sp>
        <p:nvSpPr>
          <p:cNvPr id="2" name="ZoneTexte 1">
            <a:extLst>
              <a:ext uri="{FF2B5EF4-FFF2-40B4-BE49-F238E27FC236}">
                <a16:creationId xmlns:a16="http://schemas.microsoft.com/office/drawing/2014/main" id="{E6CBFA5E-68DA-8AF6-8FBC-FBBB9041221F}"/>
              </a:ext>
            </a:extLst>
          </p:cNvPr>
          <p:cNvSpPr txBox="1"/>
          <p:nvPr/>
        </p:nvSpPr>
        <p:spPr>
          <a:xfrm>
            <a:off x="6649784" y="5445826"/>
            <a:ext cx="4921659" cy="1477328"/>
          </a:xfrm>
          <a:prstGeom prst="rect">
            <a:avLst/>
          </a:prstGeom>
          <a:noFill/>
        </p:spPr>
        <p:txBody>
          <a:bodyPr wrap="square">
            <a:spAutoFit/>
          </a:bodyPr>
          <a:lstStyle/>
          <a:p>
            <a:r>
              <a:rPr lang="fr-FR" b="1" i="0" dirty="0">
                <a:solidFill>
                  <a:srgbClr val="ECECEC"/>
                </a:solidFill>
                <a:effectLst/>
                <a:latin typeface="Söhne"/>
              </a:rPr>
              <a:t>GOMYCODE / Projet Dev – Full-Stack</a:t>
            </a:r>
          </a:p>
          <a:p>
            <a:r>
              <a:rPr lang="fr-FR" b="1" i="0" dirty="0">
                <a:solidFill>
                  <a:srgbClr val="ECECEC"/>
                </a:solidFill>
                <a:effectLst/>
                <a:latin typeface="Söhne"/>
              </a:rPr>
              <a:t>Novembre 2023 – Avril 2024</a:t>
            </a:r>
            <a:endParaRPr lang="fr-FR" b="0" i="0" dirty="0">
              <a:solidFill>
                <a:srgbClr val="ECECEC"/>
              </a:solidFill>
              <a:effectLst/>
              <a:latin typeface="Söhne"/>
            </a:endParaRPr>
          </a:p>
          <a:p>
            <a:endParaRPr lang="fr-FR" b="1" i="0" dirty="0">
              <a:solidFill>
                <a:srgbClr val="ECECEC"/>
              </a:solidFill>
              <a:effectLst/>
              <a:latin typeface="Söhne"/>
            </a:endParaRPr>
          </a:p>
          <a:p>
            <a:r>
              <a:rPr lang="fr-FR" b="1" u="sng" dirty="0">
                <a:solidFill>
                  <a:srgbClr val="ECECEC"/>
                </a:solidFill>
                <a:latin typeface="Söhne"/>
              </a:rPr>
              <a:t>Responsable</a:t>
            </a:r>
            <a:r>
              <a:rPr lang="fr-FR" b="1" dirty="0">
                <a:solidFill>
                  <a:srgbClr val="ECECEC"/>
                </a:solidFill>
                <a:latin typeface="Söhne"/>
              </a:rPr>
              <a:t> : Assane</a:t>
            </a:r>
          </a:p>
          <a:p>
            <a:endParaRPr lang="fr-FR" b="1" i="0" dirty="0">
              <a:solidFill>
                <a:srgbClr val="ECECEC"/>
              </a:solidFill>
              <a:effectLst/>
              <a:latin typeface="Söhne"/>
            </a:endParaRPr>
          </a:p>
        </p:txBody>
      </p:sp>
    </p:spTree>
    <p:extLst>
      <p:ext uri="{BB962C8B-B14F-4D97-AF65-F5344CB8AC3E}">
        <p14:creationId xmlns:p14="http://schemas.microsoft.com/office/powerpoint/2010/main" val="345622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24D9C-72D0-CED2-ECE9-203C71E43857}"/>
              </a:ext>
            </a:extLst>
          </p:cNvPr>
          <p:cNvSpPr>
            <a:spLocks noGrp="1"/>
          </p:cNvSpPr>
          <p:nvPr>
            <p:ph type="title"/>
          </p:nvPr>
        </p:nvSpPr>
        <p:spPr>
          <a:xfrm>
            <a:off x="550863" y="208621"/>
            <a:ext cx="11090275" cy="754941"/>
          </a:xfrm>
        </p:spPr>
        <p:txBody>
          <a:bodyPr wrap="square" anchor="b">
            <a:normAutofit/>
          </a:bodyPr>
          <a:lstStyle/>
          <a:p>
            <a:r>
              <a:rPr lang="fr-FR" dirty="0"/>
              <a:t>Présentation Générale : </a:t>
            </a:r>
            <a:r>
              <a:rPr lang="fr-FR" dirty="0">
                <a:solidFill>
                  <a:srgbClr val="00B0F0"/>
                </a:solidFill>
              </a:rPr>
              <a:t>Processus Envoi Colis</a:t>
            </a:r>
          </a:p>
        </p:txBody>
      </p:sp>
      <p:sp>
        <p:nvSpPr>
          <p:cNvPr id="3" name="Espace réservé du contenu 2">
            <a:extLst>
              <a:ext uri="{FF2B5EF4-FFF2-40B4-BE49-F238E27FC236}">
                <a16:creationId xmlns:a16="http://schemas.microsoft.com/office/drawing/2014/main" id="{D0542CE8-18F5-3901-38A7-33E425AB0ADC}"/>
              </a:ext>
            </a:extLst>
          </p:cNvPr>
          <p:cNvSpPr>
            <a:spLocks noGrp="1"/>
          </p:cNvSpPr>
          <p:nvPr>
            <p:ph sz="quarter" idx="13"/>
          </p:nvPr>
        </p:nvSpPr>
        <p:spPr>
          <a:xfrm>
            <a:off x="550863" y="1170039"/>
            <a:ext cx="11090274" cy="5309419"/>
          </a:xfrm>
        </p:spPr>
        <p:txBody>
          <a:bodyPr wrap="square">
            <a:normAutofit/>
          </a:bodyPr>
          <a:lstStyle/>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dirty="0"/>
              <a:t>Le GP et/ou l’agent se connecte à l’application et définit son itinéraire du vol ou de trajet (pays ou zone de départ et de destination), l’heure de départ, l’heure d’arrivée, le point de collecte et autres informations</a:t>
            </a:r>
          </a:p>
          <a:p>
            <a:endParaRPr lang="fr-FR" dirty="0"/>
          </a:p>
          <a:p>
            <a:pPr marL="285750" indent="-285750">
              <a:buFont typeface="Courier New" panose="02070309020205020404" pitchFamily="49" charset="0"/>
              <a:buChar char="o"/>
            </a:pPr>
            <a:r>
              <a:rPr lang="fr-FR" dirty="0"/>
              <a:t>L’utilisateur qui est à la recherche d’un GP se connecte à la plateforme: </a:t>
            </a:r>
          </a:p>
          <a:p>
            <a:pPr marL="971550" lvl="1" indent="-285750">
              <a:buFont typeface="Courier New" panose="02070309020205020404" pitchFamily="49" charset="0"/>
              <a:buChar char="o"/>
            </a:pPr>
            <a:r>
              <a:rPr lang="fr-FR" sz="1600" dirty="0"/>
              <a:t>choisit le pays ou zone de départ et de destination et choisit un GP sur la liste proposée,</a:t>
            </a:r>
          </a:p>
          <a:p>
            <a:pPr marL="971550" lvl="1" indent="-285750">
              <a:buFont typeface="Courier New" panose="02070309020205020404" pitchFamily="49" charset="0"/>
              <a:buChar char="o"/>
            </a:pPr>
            <a:r>
              <a:rPr lang="fr-FR" sz="1600" dirty="0"/>
              <a:t>définit le type de pick-up (soit le colis nous est transmis par le client ou par un tiers,  soit il est récupéré par nos agents)</a:t>
            </a:r>
          </a:p>
          <a:p>
            <a:pPr marL="971550" lvl="1" indent="-285750">
              <a:buFont typeface="Courier New" panose="02070309020205020404" pitchFamily="49" charset="0"/>
              <a:buChar char="o"/>
            </a:pPr>
            <a:r>
              <a:rPr lang="fr-FR" sz="1600" dirty="0"/>
              <a:t>Définit le mode de distribution (colis récupéré par le destinataire au point de collecte ou envoyé par nos agents)</a:t>
            </a:r>
          </a:p>
          <a:p>
            <a:pPr marL="971550" lvl="1" indent="-285750">
              <a:buFont typeface="Courier New" panose="02070309020205020404" pitchFamily="49" charset="0"/>
              <a:buChar char="o"/>
            </a:pPr>
            <a:r>
              <a:rPr lang="fr-FR" sz="1600" dirty="0"/>
              <a:t>Remplit les informations concernant le colis</a:t>
            </a:r>
          </a:p>
          <a:p>
            <a:pPr marL="971550" lvl="1" indent="-285750">
              <a:buFont typeface="Courier New" panose="02070309020205020404" pitchFamily="49" charset="0"/>
              <a:buChar char="o"/>
            </a:pPr>
            <a:r>
              <a:rPr lang="fr-FR" sz="1600" dirty="0"/>
              <a:t>Définit le type de paiement Orange money, Wave, carte bancaire, paiement par espèces à la réception (distribution) ou au pick-up (ramassage) </a:t>
            </a:r>
          </a:p>
          <a:p>
            <a:pPr lvl="1" indent="0">
              <a:buNone/>
            </a:pPr>
            <a:endParaRPr lang="fr-FR" dirty="0"/>
          </a:p>
          <a:p>
            <a:endParaRPr lang="fr-FR" dirty="0"/>
          </a:p>
        </p:txBody>
      </p:sp>
      <p:pic>
        <p:nvPicPr>
          <p:cNvPr id="4" name="Image 3">
            <a:extLst>
              <a:ext uri="{FF2B5EF4-FFF2-40B4-BE49-F238E27FC236}">
                <a16:creationId xmlns:a16="http://schemas.microsoft.com/office/drawing/2014/main" id="{0B685208-676C-F986-C05E-9DE73264B2BA}"/>
              </a:ext>
            </a:extLst>
          </p:cNvPr>
          <p:cNvPicPr>
            <a:picLocks noChangeAspect="1"/>
          </p:cNvPicPr>
          <p:nvPr/>
        </p:nvPicPr>
        <p:blipFill>
          <a:blip r:embed="rId2"/>
          <a:stretch>
            <a:fillRect/>
          </a:stretch>
        </p:blipFill>
        <p:spPr>
          <a:xfrm>
            <a:off x="8554064" y="2454334"/>
            <a:ext cx="1045187" cy="1042226"/>
          </a:xfrm>
          <a:prstGeom prst="rect">
            <a:avLst/>
          </a:prstGeom>
        </p:spPr>
      </p:pic>
    </p:spTree>
    <p:extLst>
      <p:ext uri="{BB962C8B-B14F-4D97-AF65-F5344CB8AC3E}">
        <p14:creationId xmlns:p14="http://schemas.microsoft.com/office/powerpoint/2010/main" val="79203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24D9C-72D0-CED2-ECE9-203C71E43857}"/>
              </a:ext>
            </a:extLst>
          </p:cNvPr>
          <p:cNvSpPr>
            <a:spLocks noGrp="1"/>
          </p:cNvSpPr>
          <p:nvPr>
            <p:ph type="title"/>
          </p:nvPr>
        </p:nvSpPr>
        <p:spPr>
          <a:xfrm>
            <a:off x="550863" y="208621"/>
            <a:ext cx="11090275" cy="754941"/>
          </a:xfrm>
        </p:spPr>
        <p:txBody>
          <a:bodyPr wrap="square" anchor="b">
            <a:normAutofit/>
          </a:bodyPr>
          <a:lstStyle/>
          <a:p>
            <a:r>
              <a:rPr lang="fr-FR" dirty="0"/>
              <a:t>Présentation Générale : </a:t>
            </a:r>
            <a:r>
              <a:rPr lang="fr-FR" dirty="0">
                <a:solidFill>
                  <a:srgbClr val="00B0F0"/>
                </a:solidFill>
              </a:rPr>
              <a:t>Processus Envoi Colis</a:t>
            </a:r>
          </a:p>
        </p:txBody>
      </p:sp>
      <p:sp>
        <p:nvSpPr>
          <p:cNvPr id="3" name="Espace réservé du contenu 2">
            <a:extLst>
              <a:ext uri="{FF2B5EF4-FFF2-40B4-BE49-F238E27FC236}">
                <a16:creationId xmlns:a16="http://schemas.microsoft.com/office/drawing/2014/main" id="{D0542CE8-18F5-3901-38A7-33E425AB0ADC}"/>
              </a:ext>
            </a:extLst>
          </p:cNvPr>
          <p:cNvSpPr>
            <a:spLocks noGrp="1"/>
          </p:cNvSpPr>
          <p:nvPr>
            <p:ph sz="quarter" idx="13"/>
          </p:nvPr>
        </p:nvSpPr>
        <p:spPr>
          <a:xfrm>
            <a:off x="550863" y="1170039"/>
            <a:ext cx="11090274" cy="5309419"/>
          </a:xfrm>
        </p:spPr>
        <p:txBody>
          <a:bodyPr wrap="square">
            <a:normAutofit/>
          </a:bodyPr>
          <a:lstStyle/>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dirty="0"/>
              <a:t>Lors du retrait du colis pour envoi soit :</a:t>
            </a:r>
          </a:p>
          <a:p>
            <a:pPr marL="971550" lvl="1" indent="-285750">
              <a:buFont typeface="Courier New" panose="02070309020205020404" pitchFamily="49" charset="0"/>
              <a:buChar char="o"/>
            </a:pPr>
            <a:r>
              <a:rPr lang="fr-FR" sz="1600" dirty="0"/>
              <a:t>L’agent se rend chez le client, pèse le colis, se connecte à l’application et met à jour les informations avec validation du paiement (si le paiement est défini au moment du pick-up)</a:t>
            </a:r>
          </a:p>
          <a:p>
            <a:pPr marL="971550" lvl="1" indent="-285750">
              <a:buFont typeface="Courier New" panose="02070309020205020404" pitchFamily="49" charset="0"/>
              <a:buChar char="o"/>
            </a:pPr>
            <a:r>
              <a:rPr lang="fr-FR" sz="1600" dirty="0"/>
              <a:t>Le client nous remet le colis dans nos bureaux ou au point de collecte :  l’agent se connecte et met à jour les informations avec validation du paiement (si le paiement est défini au moment du pick-up)</a:t>
            </a:r>
          </a:p>
          <a:p>
            <a:pPr lvl="1" indent="0">
              <a:buNone/>
            </a:pPr>
            <a:endParaRPr lang="fr-FR" sz="1600" dirty="0"/>
          </a:p>
          <a:p>
            <a:pPr marL="285750" indent="-285750">
              <a:buFont typeface="Courier New" panose="02070309020205020404" pitchFamily="49" charset="0"/>
              <a:buChar char="o"/>
            </a:pPr>
            <a:r>
              <a:rPr lang="fr-FR" dirty="0"/>
              <a:t>Le colis récupéré est remis soit :</a:t>
            </a:r>
          </a:p>
          <a:p>
            <a:pPr marL="971550" lvl="1" indent="-285750">
              <a:buFont typeface="Courier New" panose="02070309020205020404" pitchFamily="49" charset="0"/>
              <a:buChar char="o"/>
            </a:pPr>
            <a:r>
              <a:rPr lang="fr-FR" sz="1600" dirty="0"/>
              <a:t>International =&gt; au GP</a:t>
            </a:r>
          </a:p>
          <a:p>
            <a:pPr marL="971550" lvl="1" indent="-285750">
              <a:buFont typeface="Courier New" panose="02070309020205020404" pitchFamily="49" charset="0"/>
              <a:buChar char="o"/>
            </a:pPr>
            <a:r>
              <a:rPr lang="fr-FR" sz="1600" dirty="0"/>
              <a:t>National =&gt; à nos agents </a:t>
            </a:r>
          </a:p>
          <a:p>
            <a:pPr lvl="1" indent="0">
              <a:buNone/>
            </a:pPr>
            <a:endParaRPr lang="fr-FR" sz="1600" dirty="0"/>
          </a:p>
          <a:p>
            <a:pPr marL="342900" indent="-342900">
              <a:buFont typeface="Courier New" panose="02070309020205020404" pitchFamily="49" charset="0"/>
              <a:buChar char="o"/>
            </a:pPr>
            <a:r>
              <a:rPr lang="fr-FR" sz="2200" dirty="0"/>
              <a:t>Fin processus</a:t>
            </a:r>
          </a:p>
          <a:p>
            <a:pPr lvl="1" indent="0">
              <a:buNone/>
            </a:pPr>
            <a:endParaRPr lang="fr-FR" dirty="0"/>
          </a:p>
          <a:p>
            <a:endParaRPr lang="fr-FR" dirty="0"/>
          </a:p>
        </p:txBody>
      </p:sp>
    </p:spTree>
    <p:extLst>
      <p:ext uri="{BB962C8B-B14F-4D97-AF65-F5344CB8AC3E}">
        <p14:creationId xmlns:p14="http://schemas.microsoft.com/office/powerpoint/2010/main" val="3829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24D9C-72D0-CED2-ECE9-203C71E43857}"/>
              </a:ext>
            </a:extLst>
          </p:cNvPr>
          <p:cNvSpPr>
            <a:spLocks noGrp="1"/>
          </p:cNvSpPr>
          <p:nvPr>
            <p:ph type="title"/>
          </p:nvPr>
        </p:nvSpPr>
        <p:spPr>
          <a:xfrm>
            <a:off x="550863" y="483924"/>
            <a:ext cx="11090275" cy="754941"/>
          </a:xfrm>
        </p:spPr>
        <p:txBody>
          <a:bodyPr wrap="square" anchor="b">
            <a:normAutofit/>
          </a:bodyPr>
          <a:lstStyle/>
          <a:p>
            <a:r>
              <a:rPr lang="fr-FR" dirty="0"/>
              <a:t>Présentation Générale : </a:t>
            </a:r>
            <a:r>
              <a:rPr lang="fr-FR" dirty="0">
                <a:solidFill>
                  <a:srgbClr val="00B0F0"/>
                </a:solidFill>
              </a:rPr>
              <a:t>Processus Remise Colis</a:t>
            </a:r>
          </a:p>
        </p:txBody>
      </p:sp>
      <p:sp>
        <p:nvSpPr>
          <p:cNvPr id="3" name="Espace réservé du contenu 2">
            <a:extLst>
              <a:ext uri="{FF2B5EF4-FFF2-40B4-BE49-F238E27FC236}">
                <a16:creationId xmlns:a16="http://schemas.microsoft.com/office/drawing/2014/main" id="{D0542CE8-18F5-3901-38A7-33E425AB0ADC}"/>
              </a:ext>
            </a:extLst>
          </p:cNvPr>
          <p:cNvSpPr>
            <a:spLocks noGrp="1"/>
          </p:cNvSpPr>
          <p:nvPr>
            <p:ph sz="quarter" idx="13"/>
          </p:nvPr>
        </p:nvSpPr>
        <p:spPr>
          <a:xfrm>
            <a:off x="550863" y="1671484"/>
            <a:ext cx="11090274" cy="4661054"/>
          </a:xfrm>
        </p:spPr>
        <p:txBody>
          <a:bodyPr wrap="square">
            <a:normAutofit/>
          </a:bodyPr>
          <a:lstStyle/>
          <a:p>
            <a:pPr marL="285750" indent="-285750">
              <a:buFont typeface="Courier New" panose="02070309020205020404" pitchFamily="49" charset="0"/>
              <a:buChar char="o"/>
            </a:pPr>
            <a:r>
              <a:rPr lang="fr-FR" dirty="0"/>
              <a:t>Jour – J ou Heure – H</a:t>
            </a:r>
          </a:p>
          <a:p>
            <a:pPr marL="971550" lvl="1" indent="-285750">
              <a:buFont typeface="Courier New" panose="02070309020205020404" pitchFamily="49" charset="0"/>
              <a:buChar char="o"/>
            </a:pPr>
            <a:r>
              <a:rPr lang="fr-FR" sz="1600" dirty="0"/>
              <a:t>Le système envoie une notification au GP ou agent pour confirmer sa date l’heure d’arrivée</a:t>
            </a:r>
          </a:p>
          <a:p>
            <a:pPr marL="971550" lvl="1" indent="-285750">
              <a:buFont typeface="Courier New" panose="02070309020205020404" pitchFamily="49" charset="0"/>
              <a:buChar char="o"/>
            </a:pPr>
            <a:r>
              <a:rPr lang="fr-FR" sz="1600" dirty="0"/>
              <a:t>Le système envoie une notification directement au client via sms. </a:t>
            </a:r>
          </a:p>
          <a:p>
            <a:pPr marL="285750" indent="-285750">
              <a:buFont typeface="Courier New" panose="02070309020205020404" pitchFamily="49" charset="0"/>
              <a:buChar char="o"/>
            </a:pPr>
            <a:r>
              <a:rPr lang="fr-FR" dirty="0"/>
              <a:t>En fonction du type de distribution choisie par le client soit :</a:t>
            </a:r>
          </a:p>
          <a:p>
            <a:pPr marL="971550" lvl="1" indent="-285750">
              <a:buFont typeface="Courier New" panose="02070309020205020404" pitchFamily="49" charset="0"/>
              <a:buChar char="o"/>
            </a:pPr>
            <a:r>
              <a:rPr lang="fr-FR" sz="1600" dirty="0"/>
              <a:t> ce dernier récupère son colis au point de collecte définit par le GP ou agent</a:t>
            </a:r>
          </a:p>
          <a:p>
            <a:pPr marL="971550" lvl="1" indent="-285750">
              <a:buFont typeface="Courier New" panose="02070309020205020404" pitchFamily="49" charset="0"/>
              <a:buChar char="o"/>
            </a:pPr>
            <a:r>
              <a:rPr lang="fr-FR" sz="1600" dirty="0"/>
              <a:t>nos agents se chargent de la transmission du colis au destinataire</a:t>
            </a:r>
          </a:p>
          <a:p>
            <a:pPr marL="285750" indent="-285750">
              <a:buFont typeface="Courier New" panose="02070309020205020404" pitchFamily="49" charset="0"/>
              <a:buChar char="o"/>
            </a:pPr>
            <a:r>
              <a:rPr lang="fr-FR" dirty="0"/>
              <a:t>Fin du processus</a:t>
            </a:r>
          </a:p>
          <a:p>
            <a:endParaRPr lang="fr-FR" dirty="0"/>
          </a:p>
          <a:p>
            <a:r>
              <a:rPr lang="fr-FR" sz="1400" i="1" dirty="0">
                <a:solidFill>
                  <a:srgbClr val="92D050"/>
                </a:solidFill>
              </a:rPr>
              <a:t>*Il est à noter qu’en cas de changement d’horaires causés par diverses raisons, le GP ou l’agent devra apporter dans le système les modifications nécessaires et tous les clients concernés par cette transmission seront notifiés du changement.</a:t>
            </a:r>
          </a:p>
          <a:p>
            <a:pPr lvl="1" indent="0">
              <a:buNone/>
            </a:pPr>
            <a:endParaRPr lang="fr-FR" dirty="0"/>
          </a:p>
          <a:p>
            <a:endParaRPr lang="fr-FR" dirty="0"/>
          </a:p>
        </p:txBody>
      </p:sp>
      <p:pic>
        <p:nvPicPr>
          <p:cNvPr id="7" name="Image 6" descr="Une image contenant jouet, mode, art&#10;&#10;Description générée automatiquement">
            <a:extLst>
              <a:ext uri="{FF2B5EF4-FFF2-40B4-BE49-F238E27FC236}">
                <a16:creationId xmlns:a16="http://schemas.microsoft.com/office/drawing/2014/main" id="{61D47D5B-D349-CB8D-5742-2FAB78820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789" y="1587910"/>
            <a:ext cx="1386348" cy="1386348"/>
          </a:xfrm>
          <a:prstGeom prst="rect">
            <a:avLst/>
          </a:prstGeom>
        </p:spPr>
      </p:pic>
    </p:spTree>
    <p:extLst>
      <p:ext uri="{BB962C8B-B14F-4D97-AF65-F5344CB8AC3E}">
        <p14:creationId xmlns:p14="http://schemas.microsoft.com/office/powerpoint/2010/main" val="120355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rtlCol="0" anchor="ctr"/>
          <a:lstStyle>
            <a:defPPr>
              <a:defRPr lang="fr-FR"/>
            </a:defPPr>
          </a:lstStyle>
          <a:p>
            <a:pPr rtl="0"/>
            <a:r>
              <a:rPr lang="fr-FR" dirty="0"/>
              <a:t>METHODOLOGIE</a:t>
            </a:r>
          </a:p>
        </p:txBody>
      </p:sp>
      <p:pic>
        <p:nvPicPr>
          <p:cNvPr id="11" name="Espace réservé pour une image 15" descr="Arrière-plan numérique des points de données">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0" y="4594"/>
            <a:ext cx="12192000" cy="3279380"/>
          </a:xfrm>
        </p:spPr>
      </p:pic>
    </p:spTree>
    <p:extLst>
      <p:ext uri="{BB962C8B-B14F-4D97-AF65-F5344CB8AC3E}">
        <p14:creationId xmlns:p14="http://schemas.microsoft.com/office/powerpoint/2010/main" val="183974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C2424EB-C994-EA3F-F93C-4693D06C32D0}"/>
              </a:ext>
            </a:extLst>
          </p:cNvPr>
          <p:cNvSpPr>
            <a:spLocks noGrp="1"/>
          </p:cNvSpPr>
          <p:nvPr>
            <p:ph type="pic" sz="quarter" idx="13"/>
          </p:nvPr>
        </p:nvSpPr>
        <p:spPr/>
        <p:txBody>
          <a:bodyPr/>
          <a:lstStyle/>
          <a:p>
            <a:endParaRPr lang="fr-FR"/>
          </a:p>
        </p:txBody>
      </p:sp>
      <p:sp>
        <p:nvSpPr>
          <p:cNvPr id="3" name="Titre 2">
            <a:extLst>
              <a:ext uri="{FF2B5EF4-FFF2-40B4-BE49-F238E27FC236}">
                <a16:creationId xmlns:a16="http://schemas.microsoft.com/office/drawing/2014/main" id="{DEF5AD7F-0365-0FA4-AB07-B9CCBC77228F}"/>
              </a:ext>
            </a:extLst>
          </p:cNvPr>
          <p:cNvSpPr>
            <a:spLocks noGrp="1"/>
          </p:cNvSpPr>
          <p:nvPr>
            <p:ph type="ctrTitle"/>
          </p:nvPr>
        </p:nvSpPr>
        <p:spPr>
          <a:xfrm>
            <a:off x="471948" y="452366"/>
            <a:ext cx="11198941" cy="1071553"/>
          </a:xfrm>
        </p:spPr>
        <p:txBody>
          <a:bodyPr/>
          <a:lstStyle/>
          <a:p>
            <a:r>
              <a:rPr lang="fr-FR" dirty="0"/>
              <a:t>Phase Design: </a:t>
            </a:r>
            <a:r>
              <a:rPr lang="fr-FR" dirty="0">
                <a:solidFill>
                  <a:srgbClr val="00B0F0"/>
                </a:solidFill>
              </a:rPr>
              <a:t>Cahiers De Charges</a:t>
            </a:r>
          </a:p>
        </p:txBody>
      </p:sp>
      <p:sp>
        <p:nvSpPr>
          <p:cNvPr id="4" name="Sous-titre 3">
            <a:extLst>
              <a:ext uri="{FF2B5EF4-FFF2-40B4-BE49-F238E27FC236}">
                <a16:creationId xmlns:a16="http://schemas.microsoft.com/office/drawing/2014/main" id="{06E5A5A2-94B9-EAE0-9828-061A092D2FC1}"/>
              </a:ext>
            </a:extLst>
          </p:cNvPr>
          <p:cNvSpPr>
            <a:spLocks noGrp="1"/>
          </p:cNvSpPr>
          <p:nvPr>
            <p:ph type="subTitle" idx="1"/>
          </p:nvPr>
        </p:nvSpPr>
        <p:spPr>
          <a:xfrm>
            <a:off x="688258" y="1592826"/>
            <a:ext cx="10982632" cy="4812807"/>
          </a:xfrm>
        </p:spPr>
        <p:txBody>
          <a:bodyPr/>
          <a:lstStyle/>
          <a:p>
            <a:pPr marL="285750" indent="-285750" algn="l">
              <a:buFont typeface="Courier New" panose="02070309020205020404" pitchFamily="49" charset="0"/>
              <a:buChar char="o"/>
            </a:pPr>
            <a:r>
              <a:rPr lang="fr-FR" sz="2000" b="1" u="sng" dirty="0">
                <a:solidFill>
                  <a:srgbClr val="ECECEC"/>
                </a:solidFill>
                <a:effectLst/>
                <a:latin typeface="Söhne"/>
              </a:rPr>
              <a:t>Objectif</a:t>
            </a:r>
            <a:r>
              <a:rPr lang="fr-FR" sz="2000" b="1" i="0" dirty="0">
                <a:solidFill>
                  <a:srgbClr val="ECECEC"/>
                </a:solidFill>
                <a:effectLst/>
                <a:latin typeface="Söhne"/>
              </a:rPr>
              <a:t> :</a:t>
            </a:r>
            <a:r>
              <a:rPr lang="fr-FR" sz="2000" b="0" i="0" dirty="0">
                <a:solidFill>
                  <a:srgbClr val="ECECEC"/>
                </a:solidFill>
                <a:effectLst/>
                <a:latin typeface="Söhne"/>
              </a:rPr>
              <a:t> </a:t>
            </a:r>
          </a:p>
          <a:p>
            <a:pPr marL="742950" lvl="1" indent="-285750" algn="l">
              <a:buFont typeface="Courier New" panose="02070309020205020404" pitchFamily="49" charset="0"/>
              <a:buChar char="o"/>
            </a:pPr>
            <a:r>
              <a:rPr lang="fr-FR" dirty="0"/>
              <a:t>Offrir une plateforme de gestion et de suivi des colis à des prix moins coûteux transmises par : </a:t>
            </a:r>
          </a:p>
          <a:p>
            <a:pPr marL="1200150" lvl="2" indent="-285750" algn="l">
              <a:buFont typeface="Arial" panose="020B0604020202020204" pitchFamily="34" charset="0"/>
              <a:buChar char="•"/>
            </a:pPr>
            <a:r>
              <a:rPr lang="fr-FR" dirty="0"/>
              <a:t> </a:t>
            </a:r>
            <a:r>
              <a:rPr lang="fr-FR" sz="1600" dirty="0"/>
              <a:t>GP à l’international </a:t>
            </a:r>
          </a:p>
          <a:p>
            <a:pPr marL="1200150" lvl="2" indent="-285750" algn="l">
              <a:buFont typeface="Arial" panose="020B0604020202020204" pitchFamily="34" charset="0"/>
              <a:buChar char="•"/>
            </a:pPr>
            <a:r>
              <a:rPr lang="fr-FR" sz="1600" b="1" i="0" dirty="0">
                <a:solidFill>
                  <a:srgbClr val="ECECEC"/>
                </a:solidFill>
                <a:effectLst/>
                <a:latin typeface="Söhne"/>
              </a:rPr>
              <a:t>L’entrepr</a:t>
            </a:r>
            <a:r>
              <a:rPr lang="fr-FR" sz="1600" b="1" dirty="0">
                <a:solidFill>
                  <a:srgbClr val="ECECEC"/>
                </a:solidFill>
                <a:latin typeface="Söhne"/>
              </a:rPr>
              <a:t>ise elle-même dans les régions et sous-régions</a:t>
            </a:r>
            <a:endParaRPr lang="fr-FR" sz="1600" b="1" i="0" dirty="0">
              <a:solidFill>
                <a:srgbClr val="ECECEC"/>
              </a:solidFill>
              <a:effectLst/>
              <a:latin typeface="Söhne"/>
            </a:endParaRPr>
          </a:p>
          <a:p>
            <a:pPr marL="285750" indent="-285750" algn="l">
              <a:buFont typeface="Courier New" panose="02070309020205020404" pitchFamily="49" charset="0"/>
              <a:buChar char="o"/>
            </a:pPr>
            <a:r>
              <a:rPr lang="fr-FR" sz="2000" b="1" i="0" u="sng" dirty="0">
                <a:solidFill>
                  <a:srgbClr val="ECECEC"/>
                </a:solidFill>
                <a:effectLst/>
                <a:latin typeface="Söhne"/>
              </a:rPr>
              <a:t>Utilisateurs</a:t>
            </a:r>
            <a:r>
              <a:rPr lang="fr-FR" b="1" i="0" dirty="0">
                <a:solidFill>
                  <a:srgbClr val="ECECEC"/>
                </a:solidFill>
                <a:effectLst/>
                <a:latin typeface="Söhne"/>
              </a:rPr>
              <a:t> :</a:t>
            </a:r>
            <a:r>
              <a:rPr lang="fr-FR" b="0" i="0" dirty="0">
                <a:solidFill>
                  <a:srgbClr val="ECECEC"/>
                </a:solidFill>
                <a:effectLst/>
                <a:latin typeface="Söhne"/>
              </a:rPr>
              <a:t> </a:t>
            </a:r>
          </a:p>
          <a:p>
            <a:pPr marL="742950" lvl="1" indent="-285750" algn="l">
              <a:buFont typeface="Courier New" panose="02070309020205020404" pitchFamily="49" charset="0"/>
              <a:buChar char="o"/>
            </a:pPr>
            <a:r>
              <a:rPr lang="fr-FR" sz="1600" dirty="0">
                <a:solidFill>
                  <a:srgbClr val="ECECEC"/>
                </a:solidFill>
                <a:latin typeface="Söhne"/>
              </a:rPr>
              <a:t>L</a:t>
            </a:r>
            <a:r>
              <a:rPr lang="fr-FR" sz="1600" b="0" i="0" dirty="0">
                <a:solidFill>
                  <a:srgbClr val="ECECEC"/>
                </a:solidFill>
                <a:effectLst/>
                <a:latin typeface="Söhne"/>
              </a:rPr>
              <a:t>es  utilisateurs</a:t>
            </a:r>
          </a:p>
          <a:p>
            <a:pPr marL="1200150" lvl="2" indent="-285750" algn="l">
              <a:buFont typeface="Arial" panose="020B0604020202020204" pitchFamily="34" charset="0"/>
              <a:buChar char="•"/>
            </a:pPr>
            <a:r>
              <a:rPr lang="fr-FR" sz="1400" b="0" i="0" dirty="0">
                <a:solidFill>
                  <a:srgbClr val="ECECEC"/>
                </a:solidFill>
                <a:effectLst/>
                <a:latin typeface="Söhne"/>
              </a:rPr>
              <a:t>Les clients qui souhaitent envoyer un colis ou qui doivent en réceptionner</a:t>
            </a:r>
          </a:p>
          <a:p>
            <a:pPr marL="1200150" lvl="2" indent="-285750" algn="l">
              <a:buFont typeface="Arial" panose="020B0604020202020204" pitchFamily="34" charset="0"/>
              <a:buChar char="•"/>
            </a:pPr>
            <a:r>
              <a:rPr lang="fr-FR" sz="1400" b="0" i="0" dirty="0">
                <a:solidFill>
                  <a:srgbClr val="ECECEC"/>
                </a:solidFill>
                <a:effectLst/>
                <a:latin typeface="Söhne"/>
              </a:rPr>
              <a:t>Les clients qui souhaitent ajouter un trajet ou un itinéraire de voyage</a:t>
            </a:r>
          </a:p>
          <a:p>
            <a:pPr marL="742950" lvl="1" indent="-285750" algn="l">
              <a:buFont typeface="Courier New" panose="02070309020205020404" pitchFamily="49" charset="0"/>
              <a:buChar char="o"/>
            </a:pPr>
            <a:r>
              <a:rPr lang="fr-FR" sz="1600" b="0" i="0" dirty="0">
                <a:solidFill>
                  <a:srgbClr val="ECECEC"/>
                </a:solidFill>
                <a:effectLst/>
                <a:latin typeface="Söhne"/>
              </a:rPr>
              <a:t>les administrateurs </a:t>
            </a:r>
            <a:r>
              <a:rPr lang="fr-FR" b="0" i="0" dirty="0">
                <a:solidFill>
                  <a:srgbClr val="ECECEC"/>
                </a:solidFill>
                <a:effectLst/>
                <a:latin typeface="Söhne"/>
              </a:rPr>
              <a:t> </a:t>
            </a:r>
          </a:p>
          <a:p>
            <a:pPr algn="l"/>
            <a:endParaRPr lang="fr-FR" dirty="0"/>
          </a:p>
        </p:txBody>
      </p:sp>
    </p:spTree>
    <p:extLst>
      <p:ext uri="{BB962C8B-B14F-4D97-AF65-F5344CB8AC3E}">
        <p14:creationId xmlns:p14="http://schemas.microsoft.com/office/powerpoint/2010/main" val="35011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C2424EB-C994-EA3F-F93C-4693D06C32D0}"/>
              </a:ext>
            </a:extLst>
          </p:cNvPr>
          <p:cNvSpPr>
            <a:spLocks noGrp="1"/>
          </p:cNvSpPr>
          <p:nvPr>
            <p:ph type="pic" sz="quarter" idx="13"/>
          </p:nvPr>
        </p:nvSpPr>
        <p:spPr/>
        <p:txBody>
          <a:bodyPr/>
          <a:lstStyle/>
          <a:p>
            <a:endParaRPr lang="fr-FR"/>
          </a:p>
        </p:txBody>
      </p:sp>
      <p:sp>
        <p:nvSpPr>
          <p:cNvPr id="3" name="Titre 2">
            <a:extLst>
              <a:ext uri="{FF2B5EF4-FFF2-40B4-BE49-F238E27FC236}">
                <a16:creationId xmlns:a16="http://schemas.microsoft.com/office/drawing/2014/main" id="{DEF5AD7F-0365-0FA4-AB07-B9CCBC77228F}"/>
              </a:ext>
            </a:extLst>
          </p:cNvPr>
          <p:cNvSpPr>
            <a:spLocks noGrp="1"/>
          </p:cNvSpPr>
          <p:nvPr>
            <p:ph type="ctrTitle"/>
          </p:nvPr>
        </p:nvSpPr>
        <p:spPr>
          <a:xfrm>
            <a:off x="471948" y="452366"/>
            <a:ext cx="11198941" cy="1071553"/>
          </a:xfrm>
        </p:spPr>
        <p:txBody>
          <a:bodyPr/>
          <a:lstStyle/>
          <a:p>
            <a:r>
              <a:rPr lang="fr-FR" dirty="0"/>
              <a:t>Phase Design: </a:t>
            </a:r>
            <a:r>
              <a:rPr lang="fr-FR" dirty="0">
                <a:solidFill>
                  <a:srgbClr val="00B0F0"/>
                </a:solidFill>
              </a:rPr>
              <a:t>Cahiers De Charges</a:t>
            </a:r>
          </a:p>
        </p:txBody>
      </p:sp>
      <p:sp>
        <p:nvSpPr>
          <p:cNvPr id="4" name="Sous-titre 3">
            <a:extLst>
              <a:ext uri="{FF2B5EF4-FFF2-40B4-BE49-F238E27FC236}">
                <a16:creationId xmlns:a16="http://schemas.microsoft.com/office/drawing/2014/main" id="{06E5A5A2-94B9-EAE0-9828-061A092D2FC1}"/>
              </a:ext>
            </a:extLst>
          </p:cNvPr>
          <p:cNvSpPr>
            <a:spLocks noGrp="1"/>
          </p:cNvSpPr>
          <p:nvPr>
            <p:ph type="subTitle" idx="1"/>
          </p:nvPr>
        </p:nvSpPr>
        <p:spPr>
          <a:xfrm>
            <a:off x="688258" y="1592826"/>
            <a:ext cx="10982632" cy="4812807"/>
          </a:xfrm>
        </p:spPr>
        <p:txBody>
          <a:bodyPr/>
          <a:lstStyle/>
          <a:p>
            <a:pPr marL="285750" indent="-285750" algn="l">
              <a:buFont typeface="Courier New" panose="02070309020205020404" pitchFamily="49" charset="0"/>
              <a:buChar char="o"/>
            </a:pPr>
            <a:r>
              <a:rPr lang="fr-FR" b="1" i="0" u="sng" dirty="0">
                <a:solidFill>
                  <a:srgbClr val="ECECEC"/>
                </a:solidFill>
                <a:effectLst/>
                <a:latin typeface="Söhne"/>
              </a:rPr>
              <a:t>Fonctionnalités</a:t>
            </a:r>
            <a:r>
              <a:rPr lang="fr-FR" b="1" i="0" dirty="0">
                <a:solidFill>
                  <a:srgbClr val="ECECEC"/>
                </a:solidFill>
                <a:effectLst/>
                <a:latin typeface="Söhne"/>
              </a:rPr>
              <a:t> :</a:t>
            </a:r>
            <a:r>
              <a:rPr lang="fr-FR" b="0" i="0" dirty="0">
                <a:solidFill>
                  <a:srgbClr val="ECECEC"/>
                </a:solidFill>
                <a:effectLst/>
                <a:latin typeface="Söhne"/>
              </a:rPr>
              <a:t> </a:t>
            </a:r>
          </a:p>
          <a:p>
            <a:pPr marL="742950" lvl="1" indent="-285750" algn="l">
              <a:buFont typeface="Courier New" panose="02070309020205020404" pitchFamily="49" charset="0"/>
              <a:buChar char="o"/>
            </a:pPr>
            <a:r>
              <a:rPr lang="fr-FR" sz="1600" dirty="0">
                <a:solidFill>
                  <a:srgbClr val="ECECEC"/>
                </a:solidFill>
                <a:latin typeface="Söhne"/>
              </a:rPr>
              <a:t>Authentification de l'utilisateur</a:t>
            </a:r>
          </a:p>
          <a:p>
            <a:pPr marL="742950" lvl="1" indent="-285750" algn="l">
              <a:buFont typeface="Courier New" panose="02070309020205020404" pitchFamily="49" charset="0"/>
              <a:buChar char="o"/>
            </a:pPr>
            <a:r>
              <a:rPr lang="fr-FR" sz="1600" dirty="0">
                <a:solidFill>
                  <a:srgbClr val="ECECEC"/>
                </a:solidFill>
                <a:latin typeface="Söhne"/>
              </a:rPr>
              <a:t>Création profil utilisateur</a:t>
            </a:r>
          </a:p>
          <a:p>
            <a:pPr marL="742950" lvl="1" indent="-285750" algn="l">
              <a:buFont typeface="Courier New" panose="02070309020205020404" pitchFamily="49" charset="0"/>
              <a:buChar char="o"/>
            </a:pPr>
            <a:r>
              <a:rPr lang="fr-FR" sz="1600" dirty="0">
                <a:solidFill>
                  <a:srgbClr val="ECECEC"/>
                </a:solidFill>
                <a:latin typeface="Söhne"/>
              </a:rPr>
              <a:t>Création et gestion d’un trajet / itinéraire avec définition du type de colis</a:t>
            </a:r>
          </a:p>
          <a:p>
            <a:pPr marL="742950" lvl="1" indent="-285750" algn="l">
              <a:buFont typeface="Courier New" panose="02070309020205020404" pitchFamily="49" charset="0"/>
              <a:buChar char="o"/>
            </a:pPr>
            <a:r>
              <a:rPr lang="fr-FR" sz="1600" dirty="0">
                <a:solidFill>
                  <a:srgbClr val="ECECEC"/>
                </a:solidFill>
                <a:latin typeface="Söhne"/>
              </a:rPr>
              <a:t>Notification du pick-up ou de la remise des colis en temps réel via l’application et sms</a:t>
            </a:r>
          </a:p>
          <a:p>
            <a:pPr marL="742950" lvl="1" indent="-285750" algn="l">
              <a:buFont typeface="Courier New" panose="02070309020205020404" pitchFamily="49" charset="0"/>
              <a:buChar char="o"/>
            </a:pPr>
            <a:r>
              <a:rPr lang="fr-FR" sz="1600" dirty="0">
                <a:solidFill>
                  <a:srgbClr val="ECECEC"/>
                </a:solidFill>
                <a:latin typeface="Söhne"/>
              </a:rPr>
              <a:t>Afficher le suivi du colis </a:t>
            </a:r>
          </a:p>
          <a:p>
            <a:pPr marL="742950" lvl="1" indent="-285750" algn="l">
              <a:buFont typeface="Courier New" panose="02070309020205020404" pitchFamily="49" charset="0"/>
              <a:buChar char="o"/>
            </a:pPr>
            <a:r>
              <a:rPr lang="fr-FR" sz="1600" dirty="0">
                <a:solidFill>
                  <a:srgbClr val="ECECEC"/>
                </a:solidFill>
                <a:latin typeface="Söhne"/>
              </a:rPr>
              <a:t>Afficher la liste des colis par un utilisateur </a:t>
            </a:r>
          </a:p>
          <a:p>
            <a:pPr marL="742950" lvl="1" indent="-285750" algn="l">
              <a:buFont typeface="Courier New" panose="02070309020205020404" pitchFamily="49" charset="0"/>
              <a:buChar char="o"/>
            </a:pPr>
            <a:r>
              <a:rPr lang="fr-FR" sz="1600" dirty="0">
                <a:solidFill>
                  <a:srgbClr val="ECECEC"/>
                </a:solidFill>
                <a:latin typeface="Söhne"/>
              </a:rPr>
              <a:t>Afficher la liste des colis transmises par  GP pour un itinéraire donné ou une date définie</a:t>
            </a:r>
          </a:p>
          <a:p>
            <a:pPr marL="742950" lvl="1" indent="-285750" algn="l">
              <a:buFont typeface="Courier New" panose="02070309020205020404" pitchFamily="49" charset="0"/>
              <a:buChar char="o"/>
            </a:pPr>
            <a:r>
              <a:rPr lang="fr-FR" sz="1600" dirty="0">
                <a:solidFill>
                  <a:srgbClr val="ECECEC"/>
                </a:solidFill>
                <a:latin typeface="Söhne"/>
              </a:rPr>
              <a:t>Possibilité de paiement avec Orange Money, Wave, Carte Bancaire ou espèces</a:t>
            </a:r>
          </a:p>
          <a:p>
            <a:pPr marL="742950" lvl="1" indent="-285750" algn="l">
              <a:buFont typeface="Courier New" panose="02070309020205020404" pitchFamily="49" charset="0"/>
              <a:buChar char="o"/>
            </a:pPr>
            <a:r>
              <a:rPr lang="fr-FR" sz="1600" dirty="0">
                <a:solidFill>
                  <a:srgbClr val="ECECEC"/>
                </a:solidFill>
                <a:latin typeface="Söhne"/>
              </a:rPr>
              <a:t>Possibilité de noter le GP et de donner son avis  par rapport à la transmission du colis</a:t>
            </a:r>
          </a:p>
          <a:p>
            <a:pPr marL="742950" lvl="1" indent="-285750" algn="l">
              <a:buFont typeface="Courier New" panose="02070309020205020404" pitchFamily="49" charset="0"/>
              <a:buChar char="o"/>
            </a:pPr>
            <a:r>
              <a:rPr lang="fr-FR" sz="1600" dirty="0">
                <a:solidFill>
                  <a:srgbClr val="ECECEC"/>
                </a:solidFill>
                <a:latin typeface="Söhne"/>
              </a:rPr>
              <a:t>Si possible : intégrer des options de discussions pour les clients</a:t>
            </a:r>
            <a:endParaRPr lang="fr-FR" dirty="0"/>
          </a:p>
        </p:txBody>
      </p:sp>
    </p:spTree>
    <p:extLst>
      <p:ext uri="{BB962C8B-B14F-4D97-AF65-F5344CB8AC3E}">
        <p14:creationId xmlns:p14="http://schemas.microsoft.com/office/powerpoint/2010/main" val="300270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C2424EB-C994-EA3F-F93C-4693D06C32D0}"/>
              </a:ext>
            </a:extLst>
          </p:cNvPr>
          <p:cNvSpPr>
            <a:spLocks noGrp="1"/>
          </p:cNvSpPr>
          <p:nvPr>
            <p:ph type="pic" sz="quarter" idx="13"/>
          </p:nvPr>
        </p:nvSpPr>
        <p:spPr/>
        <p:txBody>
          <a:bodyPr/>
          <a:lstStyle/>
          <a:p>
            <a:endParaRPr lang="fr-FR" dirty="0"/>
          </a:p>
        </p:txBody>
      </p:sp>
      <p:sp>
        <p:nvSpPr>
          <p:cNvPr id="6" name="Titre 2">
            <a:extLst>
              <a:ext uri="{FF2B5EF4-FFF2-40B4-BE49-F238E27FC236}">
                <a16:creationId xmlns:a16="http://schemas.microsoft.com/office/drawing/2014/main" id="{6942F1B1-FBFA-B9AC-0AE5-323FCCCF6542}"/>
              </a:ext>
            </a:extLst>
          </p:cNvPr>
          <p:cNvSpPr>
            <a:spLocks noGrp="1"/>
          </p:cNvSpPr>
          <p:nvPr>
            <p:ph type="ctrTitle"/>
          </p:nvPr>
        </p:nvSpPr>
        <p:spPr>
          <a:xfrm>
            <a:off x="471948" y="452366"/>
            <a:ext cx="11198941" cy="1071553"/>
          </a:xfrm>
        </p:spPr>
        <p:txBody>
          <a:bodyPr/>
          <a:lstStyle/>
          <a:p>
            <a:r>
              <a:rPr lang="fr-FR" dirty="0"/>
              <a:t>Phase Design: </a:t>
            </a:r>
            <a:r>
              <a:rPr lang="fr-FR" dirty="0">
                <a:solidFill>
                  <a:srgbClr val="00B0F0"/>
                </a:solidFill>
              </a:rPr>
              <a:t>Cahiers De Charges</a:t>
            </a:r>
          </a:p>
        </p:txBody>
      </p:sp>
      <p:sp>
        <p:nvSpPr>
          <p:cNvPr id="4" name="Sous-titre 3">
            <a:extLst>
              <a:ext uri="{FF2B5EF4-FFF2-40B4-BE49-F238E27FC236}">
                <a16:creationId xmlns:a16="http://schemas.microsoft.com/office/drawing/2014/main" id="{06E5A5A2-94B9-EAE0-9828-061A092D2FC1}"/>
              </a:ext>
            </a:extLst>
          </p:cNvPr>
          <p:cNvSpPr>
            <a:spLocks noGrp="1"/>
          </p:cNvSpPr>
          <p:nvPr>
            <p:ph type="subTitle" idx="1"/>
          </p:nvPr>
        </p:nvSpPr>
        <p:spPr>
          <a:xfrm>
            <a:off x="688258" y="1976283"/>
            <a:ext cx="10982632" cy="4247535"/>
          </a:xfrm>
        </p:spPr>
        <p:txBody>
          <a:bodyPr/>
          <a:lstStyle/>
          <a:p>
            <a:pPr marL="285750" indent="-285750" algn="l">
              <a:buFont typeface="Courier New" panose="02070309020205020404" pitchFamily="49" charset="0"/>
              <a:buChar char="o"/>
            </a:pPr>
            <a:r>
              <a:rPr lang="fr-FR" b="1" i="0" u="sng" dirty="0">
                <a:solidFill>
                  <a:srgbClr val="ECECEC"/>
                </a:solidFill>
                <a:effectLst/>
                <a:latin typeface="Söhne"/>
              </a:rPr>
              <a:t>Exigences techniques </a:t>
            </a:r>
            <a:r>
              <a:rPr lang="fr-FR" b="1" i="0" dirty="0">
                <a:solidFill>
                  <a:srgbClr val="ECECEC"/>
                </a:solidFill>
                <a:effectLst/>
                <a:latin typeface="Söhne"/>
              </a:rPr>
              <a:t>:</a:t>
            </a:r>
            <a:r>
              <a:rPr lang="fr-FR" b="0" i="0" dirty="0">
                <a:solidFill>
                  <a:srgbClr val="ECECEC"/>
                </a:solidFill>
                <a:effectLst/>
                <a:latin typeface="Söhne"/>
              </a:rPr>
              <a:t> </a:t>
            </a:r>
          </a:p>
          <a:p>
            <a:pPr marL="742950" lvl="1" indent="-285750" algn="l">
              <a:buFont typeface="Courier New" panose="02070309020205020404" pitchFamily="49" charset="0"/>
              <a:buChar char="o"/>
            </a:pPr>
            <a:r>
              <a:rPr lang="fr-FR" sz="1600" dirty="0">
                <a:solidFill>
                  <a:srgbClr val="ECECEC"/>
                </a:solidFill>
                <a:latin typeface="Söhne"/>
              </a:rPr>
              <a:t>MongoDB comme base de données</a:t>
            </a:r>
          </a:p>
          <a:p>
            <a:pPr marL="742950" lvl="1" indent="-285750" algn="l">
              <a:buFont typeface="Courier New" panose="02070309020205020404" pitchFamily="49" charset="0"/>
              <a:buChar char="o"/>
            </a:pPr>
            <a:r>
              <a:rPr lang="fr-FR" sz="1600" dirty="0">
                <a:solidFill>
                  <a:srgbClr val="ECECEC"/>
                </a:solidFill>
                <a:latin typeface="Söhne"/>
              </a:rPr>
              <a:t>Express comme cadre backend</a:t>
            </a:r>
          </a:p>
          <a:p>
            <a:pPr marL="742950" lvl="1" indent="-285750" algn="l">
              <a:buFont typeface="Courier New" panose="02070309020205020404" pitchFamily="49" charset="0"/>
              <a:buChar char="o"/>
            </a:pPr>
            <a:r>
              <a:rPr lang="fr-FR" sz="1600" dirty="0" err="1">
                <a:solidFill>
                  <a:srgbClr val="ECECEC"/>
                </a:solidFill>
                <a:latin typeface="Söhne"/>
              </a:rPr>
              <a:t>React</a:t>
            </a:r>
            <a:r>
              <a:rPr lang="fr-FR" sz="1600" dirty="0">
                <a:solidFill>
                  <a:srgbClr val="ECECEC"/>
                </a:solidFill>
                <a:latin typeface="Söhne"/>
              </a:rPr>
              <a:t> comme cadre frontend avec du JavaScript + HTML5 &amp; CSS</a:t>
            </a:r>
          </a:p>
          <a:p>
            <a:pPr marL="742950" lvl="1" indent="-285750" algn="l">
              <a:buFont typeface="Courier New" panose="02070309020205020404" pitchFamily="49" charset="0"/>
              <a:buChar char="o"/>
            </a:pPr>
            <a:r>
              <a:rPr lang="fr-FR" sz="1600" dirty="0">
                <a:solidFill>
                  <a:srgbClr val="ECECEC"/>
                </a:solidFill>
                <a:latin typeface="Söhne"/>
              </a:rPr>
              <a:t>Node.js comme environnement serveur</a:t>
            </a:r>
          </a:p>
          <a:p>
            <a:pPr marL="742950" lvl="1" indent="-285750" algn="l">
              <a:buFont typeface="Courier New" panose="02070309020205020404" pitchFamily="49" charset="0"/>
              <a:buChar char="o"/>
            </a:pPr>
            <a:r>
              <a:rPr lang="fr-FR" sz="1600" dirty="0">
                <a:solidFill>
                  <a:srgbClr val="ECECEC"/>
                </a:solidFill>
                <a:latin typeface="Söhne"/>
              </a:rPr>
              <a:t>Socket.IO pour les mises à jour instantanées des messages</a:t>
            </a:r>
          </a:p>
          <a:p>
            <a:pPr marL="285750" indent="-285750" algn="l">
              <a:buFont typeface="Courier New" panose="02070309020205020404" pitchFamily="49" charset="0"/>
              <a:buChar char="o"/>
            </a:pPr>
            <a:r>
              <a:rPr lang="fr-FR" b="1" i="0" u="sng" dirty="0">
                <a:solidFill>
                  <a:srgbClr val="ECECEC"/>
                </a:solidFill>
                <a:effectLst/>
                <a:latin typeface="Söhne"/>
              </a:rPr>
              <a:t>Type de sécurité </a:t>
            </a:r>
            <a:r>
              <a:rPr lang="fr-FR" b="1" i="0" dirty="0">
                <a:solidFill>
                  <a:srgbClr val="ECECEC"/>
                </a:solidFill>
                <a:effectLst/>
                <a:latin typeface="Söhne"/>
              </a:rPr>
              <a:t>:</a:t>
            </a:r>
            <a:r>
              <a:rPr lang="fr-FR" b="0" i="0" dirty="0">
                <a:solidFill>
                  <a:srgbClr val="ECECEC"/>
                </a:solidFill>
                <a:effectLst/>
                <a:latin typeface="Söhne"/>
              </a:rPr>
              <a:t> Mettre en place des mesures de sécurité robustes pour protéger les données des utilisateurs et assurer la confidentialité.</a:t>
            </a:r>
          </a:p>
          <a:p>
            <a:pPr marL="285750" indent="-285750" algn="l">
              <a:buFont typeface="Courier New" panose="02070309020205020404" pitchFamily="49" charset="0"/>
              <a:buChar char="o"/>
            </a:pPr>
            <a:r>
              <a:rPr lang="fr-FR" b="1" u="sng" dirty="0">
                <a:solidFill>
                  <a:srgbClr val="ECECEC"/>
                </a:solidFill>
                <a:latin typeface="Söhne"/>
              </a:rPr>
              <a:t>Charte Graphique : </a:t>
            </a:r>
            <a:r>
              <a:rPr lang="fr-FR" b="1" i="0" dirty="0">
                <a:solidFill>
                  <a:srgbClr val="ECECEC"/>
                </a:solidFill>
                <a:effectLst/>
                <a:latin typeface="Söhne"/>
              </a:rPr>
              <a:t>Typographie / Palette de couleurs / Icônes et Logo (A venir)</a:t>
            </a:r>
            <a:r>
              <a:rPr lang="fr-FR" b="0" i="0" dirty="0">
                <a:solidFill>
                  <a:srgbClr val="ECECEC"/>
                </a:solidFill>
                <a:effectLst/>
                <a:latin typeface="Söhne"/>
              </a:rPr>
              <a:t>.</a:t>
            </a:r>
          </a:p>
          <a:p>
            <a:pPr marL="742950" lvl="1" indent="-285750" algn="l">
              <a:buFont typeface="Courier New" panose="02070309020205020404" pitchFamily="49" charset="0"/>
              <a:buChar char="o"/>
            </a:pPr>
            <a:endParaRPr lang="fr-FR" sz="1600" dirty="0">
              <a:solidFill>
                <a:srgbClr val="ECECEC"/>
              </a:solidFill>
              <a:latin typeface="Söhne"/>
            </a:endParaRPr>
          </a:p>
          <a:p>
            <a:pPr algn="l"/>
            <a:endParaRPr lang="fr-FR" dirty="0"/>
          </a:p>
        </p:txBody>
      </p:sp>
    </p:spTree>
    <p:extLst>
      <p:ext uri="{BB962C8B-B14F-4D97-AF65-F5344CB8AC3E}">
        <p14:creationId xmlns:p14="http://schemas.microsoft.com/office/powerpoint/2010/main" val="25045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C2424EB-C994-EA3F-F93C-4693D06C32D0}"/>
              </a:ext>
            </a:extLst>
          </p:cNvPr>
          <p:cNvSpPr>
            <a:spLocks noGrp="1"/>
          </p:cNvSpPr>
          <p:nvPr>
            <p:ph type="pic" sz="quarter" idx="13"/>
          </p:nvPr>
        </p:nvSpPr>
        <p:spPr/>
        <p:txBody>
          <a:bodyPr/>
          <a:lstStyle/>
          <a:p>
            <a:endParaRPr lang="fr-FR"/>
          </a:p>
        </p:txBody>
      </p:sp>
      <p:sp>
        <p:nvSpPr>
          <p:cNvPr id="3" name="Titre 2">
            <a:extLst>
              <a:ext uri="{FF2B5EF4-FFF2-40B4-BE49-F238E27FC236}">
                <a16:creationId xmlns:a16="http://schemas.microsoft.com/office/drawing/2014/main" id="{DEF5AD7F-0365-0FA4-AB07-B9CCBC77228F}"/>
              </a:ext>
            </a:extLst>
          </p:cNvPr>
          <p:cNvSpPr>
            <a:spLocks noGrp="1"/>
          </p:cNvSpPr>
          <p:nvPr>
            <p:ph type="ctrTitle"/>
          </p:nvPr>
        </p:nvSpPr>
        <p:spPr>
          <a:xfrm>
            <a:off x="452283" y="452366"/>
            <a:ext cx="10776155" cy="1071553"/>
          </a:xfrm>
        </p:spPr>
        <p:txBody>
          <a:bodyPr/>
          <a:lstStyle/>
          <a:p>
            <a:r>
              <a:rPr lang="fr-FR" dirty="0"/>
              <a:t>Phase Design: </a:t>
            </a:r>
            <a:r>
              <a:rPr lang="fr-FR" dirty="0">
                <a:solidFill>
                  <a:srgbClr val="00B0F0"/>
                </a:solidFill>
              </a:rPr>
              <a:t>Cahiers De Charges</a:t>
            </a:r>
            <a:endParaRPr lang="fr-FR" dirty="0"/>
          </a:p>
        </p:txBody>
      </p:sp>
      <p:sp>
        <p:nvSpPr>
          <p:cNvPr id="4" name="Sous-titre 3">
            <a:extLst>
              <a:ext uri="{FF2B5EF4-FFF2-40B4-BE49-F238E27FC236}">
                <a16:creationId xmlns:a16="http://schemas.microsoft.com/office/drawing/2014/main" id="{06E5A5A2-94B9-EAE0-9828-061A092D2FC1}"/>
              </a:ext>
            </a:extLst>
          </p:cNvPr>
          <p:cNvSpPr>
            <a:spLocks noGrp="1"/>
          </p:cNvSpPr>
          <p:nvPr>
            <p:ph type="subTitle" idx="1"/>
          </p:nvPr>
        </p:nvSpPr>
        <p:spPr>
          <a:xfrm>
            <a:off x="688258" y="1976283"/>
            <a:ext cx="10982632" cy="4247535"/>
          </a:xfrm>
        </p:spPr>
        <p:txBody>
          <a:bodyPr/>
          <a:lstStyle/>
          <a:p>
            <a:pPr marL="342900" indent="-342900" algn="l">
              <a:buFont typeface="Courier New" panose="02070309020205020404" pitchFamily="49" charset="0"/>
              <a:buChar char="o"/>
            </a:pPr>
            <a:r>
              <a:rPr lang="fr-FR" b="1" u="sng" dirty="0">
                <a:solidFill>
                  <a:srgbClr val="ECECEC"/>
                </a:solidFill>
                <a:latin typeface="Söhne"/>
              </a:rPr>
              <a:t>Délais et le budget :</a:t>
            </a:r>
          </a:p>
          <a:p>
            <a:pPr marL="800100" lvl="1" indent="-342900" algn="l">
              <a:buFont typeface="Courier New" panose="02070309020205020404" pitchFamily="49" charset="0"/>
              <a:buChar char="o"/>
            </a:pPr>
            <a:r>
              <a:rPr lang="fr-FR" sz="1600" b="0" i="0" dirty="0">
                <a:solidFill>
                  <a:srgbClr val="ECECEC"/>
                </a:solidFill>
                <a:effectLst/>
                <a:latin typeface="Söhne"/>
              </a:rPr>
              <a:t>Phase de Design : 1 à 3 semaines</a:t>
            </a:r>
          </a:p>
          <a:p>
            <a:pPr marL="800100" lvl="1" indent="-342900" algn="l">
              <a:buFont typeface="Courier New" panose="02070309020205020404" pitchFamily="49" charset="0"/>
              <a:buChar char="o"/>
            </a:pPr>
            <a:r>
              <a:rPr lang="fr-FR" sz="1600" b="0" i="0" dirty="0">
                <a:solidFill>
                  <a:srgbClr val="ECECEC"/>
                </a:solidFill>
                <a:effectLst/>
                <a:latin typeface="Söhne"/>
              </a:rPr>
              <a:t>Phase de Conception ou Codage : 2 à 5 semaines</a:t>
            </a:r>
          </a:p>
          <a:p>
            <a:pPr marL="800100" lvl="1" indent="-342900" algn="l">
              <a:buFont typeface="Courier New" panose="02070309020205020404" pitchFamily="49" charset="0"/>
              <a:buChar char="o"/>
            </a:pPr>
            <a:r>
              <a:rPr lang="fr-FR" sz="1600" b="0" i="0" dirty="0">
                <a:solidFill>
                  <a:srgbClr val="ECECEC"/>
                </a:solidFill>
                <a:effectLst/>
                <a:latin typeface="Söhne"/>
              </a:rPr>
              <a:t>Phase de Test : 2 semaines / Déploiement : 4 semaines</a:t>
            </a:r>
          </a:p>
          <a:p>
            <a:pPr marL="342900" indent="-342900" algn="l">
              <a:buFont typeface="Courier New" panose="02070309020205020404" pitchFamily="49" charset="0"/>
              <a:buChar char="o"/>
            </a:pPr>
            <a:r>
              <a:rPr lang="fr-FR" b="1" i="0" u="sng" dirty="0">
                <a:solidFill>
                  <a:srgbClr val="ECECEC"/>
                </a:solidFill>
                <a:effectLst/>
                <a:latin typeface="Söhne"/>
              </a:rPr>
              <a:t>Exigences en matière de test et de maintenance </a:t>
            </a:r>
            <a:r>
              <a:rPr lang="fr-FR" b="1" i="0" dirty="0">
                <a:solidFill>
                  <a:srgbClr val="ECECEC"/>
                </a:solidFill>
                <a:effectLst/>
                <a:latin typeface="Söhne"/>
              </a:rPr>
              <a:t>:</a:t>
            </a:r>
            <a:r>
              <a:rPr lang="fr-FR" b="0" i="0" dirty="0">
                <a:solidFill>
                  <a:srgbClr val="ECECEC"/>
                </a:solidFill>
                <a:effectLst/>
                <a:latin typeface="Söhne"/>
              </a:rPr>
              <a:t> </a:t>
            </a:r>
            <a:r>
              <a:rPr lang="fr-FR" sz="1600" b="0" i="0" dirty="0">
                <a:solidFill>
                  <a:srgbClr val="ECECEC"/>
                </a:solidFill>
                <a:effectLst/>
                <a:latin typeface="Söhne"/>
              </a:rPr>
              <a:t>Établir des critères de test exhaustifs et un plan de maintenance pour garantir le bon fonctionnement continu de l'application</a:t>
            </a:r>
            <a:r>
              <a:rPr lang="fr-FR" sz="1600" dirty="0">
                <a:solidFill>
                  <a:srgbClr val="ECECEC"/>
                </a:solidFill>
                <a:latin typeface="Söhne"/>
              </a:rPr>
              <a:t> (à venir)</a:t>
            </a:r>
          </a:p>
          <a:p>
            <a:pPr marL="342900" indent="-342900" algn="l">
              <a:buFont typeface="Courier New" panose="02070309020205020404" pitchFamily="49" charset="0"/>
              <a:buChar char="o"/>
            </a:pPr>
            <a:r>
              <a:rPr lang="fr-FR" b="1" i="0" u="sng" dirty="0">
                <a:solidFill>
                  <a:srgbClr val="ECECEC"/>
                </a:solidFill>
                <a:effectLst/>
                <a:latin typeface="Söhne"/>
              </a:rPr>
              <a:t>Le Prototypage </a:t>
            </a:r>
            <a:r>
              <a:rPr lang="fr-FR" b="1" i="0" dirty="0">
                <a:solidFill>
                  <a:srgbClr val="ECECEC"/>
                </a:solidFill>
                <a:effectLst/>
                <a:latin typeface="Söhne"/>
              </a:rPr>
              <a:t>:</a:t>
            </a:r>
            <a:endParaRPr lang="fr-FR" dirty="0">
              <a:solidFill>
                <a:srgbClr val="ECECEC"/>
              </a:solidFill>
              <a:latin typeface="Söhne"/>
            </a:endParaRPr>
          </a:p>
          <a:p>
            <a:pPr marL="800100" lvl="1" indent="-342900" algn="l">
              <a:buFont typeface="Courier New" panose="02070309020205020404" pitchFamily="49" charset="0"/>
              <a:buChar char="o"/>
            </a:pPr>
            <a:r>
              <a:rPr lang="fr-FR" sz="1600" b="1" i="0" dirty="0">
                <a:solidFill>
                  <a:srgbClr val="ECECEC"/>
                </a:solidFill>
                <a:effectLst/>
                <a:latin typeface="Söhne"/>
              </a:rPr>
              <a:t>Définition des Diagrammes :</a:t>
            </a:r>
            <a:r>
              <a:rPr lang="fr-FR" sz="1600" b="0" i="0" dirty="0">
                <a:solidFill>
                  <a:srgbClr val="ECECEC"/>
                </a:solidFill>
                <a:effectLst/>
                <a:latin typeface="Söhne"/>
              </a:rPr>
              <a:t> Élaborer des diagrammes de conception, tels que les diagrammes de cas d'utilisation et de classes, pour clarifier la structure de l'application </a:t>
            </a:r>
            <a:r>
              <a:rPr lang="fr-FR" sz="1600" dirty="0">
                <a:solidFill>
                  <a:srgbClr val="ECECEC"/>
                </a:solidFill>
                <a:latin typeface="Söhne"/>
              </a:rPr>
              <a:t>(à venir)</a:t>
            </a:r>
          </a:p>
          <a:p>
            <a:pPr marL="800100" lvl="1" indent="-342900" algn="l">
              <a:buFont typeface="Courier New" panose="02070309020205020404" pitchFamily="49" charset="0"/>
              <a:buChar char="o"/>
            </a:pPr>
            <a:r>
              <a:rPr lang="fr-FR" sz="1600" b="1" i="0" dirty="0">
                <a:solidFill>
                  <a:srgbClr val="ECECEC"/>
                </a:solidFill>
                <a:effectLst/>
                <a:latin typeface="Söhne"/>
              </a:rPr>
              <a:t>Template et Prototype :</a:t>
            </a:r>
            <a:r>
              <a:rPr lang="fr-FR" sz="1600" b="0" i="0" dirty="0">
                <a:solidFill>
                  <a:srgbClr val="ECECEC"/>
                </a:solidFill>
                <a:effectLst/>
                <a:latin typeface="Söhne"/>
              </a:rPr>
              <a:t> </a:t>
            </a:r>
            <a:r>
              <a:rPr lang="fr-FR" sz="1600" dirty="0">
                <a:solidFill>
                  <a:srgbClr val="ECECEC"/>
                </a:solidFill>
                <a:latin typeface="Söhne"/>
              </a:rPr>
              <a:t>En cours de création sur FIGMA</a:t>
            </a:r>
            <a:endParaRPr lang="fr-FR" sz="1600" b="0" i="0" dirty="0">
              <a:solidFill>
                <a:srgbClr val="ECECEC"/>
              </a:solidFill>
              <a:effectLst/>
              <a:latin typeface="Söhne"/>
            </a:endParaRPr>
          </a:p>
          <a:p>
            <a:pPr marL="800100" lvl="1" indent="-342900" algn="l">
              <a:buFont typeface="Courier New" panose="02070309020205020404" pitchFamily="49" charset="0"/>
              <a:buChar char="o"/>
            </a:pPr>
            <a:endParaRPr lang="fr-FR" sz="1600" b="0" i="0" dirty="0">
              <a:solidFill>
                <a:srgbClr val="ECECEC"/>
              </a:solidFill>
              <a:effectLst/>
              <a:latin typeface="Söhne"/>
            </a:endParaRPr>
          </a:p>
          <a:p>
            <a:pPr algn="l"/>
            <a:endParaRPr lang="fr-FR" dirty="0"/>
          </a:p>
        </p:txBody>
      </p:sp>
    </p:spTree>
    <p:extLst>
      <p:ext uri="{BB962C8B-B14F-4D97-AF65-F5344CB8AC3E}">
        <p14:creationId xmlns:p14="http://schemas.microsoft.com/office/powerpoint/2010/main" val="110683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ctrTitle"/>
          </p:nvPr>
        </p:nvSpPr>
        <p:spPr>
          <a:xfrm>
            <a:off x="550863" y="196900"/>
            <a:ext cx="4159160" cy="1838377"/>
          </a:xfrm>
        </p:spPr>
        <p:txBody>
          <a:bodyPr wrap="square" rtlCol="0" anchor="b">
            <a:normAutofit/>
          </a:bodyPr>
          <a:lstStyle>
            <a:defPPr>
              <a:defRPr lang="fr-FR"/>
            </a:defPPr>
          </a:lstStyle>
          <a:p>
            <a:pPr rtl="0"/>
            <a:r>
              <a:rPr lang="fr-FR" dirty="0"/>
              <a:t>PHASE CONCEPTION</a:t>
            </a:r>
          </a:p>
        </p:txBody>
      </p:sp>
      <p:sp>
        <p:nvSpPr>
          <p:cNvPr id="10" name="Subtitle 2">
            <a:extLst>
              <a:ext uri="{FF2B5EF4-FFF2-40B4-BE49-F238E27FC236}">
                <a16:creationId xmlns:a16="http://schemas.microsoft.com/office/drawing/2014/main" id="{0A7B40C6-7768-2BA1-F2EA-2B546F0F8D80}"/>
              </a:ext>
            </a:extLst>
          </p:cNvPr>
          <p:cNvSpPr>
            <a:spLocks noGrp="1"/>
          </p:cNvSpPr>
          <p:nvPr>
            <p:ph type="subTitle" idx="1"/>
          </p:nvPr>
        </p:nvSpPr>
        <p:spPr>
          <a:xfrm>
            <a:off x="547271" y="2320413"/>
            <a:ext cx="5214432" cy="3972232"/>
          </a:xfrm>
        </p:spPr>
        <p:txBody>
          <a:bodyPr/>
          <a:lstStyle/>
          <a:p>
            <a:pPr marL="285750" indent="-285750">
              <a:buFont typeface="Courier New" panose="02070309020205020404" pitchFamily="49" charset="0"/>
              <a:buChar char="o"/>
            </a:pPr>
            <a:endParaRPr lang="fr-FR" sz="1600" u="sng" dirty="0"/>
          </a:p>
          <a:p>
            <a:pPr marL="285750" indent="-285750">
              <a:buFont typeface="Courier New" panose="02070309020205020404" pitchFamily="49" charset="0"/>
              <a:buChar char="o"/>
            </a:pPr>
            <a:r>
              <a:rPr lang="fr-FR" sz="1600" u="sng" dirty="0"/>
              <a:t>Conception de la partie Backend </a:t>
            </a:r>
            <a:r>
              <a:rPr lang="fr-FR" sz="1600" dirty="0"/>
              <a:t>: Développer la logique métier et les fonctionnalités côté serveur.</a:t>
            </a:r>
          </a:p>
          <a:p>
            <a:endParaRPr lang="fr-FR" sz="1600" dirty="0"/>
          </a:p>
          <a:p>
            <a:pPr marL="285750" indent="-285750">
              <a:buFont typeface="Courier New" panose="02070309020205020404" pitchFamily="49" charset="0"/>
              <a:buChar char="o"/>
            </a:pPr>
            <a:r>
              <a:rPr lang="fr-FR" sz="1600" u="sng" dirty="0"/>
              <a:t>Conception de la partie Frontend </a:t>
            </a:r>
            <a:r>
              <a:rPr lang="fr-FR" sz="1600" dirty="0"/>
              <a:t>: Créer l'interface utilisateur et assurer une expérience utilisateur optimale.</a:t>
            </a:r>
          </a:p>
          <a:p>
            <a:endParaRPr lang="fr-FR" sz="1600" dirty="0"/>
          </a:p>
          <a:p>
            <a:pPr marL="285750" indent="-285750">
              <a:buFont typeface="Courier New" panose="02070309020205020404" pitchFamily="49" charset="0"/>
              <a:buChar char="o"/>
            </a:pPr>
            <a:r>
              <a:rPr lang="fr-FR" sz="1600" u="sng" dirty="0"/>
              <a:t>Lien </a:t>
            </a:r>
            <a:r>
              <a:rPr lang="fr-FR" sz="1600" u="sng" dirty="0" err="1"/>
              <a:t>Github</a:t>
            </a:r>
            <a:r>
              <a:rPr lang="fr-FR" sz="1600" u="sng" dirty="0"/>
              <a:t> </a:t>
            </a:r>
            <a:r>
              <a:rPr lang="fr-FR" sz="1600" dirty="0"/>
              <a:t>: Insérer le lien vers le code source pour permettre une collaboration efficace.</a:t>
            </a:r>
          </a:p>
          <a:p>
            <a:endParaRPr lang="en-US" sz="1600" dirty="0"/>
          </a:p>
        </p:txBody>
      </p:sp>
      <p:pic>
        <p:nvPicPr>
          <p:cNvPr id="4" name="Image 3" descr="Une image contenant logo, capture d’écran, texte, conception&#10;&#10;Description générée automatiquement">
            <a:extLst>
              <a:ext uri="{FF2B5EF4-FFF2-40B4-BE49-F238E27FC236}">
                <a16:creationId xmlns:a16="http://schemas.microsoft.com/office/drawing/2014/main" id="{0CD9FDC2-269D-EEA8-D6E4-398F38704EE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294" r="7454" b="-3"/>
          <a:stretch/>
        </p:blipFill>
        <p:spPr>
          <a:xfrm>
            <a:off x="6503960" y="421536"/>
            <a:ext cx="4822802" cy="4822802"/>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p:spPr>
      </p:pic>
      <p:sp>
        <p:nvSpPr>
          <p:cNvPr id="5" name="ZoneTexte 4">
            <a:extLst>
              <a:ext uri="{FF2B5EF4-FFF2-40B4-BE49-F238E27FC236}">
                <a16:creationId xmlns:a16="http://schemas.microsoft.com/office/drawing/2014/main" id="{3D0D5970-1733-5030-5B19-52DF0F0D0981}"/>
              </a:ext>
            </a:extLst>
          </p:cNvPr>
          <p:cNvSpPr txBox="1"/>
          <p:nvPr/>
        </p:nvSpPr>
        <p:spPr>
          <a:xfrm>
            <a:off x="9349555" y="6657945"/>
            <a:ext cx="2842445"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4" tooltip="https://sti2d.ecolelamache.org/tp_de_terminale_sti2d__sin.html">
                  <a:extLst>
                    <a:ext uri="{A12FA001-AC4F-418D-AE19-62706E023703}">
                      <ahyp:hlinkClr xmlns:ahyp="http://schemas.microsoft.com/office/drawing/2018/hyperlinkcolor" val="tx"/>
                    </a:ext>
                  </a:extLst>
                </a:hlinkClick>
              </a:rPr>
              <a:t>Cette photo</a:t>
            </a:r>
            <a:r>
              <a:rPr lang="fr-FR" sz="700">
                <a:solidFill>
                  <a:srgbClr val="FFFFFF"/>
                </a:solidFill>
              </a:rPr>
              <a:t> par Auteur inconnu est soumise à la licence </a:t>
            </a:r>
            <a:r>
              <a:rPr lang="fr-FR"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fr-FR" sz="700">
              <a:solidFill>
                <a:srgbClr val="FFFFFF"/>
              </a:solidFill>
            </a:endParaRPr>
          </a:p>
        </p:txBody>
      </p:sp>
    </p:spTree>
    <p:extLst>
      <p:ext uri="{BB962C8B-B14F-4D97-AF65-F5344CB8AC3E}">
        <p14:creationId xmlns:p14="http://schemas.microsoft.com/office/powerpoint/2010/main" val="280352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ctrTitle"/>
          </p:nvPr>
        </p:nvSpPr>
        <p:spPr>
          <a:xfrm>
            <a:off x="550862" y="196900"/>
            <a:ext cx="10795563" cy="1838377"/>
          </a:xfrm>
        </p:spPr>
        <p:txBody>
          <a:bodyPr wrap="square" rtlCol="0" anchor="b">
            <a:normAutofit/>
          </a:bodyPr>
          <a:lstStyle>
            <a:defPPr>
              <a:defRPr lang="fr-FR"/>
            </a:defPPr>
          </a:lstStyle>
          <a:p>
            <a:pPr rtl="0"/>
            <a:r>
              <a:rPr lang="fr-FR" dirty="0"/>
              <a:t>PHASE DEPLOIEMENT</a:t>
            </a:r>
          </a:p>
        </p:txBody>
      </p:sp>
      <p:sp>
        <p:nvSpPr>
          <p:cNvPr id="10" name="Subtitle 2">
            <a:extLst>
              <a:ext uri="{FF2B5EF4-FFF2-40B4-BE49-F238E27FC236}">
                <a16:creationId xmlns:a16="http://schemas.microsoft.com/office/drawing/2014/main" id="{0A7B40C6-7768-2BA1-F2EA-2B546F0F8D80}"/>
              </a:ext>
            </a:extLst>
          </p:cNvPr>
          <p:cNvSpPr>
            <a:spLocks noGrp="1"/>
          </p:cNvSpPr>
          <p:nvPr>
            <p:ph type="subTitle" idx="1"/>
          </p:nvPr>
        </p:nvSpPr>
        <p:spPr>
          <a:xfrm>
            <a:off x="547271" y="2320413"/>
            <a:ext cx="5214432" cy="3972232"/>
          </a:xfrm>
        </p:spPr>
        <p:txBody>
          <a:bodyPr/>
          <a:lstStyle/>
          <a:p>
            <a:pPr marL="285750" indent="-285750">
              <a:buFont typeface="Courier New" panose="02070309020205020404" pitchFamily="49" charset="0"/>
              <a:buChar char="o"/>
            </a:pPr>
            <a:endParaRPr lang="fr-FR" sz="1600" u="sng" dirty="0"/>
          </a:p>
          <a:p>
            <a:pPr marL="285750" indent="-285750">
              <a:buFont typeface="Courier New" panose="02070309020205020404" pitchFamily="49" charset="0"/>
              <a:buChar char="o"/>
            </a:pPr>
            <a:endParaRPr lang="fr-FR" sz="1600" u="sng" dirty="0"/>
          </a:p>
          <a:p>
            <a:pPr marL="285750" indent="-285750">
              <a:buFont typeface="Courier New" panose="02070309020205020404" pitchFamily="49" charset="0"/>
              <a:buChar char="o"/>
            </a:pPr>
            <a:r>
              <a:rPr lang="fr-FR" sz="1600" u="sng" dirty="0"/>
              <a:t>Testez l’application </a:t>
            </a:r>
          </a:p>
          <a:p>
            <a:pPr marL="285750" indent="-285750">
              <a:buFont typeface="Courier New" panose="02070309020205020404" pitchFamily="49" charset="0"/>
              <a:buChar char="o"/>
            </a:pPr>
            <a:r>
              <a:rPr lang="fr-FR" sz="1600" u="sng" dirty="0"/>
              <a:t>Déployez l’application </a:t>
            </a:r>
            <a:endParaRPr lang="en-US" sz="1600" dirty="0"/>
          </a:p>
        </p:txBody>
      </p:sp>
    </p:spTree>
    <p:extLst>
      <p:ext uri="{BB962C8B-B14F-4D97-AF65-F5344CB8AC3E}">
        <p14:creationId xmlns:p14="http://schemas.microsoft.com/office/powerpoint/2010/main" val="260299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823766"/>
          </a:xfrm>
        </p:spPr>
        <p:txBody>
          <a:bodyPr rtlCol="0"/>
          <a:lstStyle>
            <a:defPPr>
              <a:defRPr lang="fr-FR"/>
            </a:defPPr>
          </a:lstStyle>
          <a:p>
            <a:pPr rtl="0"/>
            <a:r>
              <a:rPr lang="fr-FR" dirty="0"/>
              <a:t>Fiche de Suivi </a:t>
            </a:r>
          </a:p>
        </p:txBody>
      </p:sp>
      <p:sp>
        <p:nvSpPr>
          <p:cNvPr id="3" name="Espace réservé pour un contenu 2">
            <a:extLst>
              <a:ext uri="{FF2B5EF4-FFF2-40B4-BE49-F238E27FC236}">
                <a16:creationId xmlns:a16="http://schemas.microsoft.com/office/drawing/2014/main" id="{1ABCA07C-1908-B1EB-82FA-EC63DAAF4CF4}"/>
              </a:ext>
            </a:extLst>
          </p:cNvPr>
          <p:cNvSpPr>
            <a:spLocks noGrp="1"/>
          </p:cNvSpPr>
          <p:nvPr>
            <p:ph sz="quarter" idx="13"/>
          </p:nvPr>
        </p:nvSpPr>
        <p:spPr>
          <a:xfrm>
            <a:off x="550863" y="1533832"/>
            <a:ext cx="11090274" cy="4798706"/>
          </a:xfrm>
        </p:spPr>
        <p:txBody>
          <a:bodyPr rtlCol="0">
            <a:normAutofit/>
          </a:bodyPr>
          <a:lstStyle>
            <a:defPPr>
              <a:defRPr lang="fr-FR"/>
            </a:defPPr>
          </a:lstStyle>
          <a:p>
            <a:pPr marL="285750" indent="-285750" rtl="0">
              <a:buFont typeface="Courier New" panose="02070309020205020404" pitchFamily="49" charset="0"/>
              <a:buChar char="o"/>
            </a:pPr>
            <a:r>
              <a:rPr lang="fr-FR" sz="2000" dirty="0"/>
              <a:t>Présentation Générale</a:t>
            </a:r>
          </a:p>
          <a:p>
            <a:pPr marL="971550" lvl="1" indent="-285750"/>
            <a:r>
              <a:rPr lang="fr-FR" sz="1400" dirty="0"/>
              <a:t>Contexte </a:t>
            </a:r>
          </a:p>
          <a:p>
            <a:pPr marL="971550" lvl="1" indent="-285750"/>
            <a:r>
              <a:rPr lang="fr-FR" sz="1400" dirty="0"/>
              <a:t>Situation Actuelle &amp; Problématique</a:t>
            </a:r>
          </a:p>
          <a:p>
            <a:pPr marL="971550" lvl="1" indent="-285750"/>
            <a:r>
              <a:rPr lang="fr-FR" sz="1400" dirty="0"/>
              <a:t>Objectifs &amp; Solutions</a:t>
            </a:r>
          </a:p>
          <a:p>
            <a:pPr marL="971550" lvl="1" indent="-285750"/>
            <a:r>
              <a:rPr lang="fr-FR" sz="1400" dirty="0"/>
              <a:t>Processus envoi et retrait colis</a:t>
            </a:r>
          </a:p>
          <a:p>
            <a:pPr marL="285750" indent="-285750" rtl="0">
              <a:buFont typeface="Courier New" panose="02070309020205020404" pitchFamily="49" charset="0"/>
              <a:buChar char="o"/>
            </a:pPr>
            <a:r>
              <a:rPr lang="fr-FR" sz="2000" dirty="0"/>
              <a:t>Méthodologie</a:t>
            </a:r>
          </a:p>
          <a:p>
            <a:pPr marL="971550" lvl="1" indent="-285750"/>
            <a:r>
              <a:rPr lang="fr-FR" sz="1600" dirty="0"/>
              <a:t>Phase Design</a:t>
            </a:r>
          </a:p>
          <a:p>
            <a:pPr marL="1428750" lvl="2" indent="-285750">
              <a:buFont typeface="Wingdings" panose="05000000000000000000" pitchFamily="2" charset="2"/>
              <a:buChar char="§"/>
            </a:pPr>
            <a:r>
              <a:rPr lang="fr-FR" sz="1400" i="1" dirty="0"/>
              <a:t>Cahier De Charges</a:t>
            </a:r>
          </a:p>
          <a:p>
            <a:pPr marL="1428750" lvl="2" indent="-285750">
              <a:buFont typeface="Wingdings" panose="05000000000000000000" pitchFamily="2" charset="2"/>
              <a:buChar char="§"/>
            </a:pPr>
            <a:r>
              <a:rPr lang="fr-FR" sz="1400" i="1" dirty="0"/>
              <a:t>Prototypage</a:t>
            </a:r>
          </a:p>
          <a:p>
            <a:pPr marL="1028700" lvl="1" indent="-342900"/>
            <a:r>
              <a:rPr lang="fr-FR" sz="1600" dirty="0"/>
              <a:t>Phase Conception ou Codage</a:t>
            </a:r>
          </a:p>
          <a:p>
            <a:pPr marL="1028700" lvl="1" indent="-342900"/>
            <a:r>
              <a:rPr lang="fr-FR" sz="1600" dirty="0"/>
              <a:t>Phase Déploiement</a:t>
            </a:r>
          </a:p>
        </p:txBody>
      </p:sp>
    </p:spTree>
    <p:extLst>
      <p:ext uri="{BB962C8B-B14F-4D97-AF65-F5344CB8AC3E}">
        <p14:creationId xmlns:p14="http://schemas.microsoft.com/office/powerpoint/2010/main" val="266504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AC361-0D7A-DC05-86B5-6DD77D322F5B}"/>
              </a:ext>
            </a:extLst>
          </p:cNvPr>
          <p:cNvSpPr>
            <a:spLocks noGrp="1"/>
          </p:cNvSpPr>
          <p:nvPr>
            <p:ph type="title"/>
          </p:nvPr>
        </p:nvSpPr>
        <p:spPr>
          <a:xfrm>
            <a:off x="550863" y="488315"/>
            <a:ext cx="11090274" cy="1332000"/>
          </a:xfrm>
        </p:spPr>
        <p:txBody>
          <a:bodyPr wrap="square" rtlCol="0" anchor="t">
            <a:normAutofit/>
          </a:bodyPr>
          <a:lstStyle>
            <a:defPPr>
              <a:defRPr lang="fr-FR"/>
            </a:defPPr>
          </a:lstStyle>
          <a:p>
            <a:pPr rtl="0"/>
            <a:r>
              <a:rPr lang="fr-FR" dirty="0"/>
              <a:t>Merci</a:t>
            </a:r>
          </a:p>
        </p:txBody>
      </p:sp>
      <p:pic>
        <p:nvPicPr>
          <p:cNvPr id="25" name="Espace réservé pour une image 24" descr="Gros plan d’un réseau">
            <a:extLst>
              <a:ext uri="{FF2B5EF4-FFF2-40B4-BE49-F238E27FC236}">
                <a16:creationId xmlns:a16="http://schemas.microsoft.com/office/drawing/2014/main" id="{41A1C574-72C6-642F-E4D2-FF0C993AEF7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6133" r="2" b="22013"/>
          <a:stretch/>
        </p:blipFill>
        <p:spPr>
          <a:xfrm>
            <a:off x="550862" y="1965095"/>
            <a:ext cx="5435600" cy="3995650"/>
          </a:xfrm>
          <a:noFill/>
        </p:spPr>
      </p:pic>
      <p:sp>
        <p:nvSpPr>
          <p:cNvPr id="3" name="Espace réservé pour un contenu 2">
            <a:extLst>
              <a:ext uri="{FF2B5EF4-FFF2-40B4-BE49-F238E27FC236}">
                <a16:creationId xmlns:a16="http://schemas.microsoft.com/office/drawing/2014/main" id="{1BE98EFF-197D-3136-70B9-7BBD30A48931}"/>
              </a:ext>
            </a:extLst>
          </p:cNvPr>
          <p:cNvSpPr>
            <a:spLocks noGrp="1"/>
          </p:cNvSpPr>
          <p:nvPr>
            <p:ph sz="half" idx="13"/>
          </p:nvPr>
        </p:nvSpPr>
        <p:spPr>
          <a:xfrm>
            <a:off x="6301305" y="1965095"/>
            <a:ext cx="5339397" cy="3995650"/>
          </a:xfrm>
        </p:spPr>
        <p:txBody>
          <a:bodyPr wrap="square" rtlCol="0">
            <a:normAutofit/>
          </a:bodyPr>
          <a:lstStyle>
            <a:defPPr>
              <a:defRPr lang="fr-FR"/>
            </a:defPPr>
          </a:lstStyle>
          <a:p>
            <a:pPr rtl="0"/>
            <a:r>
              <a:rPr lang="fr-FR" dirty="0"/>
              <a:t>Awa NDOYE</a:t>
            </a:r>
          </a:p>
          <a:p>
            <a:pPr rtl="0"/>
            <a:r>
              <a:rPr lang="fr-FR" dirty="0"/>
              <a:t>05-04-2024</a:t>
            </a:r>
          </a:p>
          <a:p>
            <a:pPr rtl="0"/>
            <a:r>
              <a:rPr lang="fr-FR" dirty="0"/>
              <a:t>awamakele@gmail.com</a:t>
            </a:r>
          </a:p>
        </p:txBody>
      </p:sp>
    </p:spTree>
    <p:extLst>
      <p:ext uri="{BB962C8B-B14F-4D97-AF65-F5344CB8AC3E}">
        <p14:creationId xmlns:p14="http://schemas.microsoft.com/office/powerpoint/2010/main" val="25476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rtlCol="0" anchor="ctr"/>
          <a:lstStyle>
            <a:defPPr>
              <a:defRPr lang="fr-FR"/>
            </a:defPPr>
          </a:lstStyle>
          <a:p>
            <a:pPr rtl="0"/>
            <a:r>
              <a:rPr lang="fr-FR" dirty="0"/>
              <a:t>PRESENTATION GENERALE</a:t>
            </a:r>
          </a:p>
        </p:txBody>
      </p:sp>
      <p:pic>
        <p:nvPicPr>
          <p:cNvPr id="11" name="Espace réservé pour une image 15" descr="Arrière-plan numérique des points de données">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0" y="4594"/>
            <a:ext cx="12192000" cy="3279380"/>
          </a:xfrm>
        </p:spPr>
      </p:pic>
    </p:spTree>
    <p:extLst>
      <p:ext uri="{BB962C8B-B14F-4D97-AF65-F5344CB8AC3E}">
        <p14:creationId xmlns:p14="http://schemas.microsoft.com/office/powerpoint/2010/main" val="60443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F0540-3C81-89E4-6E82-9D2F8E2D9624}"/>
              </a:ext>
            </a:extLst>
          </p:cNvPr>
          <p:cNvSpPr>
            <a:spLocks noGrp="1"/>
          </p:cNvSpPr>
          <p:nvPr>
            <p:ph type="title"/>
          </p:nvPr>
        </p:nvSpPr>
        <p:spPr>
          <a:xfrm>
            <a:off x="550863" y="483924"/>
            <a:ext cx="11090275" cy="941753"/>
          </a:xfrm>
        </p:spPr>
        <p:txBody>
          <a:bodyPr/>
          <a:lstStyle/>
          <a:p>
            <a:r>
              <a:rPr lang="fr-FR" dirty="0"/>
              <a:t>Présentation Générale : </a:t>
            </a:r>
            <a:r>
              <a:rPr lang="fr-FR" dirty="0">
                <a:solidFill>
                  <a:srgbClr val="00B0F0"/>
                </a:solidFill>
              </a:rPr>
              <a:t>Contexte</a:t>
            </a:r>
          </a:p>
        </p:txBody>
      </p:sp>
      <p:sp>
        <p:nvSpPr>
          <p:cNvPr id="3" name="Espace réservé du contenu 2">
            <a:extLst>
              <a:ext uri="{FF2B5EF4-FFF2-40B4-BE49-F238E27FC236}">
                <a16:creationId xmlns:a16="http://schemas.microsoft.com/office/drawing/2014/main" id="{CEC40544-93B0-A60B-BFDB-89C74C4391BC}"/>
              </a:ext>
            </a:extLst>
          </p:cNvPr>
          <p:cNvSpPr>
            <a:spLocks noGrp="1"/>
          </p:cNvSpPr>
          <p:nvPr>
            <p:ph sz="quarter" idx="13"/>
          </p:nvPr>
        </p:nvSpPr>
        <p:spPr>
          <a:xfrm>
            <a:off x="550863" y="1877961"/>
            <a:ext cx="11090274" cy="4454577"/>
          </a:xfrm>
        </p:spPr>
        <p:txBody>
          <a:bodyPr/>
          <a:lstStyle/>
          <a:p>
            <a:pPr marL="285750" indent="-285750">
              <a:buFont typeface="Courier New" panose="02070309020205020404" pitchFamily="49" charset="0"/>
              <a:buChar char="o"/>
            </a:pPr>
            <a:r>
              <a:rPr lang="fr-FR" dirty="0"/>
              <a:t>Gestion et suivi des colis</a:t>
            </a:r>
          </a:p>
          <a:p>
            <a:pPr marL="285750" indent="-285750">
              <a:buFont typeface="Courier New" panose="02070309020205020404" pitchFamily="49" charset="0"/>
              <a:buChar char="o"/>
            </a:pPr>
            <a:r>
              <a:rPr lang="fr-FR" dirty="0"/>
              <a:t>Type Colis </a:t>
            </a:r>
          </a:p>
          <a:p>
            <a:pPr marL="971550" lvl="1" indent="-285750"/>
            <a:r>
              <a:rPr lang="fr-FR" sz="1400" dirty="0"/>
              <a:t>Enveloppe – Courrier</a:t>
            </a:r>
          </a:p>
          <a:p>
            <a:pPr marL="971550" lvl="1" indent="-285750"/>
            <a:r>
              <a:rPr lang="fr-FR" sz="1400" dirty="0"/>
              <a:t>Produits Liquides</a:t>
            </a:r>
          </a:p>
          <a:p>
            <a:pPr marL="971550" lvl="1" indent="-285750"/>
            <a:r>
              <a:rPr lang="fr-FR" sz="1400" dirty="0"/>
              <a:t>Tout type de colis dont le poids est compris entre 100g et 23kg (international)</a:t>
            </a:r>
          </a:p>
          <a:p>
            <a:pPr marL="285750" indent="-285750">
              <a:buFont typeface="Courier New" panose="02070309020205020404" pitchFamily="49" charset="0"/>
              <a:buChar char="o"/>
            </a:pPr>
            <a:r>
              <a:rPr lang="fr-FR" dirty="0"/>
              <a:t>Marché Gratuité Partielle ou GP</a:t>
            </a:r>
          </a:p>
          <a:p>
            <a:pPr marL="285750" indent="-285750">
              <a:buFont typeface="Courier New" panose="02070309020205020404" pitchFamily="49" charset="0"/>
              <a:buChar char="o"/>
            </a:pPr>
            <a:r>
              <a:rPr lang="fr-FR" dirty="0"/>
              <a:t>Faciliter la recherche et la transmission des colis à l’intérieur du Sénégal, dans la sous-région et à l’international</a:t>
            </a:r>
          </a:p>
          <a:p>
            <a:pPr marL="285750" indent="-285750">
              <a:buFont typeface="Courier New" panose="02070309020205020404" pitchFamily="49" charset="0"/>
              <a:buChar char="o"/>
            </a:pPr>
            <a:endParaRPr lang="fr-FR" dirty="0"/>
          </a:p>
        </p:txBody>
      </p:sp>
    </p:spTree>
    <p:extLst>
      <p:ext uri="{BB962C8B-B14F-4D97-AF65-F5344CB8AC3E}">
        <p14:creationId xmlns:p14="http://schemas.microsoft.com/office/powerpoint/2010/main" val="137305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78567-AD13-306D-DF65-30A90231C03E}"/>
              </a:ext>
            </a:extLst>
          </p:cNvPr>
          <p:cNvSpPr>
            <a:spLocks noGrp="1"/>
          </p:cNvSpPr>
          <p:nvPr>
            <p:ph type="title"/>
          </p:nvPr>
        </p:nvSpPr>
        <p:spPr>
          <a:xfrm>
            <a:off x="550863" y="483925"/>
            <a:ext cx="11090275" cy="813934"/>
          </a:xfrm>
        </p:spPr>
        <p:txBody>
          <a:bodyPr/>
          <a:lstStyle/>
          <a:p>
            <a:r>
              <a:rPr lang="fr-FR" dirty="0"/>
              <a:t>Présentation Générale : </a:t>
            </a:r>
            <a:r>
              <a:rPr lang="fr-FR" dirty="0">
                <a:solidFill>
                  <a:srgbClr val="00B0F0"/>
                </a:solidFill>
              </a:rPr>
              <a:t>Situation Actuelle</a:t>
            </a:r>
          </a:p>
        </p:txBody>
      </p:sp>
      <p:sp>
        <p:nvSpPr>
          <p:cNvPr id="3" name="Espace réservé du contenu 2">
            <a:extLst>
              <a:ext uri="{FF2B5EF4-FFF2-40B4-BE49-F238E27FC236}">
                <a16:creationId xmlns:a16="http://schemas.microsoft.com/office/drawing/2014/main" id="{A3CF95E5-022A-1149-983F-04F375747450}"/>
              </a:ext>
            </a:extLst>
          </p:cNvPr>
          <p:cNvSpPr>
            <a:spLocks noGrp="1"/>
          </p:cNvSpPr>
          <p:nvPr>
            <p:ph sz="quarter" idx="13"/>
          </p:nvPr>
        </p:nvSpPr>
        <p:spPr>
          <a:xfrm>
            <a:off x="550863" y="1514169"/>
            <a:ext cx="11306840" cy="4788873"/>
          </a:xfrm>
        </p:spPr>
        <p:txBody>
          <a:bodyPr>
            <a:normAutofit/>
          </a:bodyPr>
          <a:lstStyle/>
          <a:p>
            <a:pPr marL="285750" indent="-285750">
              <a:buFont typeface="Courier New" panose="02070309020205020404" pitchFamily="49" charset="0"/>
              <a:buChar char="o"/>
            </a:pPr>
            <a:r>
              <a:rPr lang="fr-FR" dirty="0"/>
              <a:t>A l’exception des colis transmis par l’intermédiaire des membres de la famille, des connaissances qui voyagent ou transitent, la majorité des envois / réception est effectuée : </a:t>
            </a:r>
          </a:p>
          <a:p>
            <a:endParaRPr lang="fr-FR" dirty="0"/>
          </a:p>
          <a:p>
            <a:pPr marL="971550" lvl="1" indent="-285750">
              <a:buFont typeface="Courier New" panose="02070309020205020404" pitchFamily="49" charset="0"/>
              <a:buChar char="o"/>
            </a:pPr>
            <a:r>
              <a:rPr lang="fr-FR" sz="1600" dirty="0"/>
              <a:t>A l’intérieur du Sénégal et/ou dans la sous-région via</a:t>
            </a:r>
          </a:p>
          <a:p>
            <a:pPr marL="1428750" lvl="2" indent="-285750"/>
            <a:r>
              <a:rPr lang="fr-FR" sz="1400" dirty="0"/>
              <a:t>Les moyens de transports inter-régionaux (bus, horaires, allô-taxi etc…)</a:t>
            </a:r>
            <a:endParaRPr lang="fr-FR" dirty="0"/>
          </a:p>
          <a:p>
            <a:pPr lvl="1" indent="0">
              <a:buNone/>
            </a:pPr>
            <a:endParaRPr lang="fr-FR" sz="1400" dirty="0"/>
          </a:p>
          <a:p>
            <a:pPr marL="971550" lvl="1" indent="-285750">
              <a:buFont typeface="Courier New" panose="02070309020205020404" pitchFamily="49" charset="0"/>
              <a:buChar char="o"/>
            </a:pPr>
            <a:r>
              <a:rPr lang="fr-FR" sz="1600" dirty="0"/>
              <a:t>A l’international via</a:t>
            </a:r>
          </a:p>
          <a:p>
            <a:pPr marL="1428750" lvl="2" indent="-285750"/>
            <a:r>
              <a:rPr lang="fr-FR" sz="1400" dirty="0"/>
              <a:t>Les voyageurs détenant une Gratuité Partielle ou GP</a:t>
            </a:r>
          </a:p>
          <a:p>
            <a:pPr marL="1428750" lvl="2" indent="-285750"/>
            <a:r>
              <a:rPr lang="fr-FR" sz="1400" dirty="0"/>
              <a:t>La Poste (EMS)</a:t>
            </a:r>
          </a:p>
          <a:p>
            <a:pPr marL="1428750" lvl="2" indent="-285750"/>
            <a:r>
              <a:rPr lang="fr-FR" sz="1400" dirty="0"/>
              <a:t>Aéroports </a:t>
            </a:r>
          </a:p>
          <a:p>
            <a:pPr marL="1428750" lvl="2" indent="-285750"/>
            <a:r>
              <a:rPr lang="fr-FR" sz="1400" dirty="0"/>
              <a:t>Entreprises de transport (DHL, UPS, FEDEX etc…)</a:t>
            </a:r>
          </a:p>
          <a:p>
            <a:pPr marL="971550" lvl="1" indent="-285750">
              <a:buFont typeface="Courier New" panose="02070309020205020404" pitchFamily="49" charset="0"/>
              <a:buChar char="o"/>
            </a:pPr>
            <a:endParaRPr lang="fr-FR" sz="1400" dirty="0"/>
          </a:p>
        </p:txBody>
      </p:sp>
    </p:spTree>
    <p:extLst>
      <p:ext uri="{BB962C8B-B14F-4D97-AF65-F5344CB8AC3E}">
        <p14:creationId xmlns:p14="http://schemas.microsoft.com/office/powerpoint/2010/main" val="78090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DEE1C-EC7B-FFBA-D565-4399950BFA6B}"/>
              </a:ext>
            </a:extLst>
          </p:cNvPr>
          <p:cNvSpPr>
            <a:spLocks noGrp="1"/>
          </p:cNvSpPr>
          <p:nvPr>
            <p:ph type="title"/>
          </p:nvPr>
        </p:nvSpPr>
        <p:spPr>
          <a:xfrm>
            <a:off x="550863" y="483925"/>
            <a:ext cx="11090275" cy="813934"/>
          </a:xfrm>
        </p:spPr>
        <p:txBody>
          <a:bodyPr/>
          <a:lstStyle/>
          <a:p>
            <a:r>
              <a:rPr lang="fr-FR" dirty="0"/>
              <a:t>Présentation Générale : </a:t>
            </a:r>
            <a:r>
              <a:rPr lang="fr-FR" dirty="0">
                <a:solidFill>
                  <a:srgbClr val="00B0F0"/>
                </a:solidFill>
              </a:rPr>
              <a:t>Problématique</a:t>
            </a:r>
          </a:p>
        </p:txBody>
      </p:sp>
      <p:sp>
        <p:nvSpPr>
          <p:cNvPr id="3" name="Espace réservé du contenu 2">
            <a:extLst>
              <a:ext uri="{FF2B5EF4-FFF2-40B4-BE49-F238E27FC236}">
                <a16:creationId xmlns:a16="http://schemas.microsoft.com/office/drawing/2014/main" id="{09FD0CA4-29DF-2F1D-9AAF-048A58AD66C6}"/>
              </a:ext>
            </a:extLst>
          </p:cNvPr>
          <p:cNvSpPr>
            <a:spLocks noGrp="1"/>
          </p:cNvSpPr>
          <p:nvPr>
            <p:ph sz="quarter" idx="13"/>
          </p:nvPr>
        </p:nvSpPr>
        <p:spPr>
          <a:xfrm>
            <a:off x="550863" y="1641987"/>
            <a:ext cx="11090274" cy="4690551"/>
          </a:xfrm>
        </p:spPr>
        <p:txBody>
          <a:bodyPr>
            <a:normAutofit fontScale="85000" lnSpcReduction="20000"/>
          </a:bodyPr>
          <a:lstStyle/>
          <a:p>
            <a:pPr marL="514350" lvl="1" indent="-285750">
              <a:buFont typeface="Courier New" panose="02070309020205020404" pitchFamily="49" charset="0"/>
              <a:buChar char="o"/>
            </a:pPr>
            <a:r>
              <a:rPr lang="fr-FR" sz="1800" dirty="0"/>
              <a:t>Déplacement – perte de temps </a:t>
            </a:r>
          </a:p>
          <a:p>
            <a:pPr marL="1428750" lvl="3" indent="-285750"/>
            <a:r>
              <a:rPr lang="fr-FR" sz="1600" dirty="0"/>
              <a:t>L’intéressé se rend au point de collecte (gare routière…) ou envoi un tiak-tiak pour la remise ou le retrait du colis</a:t>
            </a:r>
          </a:p>
          <a:p>
            <a:pPr marL="1143000" lvl="3" indent="0">
              <a:buNone/>
            </a:pPr>
            <a:endParaRPr lang="fr-FR" sz="1600" dirty="0"/>
          </a:p>
          <a:p>
            <a:pPr marL="514350" lvl="1" indent="-285750">
              <a:buFont typeface="Courier New" panose="02070309020205020404" pitchFamily="49" charset="0"/>
              <a:buChar char="o"/>
            </a:pPr>
            <a:r>
              <a:rPr lang="fr-FR" sz="1800" dirty="0"/>
              <a:t>Trouver </a:t>
            </a:r>
            <a:r>
              <a:rPr lang="fr-FR" sz="1600" dirty="0"/>
              <a:t>sur internet un GP pour la transmission du colis </a:t>
            </a:r>
          </a:p>
          <a:p>
            <a:pPr marL="1428750" lvl="3" indent="-285750"/>
            <a:r>
              <a:rPr lang="fr-FR" sz="1600" dirty="0"/>
              <a:t>Publication</a:t>
            </a:r>
            <a:r>
              <a:rPr lang="fr-FR" sz="1600" dirty="0">
                <a:solidFill>
                  <a:srgbClr val="00B0F0"/>
                </a:solidFill>
              </a:rPr>
              <a:t> </a:t>
            </a:r>
            <a:r>
              <a:rPr lang="fr-FR" sz="1600" dirty="0"/>
              <a:t>via les réseaux sociaux à la recherche de GP ou appels, messages via les connaissances</a:t>
            </a:r>
          </a:p>
          <a:p>
            <a:pPr marL="1143000" lvl="3" indent="0">
              <a:buNone/>
            </a:pPr>
            <a:endParaRPr lang="fr-FR" sz="1600" dirty="0"/>
          </a:p>
          <a:p>
            <a:pPr marL="514350" lvl="1" indent="-285750">
              <a:buFont typeface="Courier New" panose="02070309020205020404" pitchFamily="49" charset="0"/>
              <a:buChar char="o"/>
            </a:pPr>
            <a:r>
              <a:rPr lang="fr-FR" sz="1600" dirty="0"/>
              <a:t>Frais </a:t>
            </a:r>
            <a:r>
              <a:rPr lang="fr-FR" sz="1800" dirty="0"/>
              <a:t>Coûteux </a:t>
            </a:r>
          </a:p>
          <a:p>
            <a:pPr marL="1428750" lvl="3" indent="-285750"/>
            <a:r>
              <a:rPr lang="fr-FR" sz="1600" dirty="0"/>
              <a:t>Le prix d’envoi d’un courrier de moins de 1kg à l’international via DHL pourrait avoisiner les 50.000 F CFA</a:t>
            </a:r>
          </a:p>
          <a:p>
            <a:pPr marL="1143000" lvl="3" indent="0">
              <a:buNone/>
            </a:pPr>
            <a:endParaRPr lang="fr-FR" sz="1600" dirty="0"/>
          </a:p>
          <a:p>
            <a:pPr marL="514350" lvl="1" indent="-285750">
              <a:buFont typeface="Courier New" panose="02070309020205020404" pitchFamily="49" charset="0"/>
              <a:buChar char="o"/>
            </a:pPr>
            <a:r>
              <a:rPr lang="fr-FR" sz="1800" dirty="0"/>
              <a:t>Risques de perte du colis (transports GP, inter-régionaux et/ou sous-régionaux )</a:t>
            </a:r>
          </a:p>
          <a:p>
            <a:pPr marL="1428750" lvl="3" indent="-285750"/>
            <a:r>
              <a:rPr lang="fr-FR" sz="1600" dirty="0"/>
              <a:t>Aucune identification permettant le suivi de la position du colis en temps réel</a:t>
            </a:r>
          </a:p>
          <a:p>
            <a:pPr marL="1428750" lvl="3" indent="-285750"/>
            <a:endParaRPr lang="fr-FR" sz="1600" dirty="0"/>
          </a:p>
          <a:p>
            <a:pPr marL="514350" lvl="1" indent="-285750">
              <a:buFont typeface="Courier New" panose="02070309020205020404" pitchFamily="49" charset="0"/>
              <a:buChar char="o"/>
            </a:pPr>
            <a:r>
              <a:rPr lang="fr-FR" sz="1800" dirty="0"/>
              <a:t>Retard en cas </a:t>
            </a:r>
            <a:r>
              <a:rPr lang="fr-FR" sz="1600" dirty="0"/>
              <a:t>de panne des moyens de transport inter-régionaux et/ou sous-régionaux</a:t>
            </a:r>
          </a:p>
          <a:p>
            <a:endParaRPr lang="fr-FR" dirty="0"/>
          </a:p>
        </p:txBody>
      </p:sp>
    </p:spTree>
    <p:extLst>
      <p:ext uri="{BB962C8B-B14F-4D97-AF65-F5344CB8AC3E}">
        <p14:creationId xmlns:p14="http://schemas.microsoft.com/office/powerpoint/2010/main" val="110988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DEE1C-EC7B-FFBA-D565-4399950BFA6B}"/>
              </a:ext>
            </a:extLst>
          </p:cNvPr>
          <p:cNvSpPr>
            <a:spLocks noGrp="1"/>
          </p:cNvSpPr>
          <p:nvPr>
            <p:ph type="title"/>
          </p:nvPr>
        </p:nvSpPr>
        <p:spPr>
          <a:xfrm>
            <a:off x="550863" y="277447"/>
            <a:ext cx="11090275" cy="833598"/>
          </a:xfrm>
        </p:spPr>
        <p:txBody>
          <a:bodyPr/>
          <a:lstStyle/>
          <a:p>
            <a:r>
              <a:rPr lang="fr-FR" dirty="0"/>
              <a:t>Présentation Générale : </a:t>
            </a:r>
            <a:r>
              <a:rPr lang="fr-FR" dirty="0">
                <a:solidFill>
                  <a:srgbClr val="00B0F0"/>
                </a:solidFill>
              </a:rPr>
              <a:t>Objectifs &amp; Solutions</a:t>
            </a:r>
          </a:p>
        </p:txBody>
      </p:sp>
      <p:sp>
        <p:nvSpPr>
          <p:cNvPr id="3" name="Espace réservé du contenu 2">
            <a:extLst>
              <a:ext uri="{FF2B5EF4-FFF2-40B4-BE49-F238E27FC236}">
                <a16:creationId xmlns:a16="http://schemas.microsoft.com/office/drawing/2014/main" id="{09FD0CA4-29DF-2F1D-9AAF-048A58AD66C6}"/>
              </a:ext>
            </a:extLst>
          </p:cNvPr>
          <p:cNvSpPr>
            <a:spLocks noGrp="1"/>
          </p:cNvSpPr>
          <p:nvPr>
            <p:ph sz="quarter" idx="13"/>
          </p:nvPr>
        </p:nvSpPr>
        <p:spPr>
          <a:xfrm>
            <a:off x="550863" y="1337187"/>
            <a:ext cx="11090274" cy="4995351"/>
          </a:xfrm>
        </p:spPr>
        <p:txBody>
          <a:bodyPr>
            <a:normAutofit lnSpcReduction="10000"/>
          </a:bodyPr>
          <a:lstStyle/>
          <a:p>
            <a:pPr marL="514350" lvl="1" indent="-285750">
              <a:buFont typeface="Courier New" panose="02070309020205020404" pitchFamily="49" charset="0"/>
              <a:buChar char="o"/>
            </a:pPr>
            <a:r>
              <a:rPr lang="fr-FR" sz="1800" dirty="0"/>
              <a:t>OBJECTIFS</a:t>
            </a:r>
          </a:p>
          <a:p>
            <a:pPr marL="1428750" lvl="3" indent="-285750"/>
            <a:r>
              <a:rPr lang="fr-FR" sz="1600" dirty="0"/>
              <a:t>Offrir une plateforme de gestion et de suivi des colis transmises via GP* à des prix moins coûteux</a:t>
            </a:r>
          </a:p>
          <a:p>
            <a:pPr marL="1428750" lvl="3" indent="-285750"/>
            <a:r>
              <a:rPr lang="fr-FR" sz="1600" dirty="0"/>
              <a:t>Plateforme qui jouera le rôle d’intermédiaire (pont) entre ces deux mondes</a:t>
            </a:r>
          </a:p>
          <a:p>
            <a:pPr marL="514350" lvl="1" indent="-285750">
              <a:buFont typeface="Courier New" panose="02070309020205020404" pitchFamily="49" charset="0"/>
              <a:buChar char="o"/>
            </a:pPr>
            <a:r>
              <a:rPr lang="fr-FR" sz="1800" dirty="0"/>
              <a:t>SOLUTIONS </a:t>
            </a:r>
            <a:endParaRPr lang="fr-FR" sz="1600" dirty="0"/>
          </a:p>
          <a:p>
            <a:pPr marL="1428750" lvl="3" indent="-285750"/>
            <a:r>
              <a:rPr lang="fr-FR" sz="1600" dirty="0"/>
              <a:t>Regrouper l’ensemble des GP en partance ou en provenance du Sénégal et des régions dans une même application</a:t>
            </a:r>
          </a:p>
          <a:p>
            <a:pPr marL="1428750" lvl="3" indent="-285750"/>
            <a:r>
              <a:rPr lang="fr-FR" sz="1600" dirty="0"/>
              <a:t>Faciliter la recherche d’un GP pour l’envoi et la réception du colis</a:t>
            </a:r>
          </a:p>
          <a:p>
            <a:pPr marL="1428750" lvl="3" indent="-285750"/>
            <a:r>
              <a:rPr lang="fr-FR" sz="1600" dirty="0"/>
              <a:t>Permettre le suivi en temps réel des colis</a:t>
            </a:r>
          </a:p>
          <a:p>
            <a:pPr marL="1428750" lvl="3" indent="-285750"/>
            <a:r>
              <a:rPr lang="fr-FR" sz="1600" dirty="0"/>
              <a:t>Permettre aux GP de publier les informations concernant leurs destinations, le départ, l’arrivé et le retour</a:t>
            </a:r>
          </a:p>
          <a:p>
            <a:pPr marL="1428750" lvl="3" indent="-285750"/>
            <a:r>
              <a:rPr lang="fr-FR" sz="1600" dirty="0"/>
              <a:t>Envoi de notification à l’envoi/réception du colis</a:t>
            </a:r>
          </a:p>
          <a:p>
            <a:pPr marL="1428750" lvl="3" indent="-285750"/>
            <a:r>
              <a:rPr lang="fr-FR" sz="1600" dirty="0"/>
              <a:t>Pick-up du colis par nos soins pour transmission au GP et vice-versa (formule à la demande)</a:t>
            </a:r>
          </a:p>
          <a:p>
            <a:pPr marL="1428750" lvl="3" indent="-285750"/>
            <a:endParaRPr lang="fr-FR" sz="1600" dirty="0"/>
          </a:p>
          <a:p>
            <a:pPr marL="228600" lvl="1" indent="0">
              <a:buNone/>
            </a:pPr>
            <a:r>
              <a:rPr lang="fr-FR" sz="1600" b="1" i="1" dirty="0"/>
              <a:t>* </a:t>
            </a:r>
            <a:r>
              <a:rPr lang="fr-FR" b="1" i="1" dirty="0">
                <a:solidFill>
                  <a:srgbClr val="92D050"/>
                </a:solidFill>
              </a:rPr>
              <a:t>GP concerne les GP à l’international, les moyens de transports inter-régionaux / sous-régionaux</a:t>
            </a:r>
            <a:endParaRPr lang="fr-FR" sz="1100" b="1" i="1" dirty="0">
              <a:solidFill>
                <a:srgbClr val="92D050"/>
              </a:solidFill>
            </a:endParaRPr>
          </a:p>
          <a:p>
            <a:endParaRPr lang="fr-FR" dirty="0"/>
          </a:p>
        </p:txBody>
      </p:sp>
      <p:pic>
        <p:nvPicPr>
          <p:cNvPr id="5" name="Image 4" descr="Une image contenant rouge, Carmin, art&#10;&#10;Description générée automatiquement">
            <a:extLst>
              <a:ext uri="{FF2B5EF4-FFF2-40B4-BE49-F238E27FC236}">
                <a16:creationId xmlns:a16="http://schemas.microsoft.com/office/drawing/2014/main" id="{F596672D-CDA0-A0A6-B30D-17FC6F33E1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90567" y="1563329"/>
            <a:ext cx="989258" cy="1042220"/>
          </a:xfrm>
          <a:prstGeom prst="rect">
            <a:avLst/>
          </a:prstGeom>
        </p:spPr>
      </p:pic>
    </p:spTree>
    <p:extLst>
      <p:ext uri="{BB962C8B-B14F-4D97-AF65-F5344CB8AC3E}">
        <p14:creationId xmlns:p14="http://schemas.microsoft.com/office/powerpoint/2010/main" val="162483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7AB97-B0AD-ED3F-F934-5FEC29C92383}"/>
              </a:ext>
            </a:extLst>
          </p:cNvPr>
          <p:cNvSpPr>
            <a:spLocks noGrp="1"/>
          </p:cNvSpPr>
          <p:nvPr>
            <p:ph type="title"/>
          </p:nvPr>
        </p:nvSpPr>
        <p:spPr>
          <a:xfrm>
            <a:off x="550863" y="483925"/>
            <a:ext cx="11090275" cy="636952"/>
          </a:xfrm>
        </p:spPr>
        <p:txBody>
          <a:bodyPr/>
          <a:lstStyle/>
          <a:p>
            <a:r>
              <a:rPr lang="fr-FR" dirty="0"/>
              <a:t>Présentation Générale : </a:t>
            </a:r>
            <a:r>
              <a:rPr lang="fr-FR" dirty="0">
                <a:solidFill>
                  <a:srgbClr val="00B0F0"/>
                </a:solidFill>
              </a:rPr>
              <a:t>Objectifs &amp; Solutions</a:t>
            </a:r>
            <a:endParaRPr lang="fr-FR" dirty="0"/>
          </a:p>
        </p:txBody>
      </p:sp>
      <p:sp>
        <p:nvSpPr>
          <p:cNvPr id="3" name="Espace réservé du contenu 2">
            <a:extLst>
              <a:ext uri="{FF2B5EF4-FFF2-40B4-BE49-F238E27FC236}">
                <a16:creationId xmlns:a16="http://schemas.microsoft.com/office/drawing/2014/main" id="{BC476620-9286-5C54-C2F3-27C1FD41A5F7}"/>
              </a:ext>
            </a:extLst>
          </p:cNvPr>
          <p:cNvSpPr>
            <a:spLocks noGrp="1"/>
          </p:cNvSpPr>
          <p:nvPr>
            <p:ph sz="quarter" idx="13"/>
          </p:nvPr>
        </p:nvSpPr>
        <p:spPr>
          <a:xfrm>
            <a:off x="550863" y="1268361"/>
            <a:ext cx="11090274" cy="5064177"/>
          </a:xfrm>
        </p:spPr>
        <p:txBody>
          <a:bodyPr>
            <a:normAutofit/>
          </a:bodyPr>
          <a:lstStyle/>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dirty="0"/>
              <a:t>Zones desservies</a:t>
            </a:r>
          </a:p>
          <a:p>
            <a:pPr marL="971550" lvl="1" indent="-285750">
              <a:buFont typeface="Courier New" panose="02070309020205020404" pitchFamily="49" charset="0"/>
              <a:buChar char="o"/>
            </a:pPr>
            <a:r>
              <a:rPr lang="fr-FR" sz="1600" dirty="0"/>
              <a:t>Envoi national : Toutes les régions du Sénégal et la sous-région par nos agents</a:t>
            </a:r>
          </a:p>
          <a:p>
            <a:pPr marL="971550" lvl="1" indent="-285750">
              <a:buFont typeface="Courier New" panose="02070309020205020404" pitchFamily="49" charset="0"/>
              <a:buChar char="o"/>
            </a:pPr>
            <a:r>
              <a:rPr lang="fr-FR" sz="1600" dirty="0"/>
              <a:t>Envoi international : Partout dans le monde via les usagers détenteurs de Gratuité Partielle (GP)</a:t>
            </a:r>
          </a:p>
          <a:p>
            <a:pPr lvl="1" indent="0">
              <a:buNone/>
            </a:pPr>
            <a:endParaRPr lang="fr-FR" sz="1600" dirty="0"/>
          </a:p>
          <a:p>
            <a:pPr marL="285750" indent="-285750">
              <a:buFont typeface="Courier New" panose="02070309020205020404" pitchFamily="49" charset="0"/>
              <a:buChar char="o"/>
            </a:pPr>
            <a:r>
              <a:rPr lang="fr-FR" dirty="0"/>
              <a:t>Prix </a:t>
            </a:r>
          </a:p>
          <a:p>
            <a:pPr marL="971550" lvl="1" indent="-285750">
              <a:buFont typeface="Courier New" panose="02070309020205020404" pitchFamily="49" charset="0"/>
              <a:buChar char="o"/>
            </a:pPr>
            <a:r>
              <a:rPr lang="fr-FR" sz="1600" dirty="0"/>
              <a:t>Le prix facturé est dépendant : </a:t>
            </a:r>
          </a:p>
          <a:p>
            <a:pPr marL="1428750" lvl="2" indent="-285750"/>
            <a:r>
              <a:rPr lang="fr-FR" sz="1400" dirty="0"/>
              <a:t>du poids du colis </a:t>
            </a:r>
          </a:p>
          <a:p>
            <a:pPr marL="1428750" lvl="2" indent="-285750"/>
            <a:r>
              <a:rPr lang="fr-FR" sz="1400" dirty="0"/>
              <a:t>du type de pick-up (ramassage) choisit (le colis est récupéré par nos agents ou nous remis par le client dans nos points de collecte) </a:t>
            </a:r>
          </a:p>
          <a:p>
            <a:pPr marL="1428750" lvl="2" indent="-285750"/>
            <a:r>
              <a:rPr lang="fr-FR" sz="1400" dirty="0"/>
              <a:t>de la localisation de zone de distribution</a:t>
            </a:r>
          </a:p>
          <a:p>
            <a:pPr marL="1428750" lvl="2" indent="-285750"/>
            <a:r>
              <a:rPr lang="fr-FR" sz="1400" dirty="0"/>
              <a:t>du type de distribution (le colis est récupéré par le destinataire ou est transmis par nos agents )</a:t>
            </a:r>
          </a:p>
          <a:p>
            <a:pPr marL="285750" indent="-285750">
              <a:buFont typeface="Courier New" panose="02070309020205020404" pitchFamily="49" charset="0"/>
              <a:buChar char="o"/>
            </a:pPr>
            <a:endParaRPr lang="fr-FR" dirty="0"/>
          </a:p>
        </p:txBody>
      </p:sp>
    </p:spTree>
    <p:extLst>
      <p:ext uri="{BB962C8B-B14F-4D97-AF65-F5344CB8AC3E}">
        <p14:creationId xmlns:p14="http://schemas.microsoft.com/office/powerpoint/2010/main" val="4168586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7AB97-B0AD-ED3F-F934-5FEC29C92383}"/>
              </a:ext>
            </a:extLst>
          </p:cNvPr>
          <p:cNvSpPr>
            <a:spLocks noGrp="1"/>
          </p:cNvSpPr>
          <p:nvPr>
            <p:ph type="title"/>
          </p:nvPr>
        </p:nvSpPr>
        <p:spPr>
          <a:xfrm>
            <a:off x="550863" y="483925"/>
            <a:ext cx="11090275" cy="636952"/>
          </a:xfrm>
        </p:spPr>
        <p:txBody>
          <a:bodyPr/>
          <a:lstStyle/>
          <a:p>
            <a:r>
              <a:rPr lang="fr-FR" dirty="0"/>
              <a:t>Présentation Générale : </a:t>
            </a:r>
            <a:r>
              <a:rPr lang="fr-FR" dirty="0">
                <a:solidFill>
                  <a:srgbClr val="00B0F0"/>
                </a:solidFill>
              </a:rPr>
              <a:t>Objectifs &amp; Solutions</a:t>
            </a:r>
            <a:endParaRPr lang="fr-FR" dirty="0"/>
          </a:p>
        </p:txBody>
      </p:sp>
      <p:sp>
        <p:nvSpPr>
          <p:cNvPr id="3" name="Espace réservé du contenu 2">
            <a:extLst>
              <a:ext uri="{FF2B5EF4-FFF2-40B4-BE49-F238E27FC236}">
                <a16:creationId xmlns:a16="http://schemas.microsoft.com/office/drawing/2014/main" id="{BC476620-9286-5C54-C2F3-27C1FD41A5F7}"/>
              </a:ext>
            </a:extLst>
          </p:cNvPr>
          <p:cNvSpPr>
            <a:spLocks noGrp="1"/>
          </p:cNvSpPr>
          <p:nvPr>
            <p:ph sz="quarter" idx="13"/>
          </p:nvPr>
        </p:nvSpPr>
        <p:spPr>
          <a:xfrm>
            <a:off x="550864" y="1292941"/>
            <a:ext cx="11090274" cy="5201265"/>
          </a:xfrm>
        </p:spPr>
        <p:txBody>
          <a:bodyPr>
            <a:normAutofit lnSpcReduction="10000"/>
          </a:bodyPr>
          <a:lstStyle/>
          <a:p>
            <a:pPr marL="285750" indent="-285750">
              <a:buFont typeface="Courier New" panose="02070309020205020404" pitchFamily="49" charset="0"/>
              <a:buChar char="o"/>
            </a:pPr>
            <a:r>
              <a:rPr lang="fr-FR" dirty="0"/>
              <a:t>Fréquence de livraison</a:t>
            </a:r>
          </a:p>
          <a:p>
            <a:pPr marL="971550" lvl="1" indent="-285750">
              <a:buFont typeface="Courier New" panose="02070309020205020404" pitchFamily="49" charset="0"/>
              <a:buChar char="o"/>
            </a:pPr>
            <a:r>
              <a:rPr lang="fr-FR" sz="1600" dirty="0"/>
              <a:t>Zone Sénégal </a:t>
            </a:r>
          </a:p>
          <a:p>
            <a:pPr marL="1428750" lvl="2" indent="-285750"/>
            <a:r>
              <a:rPr lang="fr-FR" sz="1400" dirty="0"/>
              <a:t>Tous les jours / Zone  Dakar, Thiès, Mbour, Tivaouane </a:t>
            </a:r>
          </a:p>
          <a:p>
            <a:pPr marL="1428750" lvl="2" indent="-285750"/>
            <a:r>
              <a:rPr lang="fr-FR" sz="1400" dirty="0"/>
              <a:t>3 fois par semaine</a:t>
            </a:r>
          </a:p>
          <a:p>
            <a:pPr marL="1885950" lvl="3" indent="-285750"/>
            <a:r>
              <a:rPr lang="fr-FR" sz="1400" i="1" dirty="0"/>
              <a:t>Zone Nord (Saint-Louis , Dagana, Podor) </a:t>
            </a:r>
          </a:p>
          <a:p>
            <a:pPr marL="1885950" lvl="3" indent="-285750"/>
            <a:r>
              <a:rPr lang="fr-FR" sz="1400" i="1" dirty="0"/>
              <a:t>Zone Centre (Kaolack, Diourbel)</a:t>
            </a:r>
          </a:p>
          <a:p>
            <a:pPr marL="1428750" lvl="2" indent="-285750"/>
            <a:r>
              <a:rPr lang="fr-FR" sz="1400" dirty="0"/>
              <a:t>2 fois par semaine</a:t>
            </a:r>
          </a:p>
          <a:p>
            <a:pPr marL="1885950" lvl="3" indent="-285750"/>
            <a:r>
              <a:rPr lang="fr-FR" sz="1400" i="1" dirty="0"/>
              <a:t>Zone Sud (Ziguinchor, Tambacounda, Kédougou, Kolda) </a:t>
            </a:r>
          </a:p>
          <a:p>
            <a:pPr marL="1885950" lvl="3" indent="-285750"/>
            <a:r>
              <a:rPr lang="fr-FR" sz="1400" i="1" dirty="0"/>
              <a:t>Zone Nord-Est (Matam) </a:t>
            </a:r>
          </a:p>
          <a:p>
            <a:pPr marL="1885950" lvl="3" indent="-285750"/>
            <a:endParaRPr lang="fr-FR" sz="1400" i="1" dirty="0"/>
          </a:p>
          <a:p>
            <a:pPr marL="971550" lvl="1" indent="-285750">
              <a:buFont typeface="Courier New" panose="02070309020205020404" pitchFamily="49" charset="0"/>
              <a:buChar char="o"/>
            </a:pPr>
            <a:r>
              <a:rPr lang="fr-FR" sz="1600" dirty="0"/>
              <a:t>Zone Sous-régions – 2 fois par semaine</a:t>
            </a:r>
          </a:p>
          <a:p>
            <a:pPr lvl="1" indent="0">
              <a:buNone/>
            </a:pPr>
            <a:endParaRPr lang="fr-FR" sz="1600" dirty="0"/>
          </a:p>
          <a:p>
            <a:pPr marL="971550" lvl="1" indent="-285750">
              <a:buFont typeface="Courier New" panose="02070309020205020404" pitchFamily="49" charset="0"/>
              <a:buChar char="o"/>
            </a:pPr>
            <a:r>
              <a:rPr lang="fr-FR" sz="1600" dirty="0"/>
              <a:t>Zone International – tous les jours en fonction des GP et des destinations</a:t>
            </a:r>
            <a:endParaRPr lang="fr-FR" dirty="0"/>
          </a:p>
        </p:txBody>
      </p:sp>
      <p:pic>
        <p:nvPicPr>
          <p:cNvPr id="5" name="Image 4" descr="Une image contenant Terre, planète, carte, Monde&#10;&#10;Description générée automatiquement">
            <a:extLst>
              <a:ext uri="{FF2B5EF4-FFF2-40B4-BE49-F238E27FC236}">
                <a16:creationId xmlns:a16="http://schemas.microsoft.com/office/drawing/2014/main" id="{E22245D8-C498-5BE3-69C6-577B2E5DAB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19103" y="4471220"/>
            <a:ext cx="1555955" cy="1555955"/>
          </a:xfrm>
          <a:prstGeom prst="rect">
            <a:avLst/>
          </a:prstGeom>
        </p:spPr>
      </p:pic>
      <p:pic>
        <p:nvPicPr>
          <p:cNvPr id="8" name="Image 7" descr="Une image contenant texte, carte, atlas, diagramme&#10;&#10;Description générée automatiquement">
            <a:extLst>
              <a:ext uri="{FF2B5EF4-FFF2-40B4-BE49-F238E27FC236}">
                <a16:creationId xmlns:a16="http://schemas.microsoft.com/office/drawing/2014/main" id="{FE860146-6317-D771-3261-2CF380A6D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555" y="1292941"/>
            <a:ext cx="2604449" cy="1788388"/>
          </a:xfrm>
          <a:prstGeom prst="rect">
            <a:avLst/>
          </a:prstGeom>
        </p:spPr>
      </p:pic>
    </p:spTree>
    <p:extLst>
      <p:ext uri="{BB962C8B-B14F-4D97-AF65-F5344CB8AC3E}">
        <p14:creationId xmlns:p14="http://schemas.microsoft.com/office/powerpoint/2010/main" val="3308353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249_TF33713516_Win32" id="{68F5DA36-7AFD-4994-ADBB-7ABDED33980C}" vid="{2EF42A7D-B881-482C-9EC1-15BDEC5D805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openxmlformats.org/package/2006/metadata/core-properties"/>
    <ds:schemaRef ds:uri="http://purl.org/dc/elements/1.1/"/>
    <ds:schemaRef ds:uri="http://schemas.microsoft.com/office/2006/documentManagement/types"/>
    <ds:schemaRef ds:uri="230e9df3-be65-4c73-a93b-d1236ebd677e"/>
    <ds:schemaRef ds:uri="http://schemas.microsoft.com/office/infopath/2007/PartnerControls"/>
    <ds:schemaRef ds:uri="16c05727-aa75-4e4a-9b5f-8a80a1165891"/>
    <ds:schemaRef ds:uri="http://purl.org/dc/terms/"/>
    <ds:schemaRef ds:uri="http://schemas.microsoft.com/sharepoint/v3"/>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842</TotalTime>
  <Words>1509</Words>
  <Application>Microsoft Office PowerPoint</Application>
  <PresentationFormat>Grand écran</PresentationFormat>
  <Paragraphs>186</Paragraphs>
  <Slides>20</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Courier New</vt:lpstr>
      <vt:lpstr>Gill Sans MT</vt:lpstr>
      <vt:lpstr>Söhne</vt:lpstr>
      <vt:lpstr>Walbaum Display</vt:lpstr>
      <vt:lpstr>Wingdings</vt:lpstr>
      <vt:lpstr>3DFloatVTI</vt:lpstr>
      <vt:lpstr>Plateforme de gestion et de suivi des colis Gratuité Partielle (GP)</vt:lpstr>
      <vt:lpstr>Fiche de Suivi </vt:lpstr>
      <vt:lpstr>PRESENTATION GENERALE</vt:lpstr>
      <vt:lpstr>Présentation Générale : Contexte</vt:lpstr>
      <vt:lpstr>Présentation Générale : Situation Actuelle</vt:lpstr>
      <vt:lpstr>Présentation Générale : Problématique</vt:lpstr>
      <vt:lpstr>Présentation Générale : Objectifs &amp; Solutions</vt:lpstr>
      <vt:lpstr>Présentation Générale : Objectifs &amp; Solutions</vt:lpstr>
      <vt:lpstr>Présentation Générale : Objectifs &amp; Solutions</vt:lpstr>
      <vt:lpstr>Présentation Générale : Processus Envoi Colis</vt:lpstr>
      <vt:lpstr>Présentation Générale : Processus Envoi Colis</vt:lpstr>
      <vt:lpstr>Présentation Générale : Processus Remise Colis</vt:lpstr>
      <vt:lpstr>METHODOLOGIE</vt:lpstr>
      <vt:lpstr>Phase Design: Cahiers De Charges</vt:lpstr>
      <vt:lpstr>Phase Design: Cahiers De Charges</vt:lpstr>
      <vt:lpstr>Phase Design: Cahiers De Charges</vt:lpstr>
      <vt:lpstr>Phase Design: Cahiers De Charges</vt:lpstr>
      <vt:lpstr>PHASE CONCEPTION</vt:lpstr>
      <vt:lpstr>PHASE DEPLOIEMENT</vt:lpstr>
      <vt:lpstr>Merci</vt:lpstr>
    </vt:vector>
  </TitlesOfParts>
  <Company>Eiffage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Plateforme de support client pour entreprises au Sénégal</dc:title>
  <dc:creator>NDOYE Awa [EIFFAGE INFRASTRUCTURES]</dc:creator>
  <cp:lastModifiedBy>NDOYE Awa [EIFFAGE INFRASTRUCTURES]</cp:lastModifiedBy>
  <cp:revision>19</cp:revision>
  <dcterms:created xsi:type="dcterms:W3CDTF">2024-04-05T10:40:59Z</dcterms:created>
  <dcterms:modified xsi:type="dcterms:W3CDTF">2024-04-09T12:08:01Z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