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63" r:id="rId3"/>
    <p:sldId id="2576" r:id="rId4"/>
    <p:sldId id="2574" r:id="rId5"/>
    <p:sldId id="2578" r:id="rId6"/>
    <p:sldId id="2579" r:id="rId7"/>
    <p:sldId id="2573" r:id="rId8"/>
    <p:sldId id="2575" r:id="rId9"/>
    <p:sldId id="2562" r:id="rId10"/>
    <p:sldId id="2577" r:id="rId11"/>
    <p:sldId id="2570" r:id="rId12"/>
    <p:sldId id="2568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4"/>
    <p:restoredTop sz="94715"/>
  </p:normalViewPr>
  <p:slideViewPr>
    <p:cSldViewPr snapToGrid="0" snapToObjects="1">
      <p:cViewPr varScale="1">
        <p:scale>
          <a:sx n="182" d="100"/>
          <a:sy n="182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 explained: https://</a:t>
            </a:r>
            <a:r>
              <a:rPr lang="en-US" dirty="0" err="1"/>
              <a:t>www.whizlabs.com</a:t>
            </a:r>
            <a:r>
              <a:rPr lang="en-US" dirty="0"/>
              <a:t>/blog/</a:t>
            </a:r>
            <a:r>
              <a:rPr lang="en-US" dirty="0" err="1"/>
              <a:t>aws</a:t>
            </a:r>
            <a:r>
              <a:rPr lang="en-US" dirty="0"/>
              <a:t>-cheat-sheet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.awsstatic.com/training-and-certification/docs-cloud-practitioner/AWS-Certified-Cloud-Practitioner_Exam-Guide.pdf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Core services with IAM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&amp;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260D3-0962-C941-8C02-E6FF2ADBB901}"/>
              </a:ext>
            </a:extLst>
          </p:cNvPr>
          <p:cNvSpPr/>
          <p:nvPr/>
        </p:nvSpPr>
        <p:spPr>
          <a:xfrm>
            <a:off x="6717167" y="1102668"/>
            <a:ext cx="5474834" cy="5256567"/>
          </a:xfrm>
          <a:prstGeom prst="rect">
            <a:avLst/>
          </a:prstGeom>
          <a:solidFill>
            <a:schemeClr val="bg1">
              <a:alpha val="9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7551F-A7F8-2846-BC11-E6C5191ABF0D}"/>
              </a:ext>
            </a:extLst>
          </p:cNvPr>
          <p:cNvSpPr txBox="1"/>
          <p:nvPr/>
        </p:nvSpPr>
        <p:spPr>
          <a:xfrm>
            <a:off x="6917071" y="2880909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ingle point of failure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EDE73-EBCE-EA4D-9F01-25C026F2BFE0}"/>
              </a:ext>
            </a:extLst>
          </p:cNvPr>
          <p:cNvSpPr txBox="1"/>
          <p:nvPr/>
        </p:nvSpPr>
        <p:spPr>
          <a:xfrm>
            <a:off x="6914816" y="4605892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Do not expect a server to have static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4773CF-69CC-4B48-9F09-3AC69D60F3E0}"/>
              </a:ext>
            </a:extLst>
          </p:cNvPr>
          <p:cNvSpPr txBox="1"/>
          <p:nvPr/>
        </p:nvSpPr>
        <p:spPr>
          <a:xfrm>
            <a:off x="6917071" y="4028926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Unencrypted web traffic (port 80)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DF7F7-4CC7-C844-9AE4-972E3380C75B}"/>
              </a:ext>
            </a:extLst>
          </p:cNvPr>
          <p:cNvSpPr txBox="1"/>
          <p:nvPr/>
        </p:nvSpPr>
        <p:spPr>
          <a:xfrm>
            <a:off x="6911541" y="3455638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EC2 machine need patch maintenance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6E2AFC-DC10-2244-A333-B620D8F77C96}"/>
              </a:ext>
            </a:extLst>
          </p:cNvPr>
          <p:cNvSpPr txBox="1"/>
          <p:nvPr/>
        </p:nvSpPr>
        <p:spPr>
          <a:xfrm>
            <a:off x="6914816" y="5166273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Infrastructure was created manually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CF9502-BA21-B34E-A687-3494B01372BA}"/>
              </a:ext>
            </a:extLst>
          </p:cNvPr>
          <p:cNvSpPr txBox="1"/>
          <p:nvPr/>
        </p:nvSpPr>
        <p:spPr>
          <a:xfrm>
            <a:off x="6914816" y="2306011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static resources</a:t>
            </a:r>
            <a:endParaRPr lang="en-US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9A7410-080E-E04C-9F44-EBA2A6B5F940}"/>
              </a:ext>
            </a:extLst>
          </p:cNvPr>
          <p:cNvGrpSpPr/>
          <p:nvPr/>
        </p:nvGrpSpPr>
        <p:grpSpPr>
          <a:xfrm>
            <a:off x="5028566" y="3723856"/>
            <a:ext cx="1221042" cy="990898"/>
            <a:chOff x="5028566" y="3723856"/>
            <a:chExt cx="1221042" cy="990898"/>
          </a:xfrm>
        </p:grpSpPr>
        <p:pic>
          <p:nvPicPr>
            <p:cNvPr id="44" name="Graphic 5">
              <a:extLst>
                <a:ext uri="{FF2B5EF4-FFF2-40B4-BE49-F238E27FC236}">
                  <a16:creationId xmlns:a16="http://schemas.microsoft.com/office/drawing/2014/main" id="{38D19727-F369-D547-B9B9-EA2CA467B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776" y="3723856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B0CF8019-7EFE-DC48-A909-8B7A3D30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566" y="4253089"/>
              <a:ext cx="1221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1A30A-ADF1-D844-95C5-3FBDBC52A134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4B3461-CF44-4B44-8A4F-814D2022523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48" name="Graphic 21">
              <a:extLst>
                <a:ext uri="{FF2B5EF4-FFF2-40B4-BE49-F238E27FC236}">
                  <a16:creationId xmlns:a16="http://schemas.microsoft.com/office/drawing/2014/main" id="{C1D2EB6B-7B8F-724A-9284-59C8168AE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F5E8F3B5-7895-F34F-B729-F80F4570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0F42A68-A519-254A-AD20-5233D1FDA3AA}"/>
              </a:ext>
            </a:extLst>
          </p:cNvPr>
          <p:cNvGrpSpPr/>
          <p:nvPr/>
        </p:nvGrpSpPr>
        <p:grpSpPr>
          <a:xfrm>
            <a:off x="2377247" y="2886180"/>
            <a:ext cx="2802026" cy="966864"/>
            <a:chOff x="2377247" y="2886180"/>
            <a:chExt cx="2802026" cy="9668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7415B-5936-7048-BACC-4577C243FC03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>
              <a:off x="2377247" y="2886180"/>
              <a:ext cx="2802026" cy="96686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1B5D1AF9-301B-0842-B577-7DDAE197E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220" y="2987413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5D9615-FB25-9640-ACD0-E7A9F03ABC4B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54" name="Graphic 10">
              <a:extLst>
                <a:ext uri="{FF2B5EF4-FFF2-40B4-BE49-F238E27FC236}">
                  <a16:creationId xmlns:a16="http://schemas.microsoft.com/office/drawing/2014/main" id="{4B3C2225-BF32-0D43-83A0-923A72EB7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62DDD579-83D9-9E40-90B1-7773B35C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9DE808-9967-D448-B0AC-E00B8918D08E}"/>
              </a:ext>
            </a:extLst>
          </p:cNvPr>
          <p:cNvGrpSpPr/>
          <p:nvPr/>
        </p:nvGrpSpPr>
        <p:grpSpPr>
          <a:xfrm>
            <a:off x="2379490" y="4104330"/>
            <a:ext cx="2799783" cy="369381"/>
            <a:chOff x="2379490" y="4104330"/>
            <a:chExt cx="2799783" cy="36938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800F2E-A670-3A45-8B54-88EB0BAEAD5C}"/>
                </a:ext>
              </a:extLst>
            </p:cNvPr>
            <p:cNvCxnSpPr>
              <a:cxnSpLocks/>
              <a:endCxn id="54" idx="3"/>
            </p:cNvCxnSpPr>
            <p:nvPr/>
          </p:nvCxnSpPr>
          <p:spPr bwMode="auto">
            <a:xfrm flipH="1">
              <a:off x="2379490" y="4104330"/>
              <a:ext cx="2799783" cy="36240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7525B34E-E164-4C4A-BD24-BF923C0A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90" y="4196712"/>
              <a:ext cx="19355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aws</a:t>
              </a:r>
              <a:r>
                <a:rPr lang="en-US" altLang="en-US" sz="12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 s3api put-object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9D188-7379-4C44-9659-339644FE8BAE}"/>
              </a:ext>
            </a:extLst>
          </p:cNvPr>
          <p:cNvSpPr/>
          <p:nvPr/>
        </p:nvSpPr>
        <p:spPr>
          <a:xfrm>
            <a:off x="5319665" y="3671199"/>
            <a:ext cx="638844" cy="567567"/>
          </a:xfrm>
          <a:custGeom>
            <a:avLst/>
            <a:gdLst>
              <a:gd name="connsiteX0" fmla="*/ 0 w 638844"/>
              <a:gd name="connsiteY0" fmla="*/ 0 h 567567"/>
              <a:gd name="connsiteX1" fmla="*/ 313034 w 638844"/>
              <a:gd name="connsiteY1" fmla="*/ 0 h 567567"/>
              <a:gd name="connsiteX2" fmla="*/ 638844 w 638844"/>
              <a:gd name="connsiteY2" fmla="*/ 0 h 567567"/>
              <a:gd name="connsiteX3" fmla="*/ 638844 w 638844"/>
              <a:gd name="connsiteY3" fmla="*/ 567567 h 567567"/>
              <a:gd name="connsiteX4" fmla="*/ 319422 w 638844"/>
              <a:gd name="connsiteY4" fmla="*/ 567567 h 567567"/>
              <a:gd name="connsiteX5" fmla="*/ 0 w 638844"/>
              <a:gd name="connsiteY5" fmla="*/ 567567 h 567567"/>
              <a:gd name="connsiteX6" fmla="*/ 0 w 638844"/>
              <a:gd name="connsiteY6" fmla="*/ 0 h 56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844" h="567567" extrusionOk="0">
                <a:moveTo>
                  <a:pt x="0" y="0"/>
                </a:moveTo>
                <a:cubicBezTo>
                  <a:pt x="107049" y="-28643"/>
                  <a:pt x="224731" y="11647"/>
                  <a:pt x="313034" y="0"/>
                </a:cubicBezTo>
                <a:cubicBezTo>
                  <a:pt x="401337" y="-11647"/>
                  <a:pt x="516714" y="9270"/>
                  <a:pt x="638844" y="0"/>
                </a:cubicBezTo>
                <a:cubicBezTo>
                  <a:pt x="659893" y="261996"/>
                  <a:pt x="605218" y="393178"/>
                  <a:pt x="638844" y="567567"/>
                </a:cubicBezTo>
                <a:cubicBezTo>
                  <a:pt x="521824" y="586611"/>
                  <a:pt x="470246" y="548380"/>
                  <a:pt x="319422" y="567567"/>
                </a:cubicBezTo>
                <a:cubicBezTo>
                  <a:pt x="168598" y="586754"/>
                  <a:pt x="137700" y="550918"/>
                  <a:pt x="0" y="567567"/>
                </a:cubicBezTo>
                <a:cubicBezTo>
                  <a:pt x="-23016" y="445131"/>
                  <a:pt x="23133" y="240945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3B2176-E317-8844-A133-0E7DFDF5CDD5}"/>
              </a:ext>
            </a:extLst>
          </p:cNvPr>
          <p:cNvGrpSpPr/>
          <p:nvPr/>
        </p:nvGrpSpPr>
        <p:grpSpPr>
          <a:xfrm>
            <a:off x="3408014" y="4253089"/>
            <a:ext cx="1916078" cy="1269784"/>
            <a:chOff x="3408014" y="4253089"/>
            <a:chExt cx="1916078" cy="126978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83A0BE-54F6-AB45-8026-7CBE4C4580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8014" y="4253089"/>
              <a:ext cx="1916078" cy="126978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1D90A6D5-0CDE-1142-86C5-9B8E85B1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387" y="4892020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Attach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11F3FB-788E-9F41-B83A-66E6CD881159}"/>
              </a:ext>
            </a:extLst>
          </p:cNvPr>
          <p:cNvGrpSpPr/>
          <p:nvPr/>
        </p:nvGrpSpPr>
        <p:grpSpPr>
          <a:xfrm>
            <a:off x="2314895" y="5294984"/>
            <a:ext cx="1506537" cy="875723"/>
            <a:chOff x="2271723" y="5231660"/>
            <a:chExt cx="1506537" cy="875723"/>
          </a:xfrm>
        </p:grpSpPr>
        <p:pic>
          <p:nvPicPr>
            <p:cNvPr id="64" name="Graphic 49">
              <a:extLst>
                <a:ext uri="{FF2B5EF4-FFF2-40B4-BE49-F238E27FC236}">
                  <a16:creationId xmlns:a16="http://schemas.microsoft.com/office/drawing/2014/main" id="{D3900ED0-E2E7-E64C-AF77-9DA7001AA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709" y="5231660"/>
              <a:ext cx="655315" cy="65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8">
              <a:extLst>
                <a:ext uri="{FF2B5EF4-FFF2-40B4-BE49-F238E27FC236}">
                  <a16:creationId xmlns:a16="http://schemas.microsoft.com/office/drawing/2014/main" id="{50044CC7-799A-674C-B441-6F80A8400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23" y="5799606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Core services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05FCCB-E6B8-3543-A42C-81C9CFBBAAF3}"/>
              </a:ext>
            </a:extLst>
          </p:cNvPr>
          <p:cNvGrpSpPr/>
          <p:nvPr/>
        </p:nvGrpSpPr>
        <p:grpSpPr>
          <a:xfrm>
            <a:off x="3450040" y="3091165"/>
            <a:ext cx="2094650" cy="2173684"/>
            <a:chOff x="3218309" y="2351864"/>
            <a:chExt cx="2094650" cy="217368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4DACC78-EA82-5C49-8DE8-EFA00FA3B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874" y="2351864"/>
              <a:ext cx="1573520" cy="157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5DFDEC-C7F0-2846-9FDA-CBC946389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309" y="4002328"/>
              <a:ext cx="2094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Compute Cloud (EC2)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41E99D-C4DE-F043-8F40-24C2E9EC0F32}"/>
              </a:ext>
            </a:extLst>
          </p:cNvPr>
          <p:cNvGrpSpPr/>
          <p:nvPr/>
        </p:nvGrpSpPr>
        <p:grpSpPr>
          <a:xfrm>
            <a:off x="6514646" y="3091165"/>
            <a:ext cx="2117343" cy="2125480"/>
            <a:chOff x="7710882" y="2912734"/>
            <a:chExt cx="2117343" cy="2125480"/>
          </a:xfrm>
        </p:grpSpPr>
        <p:pic>
          <p:nvPicPr>
            <p:cNvPr id="17" name="Graphic 8">
              <a:extLst>
                <a:ext uri="{FF2B5EF4-FFF2-40B4-BE49-F238E27FC236}">
                  <a16:creationId xmlns:a16="http://schemas.microsoft.com/office/drawing/2014/main" id="{86C30ABA-759C-E74B-9E0E-7CDCD94BE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794" y="2912734"/>
              <a:ext cx="1573520" cy="157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81152C01-FD09-0C49-BC39-83F86265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882" y="4514994"/>
              <a:ext cx="21173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Simple Storage Service (S3)</a:t>
              </a:r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45D94A1-7163-5E49-9210-4B7D25A57E18}"/>
              </a:ext>
            </a:extLst>
          </p:cNvPr>
          <p:cNvSpPr/>
          <p:nvPr/>
        </p:nvSpPr>
        <p:spPr>
          <a:xfrm>
            <a:off x="807928" y="1835063"/>
            <a:ext cx="2461364" cy="1334022"/>
          </a:xfrm>
          <a:prstGeom prst="wedgeRoundRectCallout">
            <a:avLst>
              <a:gd name="adj1" fmla="val 59066"/>
              <a:gd name="adj2" fmla="val 7329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Medium" panose="02000604030000020004" pitchFamily="2" charset="0"/>
              </a:rPr>
              <a:t>Learn but avoid create and maintain your own EC2 </a:t>
            </a:r>
            <a:r>
              <a:rPr lang="en-US" dirty="0" err="1">
                <a:latin typeface="Gotham Medium" panose="02000604030000020004" pitchFamily="2" charset="0"/>
              </a:rPr>
              <a:t>machies</a:t>
            </a:r>
            <a:endParaRPr lang="en-US" dirty="0">
              <a:latin typeface="Gotham Medium" panose="02000604030000020004" pitchFamily="2" charset="0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1C9803E-9E87-B84E-96D0-FE0D8DF0512B}"/>
              </a:ext>
            </a:extLst>
          </p:cNvPr>
          <p:cNvSpPr/>
          <p:nvPr/>
        </p:nvSpPr>
        <p:spPr>
          <a:xfrm>
            <a:off x="8824585" y="1835063"/>
            <a:ext cx="2461364" cy="1334022"/>
          </a:xfrm>
          <a:prstGeom prst="wedgeRoundRectCallout">
            <a:avLst>
              <a:gd name="adj1" fmla="val -64089"/>
              <a:gd name="adj2" fmla="val 73767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Medium" panose="02000604030000020004" pitchFamily="2" charset="0"/>
              </a:rPr>
              <a:t>Learn!</a:t>
            </a:r>
            <a:br>
              <a:rPr lang="en-US" dirty="0">
                <a:latin typeface="Gotham Medium" panose="02000604030000020004" pitchFamily="2" charset="0"/>
              </a:rPr>
            </a:br>
            <a:r>
              <a:rPr lang="en-US" dirty="0">
                <a:latin typeface="Gotham Medium" panose="02000604030000020004" pitchFamily="2" charset="0"/>
              </a:rPr>
              <a:t>You will use S3 a lot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2" descr="Image for post">
            <a:extLst>
              <a:ext uri="{FF2B5EF4-FFF2-40B4-BE49-F238E27FC236}">
                <a16:creationId xmlns:a16="http://schemas.microsoft.com/office/drawing/2014/main" id="{DB84B106-5B4C-F34F-ACA3-16B83A8F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092"/>
            <a:ext cx="12192001" cy="4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929A-D68B-B242-9E8F-6B51F81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8DFA-E463-D54E-9115-FE335F50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0"/>
            <a:ext cx="989044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D016DD-4FAF-6A43-A5A8-0B804B1A46C0}"/>
              </a:ext>
            </a:extLst>
          </p:cNvPr>
          <p:cNvSpPr/>
          <p:nvPr/>
        </p:nvSpPr>
        <p:spPr>
          <a:xfrm>
            <a:off x="9171093" y="5946987"/>
            <a:ext cx="2182707" cy="785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itchFamily="2" charset="77"/>
              </a:rPr>
              <a:t>193 services in 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25 categories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(2021-06-11)</a:t>
            </a:r>
          </a:p>
        </p:txBody>
      </p:sp>
    </p:spTree>
    <p:extLst>
      <p:ext uri="{BB962C8B-B14F-4D97-AF65-F5344CB8AC3E}">
        <p14:creationId xmlns:p14="http://schemas.microsoft.com/office/powerpoint/2010/main" val="224925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68C8EC-41D3-6743-96F8-1AC693F5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16" y="5847010"/>
            <a:ext cx="5785184" cy="33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AC91D-E746-B54B-8915-F060AC5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3" y="365126"/>
            <a:ext cx="5785184" cy="1432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588B-6075-3D4C-9874-370197A4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3" y="1797419"/>
            <a:ext cx="5785184" cy="1350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C0914-C56A-6049-A5A1-C3B396776BBE}"/>
              </a:ext>
            </a:extLst>
          </p:cNvPr>
          <p:cNvSpPr/>
          <p:nvPr/>
        </p:nvSpPr>
        <p:spPr>
          <a:xfrm>
            <a:off x="1016669" y="2532064"/>
            <a:ext cx="4373479" cy="2346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01EC2-BB79-CA4C-9948-E3ABCACE614A}"/>
              </a:ext>
            </a:extLst>
          </p:cNvPr>
          <p:cNvSpPr txBox="1"/>
          <p:nvPr/>
        </p:nvSpPr>
        <p:spPr>
          <a:xfrm>
            <a:off x="0" y="43145"/>
            <a:ext cx="528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From </a:t>
            </a:r>
            <a:r>
              <a:rPr lang="en-GB" sz="1400" dirty="0">
                <a:latin typeface="Montserrat" pitchFamily="2" charset="77"/>
                <a:hlinkClick r:id="rId6"/>
              </a:rPr>
              <a:t>AWS-Certified-Cloud-</a:t>
            </a:r>
            <a:r>
              <a:rPr lang="en-GB" sz="1400" dirty="0" err="1">
                <a:latin typeface="Montserrat" pitchFamily="2" charset="77"/>
                <a:hlinkClick r:id="rId6"/>
              </a:rPr>
              <a:t>Practitioner_Exam</a:t>
            </a:r>
            <a:r>
              <a:rPr lang="en-GB" sz="1400" dirty="0">
                <a:latin typeface="Montserrat" pitchFamily="2" charset="77"/>
                <a:hlinkClick r:id="rId6"/>
              </a:rPr>
              <a:t>-</a:t>
            </a:r>
            <a:r>
              <a:rPr lang="en-GB" sz="1400" dirty="0" err="1">
                <a:latin typeface="Montserrat" pitchFamily="2" charset="77"/>
                <a:hlinkClick r:id="rId6"/>
              </a:rPr>
              <a:t>Guide.pdf</a:t>
            </a:r>
            <a:endParaRPr lang="en-US" sz="1400" dirty="0"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226B6-36CF-D045-90AC-112A13CE6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6" y="3229712"/>
            <a:ext cx="5785184" cy="26172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DCECD-4E73-104D-9209-547321BF6285}"/>
              </a:ext>
            </a:extLst>
          </p:cNvPr>
          <p:cNvCxnSpPr/>
          <p:nvPr/>
        </p:nvCxnSpPr>
        <p:spPr>
          <a:xfrm flipV="1">
            <a:off x="334880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CD8F9-1260-4941-A6F7-76EB9EE9D780}"/>
              </a:ext>
            </a:extLst>
          </p:cNvPr>
          <p:cNvCxnSpPr/>
          <p:nvPr/>
        </p:nvCxnSpPr>
        <p:spPr>
          <a:xfrm flipV="1">
            <a:off x="6071936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B0E0E-5744-F449-B578-AC2A7C331A31}"/>
              </a:ext>
            </a:extLst>
          </p:cNvPr>
          <p:cNvCxnSpPr>
            <a:cxnSpLocks/>
          </p:cNvCxnSpPr>
          <p:nvPr/>
        </p:nvCxnSpPr>
        <p:spPr>
          <a:xfrm>
            <a:off x="36097" y="1833515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C2A5E-9132-724A-9957-1636C47BBF8B}"/>
              </a:ext>
            </a:extLst>
          </p:cNvPr>
          <p:cNvCxnSpPr>
            <a:cxnSpLocks/>
          </p:cNvCxnSpPr>
          <p:nvPr/>
        </p:nvCxnSpPr>
        <p:spPr>
          <a:xfrm>
            <a:off x="36097" y="3196923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0C8A8-81AF-584C-9248-28C5131CFA17}"/>
              </a:ext>
            </a:extLst>
          </p:cNvPr>
          <p:cNvGrpSpPr/>
          <p:nvPr/>
        </p:nvGrpSpPr>
        <p:grpSpPr>
          <a:xfrm>
            <a:off x="6354253" y="1467305"/>
            <a:ext cx="2777713" cy="2129517"/>
            <a:chOff x="6354253" y="1467305"/>
            <a:chExt cx="2777713" cy="21295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73AB5E-89FE-3D42-8D5A-21CC3557A390}"/>
                </a:ext>
              </a:extLst>
            </p:cNvPr>
            <p:cNvSpPr/>
            <p:nvPr/>
          </p:nvSpPr>
          <p:spPr>
            <a:xfrm>
              <a:off x="6394783" y="1467305"/>
              <a:ext cx="2737183" cy="21295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Compute services</a:t>
              </a:r>
            </a:p>
          </p:txBody>
        </p:sp>
        <p:pic>
          <p:nvPicPr>
            <p:cNvPr id="24" name="Graphic 5">
              <a:extLst>
                <a:ext uri="{FF2B5EF4-FFF2-40B4-BE49-F238E27FC236}">
                  <a16:creationId xmlns:a16="http://schemas.microsoft.com/office/drawing/2014/main" id="{05C48A2C-6668-C941-A408-BB5CE2571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169" y="1797419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BD6414B-CC15-D447-81E7-8CE01CF8B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4253" y="2262616"/>
              <a:ext cx="11590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Compute Cloud (EC2)</a:t>
              </a:r>
            </a:p>
          </p:txBody>
        </p:sp>
        <p:pic>
          <p:nvPicPr>
            <p:cNvPr id="26" name="Graphic 18">
              <a:extLst>
                <a:ext uri="{FF2B5EF4-FFF2-40B4-BE49-F238E27FC236}">
                  <a16:creationId xmlns:a16="http://schemas.microsoft.com/office/drawing/2014/main" id="{17447196-6C1E-1740-A000-E71AB8D07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303" y="2683155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763D900E-C4C3-C249-A842-8B812416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845" y="3127166"/>
              <a:ext cx="140612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Container Service (EC2)</a:t>
              </a:r>
            </a:p>
          </p:txBody>
        </p:sp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9596FB62-088F-3C49-A096-03228E370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1797419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6CF444FC-ACB4-634A-A58C-4C54CE50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6246" y="2262616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768B87-8999-1342-A367-F6BA69C4EA2C}"/>
              </a:ext>
            </a:extLst>
          </p:cNvPr>
          <p:cNvGrpSpPr/>
          <p:nvPr/>
        </p:nvGrpSpPr>
        <p:grpSpPr>
          <a:xfrm>
            <a:off x="9278612" y="1467305"/>
            <a:ext cx="2752964" cy="2129517"/>
            <a:chOff x="9278612" y="1467305"/>
            <a:chExt cx="2752964" cy="21295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1653EB-E85E-6549-8418-CDF6993D9929}"/>
                </a:ext>
              </a:extLst>
            </p:cNvPr>
            <p:cNvSpPr/>
            <p:nvPr/>
          </p:nvSpPr>
          <p:spPr>
            <a:xfrm>
              <a:off x="9294393" y="1467305"/>
              <a:ext cx="2737183" cy="21295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Storage services</a:t>
              </a: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0F94475D-AE72-BF46-B9F2-EA910DF7A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2133" y="1804613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507F4523-854E-454D-B2E2-C50F01642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020" y="2683155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1CB12C80-4B4A-7347-8591-EA7C4D1AA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763632C9-0E09-9748-B0E6-F2F7A97C0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9340" y="3148092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Block Store (EBS)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182D208-FF2E-2A4F-AE1E-7F69B26E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Simple Storage Service (S3)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0B062034-FDDA-7042-B736-AC51C9D5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0957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File System (EFS)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658E47-A10B-A543-A8CE-D34929C605F6}"/>
              </a:ext>
            </a:extLst>
          </p:cNvPr>
          <p:cNvGrpSpPr/>
          <p:nvPr/>
        </p:nvGrpSpPr>
        <p:grpSpPr>
          <a:xfrm>
            <a:off x="6382716" y="3777369"/>
            <a:ext cx="2749250" cy="2129517"/>
            <a:chOff x="6382716" y="3777369"/>
            <a:chExt cx="2749250" cy="21295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F0F913-C3FB-314A-9A9C-45D30764B53F}"/>
                </a:ext>
              </a:extLst>
            </p:cNvPr>
            <p:cNvSpPr/>
            <p:nvPr/>
          </p:nvSpPr>
          <p:spPr>
            <a:xfrm>
              <a:off x="6394783" y="3777369"/>
              <a:ext cx="2737183" cy="2129517"/>
            </a:xfrm>
            <a:prstGeom prst="rect">
              <a:avLst/>
            </a:prstGeom>
            <a:solidFill>
              <a:srgbClr val="7030A0">
                <a:alpha val="301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Networking services</a:t>
              </a:r>
            </a:p>
          </p:txBody>
        </p:sp>
        <p:pic>
          <p:nvPicPr>
            <p:cNvPr id="36" name="Graphic 6">
              <a:extLst>
                <a:ext uri="{FF2B5EF4-FFF2-40B4-BE49-F238E27FC236}">
                  <a16:creationId xmlns:a16="http://schemas.microsoft.com/office/drawing/2014/main" id="{70B757BC-BFC5-0243-916E-259D6C027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8" y="4161271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A762A341-4AA5-5643-98D5-335609F7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68C23C77-9E59-DA4B-86C1-D80F5EC8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F5E85292-16BA-4E4B-B5D7-08793E71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6" y="4626468"/>
              <a:ext cx="1164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DF03E66A-09E5-D446-92FC-74CE391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9CC114F7-4B50-E747-BDC8-441615CF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161611-90B5-7149-959A-38EFBD609D79}"/>
              </a:ext>
            </a:extLst>
          </p:cNvPr>
          <p:cNvGrpSpPr/>
          <p:nvPr/>
        </p:nvGrpSpPr>
        <p:grpSpPr>
          <a:xfrm>
            <a:off x="9294393" y="3777369"/>
            <a:ext cx="2737183" cy="2129517"/>
            <a:chOff x="9294393" y="3777369"/>
            <a:chExt cx="2737183" cy="21295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06A9C-F567-F440-8E22-A64746986D32}"/>
                </a:ext>
              </a:extLst>
            </p:cNvPr>
            <p:cNvSpPr/>
            <p:nvPr/>
          </p:nvSpPr>
          <p:spPr>
            <a:xfrm>
              <a:off x="9294393" y="3777369"/>
              <a:ext cx="2737183" cy="21295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Database services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B5529E32-8F59-8F45-915D-8FF118F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116" y="4154286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B559E98D-5A70-484F-867C-4D59BE78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0E24E1A-443B-B746-9469-80E8CCFD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5CA14AA-8C66-A840-AA8A-4EF6D9787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142" y="4617503"/>
              <a:ext cx="1351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Relational Database Service (RDS)</a:t>
              </a:r>
            </a:p>
          </p:txBody>
        </p:sp>
        <p:pic>
          <p:nvPicPr>
            <p:cNvPr id="46" name="Graphic 23">
              <a:extLst>
                <a:ext uri="{FF2B5EF4-FFF2-40B4-BE49-F238E27FC236}">
                  <a16:creationId xmlns:a16="http://schemas.microsoft.com/office/drawing/2014/main" id="{5600DD27-AB54-2940-AB0D-26B4FFD8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5519" y="4153297"/>
              <a:ext cx="478162" cy="47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8D6F929C-E614-F649-B1C0-5EC401C4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361" y="4656805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Redshift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544CBC-F356-7944-889D-A0FBFA8C772F}"/>
              </a:ext>
            </a:extLst>
          </p:cNvPr>
          <p:cNvGrpSpPr/>
          <p:nvPr/>
        </p:nvGrpSpPr>
        <p:grpSpPr>
          <a:xfrm>
            <a:off x="6369700" y="367928"/>
            <a:ext cx="5661876" cy="967884"/>
            <a:chOff x="6369700" y="367928"/>
            <a:chExt cx="5661876" cy="967884"/>
          </a:xfrm>
          <a:solidFill>
            <a:srgbClr val="FF0000">
              <a:alpha val="30000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BAA37D-6252-6F41-84AA-E0681942E92E}"/>
                </a:ext>
              </a:extLst>
            </p:cNvPr>
            <p:cNvSpPr/>
            <p:nvPr/>
          </p:nvSpPr>
          <p:spPr>
            <a:xfrm>
              <a:off x="6369700" y="367928"/>
              <a:ext cx="5661876" cy="967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Security services</a:t>
              </a: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F277ABBD-F585-274B-9A6D-2EDE23595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240" y="455467"/>
              <a:ext cx="475286" cy="4752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4C68C2C6-A78A-1F4D-8131-F2B7D314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5436" y="964686"/>
              <a:ext cx="2763052" cy="2462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Identity and Access Management (IAM)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987B859-4145-4F44-AE29-76F1B073E6DD}"/>
              </a:ext>
            </a:extLst>
          </p:cNvPr>
          <p:cNvSpPr/>
          <p:nvPr/>
        </p:nvSpPr>
        <p:spPr>
          <a:xfrm>
            <a:off x="6311396" y="1648428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367452-C8D0-C445-8412-44A0AD01857A}"/>
              </a:ext>
            </a:extLst>
          </p:cNvPr>
          <p:cNvSpPr/>
          <p:nvPr/>
        </p:nvSpPr>
        <p:spPr>
          <a:xfrm>
            <a:off x="9214120" y="1669373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B8C9ED-B99C-9F47-A7C8-16BF92C0BE58}"/>
              </a:ext>
            </a:extLst>
          </p:cNvPr>
          <p:cNvSpPr/>
          <p:nvPr/>
        </p:nvSpPr>
        <p:spPr>
          <a:xfrm>
            <a:off x="7076987" y="4896524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EB42410-E336-6A4E-AAFA-37C497316960}"/>
              </a:ext>
            </a:extLst>
          </p:cNvPr>
          <p:cNvGrpSpPr/>
          <p:nvPr/>
        </p:nvGrpSpPr>
        <p:grpSpPr>
          <a:xfrm>
            <a:off x="9278612" y="1800252"/>
            <a:ext cx="1087287" cy="733638"/>
            <a:chOff x="9278612" y="1800252"/>
            <a:chExt cx="1087287" cy="733638"/>
          </a:xfrm>
        </p:grpSpPr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1CB12C80-4B4A-7347-8591-EA7C4D1AA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182D208-FF2E-2A4F-AE1E-7F69B26E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87669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B66E4-E62F-0D4F-83AB-E75ECADFD7FF}"/>
              </a:ext>
            </a:extLst>
          </p:cNvPr>
          <p:cNvGrpSpPr/>
          <p:nvPr/>
        </p:nvGrpSpPr>
        <p:grpSpPr>
          <a:xfrm>
            <a:off x="7208865" y="5110137"/>
            <a:ext cx="930478" cy="736873"/>
            <a:chOff x="7208865" y="5110137"/>
            <a:chExt cx="930478" cy="736873"/>
          </a:xfrm>
        </p:grpSpPr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68C23C77-9E59-DA4B-86C1-D80F5EC8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DF03E66A-09E5-D446-92FC-74CE391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A6DFEC-6979-D64C-B04F-7C52E54327B6}"/>
              </a:ext>
            </a:extLst>
          </p:cNvPr>
          <p:cNvGrpSpPr/>
          <p:nvPr/>
        </p:nvGrpSpPr>
        <p:grpSpPr>
          <a:xfrm>
            <a:off x="8030516" y="4153297"/>
            <a:ext cx="930478" cy="743762"/>
            <a:chOff x="8030516" y="4153297"/>
            <a:chExt cx="930478" cy="743762"/>
          </a:xfrm>
        </p:grpSpPr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A762A341-4AA5-5643-98D5-335609F7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9CC114F7-4B50-E747-BDC8-441615CF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55164A-9C04-4B4A-BD2E-B2A9247FE911}"/>
              </a:ext>
            </a:extLst>
          </p:cNvPr>
          <p:cNvGrpSpPr/>
          <p:nvPr/>
        </p:nvGrpSpPr>
        <p:grpSpPr>
          <a:xfrm>
            <a:off x="10226183" y="5112117"/>
            <a:ext cx="930478" cy="734893"/>
            <a:chOff x="10226183" y="5112117"/>
            <a:chExt cx="930478" cy="734893"/>
          </a:xfrm>
        </p:grpSpPr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B559E98D-5A70-484F-867C-4D59BE78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0E24E1A-443B-B746-9469-80E8CCFD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64" name="Picture 2" descr="Hire React Native Developers | React Native Apps Solutions - i-Verve">
            <a:extLst>
              <a:ext uri="{FF2B5EF4-FFF2-40B4-BE49-F238E27FC236}">
                <a16:creationId xmlns:a16="http://schemas.microsoft.com/office/drawing/2014/main" id="{1C3909DF-1CC7-6647-B10E-131C7DE9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8" y="2751583"/>
            <a:ext cx="1438328" cy="12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2AB1413-D59A-D64E-9C32-D38DEE2B2847}"/>
              </a:ext>
            </a:extLst>
          </p:cNvPr>
          <p:cNvSpPr txBox="1"/>
          <p:nvPr/>
        </p:nvSpPr>
        <p:spPr>
          <a:xfrm>
            <a:off x="7856518" y="238924"/>
            <a:ext cx="418479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Well Architected </a:t>
            </a:r>
            <a:b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</a:br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186907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2.59259E-6 L -0.46354 -0.6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-31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2.59259E-6 L -0.20612 0.18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9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4.81481E-6 L -0.28438 -0.15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8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-2.59259E-6 L -0.48606 -0.64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0" y="-3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re React Native Developers | React Native Apps Solutions - i-Verve">
            <a:extLst>
              <a:ext uri="{FF2B5EF4-FFF2-40B4-BE49-F238E27FC236}">
                <a16:creationId xmlns:a16="http://schemas.microsoft.com/office/drawing/2014/main" id="{EA69D556-6DD5-8448-9E5B-324DF542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8" y="2751583"/>
            <a:ext cx="1438328" cy="12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BD664EE-8E94-2342-815D-32E82E9BBD35}"/>
              </a:ext>
            </a:extLst>
          </p:cNvPr>
          <p:cNvGrpSpPr/>
          <p:nvPr/>
        </p:nvGrpSpPr>
        <p:grpSpPr>
          <a:xfrm>
            <a:off x="1716049" y="5248613"/>
            <a:ext cx="1087287" cy="777838"/>
            <a:chOff x="1716049" y="5248613"/>
            <a:chExt cx="1087287" cy="777838"/>
          </a:xfrm>
        </p:grpSpPr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69D2AC2-09DC-4246-A171-E3536DC5A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50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B59BE914-0E59-E34A-A6F2-D8AFAEAC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049" y="5780230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DB015B-9849-2E41-BAF0-FC4783DBF383}"/>
              </a:ext>
            </a:extLst>
          </p:cNvPr>
          <p:cNvGrpSpPr/>
          <p:nvPr/>
        </p:nvGrpSpPr>
        <p:grpSpPr>
          <a:xfrm>
            <a:off x="5608049" y="5248613"/>
            <a:ext cx="1472228" cy="765531"/>
            <a:chOff x="4292666" y="5248613"/>
            <a:chExt cx="1472228" cy="765531"/>
          </a:xfrm>
        </p:grpSpPr>
        <p:pic>
          <p:nvPicPr>
            <p:cNvPr id="59" name="Graphic 8">
              <a:extLst>
                <a:ext uri="{FF2B5EF4-FFF2-40B4-BE49-F238E27FC236}">
                  <a16:creationId xmlns:a16="http://schemas.microsoft.com/office/drawing/2014/main" id="{8CB6F909-CFE7-5E41-A848-0B0F57A02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137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558516A5-7B68-A14C-B3B2-0F034EBF1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666" y="5767923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WAF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6D0F2-2C86-0F49-8A59-5DA23215442C}"/>
              </a:ext>
            </a:extLst>
          </p:cNvPr>
          <p:cNvGrpSpPr/>
          <p:nvPr/>
        </p:nvGrpSpPr>
        <p:grpSpPr>
          <a:xfrm>
            <a:off x="1560595" y="765664"/>
            <a:ext cx="930478" cy="736873"/>
            <a:chOff x="7208865" y="5110137"/>
            <a:chExt cx="930478" cy="736873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15EADA1-9DEC-454B-BBA1-0EA4F536A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23" name="Graphic 21">
              <a:extLst>
                <a:ext uri="{FF2B5EF4-FFF2-40B4-BE49-F238E27FC236}">
                  <a16:creationId xmlns:a16="http://schemas.microsoft.com/office/drawing/2014/main" id="{920900C1-230F-DF43-A425-9FC4FC08B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7CF952-C4AE-2443-85E0-EA179A6C5B82}"/>
              </a:ext>
            </a:extLst>
          </p:cNvPr>
          <p:cNvGrpSpPr/>
          <p:nvPr/>
        </p:nvGrpSpPr>
        <p:grpSpPr>
          <a:xfrm>
            <a:off x="4563541" y="3056820"/>
            <a:ext cx="930478" cy="743762"/>
            <a:chOff x="8030516" y="4153297"/>
            <a:chExt cx="930478" cy="743762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396CD4FB-9C9B-4447-9FC8-8F5E3601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pic>
          <p:nvPicPr>
            <p:cNvPr id="26" name="Graphic 19">
              <a:extLst>
                <a:ext uri="{FF2B5EF4-FFF2-40B4-BE49-F238E27FC236}">
                  <a16:creationId xmlns:a16="http://schemas.microsoft.com/office/drawing/2014/main" id="{C3E1A249-C2CE-0F41-AD06-E137D71FB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2A2754-2294-B34B-A52B-099DE64C3317}"/>
              </a:ext>
            </a:extLst>
          </p:cNvPr>
          <p:cNvGrpSpPr/>
          <p:nvPr/>
        </p:nvGrpSpPr>
        <p:grpSpPr>
          <a:xfrm>
            <a:off x="4300846" y="715202"/>
            <a:ext cx="930478" cy="734893"/>
            <a:chOff x="10226183" y="5112117"/>
            <a:chExt cx="930478" cy="734893"/>
          </a:xfrm>
        </p:grpSpPr>
        <p:pic>
          <p:nvPicPr>
            <p:cNvPr id="28" name="Graphic 23">
              <a:extLst>
                <a:ext uri="{FF2B5EF4-FFF2-40B4-BE49-F238E27FC236}">
                  <a16:creationId xmlns:a16="http://schemas.microsoft.com/office/drawing/2014/main" id="{2F34F036-2041-D44B-AE0F-EC9675E4A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EA969119-D538-C940-875F-C151ED86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0B97B2-57FD-4F4A-AEF9-E40D499A5D6F}"/>
              </a:ext>
            </a:extLst>
          </p:cNvPr>
          <p:cNvGrpSpPr/>
          <p:nvPr/>
        </p:nvGrpSpPr>
        <p:grpSpPr>
          <a:xfrm>
            <a:off x="6769231" y="3061206"/>
            <a:ext cx="1087287" cy="733638"/>
            <a:chOff x="9278612" y="1800252"/>
            <a:chExt cx="1087287" cy="733638"/>
          </a:xfrm>
        </p:grpSpPr>
        <p:pic>
          <p:nvPicPr>
            <p:cNvPr id="31" name="Graphic 8">
              <a:extLst>
                <a:ext uri="{FF2B5EF4-FFF2-40B4-BE49-F238E27FC236}">
                  <a16:creationId xmlns:a16="http://schemas.microsoft.com/office/drawing/2014/main" id="{20AA446E-8013-4D43-B34A-9667E62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C17CC742-FE6B-894E-9DC7-3423CE00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87669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D4C6FD-4B65-524C-B0DF-B387BA39DDA1}"/>
              </a:ext>
            </a:extLst>
          </p:cNvPr>
          <p:cNvGrpSpPr/>
          <p:nvPr/>
        </p:nvGrpSpPr>
        <p:grpSpPr>
          <a:xfrm>
            <a:off x="1623266" y="1502537"/>
            <a:ext cx="1008883" cy="1249046"/>
            <a:chOff x="1623266" y="1502537"/>
            <a:chExt cx="1008883" cy="12490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A4DA23-0420-6B4D-B8C2-D5D6775F632A}"/>
                </a:ext>
              </a:extLst>
            </p:cNvPr>
            <p:cNvCxnSpPr>
              <a:cxnSpLocks/>
              <a:stCxn id="1026" idx="0"/>
              <a:endCxn id="22" idx="2"/>
            </p:cNvCxnSpPr>
            <p:nvPr/>
          </p:nvCxnSpPr>
          <p:spPr bwMode="auto">
            <a:xfrm flipH="1" flipV="1">
              <a:off x="2025834" y="1502537"/>
              <a:ext cx="87138" cy="124904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D1D5BBF4-5583-9A44-A0E0-F3540D07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266" y="1809966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DNS queries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83EA9B-2ACC-0F48-8C17-25789D3C2D4A}"/>
              </a:ext>
            </a:extLst>
          </p:cNvPr>
          <p:cNvGrpSpPr/>
          <p:nvPr/>
        </p:nvGrpSpPr>
        <p:grpSpPr>
          <a:xfrm>
            <a:off x="2832136" y="3211293"/>
            <a:ext cx="1840072" cy="261610"/>
            <a:chOff x="2832136" y="3211293"/>
            <a:chExt cx="1840072" cy="2616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737A5D-F7C4-E447-AB37-9219AE6B91D4}"/>
                </a:ext>
              </a:extLst>
            </p:cNvPr>
            <p:cNvCxnSpPr>
              <a:cxnSpLocks/>
              <a:stCxn id="1026" idx="3"/>
            </p:cNvCxnSpPr>
            <p:nvPr/>
          </p:nvCxnSpPr>
          <p:spPr bwMode="auto">
            <a:xfrm>
              <a:off x="2832136" y="3369708"/>
              <a:ext cx="184007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451231C3-A47A-2F4B-8FBB-2BDC9AE6E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948" y="3211293"/>
              <a:ext cx="1008883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HTTP GET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555728-A783-DA4B-A7C7-CA6F4670E741}"/>
              </a:ext>
            </a:extLst>
          </p:cNvPr>
          <p:cNvGrpSpPr/>
          <p:nvPr/>
        </p:nvGrpSpPr>
        <p:grpSpPr>
          <a:xfrm>
            <a:off x="3460495" y="5248613"/>
            <a:ext cx="1472228" cy="771650"/>
            <a:chOff x="3564732" y="5248613"/>
            <a:chExt cx="1472228" cy="771650"/>
          </a:xfrm>
        </p:grpSpPr>
        <p:pic>
          <p:nvPicPr>
            <p:cNvPr id="63" name="Graphic 20">
              <a:extLst>
                <a:ext uri="{FF2B5EF4-FFF2-40B4-BE49-F238E27FC236}">
                  <a16:creationId xmlns:a16="http://schemas.microsoft.com/office/drawing/2014/main" id="{4A8205B2-95BC-3543-9401-8CE17AAB5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03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FE3C0BD7-009B-3D4E-84B0-2F892A4DC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732" y="5774042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EE9579-D4EA-224D-897F-7C8A042E1B06}"/>
              </a:ext>
            </a:extLst>
          </p:cNvPr>
          <p:cNvGrpSpPr/>
          <p:nvPr/>
        </p:nvGrpSpPr>
        <p:grpSpPr>
          <a:xfrm>
            <a:off x="1531464" y="4051301"/>
            <a:ext cx="1376047" cy="1070373"/>
            <a:chOff x="1531464" y="4051301"/>
            <a:chExt cx="1376047" cy="107037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7506D3-7A49-744C-A03F-DE6A0DC805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2972" y="4051301"/>
              <a:ext cx="145461" cy="107037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">
              <a:extLst>
                <a:ext uri="{FF2B5EF4-FFF2-40B4-BE49-F238E27FC236}">
                  <a16:creationId xmlns:a16="http://schemas.microsoft.com/office/drawing/2014/main" id="{DC0BEB7F-21B3-DB45-8AA8-93535BC7B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464" y="4338486"/>
              <a:ext cx="1376047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10E142-E2E4-6B46-8BBF-ED4F3605862B}"/>
              </a:ext>
            </a:extLst>
          </p:cNvPr>
          <p:cNvGrpSpPr/>
          <p:nvPr/>
        </p:nvGrpSpPr>
        <p:grpSpPr>
          <a:xfrm>
            <a:off x="3825468" y="3825231"/>
            <a:ext cx="1219042" cy="1303511"/>
            <a:chOff x="3825468" y="3825231"/>
            <a:chExt cx="1219042" cy="130351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BF5220-5253-8D43-9751-CA577F2DCF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55831" y="3825231"/>
              <a:ext cx="556081" cy="130351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AD27351A-1F75-DF4D-8806-81DBBAD77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68" y="4264480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SSL termination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E91E38C-ADA2-EC40-A998-19DA64647445}"/>
              </a:ext>
            </a:extLst>
          </p:cNvPr>
          <p:cNvGrpSpPr/>
          <p:nvPr/>
        </p:nvGrpSpPr>
        <p:grpSpPr>
          <a:xfrm>
            <a:off x="5231324" y="3825231"/>
            <a:ext cx="1496554" cy="1296443"/>
            <a:chOff x="5231324" y="3825231"/>
            <a:chExt cx="1496554" cy="12964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962B9D-1366-A646-9E01-E1720B6B41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1324" y="3825231"/>
              <a:ext cx="1112839" cy="129644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">
              <a:extLst>
                <a:ext uri="{FF2B5EF4-FFF2-40B4-BE49-F238E27FC236}">
                  <a16:creationId xmlns:a16="http://schemas.microsoft.com/office/drawing/2014/main" id="{226BCCD5-63EF-164B-B9BD-9B74CAFAA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836" y="4384652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OWASP protection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BFCEC-7974-B740-9831-6D69CE9D8C0E}"/>
              </a:ext>
            </a:extLst>
          </p:cNvPr>
          <p:cNvGrpSpPr/>
          <p:nvPr/>
        </p:nvGrpSpPr>
        <p:grpSpPr>
          <a:xfrm>
            <a:off x="2632149" y="1458063"/>
            <a:ext cx="1714383" cy="1352537"/>
            <a:chOff x="2632149" y="1458063"/>
            <a:chExt cx="1714383" cy="135253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2CB325-3C00-8A49-8AA8-4CCC9CC35E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32149" y="1458063"/>
              <a:ext cx="1714383" cy="1352537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CE036F13-7552-5046-B767-D467AA110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88" y="2040798"/>
              <a:ext cx="1203458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Store 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FDC01-1845-A04C-B131-2F3502EA77B3}"/>
              </a:ext>
            </a:extLst>
          </p:cNvPr>
          <p:cNvGrpSpPr/>
          <p:nvPr/>
        </p:nvGrpSpPr>
        <p:grpSpPr>
          <a:xfrm>
            <a:off x="5416813" y="3067291"/>
            <a:ext cx="1560184" cy="430887"/>
            <a:chOff x="5416813" y="3067291"/>
            <a:chExt cx="1560184" cy="43088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AE7865-545E-A945-95B9-C0218C4440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6813" y="3289418"/>
              <a:ext cx="1560184" cy="1741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D3417E68-7969-F540-B95A-EE28F3FE0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995" y="3067291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Fetch frontend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91E053B-26E0-F84D-966F-9CC785DA6A59}"/>
              </a:ext>
            </a:extLst>
          </p:cNvPr>
          <p:cNvSpPr txBox="1"/>
          <p:nvPr/>
        </p:nvSpPr>
        <p:spPr>
          <a:xfrm>
            <a:off x="7856519" y="2182407"/>
            <a:ext cx="418479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Might looks overwhelming…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562F04-7BB5-8341-9946-55BD0EB1583F}"/>
              </a:ext>
            </a:extLst>
          </p:cNvPr>
          <p:cNvSpPr txBox="1"/>
          <p:nvPr/>
        </p:nvSpPr>
        <p:spPr>
          <a:xfrm>
            <a:off x="7856518" y="2659461"/>
            <a:ext cx="418479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All services are managed by AWS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You don’t have to understand them in detail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Very cheap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Scales “infinite”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Can be defined as code and reused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F7E592-2BB3-1841-871C-5901011F70CA}"/>
              </a:ext>
            </a:extLst>
          </p:cNvPr>
          <p:cNvSpPr txBox="1"/>
          <p:nvPr/>
        </p:nvSpPr>
        <p:spPr>
          <a:xfrm>
            <a:off x="7856518" y="238924"/>
            <a:ext cx="418479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Well Architected </a:t>
            </a:r>
            <a:b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</a:br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180944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572-00EC-EA4A-8255-6389594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1549-7F9F-8045-9ECF-605DFD8C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ing the AWS Shared Responsibility Model to your GxP Solution | AWS for  Industries">
            <a:extLst>
              <a:ext uri="{FF2B5EF4-FFF2-40B4-BE49-F238E27FC236}">
                <a16:creationId xmlns:a16="http://schemas.microsoft.com/office/drawing/2014/main" id="{BE9AC770-B69A-8D4E-81EF-8B7D0617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66" y="243840"/>
            <a:ext cx="7759756" cy="593312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0C760B-0F54-8D4E-B4AB-569F1F093D9B}"/>
              </a:ext>
            </a:extLst>
          </p:cNvPr>
          <p:cNvGrpSpPr/>
          <p:nvPr/>
        </p:nvGrpSpPr>
        <p:grpSpPr>
          <a:xfrm>
            <a:off x="5028566" y="3723856"/>
            <a:ext cx="1221042" cy="990898"/>
            <a:chOff x="5028566" y="3723856"/>
            <a:chExt cx="1221042" cy="990898"/>
          </a:xfrm>
        </p:grpSpPr>
        <p:pic>
          <p:nvPicPr>
            <p:cNvPr id="20" name="Graphic 5">
              <a:extLst>
                <a:ext uri="{FF2B5EF4-FFF2-40B4-BE49-F238E27FC236}">
                  <a16:creationId xmlns:a16="http://schemas.microsoft.com/office/drawing/2014/main" id="{30E98AB1-1907-4E4A-ACDE-74C5D3357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776" y="3723856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831F81B3-8150-6042-9B12-6322775C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566" y="4253089"/>
              <a:ext cx="1221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E19583-DDEA-1042-81FB-1DCF77B3D4E1}"/>
              </a:ext>
            </a:extLst>
          </p:cNvPr>
          <p:cNvGrpSpPr/>
          <p:nvPr/>
        </p:nvGrpSpPr>
        <p:grpSpPr>
          <a:xfrm>
            <a:off x="2377247" y="2886180"/>
            <a:ext cx="2802026" cy="966864"/>
            <a:chOff x="2377247" y="2886180"/>
            <a:chExt cx="2802026" cy="96686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5C50AD-9AC8-764A-ABE1-A067CC236785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>
              <a:off x="2377247" y="2886180"/>
              <a:ext cx="2802026" cy="96686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764F887C-DE87-6A43-A70A-46606B8AF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220" y="2987413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44673A-0E5E-714B-B66F-8C41239D0E31}"/>
              </a:ext>
            </a:extLst>
          </p:cNvPr>
          <p:cNvGrpSpPr/>
          <p:nvPr/>
        </p:nvGrpSpPr>
        <p:grpSpPr>
          <a:xfrm>
            <a:off x="2379490" y="4104330"/>
            <a:ext cx="2799783" cy="369381"/>
            <a:chOff x="2379490" y="4104330"/>
            <a:chExt cx="2799783" cy="36938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12C5B5-486E-5C40-B6BF-F7DD8A1F1805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2379490" y="4104330"/>
              <a:ext cx="2799783" cy="36240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5EC48B91-59FA-2C46-AE38-556426CC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90" y="4196712"/>
              <a:ext cx="19355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aws</a:t>
              </a:r>
              <a:r>
                <a:rPr lang="en-US" altLang="en-US" sz="12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 s3api put-object</a:t>
              </a:r>
            </a:p>
          </p:txBody>
        </p:sp>
      </p:grpSp>
      <p:sp>
        <p:nvSpPr>
          <p:cNvPr id="3" name="Up Arrow Callout 2">
            <a:extLst>
              <a:ext uri="{FF2B5EF4-FFF2-40B4-BE49-F238E27FC236}">
                <a16:creationId xmlns:a16="http://schemas.microsoft.com/office/drawing/2014/main" id="{ADC5D20F-C8F0-F647-942E-C2C054F0AB09}"/>
              </a:ext>
            </a:extLst>
          </p:cNvPr>
          <p:cNvSpPr/>
          <p:nvPr/>
        </p:nvSpPr>
        <p:spPr>
          <a:xfrm>
            <a:off x="4663266" y="5850677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Katrineholm</a:t>
            </a:r>
          </a:p>
        </p:txBody>
      </p:sp>
      <p:sp>
        <p:nvSpPr>
          <p:cNvPr id="34" name="Up Arrow Callout 33">
            <a:extLst>
              <a:ext uri="{FF2B5EF4-FFF2-40B4-BE49-F238E27FC236}">
                <a16:creationId xmlns:a16="http://schemas.microsoft.com/office/drawing/2014/main" id="{7BDB9202-853F-7B49-9BFD-53E46668D7AE}"/>
              </a:ext>
            </a:extLst>
          </p:cNvPr>
          <p:cNvSpPr/>
          <p:nvPr/>
        </p:nvSpPr>
        <p:spPr>
          <a:xfrm>
            <a:off x="6828401" y="5850676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Eskilstuna</a:t>
            </a:r>
          </a:p>
        </p:txBody>
      </p:sp>
      <p:sp>
        <p:nvSpPr>
          <p:cNvPr id="38" name="Up Arrow Callout 37">
            <a:extLst>
              <a:ext uri="{FF2B5EF4-FFF2-40B4-BE49-F238E27FC236}">
                <a16:creationId xmlns:a16="http://schemas.microsoft.com/office/drawing/2014/main" id="{D0CA1075-4F0F-8241-85D1-BA7847750C18}"/>
              </a:ext>
            </a:extLst>
          </p:cNvPr>
          <p:cNvSpPr/>
          <p:nvPr/>
        </p:nvSpPr>
        <p:spPr>
          <a:xfrm>
            <a:off x="9029500" y="5848541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Västerås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354DFA-1B3E-FA4C-883B-5DF4E74EA4DD}"/>
              </a:ext>
            </a:extLst>
          </p:cNvPr>
          <p:cNvSpPr/>
          <p:nvPr/>
        </p:nvSpPr>
        <p:spPr>
          <a:xfrm>
            <a:off x="5319665" y="3671199"/>
            <a:ext cx="638844" cy="567567"/>
          </a:xfrm>
          <a:custGeom>
            <a:avLst/>
            <a:gdLst>
              <a:gd name="connsiteX0" fmla="*/ 0 w 638844"/>
              <a:gd name="connsiteY0" fmla="*/ 0 h 567567"/>
              <a:gd name="connsiteX1" fmla="*/ 313034 w 638844"/>
              <a:gd name="connsiteY1" fmla="*/ 0 h 567567"/>
              <a:gd name="connsiteX2" fmla="*/ 638844 w 638844"/>
              <a:gd name="connsiteY2" fmla="*/ 0 h 567567"/>
              <a:gd name="connsiteX3" fmla="*/ 638844 w 638844"/>
              <a:gd name="connsiteY3" fmla="*/ 567567 h 567567"/>
              <a:gd name="connsiteX4" fmla="*/ 319422 w 638844"/>
              <a:gd name="connsiteY4" fmla="*/ 567567 h 567567"/>
              <a:gd name="connsiteX5" fmla="*/ 0 w 638844"/>
              <a:gd name="connsiteY5" fmla="*/ 567567 h 567567"/>
              <a:gd name="connsiteX6" fmla="*/ 0 w 638844"/>
              <a:gd name="connsiteY6" fmla="*/ 0 h 56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844" h="567567" extrusionOk="0">
                <a:moveTo>
                  <a:pt x="0" y="0"/>
                </a:moveTo>
                <a:cubicBezTo>
                  <a:pt x="107049" y="-28643"/>
                  <a:pt x="224731" y="11647"/>
                  <a:pt x="313034" y="0"/>
                </a:cubicBezTo>
                <a:cubicBezTo>
                  <a:pt x="401337" y="-11647"/>
                  <a:pt x="516714" y="9270"/>
                  <a:pt x="638844" y="0"/>
                </a:cubicBezTo>
                <a:cubicBezTo>
                  <a:pt x="659893" y="261996"/>
                  <a:pt x="605218" y="393178"/>
                  <a:pt x="638844" y="567567"/>
                </a:cubicBezTo>
                <a:cubicBezTo>
                  <a:pt x="521824" y="586611"/>
                  <a:pt x="470246" y="548380"/>
                  <a:pt x="319422" y="567567"/>
                </a:cubicBezTo>
                <a:cubicBezTo>
                  <a:pt x="168598" y="586754"/>
                  <a:pt x="137700" y="550918"/>
                  <a:pt x="0" y="567567"/>
                </a:cubicBezTo>
                <a:cubicBezTo>
                  <a:pt x="-23016" y="445131"/>
                  <a:pt x="23133" y="240945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5B6937-5007-D84A-A838-4AB6C4A8B108}"/>
              </a:ext>
            </a:extLst>
          </p:cNvPr>
          <p:cNvGrpSpPr/>
          <p:nvPr/>
        </p:nvGrpSpPr>
        <p:grpSpPr>
          <a:xfrm>
            <a:off x="3408014" y="4253089"/>
            <a:ext cx="1916078" cy="1269784"/>
            <a:chOff x="3408014" y="4253089"/>
            <a:chExt cx="1916078" cy="126978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520E97E-0038-B244-8545-A88004FA5B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8014" y="4253089"/>
              <a:ext cx="1916078" cy="126978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1006D902-EC22-BE4E-8D01-B646A064B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387" y="4892020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Attach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ACBF6-1FCA-DF4B-9F40-193DB73C97CA}"/>
              </a:ext>
            </a:extLst>
          </p:cNvPr>
          <p:cNvGrpSpPr/>
          <p:nvPr/>
        </p:nvGrpSpPr>
        <p:grpSpPr>
          <a:xfrm>
            <a:off x="2314895" y="5294984"/>
            <a:ext cx="1506537" cy="875723"/>
            <a:chOff x="2271723" y="5231660"/>
            <a:chExt cx="1506537" cy="875723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948BEFF-528D-E64C-A1BF-0EF6DA63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709" y="5231660"/>
              <a:ext cx="655315" cy="65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3026862B-50F8-E444-9313-6D168F64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23" y="5799606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90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34" grpId="0" animBg="1"/>
      <p:bldP spid="38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251137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2047711" y="2878782"/>
            <a:ext cx="8096575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an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Install web server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Publish simple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Make server publicly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Assign DNS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 in to server via Session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Put </a:t>
            </a:r>
            <a:r>
              <a:rPr lang="en-US" sz="2800" dirty="0" err="1">
                <a:solidFill>
                  <a:srgbClr val="002060"/>
                </a:solidFill>
                <a:latin typeface="Gotham Medium" panose="02000604030000020004" pitchFamily="2" charset="0"/>
              </a:rPr>
              <a:t>index.html</a:t>
            </a: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 into s3 bucket from server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16038</TotalTime>
  <Words>429</Words>
  <Application>Microsoft Macintosh PowerPoint</Application>
  <PresentationFormat>Widescreen</PresentationFormat>
  <Paragraphs>121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Core services with IAM</vt:lpstr>
      <vt:lpstr>AWS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Weaknesses &amp; Challenges</vt:lpstr>
      <vt:lpstr>AWS Core services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57</cp:revision>
  <dcterms:created xsi:type="dcterms:W3CDTF">2021-06-01T05:30:44Z</dcterms:created>
  <dcterms:modified xsi:type="dcterms:W3CDTF">2021-06-18T12:13:58Z</dcterms:modified>
</cp:coreProperties>
</file>