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63" r:id="rId3"/>
    <p:sldId id="2576" r:id="rId4"/>
    <p:sldId id="2574" r:id="rId5"/>
    <p:sldId id="2573" r:id="rId6"/>
    <p:sldId id="2575" r:id="rId7"/>
    <p:sldId id="2562" r:id="rId8"/>
    <p:sldId id="2577" r:id="rId9"/>
    <p:sldId id="2570" r:id="rId10"/>
    <p:sldId id="2568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/>
    <p:restoredTop sz="94670"/>
  </p:normalViewPr>
  <p:slideViewPr>
    <p:cSldViewPr snapToGrid="0" snapToObjects="1">
      <p:cViewPr>
        <p:scale>
          <a:sx n="122" d="100"/>
          <a:sy n="122" d="100"/>
        </p:scale>
        <p:origin x="133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F5171-4620-824D-BBEE-9B12D10DDA4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356C-5FC6-4445-9AF4-F4039A536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services explained: https://</a:t>
            </a:r>
            <a:r>
              <a:rPr lang="en-US" dirty="0" err="1"/>
              <a:t>www.whizlabs.com</a:t>
            </a:r>
            <a:r>
              <a:rPr lang="en-US" dirty="0"/>
              <a:t>/blog/</a:t>
            </a:r>
            <a:r>
              <a:rPr lang="en-US" dirty="0" err="1"/>
              <a:t>aws</a:t>
            </a:r>
            <a:r>
              <a:rPr lang="en-US" dirty="0"/>
              <a:t>-cheat-sheet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https://d1.awsstatic.com/training-and-certification/docs-cloud-practitioner/AWS-Certified-Cloud-</a:t>
            </a:r>
            <a:r>
              <a:rPr lang="en-US" dirty="0" err="1"/>
              <a:t>Practitioner_Exam</a:t>
            </a:r>
            <a:r>
              <a:rPr lang="en-US" dirty="0"/>
              <a:t>-</a:t>
            </a:r>
            <a:r>
              <a:rPr lang="en-US" dirty="0" err="1"/>
              <a:t>Guide.pdf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4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6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5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0F0C-8BDE-C14D-A6E8-925C8F6B5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0824" y="296883"/>
            <a:ext cx="7090350" cy="985652"/>
          </a:xfrm>
          <a:solidFill>
            <a:srgbClr val="002060"/>
          </a:solidFill>
        </p:spPr>
        <p:txBody>
          <a:bodyPr lIns="36000" tIns="36000" rIns="36000" bIns="36000" anchor="ctr" anchorCtr="0">
            <a:noAutofit/>
          </a:bodyPr>
          <a:lstStyle>
            <a:lvl1pPr algn="ctr"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Master…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E671F-37FE-1748-85EA-677E13986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25" y="1454071"/>
            <a:ext cx="7090349" cy="48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6CE6-23D3-AD4E-BC5D-4DE77A95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272EA-E112-A04C-922A-6497E225C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6E274-1AAA-CF40-8AF3-9AC301183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CF90-501E-3B48-A33B-B8D299D5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5EF1-2D9C-F94B-B395-B87BA337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C62D-CD56-274A-98CF-572DD895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6301-0129-D947-9B3C-CB9A915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15D6-77B0-1847-BDE6-6210C2FB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5945-A15B-1B47-BBE5-65EEEB06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9C4-843F-0D4F-9B64-F9A083B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7354-E922-8D44-B2D2-0D03C432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EDCC-CA34-3049-BCD1-15E716337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FC04A-3F29-8747-8CBA-0550C27E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511A-2949-DF41-B37C-31B4B7EA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2389-0D49-0448-B51D-5B1F9F91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0865-4DCD-DB4B-829B-C3A2CA0F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4E60FA-481F-3E46-8010-C026E27D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76" y="365130"/>
            <a:ext cx="10474977" cy="7275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FA54DE-71A3-1D49-A494-81F466691E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075" y="1325105"/>
            <a:ext cx="10857725" cy="485185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1pPr>
            <a:lvl2pPr marL="742859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2pPr>
            <a:lvl3pPr marL="1199967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3pPr>
            <a:lvl4pPr marL="1657076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4pPr>
            <a:lvl5pPr marL="2114184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7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FB00-5282-854D-8751-19365AB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1214-E67F-0342-A2F7-CD79B39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9FAF-497A-6544-A917-B3822EBD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86"/>
            <a:lum/>
          </a:blip>
          <a:srcRect/>
          <a:stretch>
            <a:fillRect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439-C741-8145-A54E-6EE2E2DF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64DFD-55F7-CA4B-96A0-215838AA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8243-D99B-FE4F-9B65-D6F284D2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7304-CE90-8545-8A70-47AC3BC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7938-CA7B-804B-AC85-FBE1CE76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2F77-DC50-8244-95B0-42D76155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07D7-9DFD-7840-9D32-B75A4D9C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9E9CB-6340-2047-8EAB-59A55303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8F6F-B5D2-1A4B-B658-F554BAE7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B0C-0261-3E43-BE18-3123EAB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B245-F782-3F48-A416-5E21AD4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392-F075-BF49-84F4-92EA62B8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DC03-954D-0D4B-BCC0-BEC986BC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578E-0B1D-4941-AB91-7934028F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21557-6B8C-4949-A5C5-83B46FE9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81F0A-AD1F-9D46-9446-B199C964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08A3-BF1F-D448-910F-BB40622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CA2BE-BDBC-5E41-86F0-722FBFEB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0C0E1-DC4B-A644-AC75-72CFA54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1328-2113-DA40-870E-E33C4D52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FB76-0C74-1349-B78F-AC916A5E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2FB2D-C448-4046-B884-E3E9D3C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D20A-F971-BA47-988B-3D87C627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A4EA5-D81D-5242-BE52-49A50FC9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A1A4B-B844-6A47-8309-EE000C6D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5257B-8204-9344-824B-453A338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D665-FCF4-3843-87B1-DDD6BFAC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EA7E-674A-1443-8DB6-6E2FFA8C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E8F3-EA6F-834D-9F1C-D4A53F0D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86C9-9F50-F940-BCC3-ACEC241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AB5E-6458-4049-8802-513B3D4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388B-3D1A-DE4A-9167-C7E4D06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DEB2-3AFF-9A48-965D-02CBE596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65126"/>
            <a:ext cx="1086691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5C83-171B-774D-81A1-A61629A0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88" y="1425039"/>
            <a:ext cx="10866912" cy="475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46579-413E-7F45-B2D4-C70056B45549}"/>
              </a:ext>
            </a:extLst>
          </p:cNvPr>
          <p:cNvSpPr txBox="1"/>
          <p:nvPr userDrawn="1"/>
        </p:nvSpPr>
        <p:spPr>
          <a:xfrm>
            <a:off x="11508783" y="6337978"/>
            <a:ext cx="536047" cy="391628"/>
          </a:xfrm>
          <a:prstGeom prst="rect">
            <a:avLst/>
          </a:prstGeom>
          <a:solidFill>
            <a:srgbClr val="80C565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fld id="{260E2A6B-A809-4840-BF14-8648BC0BDF87}" type="slidenum">
              <a:rPr lang="id-ID" sz="1600" b="0" i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endParaRPr lang="id-ID" sz="1600" b="0" i="0" dirty="0">
              <a:solidFill>
                <a:schemeClr val="bg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54E19-D36A-7E43-BFD0-B8B1DB84611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7632246" y="6415996"/>
            <a:ext cx="3589839" cy="438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107E3F-AB87-0741-A5A5-50B7F7EBB61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8787308" y="6393316"/>
            <a:ext cx="842832" cy="487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363FB1-2AF9-BB42-BD6C-7F9FE3915F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4183" y="6440735"/>
            <a:ext cx="2084746" cy="254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E95AD1-0609-F84B-891B-137A76D2F8E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47170" y="6413067"/>
            <a:ext cx="536047" cy="3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Gotham Bold" panose="02000604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1.awsstatic.com/training-and-certification/docs-cloud-practitioner/AWS-Certified-Cloud-Practitioner_Exam-Guide.pdf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5BA9-8E35-6E44-BDE8-E8848163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792" y="285008"/>
            <a:ext cx="10628415" cy="985652"/>
          </a:xfrm>
        </p:spPr>
        <p:txBody>
          <a:bodyPr/>
          <a:lstStyle/>
          <a:p>
            <a:r>
              <a:rPr lang="en-US" dirty="0"/>
              <a:t>AWS Core services with IAM</a:t>
            </a:r>
          </a:p>
        </p:txBody>
      </p:sp>
    </p:spTree>
    <p:extLst>
      <p:ext uri="{BB962C8B-B14F-4D97-AF65-F5344CB8AC3E}">
        <p14:creationId xmlns:p14="http://schemas.microsoft.com/office/powerpoint/2010/main" val="248135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7C2E3-63F6-C54A-9092-9CEBB5BB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76" y="4266563"/>
            <a:ext cx="3706048" cy="454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0E27D-5C10-BC4A-9EAA-1A74FD88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40" y="2563030"/>
            <a:ext cx="7155945" cy="1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ECA1-C47F-1E46-BE18-94BD676D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1258C6B-AEFE-CD4C-9C92-7D82AEBF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" name="Picture 2" descr="Image for post">
            <a:extLst>
              <a:ext uri="{FF2B5EF4-FFF2-40B4-BE49-F238E27FC236}">
                <a16:creationId xmlns:a16="http://schemas.microsoft.com/office/drawing/2014/main" id="{DB84B106-5B4C-F34F-ACA3-16B83A8FE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8092"/>
            <a:ext cx="12192001" cy="45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39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42D4-74DC-3A4A-9853-D48C1FCC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929A-D68B-B242-9E8F-6B51F81A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08DFA-E463-D54E-9115-FE335F506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75" y="0"/>
            <a:ext cx="989044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D016DD-4FAF-6A43-A5A8-0B804B1A46C0}"/>
              </a:ext>
            </a:extLst>
          </p:cNvPr>
          <p:cNvSpPr/>
          <p:nvPr/>
        </p:nvSpPr>
        <p:spPr>
          <a:xfrm>
            <a:off x="9171093" y="5946987"/>
            <a:ext cx="2182707" cy="78570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" pitchFamily="2" charset="77"/>
              </a:rPr>
              <a:t>193 services in </a:t>
            </a:r>
            <a:br>
              <a:rPr lang="en-US" sz="1600" dirty="0">
                <a:latin typeface="Montserrat" pitchFamily="2" charset="77"/>
              </a:rPr>
            </a:br>
            <a:r>
              <a:rPr lang="en-US" sz="1600" dirty="0">
                <a:latin typeface="Montserrat" pitchFamily="2" charset="77"/>
              </a:rPr>
              <a:t>25 categories</a:t>
            </a:r>
            <a:br>
              <a:rPr lang="en-US" sz="1600" dirty="0">
                <a:latin typeface="Montserrat" pitchFamily="2" charset="77"/>
              </a:rPr>
            </a:br>
            <a:r>
              <a:rPr lang="en-US" sz="1600" dirty="0">
                <a:latin typeface="Montserrat" pitchFamily="2" charset="77"/>
              </a:rPr>
              <a:t>(2021-06-11)</a:t>
            </a:r>
          </a:p>
        </p:txBody>
      </p:sp>
    </p:spTree>
    <p:extLst>
      <p:ext uri="{BB962C8B-B14F-4D97-AF65-F5344CB8AC3E}">
        <p14:creationId xmlns:p14="http://schemas.microsoft.com/office/powerpoint/2010/main" val="224925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168C8EC-41D3-6743-96F8-1AC693F50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816" y="5847010"/>
            <a:ext cx="5785184" cy="3391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9AC91D-E746-B54B-8915-F060AC5BB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23" y="365126"/>
            <a:ext cx="5785184" cy="1432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00588B-6075-3D4C-9874-370197A4C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23" y="1797419"/>
            <a:ext cx="5785184" cy="13506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BC0914-C56A-6049-A5A1-C3B396776BBE}"/>
              </a:ext>
            </a:extLst>
          </p:cNvPr>
          <p:cNvSpPr/>
          <p:nvPr/>
        </p:nvSpPr>
        <p:spPr>
          <a:xfrm>
            <a:off x="1016669" y="2532064"/>
            <a:ext cx="4373479" cy="23460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01EC2-BB79-CA4C-9948-E3ABCACE614A}"/>
              </a:ext>
            </a:extLst>
          </p:cNvPr>
          <p:cNvSpPr txBox="1"/>
          <p:nvPr/>
        </p:nvSpPr>
        <p:spPr>
          <a:xfrm>
            <a:off x="0" y="43145"/>
            <a:ext cx="5283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From </a:t>
            </a:r>
            <a:r>
              <a:rPr lang="en-GB" sz="1400" dirty="0">
                <a:latin typeface="Montserrat" pitchFamily="2" charset="77"/>
                <a:hlinkClick r:id="rId6"/>
              </a:rPr>
              <a:t>AWS-Certified-Cloud-</a:t>
            </a:r>
            <a:r>
              <a:rPr lang="en-GB" sz="1400" dirty="0" err="1">
                <a:latin typeface="Montserrat" pitchFamily="2" charset="77"/>
                <a:hlinkClick r:id="rId6"/>
              </a:rPr>
              <a:t>Practitioner_Exam</a:t>
            </a:r>
            <a:r>
              <a:rPr lang="en-GB" sz="1400" dirty="0">
                <a:latin typeface="Montserrat" pitchFamily="2" charset="77"/>
                <a:hlinkClick r:id="rId6"/>
              </a:rPr>
              <a:t>-</a:t>
            </a:r>
            <a:r>
              <a:rPr lang="en-GB" sz="1400" dirty="0" err="1">
                <a:latin typeface="Montserrat" pitchFamily="2" charset="77"/>
                <a:hlinkClick r:id="rId6"/>
              </a:rPr>
              <a:t>Guide.pdf</a:t>
            </a:r>
            <a:endParaRPr lang="en-US" sz="1400" dirty="0">
              <a:latin typeface="Montserrat" pitchFamily="2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A226B6-36CF-D045-90AC-112A13CE6D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16" y="3229712"/>
            <a:ext cx="5785184" cy="26172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6DCECD-4E73-104D-9209-547321BF6285}"/>
              </a:ext>
            </a:extLst>
          </p:cNvPr>
          <p:cNvCxnSpPr/>
          <p:nvPr/>
        </p:nvCxnSpPr>
        <p:spPr>
          <a:xfrm flipV="1">
            <a:off x="334880" y="365126"/>
            <a:ext cx="0" cy="5821016"/>
          </a:xfrm>
          <a:prstGeom prst="line">
            <a:avLst/>
          </a:prstGeom>
          <a:ln w="57150">
            <a:solidFill>
              <a:srgbClr val="454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7CD8F9-1260-4941-A6F7-76EB9EE9D780}"/>
              </a:ext>
            </a:extLst>
          </p:cNvPr>
          <p:cNvCxnSpPr/>
          <p:nvPr/>
        </p:nvCxnSpPr>
        <p:spPr>
          <a:xfrm flipV="1">
            <a:off x="6071936" y="365126"/>
            <a:ext cx="0" cy="5821016"/>
          </a:xfrm>
          <a:prstGeom prst="line">
            <a:avLst/>
          </a:prstGeom>
          <a:ln w="57150">
            <a:solidFill>
              <a:srgbClr val="454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5B0E0E-5744-F449-B578-AC2A7C331A31}"/>
              </a:ext>
            </a:extLst>
          </p:cNvPr>
          <p:cNvCxnSpPr>
            <a:cxnSpLocks/>
          </p:cNvCxnSpPr>
          <p:nvPr/>
        </p:nvCxnSpPr>
        <p:spPr>
          <a:xfrm>
            <a:off x="36097" y="1833515"/>
            <a:ext cx="6214701" cy="0"/>
          </a:xfrm>
          <a:prstGeom prst="line">
            <a:avLst/>
          </a:prstGeom>
          <a:ln w="571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9C2A5E-9132-724A-9957-1636C47BBF8B}"/>
              </a:ext>
            </a:extLst>
          </p:cNvPr>
          <p:cNvCxnSpPr>
            <a:cxnSpLocks/>
          </p:cNvCxnSpPr>
          <p:nvPr/>
        </p:nvCxnSpPr>
        <p:spPr>
          <a:xfrm>
            <a:off x="36097" y="3196923"/>
            <a:ext cx="6214701" cy="0"/>
          </a:xfrm>
          <a:prstGeom prst="line">
            <a:avLst/>
          </a:prstGeom>
          <a:ln w="571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5B0C8A8-81AF-584C-9248-28C5131CFA17}"/>
              </a:ext>
            </a:extLst>
          </p:cNvPr>
          <p:cNvGrpSpPr/>
          <p:nvPr/>
        </p:nvGrpSpPr>
        <p:grpSpPr>
          <a:xfrm>
            <a:off x="6354253" y="1467305"/>
            <a:ext cx="2777713" cy="2129517"/>
            <a:chOff x="6354253" y="1467305"/>
            <a:chExt cx="2777713" cy="212951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73AB5E-89FE-3D42-8D5A-21CC3557A390}"/>
                </a:ext>
              </a:extLst>
            </p:cNvPr>
            <p:cNvSpPr/>
            <p:nvPr/>
          </p:nvSpPr>
          <p:spPr>
            <a:xfrm>
              <a:off x="6394783" y="1467305"/>
              <a:ext cx="2737183" cy="21295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002060"/>
                  </a:solidFill>
                  <a:latin typeface="Montserrat" pitchFamily="2" charset="77"/>
                </a:rPr>
                <a:t>Compute services</a:t>
              </a:r>
            </a:p>
          </p:txBody>
        </p:sp>
        <p:pic>
          <p:nvPicPr>
            <p:cNvPr id="24" name="Graphic 5">
              <a:extLst>
                <a:ext uri="{FF2B5EF4-FFF2-40B4-BE49-F238E27FC236}">
                  <a16:creationId xmlns:a16="http://schemas.microsoft.com/office/drawing/2014/main" id="{05C48A2C-6668-C941-A408-BB5CE2571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8169" y="1797419"/>
              <a:ext cx="471213" cy="47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EBD6414B-CC15-D447-81E7-8CE01CF8B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4253" y="2262616"/>
              <a:ext cx="11590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Compute Cloud (EC2)</a:t>
              </a:r>
            </a:p>
          </p:txBody>
        </p:sp>
        <p:pic>
          <p:nvPicPr>
            <p:cNvPr id="26" name="Graphic 18">
              <a:extLst>
                <a:ext uri="{FF2B5EF4-FFF2-40B4-BE49-F238E27FC236}">
                  <a16:creationId xmlns:a16="http://schemas.microsoft.com/office/drawing/2014/main" id="{17447196-6C1E-1740-A000-E71AB8D076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9303" y="2683155"/>
              <a:ext cx="471213" cy="47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763D900E-C4C3-C249-A842-8B812416B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1845" y="3127166"/>
              <a:ext cx="140612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Container Service (EC2)</a:t>
              </a:r>
            </a:p>
          </p:txBody>
        </p:sp>
        <p:pic>
          <p:nvPicPr>
            <p:cNvPr id="28" name="Graphic 7">
              <a:extLst>
                <a:ext uri="{FF2B5EF4-FFF2-40B4-BE49-F238E27FC236}">
                  <a16:creationId xmlns:a16="http://schemas.microsoft.com/office/drawing/2014/main" id="{9596FB62-088F-3C49-A096-03228E370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8887" y="1797419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6CF444FC-ACB4-634A-A58C-4C54CE504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6246" y="2262616"/>
              <a:ext cx="93047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768B87-8999-1342-A367-F6BA69C4EA2C}"/>
              </a:ext>
            </a:extLst>
          </p:cNvPr>
          <p:cNvGrpSpPr/>
          <p:nvPr/>
        </p:nvGrpSpPr>
        <p:grpSpPr>
          <a:xfrm>
            <a:off x="9278612" y="1467305"/>
            <a:ext cx="2752964" cy="2129517"/>
            <a:chOff x="9278612" y="1467305"/>
            <a:chExt cx="2752964" cy="212951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1653EB-E85E-6549-8418-CDF6993D9929}"/>
                </a:ext>
              </a:extLst>
            </p:cNvPr>
            <p:cNvSpPr/>
            <p:nvPr/>
          </p:nvSpPr>
          <p:spPr>
            <a:xfrm>
              <a:off x="9294393" y="1467305"/>
              <a:ext cx="2737183" cy="21295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002060"/>
                  </a:solidFill>
                  <a:latin typeface="Montserrat" pitchFamily="2" charset="77"/>
                </a:rPr>
                <a:t>Storage services</a:t>
              </a:r>
            </a:p>
          </p:txBody>
        </p:sp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0F94475D-AE72-BF46-B9F2-EA910DF7A7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2133" y="1804613"/>
              <a:ext cx="464937" cy="46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Graphic 17">
              <a:extLst>
                <a:ext uri="{FF2B5EF4-FFF2-40B4-BE49-F238E27FC236}">
                  <a16:creationId xmlns:a16="http://schemas.microsoft.com/office/drawing/2014/main" id="{507F4523-854E-454D-B2E2-C50F01642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020" y="2683155"/>
              <a:ext cx="464937" cy="46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Graphic 8">
              <a:extLst>
                <a:ext uri="{FF2B5EF4-FFF2-40B4-BE49-F238E27FC236}">
                  <a16:creationId xmlns:a16="http://schemas.microsoft.com/office/drawing/2014/main" id="{1CB12C80-4B4A-7347-8591-EA7C4D1AA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658" y="1800252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763632C9-0E09-9748-B0E6-F2F7A97C0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19340" y="3148092"/>
              <a:ext cx="1087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Block Store (EBS)</a:t>
              </a:r>
            </a:p>
          </p:txBody>
        </p:sp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E182D208-FF2E-2A4F-AE1E-7F69B26ED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8612" y="2262616"/>
              <a:ext cx="1087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Simple Storage Service (S3)</a:t>
              </a:r>
            </a:p>
          </p:txBody>
        </p:sp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0B062034-FDDA-7042-B736-AC51C9D51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0957" y="2262616"/>
              <a:ext cx="1087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File System (EFS)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658E47-A10B-A543-A8CE-D34929C605F6}"/>
              </a:ext>
            </a:extLst>
          </p:cNvPr>
          <p:cNvGrpSpPr/>
          <p:nvPr/>
        </p:nvGrpSpPr>
        <p:grpSpPr>
          <a:xfrm>
            <a:off x="6382716" y="3777369"/>
            <a:ext cx="2749250" cy="2129517"/>
            <a:chOff x="6382716" y="3777369"/>
            <a:chExt cx="2749250" cy="21295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F0F913-C3FB-314A-9A9C-45D30764B53F}"/>
                </a:ext>
              </a:extLst>
            </p:cNvPr>
            <p:cNvSpPr/>
            <p:nvPr/>
          </p:nvSpPr>
          <p:spPr>
            <a:xfrm>
              <a:off x="6394783" y="3777369"/>
              <a:ext cx="2737183" cy="2129517"/>
            </a:xfrm>
            <a:prstGeom prst="rect">
              <a:avLst/>
            </a:prstGeom>
            <a:solidFill>
              <a:srgbClr val="7030A0">
                <a:alpha val="301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002060"/>
                  </a:solidFill>
                  <a:latin typeface="Montserrat" pitchFamily="2" charset="77"/>
                </a:rPr>
                <a:t>Networking services</a:t>
              </a:r>
            </a:p>
          </p:txBody>
        </p:sp>
        <p:pic>
          <p:nvPicPr>
            <p:cNvPr id="36" name="Graphic 6">
              <a:extLst>
                <a:ext uri="{FF2B5EF4-FFF2-40B4-BE49-F238E27FC236}">
                  <a16:creationId xmlns:a16="http://schemas.microsoft.com/office/drawing/2014/main" id="{70B757BC-BFC5-0243-916E-259D6C0275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378" y="4161271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6">
              <a:extLst>
                <a:ext uri="{FF2B5EF4-FFF2-40B4-BE49-F238E27FC236}">
                  <a16:creationId xmlns:a16="http://schemas.microsoft.com/office/drawing/2014/main" id="{A762A341-4AA5-5643-98D5-335609F70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0516" y="4643143"/>
              <a:ext cx="93047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CloudFront</a:t>
              </a:r>
            </a:p>
          </p:txBody>
        </p:sp>
        <p:sp>
          <p:nvSpPr>
            <p:cNvPr id="38" name="TextBox 6">
              <a:extLst>
                <a:ext uri="{FF2B5EF4-FFF2-40B4-BE49-F238E27FC236}">
                  <a16:creationId xmlns:a16="http://schemas.microsoft.com/office/drawing/2014/main" id="{68C23C77-9E59-DA4B-86C1-D80F5EC8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8865" y="5600789"/>
              <a:ext cx="9304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  <p:sp>
          <p:nvSpPr>
            <p:cNvPr id="39" name="TextBox 6">
              <a:extLst>
                <a:ext uri="{FF2B5EF4-FFF2-40B4-BE49-F238E27FC236}">
                  <a16:creationId xmlns:a16="http://schemas.microsoft.com/office/drawing/2014/main" id="{F5E85292-16BA-4E4B-B5D7-08793E718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2716" y="4626468"/>
              <a:ext cx="11645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40" name="Graphic 21">
              <a:extLst>
                <a:ext uri="{FF2B5EF4-FFF2-40B4-BE49-F238E27FC236}">
                  <a16:creationId xmlns:a16="http://schemas.microsoft.com/office/drawing/2014/main" id="{DF03E66A-09E5-D446-92FC-74CE3912F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1506" y="5110137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Graphic 19">
              <a:extLst>
                <a:ext uri="{FF2B5EF4-FFF2-40B4-BE49-F238E27FC236}">
                  <a16:creationId xmlns:a16="http://schemas.microsoft.com/office/drawing/2014/main" id="{9CC114F7-4B50-E747-BDC8-441615CF1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8887" y="4153297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161611-90B5-7149-959A-38EFBD609D79}"/>
              </a:ext>
            </a:extLst>
          </p:cNvPr>
          <p:cNvGrpSpPr/>
          <p:nvPr/>
        </p:nvGrpSpPr>
        <p:grpSpPr>
          <a:xfrm>
            <a:off x="9294393" y="3777369"/>
            <a:ext cx="2737183" cy="2129517"/>
            <a:chOff x="9294393" y="3777369"/>
            <a:chExt cx="2737183" cy="212951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706A9C-F567-F440-8E22-A64746986D32}"/>
                </a:ext>
              </a:extLst>
            </p:cNvPr>
            <p:cNvSpPr/>
            <p:nvPr/>
          </p:nvSpPr>
          <p:spPr>
            <a:xfrm>
              <a:off x="9294393" y="3777369"/>
              <a:ext cx="2737183" cy="21295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002060"/>
                  </a:solidFill>
                  <a:latin typeface="Montserrat" pitchFamily="2" charset="77"/>
                </a:rPr>
                <a:t>Database services</a:t>
              </a:r>
            </a:p>
          </p:txBody>
        </p:sp>
        <p:pic>
          <p:nvPicPr>
            <p:cNvPr id="42" name="Graphic 6">
              <a:extLst>
                <a:ext uri="{FF2B5EF4-FFF2-40B4-BE49-F238E27FC236}">
                  <a16:creationId xmlns:a16="http://schemas.microsoft.com/office/drawing/2014/main" id="{B5529E32-8F59-8F45-915D-8FF118F24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5116" y="4154286"/>
              <a:ext cx="463217" cy="46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Graphic 23">
              <a:extLst>
                <a:ext uri="{FF2B5EF4-FFF2-40B4-BE49-F238E27FC236}">
                  <a16:creationId xmlns:a16="http://schemas.microsoft.com/office/drawing/2014/main" id="{B559E98D-5A70-484F-867C-4D59BE785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8147" y="5112117"/>
              <a:ext cx="463217" cy="46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F0E24E1A-443B-B746-9469-80E8CCFD6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6183" y="5600789"/>
              <a:ext cx="9304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5CA14AA-8C66-A840-AA8A-4EF6D9787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8142" y="4617503"/>
              <a:ext cx="1351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Relational Database Service (RDS)</a:t>
              </a:r>
            </a:p>
          </p:txBody>
        </p:sp>
        <p:pic>
          <p:nvPicPr>
            <p:cNvPr id="46" name="Graphic 23">
              <a:extLst>
                <a:ext uri="{FF2B5EF4-FFF2-40B4-BE49-F238E27FC236}">
                  <a16:creationId xmlns:a16="http://schemas.microsoft.com/office/drawing/2014/main" id="{5600DD27-AB54-2940-AB0D-26B4FFD80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5519" y="4153297"/>
              <a:ext cx="478162" cy="47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6">
              <a:extLst>
                <a:ext uri="{FF2B5EF4-FFF2-40B4-BE49-F238E27FC236}">
                  <a16:creationId xmlns:a16="http://schemas.microsoft.com/office/drawing/2014/main" id="{8D6F929C-E614-F649-B1C0-5EC401C4B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9361" y="4656805"/>
              <a:ext cx="9304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Redshift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544CBC-F356-7944-889D-A0FBFA8C772F}"/>
              </a:ext>
            </a:extLst>
          </p:cNvPr>
          <p:cNvGrpSpPr/>
          <p:nvPr/>
        </p:nvGrpSpPr>
        <p:grpSpPr>
          <a:xfrm>
            <a:off x="6369700" y="367928"/>
            <a:ext cx="5661876" cy="967884"/>
            <a:chOff x="6369700" y="367928"/>
            <a:chExt cx="5661876" cy="967884"/>
          </a:xfrm>
          <a:solidFill>
            <a:srgbClr val="FF0000">
              <a:alpha val="30000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1BAA37D-6252-6F41-84AA-E0681942E92E}"/>
                </a:ext>
              </a:extLst>
            </p:cNvPr>
            <p:cNvSpPr/>
            <p:nvPr/>
          </p:nvSpPr>
          <p:spPr>
            <a:xfrm>
              <a:off x="6369700" y="367928"/>
              <a:ext cx="5661876" cy="9678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002060"/>
                  </a:solidFill>
                  <a:latin typeface="Montserrat" pitchFamily="2" charset="77"/>
                </a:rPr>
                <a:t>Security services</a:t>
              </a:r>
            </a:p>
          </p:txBody>
        </p:sp>
        <p:pic>
          <p:nvPicPr>
            <p:cNvPr id="52" name="Graphic 19">
              <a:extLst>
                <a:ext uri="{FF2B5EF4-FFF2-40B4-BE49-F238E27FC236}">
                  <a16:creationId xmlns:a16="http://schemas.microsoft.com/office/drawing/2014/main" id="{F277ABBD-F585-274B-9A6D-2EDE23595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240" y="455467"/>
              <a:ext cx="475286" cy="47528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6">
              <a:extLst>
                <a:ext uri="{FF2B5EF4-FFF2-40B4-BE49-F238E27FC236}">
                  <a16:creationId xmlns:a16="http://schemas.microsoft.com/office/drawing/2014/main" id="{4C68C2C6-A78A-1F4D-8131-F2B7D3144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5436" y="964686"/>
              <a:ext cx="2763052" cy="2462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Identity and Access Management (IAM)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94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1572-00EC-EA4A-8255-63895940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1549-7F9F-8045-9ECF-605DFD8C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pplying the AWS Shared Responsibility Model to your GxP Solution | AWS for  Industries">
            <a:extLst>
              <a:ext uri="{FF2B5EF4-FFF2-40B4-BE49-F238E27FC236}">
                <a16:creationId xmlns:a16="http://schemas.microsoft.com/office/drawing/2014/main" id="{BE9AC770-B69A-8D4E-81EF-8B7D06174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66" y="243840"/>
            <a:ext cx="7759756" cy="5933123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2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1751-1198-0E40-BC76-C67333EF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E6AF7D-F271-734B-AE0D-7314AA7A8D3A}"/>
              </a:ext>
            </a:extLst>
          </p:cNvPr>
          <p:cNvSpPr/>
          <p:nvPr/>
        </p:nvSpPr>
        <p:spPr>
          <a:xfrm>
            <a:off x="1235495" y="1303577"/>
            <a:ext cx="10349780" cy="48988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account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1FBC73B-E709-2047-AC40-92FCA2EBB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95" y="130357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4A57225-C04C-AE4A-9308-307C9218CCFF}"/>
              </a:ext>
            </a:extLst>
          </p:cNvPr>
          <p:cNvGrpSpPr/>
          <p:nvPr/>
        </p:nvGrpSpPr>
        <p:grpSpPr>
          <a:xfrm>
            <a:off x="3704176" y="2225614"/>
            <a:ext cx="7649624" cy="3390182"/>
            <a:chOff x="3704176" y="2225614"/>
            <a:chExt cx="7649624" cy="33901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145EBA-CB2A-D54C-B07C-84AF3C4DEA15}"/>
                </a:ext>
              </a:extLst>
            </p:cNvPr>
            <p:cNvSpPr/>
            <p:nvPr/>
          </p:nvSpPr>
          <p:spPr>
            <a:xfrm>
              <a:off x="3704176" y="2225615"/>
              <a:ext cx="7649624" cy="3390181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7" name="Graphic 28">
              <a:extLst>
                <a:ext uri="{FF2B5EF4-FFF2-40B4-BE49-F238E27FC236}">
                  <a16:creationId xmlns:a16="http://schemas.microsoft.com/office/drawing/2014/main" id="{A3AE45E1-1A5C-8148-B61E-F713D5988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176" y="2225614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97D47A-7287-B248-B391-44D8661167EB}"/>
              </a:ext>
            </a:extLst>
          </p:cNvPr>
          <p:cNvGrpSpPr/>
          <p:nvPr/>
        </p:nvGrpSpPr>
        <p:grpSpPr>
          <a:xfrm>
            <a:off x="4726255" y="2458528"/>
            <a:ext cx="1829821" cy="2958860"/>
            <a:chOff x="4726255" y="2458528"/>
            <a:chExt cx="1829821" cy="29588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7340F8-E903-0047-89BD-2E9874E78453}"/>
                </a:ext>
              </a:extLst>
            </p:cNvPr>
            <p:cNvSpPr/>
            <p:nvPr/>
          </p:nvSpPr>
          <p:spPr>
            <a:xfrm>
              <a:off x="4726256" y="2458528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1</a:t>
              </a:r>
            </a:p>
          </p:txBody>
        </p:sp>
        <p:pic>
          <p:nvPicPr>
            <p:cNvPr id="9" name="Graphic 34">
              <a:extLst>
                <a:ext uri="{FF2B5EF4-FFF2-40B4-BE49-F238E27FC236}">
                  <a16:creationId xmlns:a16="http://schemas.microsoft.com/office/drawing/2014/main" id="{9EEA613C-852A-5F46-9607-8C7C42F8E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255" y="2459935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E52218-2D79-2D40-BB69-2D8E65B9CF47}"/>
              </a:ext>
            </a:extLst>
          </p:cNvPr>
          <p:cNvGrpSpPr/>
          <p:nvPr/>
        </p:nvGrpSpPr>
        <p:grpSpPr>
          <a:xfrm>
            <a:off x="6875507" y="2458528"/>
            <a:ext cx="1829820" cy="2958860"/>
            <a:chOff x="6750020" y="2458528"/>
            <a:chExt cx="1829820" cy="29588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46F986-C3E2-9746-9071-A534CE496ED6}"/>
                </a:ext>
              </a:extLst>
            </p:cNvPr>
            <p:cNvSpPr/>
            <p:nvPr/>
          </p:nvSpPr>
          <p:spPr>
            <a:xfrm>
              <a:off x="6750020" y="2458528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2</a:t>
              </a:r>
            </a:p>
          </p:txBody>
        </p:sp>
        <p:pic>
          <p:nvPicPr>
            <p:cNvPr id="11" name="Graphic 34">
              <a:extLst>
                <a:ext uri="{FF2B5EF4-FFF2-40B4-BE49-F238E27FC236}">
                  <a16:creationId xmlns:a16="http://schemas.microsoft.com/office/drawing/2014/main" id="{C9AB23E2-7EF2-684E-AAF9-50FF5C304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0020" y="2459935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A1D3BF-5066-0F43-9C4F-EE73D182A67B}"/>
              </a:ext>
            </a:extLst>
          </p:cNvPr>
          <p:cNvGrpSpPr/>
          <p:nvPr/>
        </p:nvGrpSpPr>
        <p:grpSpPr>
          <a:xfrm>
            <a:off x="9024757" y="2458528"/>
            <a:ext cx="1829820" cy="2958860"/>
            <a:chOff x="8853262" y="2458527"/>
            <a:chExt cx="1829820" cy="29588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1BB46D-4F51-EE43-A360-6FB0AF747585}"/>
                </a:ext>
              </a:extLst>
            </p:cNvPr>
            <p:cNvSpPr/>
            <p:nvPr/>
          </p:nvSpPr>
          <p:spPr>
            <a:xfrm>
              <a:off x="8853262" y="2458527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3</a:t>
              </a:r>
            </a:p>
          </p:txBody>
        </p:sp>
        <p:pic>
          <p:nvPicPr>
            <p:cNvPr id="13" name="Graphic 34">
              <a:extLst>
                <a:ext uri="{FF2B5EF4-FFF2-40B4-BE49-F238E27FC236}">
                  <a16:creationId xmlns:a16="http://schemas.microsoft.com/office/drawing/2014/main" id="{EB68FAAA-79BE-6B48-A326-0D61DA972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62" y="2459934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4D92DF4-9FC7-B445-9D8D-D5377E5909F1}"/>
              </a:ext>
            </a:extLst>
          </p:cNvPr>
          <p:cNvSpPr/>
          <p:nvPr/>
        </p:nvSpPr>
        <p:spPr bwMode="auto">
          <a:xfrm>
            <a:off x="4600275" y="1867694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BE1B0-1502-4E4F-AAF6-30421E0A33FF}"/>
              </a:ext>
            </a:extLst>
          </p:cNvPr>
          <p:cNvSpPr/>
          <p:nvPr/>
        </p:nvSpPr>
        <p:spPr bwMode="auto">
          <a:xfrm>
            <a:off x="6768539" y="1877833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4B2C96-4A2F-B84A-8EDD-ECF387CE233B}"/>
              </a:ext>
            </a:extLst>
          </p:cNvPr>
          <p:cNvSpPr/>
          <p:nvPr/>
        </p:nvSpPr>
        <p:spPr bwMode="auto">
          <a:xfrm>
            <a:off x="8933413" y="1867694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20" name="Graphic 5">
            <a:extLst>
              <a:ext uri="{FF2B5EF4-FFF2-40B4-BE49-F238E27FC236}">
                <a16:creationId xmlns:a16="http://schemas.microsoft.com/office/drawing/2014/main" id="{30E98AB1-1907-4E4A-ACDE-74C5D335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76" y="3723856"/>
            <a:ext cx="461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6">
            <a:extLst>
              <a:ext uri="{FF2B5EF4-FFF2-40B4-BE49-F238E27FC236}">
                <a16:creationId xmlns:a16="http://schemas.microsoft.com/office/drawing/2014/main" id="{831F81B3-8150-6042-9B12-6322775C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566" y="4183289"/>
            <a:ext cx="12210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3B7DA6-E6F7-684A-9B1C-9E66FC63584D}"/>
              </a:ext>
            </a:extLst>
          </p:cNvPr>
          <p:cNvSpPr/>
          <p:nvPr/>
        </p:nvSpPr>
        <p:spPr>
          <a:xfrm>
            <a:off x="5018686" y="3148118"/>
            <a:ext cx="1248715" cy="16131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80 – 0.0.0.0/0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D2022B-9331-5C46-894D-EEFE82841B42}"/>
              </a:ext>
            </a:extLst>
          </p:cNvPr>
          <p:cNvGrpSpPr/>
          <p:nvPr/>
        </p:nvGrpSpPr>
        <p:grpSpPr>
          <a:xfrm>
            <a:off x="1535893" y="2655347"/>
            <a:ext cx="1221042" cy="804617"/>
            <a:chOff x="1948964" y="2734573"/>
            <a:chExt cx="1221042" cy="804617"/>
          </a:xfrm>
        </p:grpSpPr>
        <p:pic>
          <p:nvPicPr>
            <p:cNvPr id="24" name="Graphic 21">
              <a:extLst>
                <a:ext uri="{FF2B5EF4-FFF2-40B4-BE49-F238E27FC236}">
                  <a16:creationId xmlns:a16="http://schemas.microsoft.com/office/drawing/2014/main" id="{863B5834-A800-1E49-BBB3-10BF13E98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653" y="2734573"/>
              <a:ext cx="4616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2D92348B-9D68-774E-88FA-5B24BE4B2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964" y="3262191"/>
              <a:ext cx="12210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5C50AD-9AC8-764A-ABE1-A067CC236785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 bwMode="auto">
          <a:xfrm>
            <a:off x="2377247" y="2886180"/>
            <a:ext cx="3031529" cy="10685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">
            <a:extLst>
              <a:ext uri="{FF2B5EF4-FFF2-40B4-BE49-F238E27FC236}">
                <a16:creationId xmlns:a16="http://schemas.microsoft.com/office/drawing/2014/main" id="{764F887C-DE87-6A43-A70A-46606B8AF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220" y="2987413"/>
            <a:ext cx="867807" cy="27699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 record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851114D-B4DA-4A4C-8FFA-03DF9EB6A992}"/>
              </a:ext>
            </a:extLst>
          </p:cNvPr>
          <p:cNvGrpSpPr/>
          <p:nvPr/>
        </p:nvGrpSpPr>
        <p:grpSpPr>
          <a:xfrm>
            <a:off x="1391271" y="4231786"/>
            <a:ext cx="1506537" cy="868825"/>
            <a:chOff x="1806216" y="4263576"/>
            <a:chExt cx="1506537" cy="868825"/>
          </a:xfrm>
        </p:grpSpPr>
        <p:pic>
          <p:nvPicPr>
            <p:cNvPr id="30" name="Graphic 10">
              <a:extLst>
                <a:ext uri="{FF2B5EF4-FFF2-40B4-BE49-F238E27FC236}">
                  <a16:creationId xmlns:a16="http://schemas.microsoft.com/office/drawing/2014/main" id="{45F4D868-E78A-444D-A1B5-10F4D954F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535" y="426357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8">
              <a:extLst>
                <a:ext uri="{FF2B5EF4-FFF2-40B4-BE49-F238E27FC236}">
                  <a16:creationId xmlns:a16="http://schemas.microsoft.com/office/drawing/2014/main" id="{688F6B80-C1E1-9C42-BC93-43A490BB3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6216" y="4824624"/>
              <a:ext cx="15065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S3 bucket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12C5B5-486E-5C40-B6BF-F7DD8A1F1805}"/>
              </a:ext>
            </a:extLst>
          </p:cNvPr>
          <p:cNvCxnSpPr>
            <a:cxnSpLocks/>
            <a:endCxn id="30" idx="3"/>
          </p:cNvCxnSpPr>
          <p:nvPr/>
        </p:nvCxnSpPr>
        <p:spPr bwMode="auto">
          <a:xfrm flipH="1">
            <a:off x="2379490" y="4082608"/>
            <a:ext cx="3012990" cy="3841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5EC48B91-59FA-2C46-AE38-556426CC3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690" y="4196712"/>
            <a:ext cx="193557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err="1">
                <a:latin typeface="Consolas" panose="020B0609020204030204" pitchFamily="49" charset="0"/>
                <a:ea typeface="Amazon Ember" panose="020B0603020204020204" pitchFamily="34" charset="0"/>
                <a:cs typeface="Consolas" panose="020B0609020204030204" pitchFamily="49" charset="0"/>
              </a:rPr>
              <a:t>aws</a:t>
            </a:r>
            <a:r>
              <a:rPr lang="en-US" altLang="en-US" sz="1200" dirty="0">
                <a:latin typeface="Consolas" panose="020B0609020204030204" pitchFamily="49" charset="0"/>
                <a:ea typeface="Amazon Ember" panose="020B0603020204020204" pitchFamily="34" charset="0"/>
                <a:cs typeface="Consolas" panose="020B0609020204030204" pitchFamily="49" charset="0"/>
              </a:rPr>
              <a:t> s3api put-object</a:t>
            </a:r>
          </a:p>
        </p:txBody>
      </p:sp>
    </p:spTree>
    <p:extLst>
      <p:ext uri="{BB962C8B-B14F-4D97-AF65-F5344CB8AC3E}">
        <p14:creationId xmlns:p14="http://schemas.microsoft.com/office/powerpoint/2010/main" val="409890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E3AE2-E597-C142-B4C8-CD429D899687}"/>
              </a:ext>
            </a:extLst>
          </p:cNvPr>
          <p:cNvSpPr txBox="1"/>
          <p:nvPr/>
        </p:nvSpPr>
        <p:spPr>
          <a:xfrm>
            <a:off x="4540125" y="1251137"/>
            <a:ext cx="3111749" cy="120032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latin typeface="Gotham Medium" panose="02000604030000020004" pitchFamily="2" charset="0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05420-51F1-2F47-A91C-A292B0A7CC2E}"/>
              </a:ext>
            </a:extLst>
          </p:cNvPr>
          <p:cNvSpPr txBox="1"/>
          <p:nvPr/>
        </p:nvSpPr>
        <p:spPr>
          <a:xfrm>
            <a:off x="2408324" y="2955564"/>
            <a:ext cx="7353936" cy="3108543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Create an EC2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Install web server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Publish simple web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Make server publicly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Assign DNS record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Log in to server via Session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Put object into s3 bucket from server</a:t>
            </a:r>
          </a:p>
        </p:txBody>
      </p:sp>
    </p:spTree>
    <p:extLst>
      <p:ext uri="{BB962C8B-B14F-4D97-AF65-F5344CB8AC3E}">
        <p14:creationId xmlns:p14="http://schemas.microsoft.com/office/powerpoint/2010/main" val="153174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1751-1198-0E40-BC76-C67333EF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&amp; Challenges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E6AF7D-F271-734B-AE0D-7314AA7A8D3A}"/>
              </a:ext>
            </a:extLst>
          </p:cNvPr>
          <p:cNvSpPr/>
          <p:nvPr/>
        </p:nvSpPr>
        <p:spPr>
          <a:xfrm>
            <a:off x="1235495" y="1303577"/>
            <a:ext cx="10349780" cy="48988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account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1FBC73B-E709-2047-AC40-92FCA2EBB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95" y="130357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4A57225-C04C-AE4A-9308-307C9218CCFF}"/>
              </a:ext>
            </a:extLst>
          </p:cNvPr>
          <p:cNvGrpSpPr/>
          <p:nvPr/>
        </p:nvGrpSpPr>
        <p:grpSpPr>
          <a:xfrm>
            <a:off x="3704176" y="2225614"/>
            <a:ext cx="7649624" cy="3390182"/>
            <a:chOff x="3704176" y="2225614"/>
            <a:chExt cx="7649624" cy="33901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145EBA-CB2A-D54C-B07C-84AF3C4DEA15}"/>
                </a:ext>
              </a:extLst>
            </p:cNvPr>
            <p:cNvSpPr/>
            <p:nvPr/>
          </p:nvSpPr>
          <p:spPr>
            <a:xfrm>
              <a:off x="3704176" y="2225615"/>
              <a:ext cx="7649624" cy="3390181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7" name="Graphic 28">
              <a:extLst>
                <a:ext uri="{FF2B5EF4-FFF2-40B4-BE49-F238E27FC236}">
                  <a16:creationId xmlns:a16="http://schemas.microsoft.com/office/drawing/2014/main" id="{A3AE45E1-1A5C-8148-B61E-F713D5988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176" y="2225614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97D47A-7287-B248-B391-44D8661167EB}"/>
              </a:ext>
            </a:extLst>
          </p:cNvPr>
          <p:cNvGrpSpPr/>
          <p:nvPr/>
        </p:nvGrpSpPr>
        <p:grpSpPr>
          <a:xfrm>
            <a:off x="4726255" y="2458528"/>
            <a:ext cx="1829821" cy="2958860"/>
            <a:chOff x="4726255" y="2458528"/>
            <a:chExt cx="1829821" cy="29588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7340F8-E903-0047-89BD-2E9874E78453}"/>
                </a:ext>
              </a:extLst>
            </p:cNvPr>
            <p:cNvSpPr/>
            <p:nvPr/>
          </p:nvSpPr>
          <p:spPr>
            <a:xfrm>
              <a:off x="4726256" y="2458528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1</a:t>
              </a:r>
            </a:p>
          </p:txBody>
        </p:sp>
        <p:pic>
          <p:nvPicPr>
            <p:cNvPr id="9" name="Graphic 34">
              <a:extLst>
                <a:ext uri="{FF2B5EF4-FFF2-40B4-BE49-F238E27FC236}">
                  <a16:creationId xmlns:a16="http://schemas.microsoft.com/office/drawing/2014/main" id="{9EEA613C-852A-5F46-9607-8C7C42F8E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255" y="2459935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E52218-2D79-2D40-BB69-2D8E65B9CF47}"/>
              </a:ext>
            </a:extLst>
          </p:cNvPr>
          <p:cNvGrpSpPr/>
          <p:nvPr/>
        </p:nvGrpSpPr>
        <p:grpSpPr>
          <a:xfrm>
            <a:off x="6875507" y="2458528"/>
            <a:ext cx="1829820" cy="2958860"/>
            <a:chOff x="6750020" y="2458528"/>
            <a:chExt cx="1829820" cy="29588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46F986-C3E2-9746-9071-A534CE496ED6}"/>
                </a:ext>
              </a:extLst>
            </p:cNvPr>
            <p:cNvSpPr/>
            <p:nvPr/>
          </p:nvSpPr>
          <p:spPr>
            <a:xfrm>
              <a:off x="6750020" y="2458528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2</a:t>
              </a:r>
            </a:p>
          </p:txBody>
        </p:sp>
        <p:pic>
          <p:nvPicPr>
            <p:cNvPr id="11" name="Graphic 34">
              <a:extLst>
                <a:ext uri="{FF2B5EF4-FFF2-40B4-BE49-F238E27FC236}">
                  <a16:creationId xmlns:a16="http://schemas.microsoft.com/office/drawing/2014/main" id="{C9AB23E2-7EF2-684E-AAF9-50FF5C304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0020" y="2459935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A1D3BF-5066-0F43-9C4F-EE73D182A67B}"/>
              </a:ext>
            </a:extLst>
          </p:cNvPr>
          <p:cNvGrpSpPr/>
          <p:nvPr/>
        </p:nvGrpSpPr>
        <p:grpSpPr>
          <a:xfrm>
            <a:off x="9024757" y="2458528"/>
            <a:ext cx="1829820" cy="2958860"/>
            <a:chOff x="8853262" y="2458527"/>
            <a:chExt cx="1829820" cy="29588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1BB46D-4F51-EE43-A360-6FB0AF747585}"/>
                </a:ext>
              </a:extLst>
            </p:cNvPr>
            <p:cNvSpPr/>
            <p:nvPr/>
          </p:nvSpPr>
          <p:spPr>
            <a:xfrm>
              <a:off x="8853262" y="2458527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3</a:t>
              </a:r>
            </a:p>
          </p:txBody>
        </p:sp>
        <p:pic>
          <p:nvPicPr>
            <p:cNvPr id="13" name="Graphic 34">
              <a:extLst>
                <a:ext uri="{FF2B5EF4-FFF2-40B4-BE49-F238E27FC236}">
                  <a16:creationId xmlns:a16="http://schemas.microsoft.com/office/drawing/2014/main" id="{EB68FAAA-79BE-6B48-A326-0D61DA972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62" y="2459934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4D92DF4-9FC7-B445-9D8D-D5377E5909F1}"/>
              </a:ext>
            </a:extLst>
          </p:cNvPr>
          <p:cNvSpPr/>
          <p:nvPr/>
        </p:nvSpPr>
        <p:spPr bwMode="auto">
          <a:xfrm>
            <a:off x="4600275" y="1867694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BE1B0-1502-4E4F-AAF6-30421E0A33FF}"/>
              </a:ext>
            </a:extLst>
          </p:cNvPr>
          <p:cNvSpPr/>
          <p:nvPr/>
        </p:nvSpPr>
        <p:spPr bwMode="auto">
          <a:xfrm>
            <a:off x="6768539" y="1877833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4B2C96-4A2F-B84A-8EDD-ECF387CE233B}"/>
              </a:ext>
            </a:extLst>
          </p:cNvPr>
          <p:cNvSpPr/>
          <p:nvPr/>
        </p:nvSpPr>
        <p:spPr bwMode="auto">
          <a:xfrm>
            <a:off x="8933413" y="1867694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20" name="Graphic 5">
            <a:extLst>
              <a:ext uri="{FF2B5EF4-FFF2-40B4-BE49-F238E27FC236}">
                <a16:creationId xmlns:a16="http://schemas.microsoft.com/office/drawing/2014/main" id="{30E98AB1-1907-4E4A-ACDE-74C5D335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76" y="3723856"/>
            <a:ext cx="461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6">
            <a:extLst>
              <a:ext uri="{FF2B5EF4-FFF2-40B4-BE49-F238E27FC236}">
                <a16:creationId xmlns:a16="http://schemas.microsoft.com/office/drawing/2014/main" id="{831F81B3-8150-6042-9B12-6322775C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566" y="4183289"/>
            <a:ext cx="12210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3B7DA6-E6F7-684A-9B1C-9E66FC63584D}"/>
              </a:ext>
            </a:extLst>
          </p:cNvPr>
          <p:cNvSpPr/>
          <p:nvPr/>
        </p:nvSpPr>
        <p:spPr>
          <a:xfrm>
            <a:off x="5018686" y="3148118"/>
            <a:ext cx="1248715" cy="16131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80 – 0.0.0.0/0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D2022B-9331-5C46-894D-EEFE82841B42}"/>
              </a:ext>
            </a:extLst>
          </p:cNvPr>
          <p:cNvGrpSpPr/>
          <p:nvPr/>
        </p:nvGrpSpPr>
        <p:grpSpPr>
          <a:xfrm>
            <a:off x="1535893" y="2655347"/>
            <a:ext cx="1221042" cy="804617"/>
            <a:chOff x="1948964" y="2734573"/>
            <a:chExt cx="1221042" cy="804617"/>
          </a:xfrm>
        </p:grpSpPr>
        <p:pic>
          <p:nvPicPr>
            <p:cNvPr id="24" name="Graphic 21">
              <a:extLst>
                <a:ext uri="{FF2B5EF4-FFF2-40B4-BE49-F238E27FC236}">
                  <a16:creationId xmlns:a16="http://schemas.microsoft.com/office/drawing/2014/main" id="{863B5834-A800-1E49-BBB3-10BF13E98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653" y="2734573"/>
              <a:ext cx="4616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2D92348B-9D68-774E-88FA-5B24BE4B2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964" y="3262191"/>
              <a:ext cx="12210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5C50AD-9AC8-764A-ABE1-A067CC236785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 bwMode="auto">
          <a:xfrm>
            <a:off x="2377247" y="2886180"/>
            <a:ext cx="3031529" cy="10685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">
            <a:extLst>
              <a:ext uri="{FF2B5EF4-FFF2-40B4-BE49-F238E27FC236}">
                <a16:creationId xmlns:a16="http://schemas.microsoft.com/office/drawing/2014/main" id="{764F887C-DE87-6A43-A70A-46606B8AF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220" y="2987413"/>
            <a:ext cx="867807" cy="27699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 record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851114D-B4DA-4A4C-8FFA-03DF9EB6A992}"/>
              </a:ext>
            </a:extLst>
          </p:cNvPr>
          <p:cNvGrpSpPr/>
          <p:nvPr/>
        </p:nvGrpSpPr>
        <p:grpSpPr>
          <a:xfrm>
            <a:off x="1391271" y="4231786"/>
            <a:ext cx="1506537" cy="868825"/>
            <a:chOff x="1806216" y="4263576"/>
            <a:chExt cx="1506537" cy="868825"/>
          </a:xfrm>
        </p:grpSpPr>
        <p:pic>
          <p:nvPicPr>
            <p:cNvPr id="30" name="Graphic 10">
              <a:extLst>
                <a:ext uri="{FF2B5EF4-FFF2-40B4-BE49-F238E27FC236}">
                  <a16:creationId xmlns:a16="http://schemas.microsoft.com/office/drawing/2014/main" id="{45F4D868-E78A-444D-A1B5-10F4D954F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535" y="426357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8">
              <a:extLst>
                <a:ext uri="{FF2B5EF4-FFF2-40B4-BE49-F238E27FC236}">
                  <a16:creationId xmlns:a16="http://schemas.microsoft.com/office/drawing/2014/main" id="{688F6B80-C1E1-9C42-BC93-43A490BB3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6216" y="4824624"/>
              <a:ext cx="15065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S3 bucket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12C5B5-486E-5C40-B6BF-F7DD8A1F1805}"/>
              </a:ext>
            </a:extLst>
          </p:cNvPr>
          <p:cNvCxnSpPr>
            <a:cxnSpLocks/>
            <a:endCxn id="30" idx="3"/>
          </p:cNvCxnSpPr>
          <p:nvPr/>
        </p:nvCxnSpPr>
        <p:spPr bwMode="auto">
          <a:xfrm flipH="1">
            <a:off x="2379490" y="4082608"/>
            <a:ext cx="3012990" cy="3841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5EC48B91-59FA-2C46-AE38-556426CC3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690" y="4196712"/>
            <a:ext cx="193557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err="1">
                <a:latin typeface="Consolas" panose="020B0609020204030204" pitchFamily="49" charset="0"/>
                <a:ea typeface="Amazon Ember" panose="020B0603020204020204" pitchFamily="34" charset="0"/>
                <a:cs typeface="Consolas" panose="020B0609020204030204" pitchFamily="49" charset="0"/>
              </a:rPr>
              <a:t>aws</a:t>
            </a:r>
            <a:r>
              <a:rPr lang="en-US" altLang="en-US" sz="1200" dirty="0">
                <a:latin typeface="Consolas" panose="020B0609020204030204" pitchFamily="49" charset="0"/>
                <a:ea typeface="Amazon Ember" panose="020B0603020204020204" pitchFamily="34" charset="0"/>
                <a:cs typeface="Consolas" panose="020B0609020204030204" pitchFamily="49" charset="0"/>
              </a:rPr>
              <a:t> s3api put-object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260D3-0962-C941-8C02-E6FF2ADBB901}"/>
              </a:ext>
            </a:extLst>
          </p:cNvPr>
          <p:cNvSpPr/>
          <p:nvPr/>
        </p:nvSpPr>
        <p:spPr>
          <a:xfrm>
            <a:off x="6717167" y="1102668"/>
            <a:ext cx="5474834" cy="5256567"/>
          </a:xfrm>
          <a:prstGeom prst="rect">
            <a:avLst/>
          </a:prstGeom>
          <a:solidFill>
            <a:schemeClr val="bg1">
              <a:alpha val="9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7551F-A7F8-2846-BC11-E6C5191ABF0D}"/>
              </a:ext>
            </a:extLst>
          </p:cNvPr>
          <p:cNvSpPr txBox="1"/>
          <p:nvPr/>
        </p:nvSpPr>
        <p:spPr>
          <a:xfrm>
            <a:off x="6917071" y="2580767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Single server </a:t>
            </a:r>
            <a:r>
              <a:rPr lang="en-US" b="1" dirty="0">
                <a:solidFill>
                  <a:srgbClr val="002060"/>
                </a:solidFill>
                <a:latin typeface="Montserrat" pitchFamily="2" charset="77"/>
                <a:sym typeface="Wingdings" pitchFamily="2" charset="2"/>
              </a:rPr>
              <a:t> s</a:t>
            </a:r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ingle point of failure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EEDE73-EBCE-EA4D-9F01-25C026F2BFE0}"/>
              </a:ext>
            </a:extLst>
          </p:cNvPr>
          <p:cNvSpPr txBox="1"/>
          <p:nvPr/>
        </p:nvSpPr>
        <p:spPr>
          <a:xfrm>
            <a:off x="6914816" y="4305750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Do not expect a server to have static IP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4773CF-69CC-4B48-9F09-3AC69D60F3E0}"/>
              </a:ext>
            </a:extLst>
          </p:cNvPr>
          <p:cNvSpPr txBox="1"/>
          <p:nvPr/>
        </p:nvSpPr>
        <p:spPr>
          <a:xfrm>
            <a:off x="6917071" y="3728784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Unencrypted web traffic (port 80)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ADF7F7-4CC7-C844-9AE4-972E3380C75B}"/>
              </a:ext>
            </a:extLst>
          </p:cNvPr>
          <p:cNvSpPr txBox="1"/>
          <p:nvPr/>
        </p:nvSpPr>
        <p:spPr>
          <a:xfrm>
            <a:off x="6911541" y="3155496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EC2 machine need patch maintenance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6E2AFC-DC10-2244-A333-B620D8F77C96}"/>
              </a:ext>
            </a:extLst>
          </p:cNvPr>
          <p:cNvSpPr txBox="1"/>
          <p:nvPr/>
        </p:nvSpPr>
        <p:spPr>
          <a:xfrm>
            <a:off x="6914816" y="4866131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Infrastructure was created manually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CF9502-BA21-B34E-A687-3494B01372BA}"/>
              </a:ext>
            </a:extLst>
          </p:cNvPr>
          <p:cNvSpPr txBox="1"/>
          <p:nvPr/>
        </p:nvSpPr>
        <p:spPr>
          <a:xfrm>
            <a:off x="6914816" y="2005869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Single server </a:t>
            </a:r>
            <a:r>
              <a:rPr lang="en-US" b="1" dirty="0">
                <a:solidFill>
                  <a:srgbClr val="002060"/>
                </a:solidFill>
                <a:latin typeface="Montserrat" pitchFamily="2" charset="77"/>
                <a:sym typeface="Wingdings" pitchFamily="2" charset="2"/>
              </a:rPr>
              <a:t> static resources</a:t>
            </a:r>
            <a:endParaRPr lang="en-US" b="1" dirty="0">
              <a:solidFill>
                <a:srgbClr val="002060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967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Core services summary…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DBD3E3-63AE-0143-82E5-7F6F5E42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9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15637</TotalTime>
  <Words>285</Words>
  <Application>Microsoft Macintosh PowerPoint</Application>
  <PresentationFormat>Widescreen</PresentationFormat>
  <Paragraphs>75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Gotham Bold</vt:lpstr>
      <vt:lpstr>Gotham Medium</vt:lpstr>
      <vt:lpstr>Montserrat</vt:lpstr>
      <vt:lpstr>Montserrat Light</vt:lpstr>
      <vt:lpstr>Montserrat Medium</vt:lpstr>
      <vt:lpstr>Office Theme</vt:lpstr>
      <vt:lpstr>AWS Core services with IAM</vt:lpstr>
      <vt:lpstr>AWS Services</vt:lpstr>
      <vt:lpstr>PowerPoint Presentation</vt:lpstr>
      <vt:lpstr>PowerPoint Presentation</vt:lpstr>
      <vt:lpstr>PowerPoint Presentation</vt:lpstr>
      <vt:lpstr>Demo</vt:lpstr>
      <vt:lpstr>PowerPoint Presentation</vt:lpstr>
      <vt:lpstr>Weaknesses &amp; Challenges</vt:lpstr>
      <vt:lpstr>AWS Core services summary…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Lundsgård</dc:creator>
  <cp:lastModifiedBy>Anders Lundsgård</cp:lastModifiedBy>
  <cp:revision>45</cp:revision>
  <dcterms:created xsi:type="dcterms:W3CDTF">2021-06-01T05:30:44Z</dcterms:created>
  <dcterms:modified xsi:type="dcterms:W3CDTF">2021-06-17T20:36:56Z</dcterms:modified>
</cp:coreProperties>
</file>