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63" r:id="rId3"/>
    <p:sldId id="2564" r:id="rId4"/>
    <p:sldId id="2565" r:id="rId5"/>
    <p:sldId id="2566" r:id="rId6"/>
    <p:sldId id="2562" r:id="rId7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/>
    <p:restoredTop sz="94728"/>
  </p:normalViewPr>
  <p:slideViewPr>
    <p:cSldViewPr snapToGrid="0" snapToObjects="1">
      <p:cViewPr varScale="1">
        <p:scale>
          <a:sx n="191" d="100"/>
          <a:sy n="191" d="100"/>
        </p:scale>
        <p:origin x="46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F5171-4620-824D-BBEE-9B12D10DDA40}" type="datetimeFigureOut">
              <a:rPr lang="en-US" smtClean="0"/>
              <a:t>6/1/21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C356C-5FC6-4445-9AF4-F4039A536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4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Policy Generator: https://awspolicygen.s3.amazonaws.com/</a:t>
            </a:r>
            <a:r>
              <a:rPr lang="en-US" dirty="0" err="1"/>
              <a:t>policygen.html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C356C-5FC6-4445-9AF4-F4039A5364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5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61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0F0C-8BDE-C14D-A6E8-925C8F6B542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50824" y="296883"/>
            <a:ext cx="7090350" cy="985652"/>
          </a:xfrm>
          <a:solidFill>
            <a:srgbClr val="002060"/>
          </a:solidFill>
        </p:spPr>
        <p:txBody>
          <a:bodyPr lIns="36000" tIns="36000" rIns="36000" bIns="36000" anchor="ctr" anchorCtr="0">
            <a:noAutofit/>
          </a:bodyPr>
          <a:lstStyle>
            <a:lvl1pPr algn="ctr">
              <a:defRPr sz="4800"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to edit Master…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CE671F-37FE-1748-85EA-677E139865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825" y="1454071"/>
            <a:ext cx="7090349" cy="487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0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6301-0129-D947-9B3C-CB9A9154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315D6-77B0-1847-BDE6-6210C2FB3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B5945-A15B-1B47-BBE5-65EEEB06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0A9C4-843F-0D4F-9B64-F9A083B0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57354-E922-8D44-B2D2-0D03C432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2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EDCC-CA34-3049-BCD1-15E716337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FC04A-3F29-8747-8CBA-0550C27E5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F511A-2949-DF41-B37C-31B4B7EA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2389-0D49-0448-B51D-5B1F9F91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0865-4DCD-DB4B-829B-C3A2CA0F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50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84E60FA-481F-3E46-8010-C026E27D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76" y="365130"/>
            <a:ext cx="10474977" cy="7275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9FA54DE-71A3-1D49-A494-81F466691E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6075" y="1325105"/>
            <a:ext cx="10857725" cy="485185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1pPr>
            <a:lvl2pPr marL="742859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2pPr>
            <a:lvl3pPr marL="1199967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3pPr>
            <a:lvl4pPr marL="1657076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4pPr>
            <a:lvl5pPr marL="2114184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976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ABF8-04E3-2348-8044-9E9F3E1D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2E2EF-8C74-E84E-B938-3486465D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2FB00-5282-854D-8751-19365AB3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01214-E67F-0342-A2F7-CD79B398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59FAF-497A-6544-A917-B3822EBD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0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E439-C741-8145-A54E-6EE2E2DF2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64DFD-55F7-CA4B-96A0-215838AAA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D8243-D99B-FE4F-9B65-D6F284D2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77304-CE90-8545-8A70-47AC3BC9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C7938-CA7B-804B-AC85-FBE1CE76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8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2F77-DC50-8244-95B0-42D76155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907D7-9DFD-7840-9D32-B75A4D9C2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9E9CB-6340-2047-8EAB-59A553035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F8F6F-B5D2-1A4B-B658-F554BAE7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89B0C-0261-3E43-BE18-3123EABCF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4B245-F782-3F48-A416-5E21AD46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7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7392-F075-BF49-84F4-92EA62B8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DC03-954D-0D4B-BCC0-BEC986BCD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2578E-0B1D-4941-AB91-7934028F1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21557-6B8C-4949-A5C5-83B46FE90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81F0A-AD1F-9D46-9446-B199C964E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508A3-BF1F-D448-910F-BB40622F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CA2BE-BDBC-5E41-86F0-722FBFEB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0C0E1-DC4B-A644-AC75-72CFA549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71328-2113-DA40-870E-E33C4D52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AFB76-0C74-1349-B78F-AC916A5E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2FB2D-C448-4046-B884-E3E9D3CD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CD20A-F971-BA47-988B-3D87C627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A4EA5-D81D-5242-BE52-49A50FC9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A1A4B-B844-6A47-8309-EE000C6D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5257B-8204-9344-824B-453A3385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6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D665-FCF4-3843-87B1-DDD6BFAC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EA7E-674A-1443-8DB6-6E2FFA8C9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5E8F3-EA6F-834D-9F1C-D4A53F0D0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586C9-9F50-F940-BCC3-ACEC2410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AAB5E-6458-4049-8802-513B3D4D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E388B-3D1A-DE4A-9167-C7E4D06C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6CE6-23D3-AD4E-BC5D-4DE77A95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5272EA-E112-A04C-922A-6497E225C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6E274-1AAA-CF40-8AF3-9AC301183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ACF90-501E-3B48-A33B-B8D299D5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05EF1-2D9C-F94B-B395-B87BA337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2C62D-CD56-274A-98CF-572DD895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2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1DEB2-3AFF-9A48-965D-02CBE596F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88" y="365126"/>
            <a:ext cx="10866912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45C83-171B-774D-81A1-A61629A09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6888" y="1425039"/>
            <a:ext cx="10866912" cy="4751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246579-413E-7F45-B2D4-C70056B45549}"/>
              </a:ext>
            </a:extLst>
          </p:cNvPr>
          <p:cNvSpPr txBox="1"/>
          <p:nvPr userDrawn="1"/>
        </p:nvSpPr>
        <p:spPr>
          <a:xfrm>
            <a:off x="11508783" y="6337978"/>
            <a:ext cx="536047" cy="391628"/>
          </a:xfrm>
          <a:prstGeom prst="rect">
            <a:avLst/>
          </a:prstGeom>
          <a:solidFill>
            <a:srgbClr val="80C565"/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/>
            <a:fld id="{260E2A6B-A809-4840-BF14-8648BC0BDF87}" type="slidenum">
              <a:rPr lang="id-ID" sz="1600" b="0" i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pPr algn="ctr"/>
              <a:t>‹#›</a:t>
            </a:fld>
            <a:endParaRPr lang="id-ID" sz="1600" b="0" i="0" dirty="0">
              <a:solidFill>
                <a:schemeClr val="bg2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D54E19-D36A-7E43-BFD0-B8B1DB84611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-7632246" y="6415996"/>
            <a:ext cx="3589839" cy="4381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107E3F-AB87-0741-A5A5-50B7F7EBB619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-8787308" y="6393316"/>
            <a:ext cx="842832" cy="4870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363FB1-2AF9-BB42-BD6C-7F9FE3915F8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14183" y="6440735"/>
            <a:ext cx="2084746" cy="2544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CE95AD1-0609-F84B-891B-137A76D2F8EC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47170" y="6413067"/>
            <a:ext cx="536047" cy="30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Gotham Bold" panose="02000604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sv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5BA9-8E35-6E44-BDE8-E88481636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792" y="285008"/>
            <a:ext cx="10628415" cy="985652"/>
          </a:xfrm>
        </p:spPr>
        <p:txBody>
          <a:bodyPr/>
          <a:lstStyle/>
          <a:p>
            <a:r>
              <a:rPr lang="en-US" dirty="0"/>
              <a:t>Identity &amp; Access Management</a:t>
            </a:r>
          </a:p>
        </p:txBody>
      </p:sp>
    </p:spTree>
    <p:extLst>
      <p:ext uri="{BB962C8B-B14F-4D97-AF65-F5344CB8AC3E}">
        <p14:creationId xmlns:p14="http://schemas.microsoft.com/office/powerpoint/2010/main" val="248135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ECA1-C47F-1E46-BE18-94BD676D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IAM concepts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669F99-897A-2B4D-BECE-5870D570B302}"/>
              </a:ext>
            </a:extLst>
          </p:cNvPr>
          <p:cNvSpPr/>
          <p:nvPr/>
        </p:nvSpPr>
        <p:spPr>
          <a:xfrm>
            <a:off x="486888" y="1494631"/>
            <a:ext cx="10485912" cy="46870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Account</a:t>
            </a:r>
          </a:p>
        </p:txBody>
      </p:sp>
      <p:pic>
        <p:nvPicPr>
          <p:cNvPr id="4" name="Graphic 5">
            <a:extLst>
              <a:ext uri="{FF2B5EF4-FFF2-40B4-BE49-F238E27FC236}">
                <a16:creationId xmlns:a16="http://schemas.microsoft.com/office/drawing/2014/main" id="{5C962015-4B37-DE4B-A016-74576789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8" y="149463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823354F-5F0B-634C-B4EB-0BDE131CE8DF}"/>
              </a:ext>
            </a:extLst>
          </p:cNvPr>
          <p:cNvGrpSpPr/>
          <p:nvPr/>
        </p:nvGrpSpPr>
        <p:grpSpPr>
          <a:xfrm>
            <a:off x="1640214" y="3274440"/>
            <a:ext cx="1073150" cy="1071267"/>
            <a:chOff x="1342005" y="2212592"/>
            <a:chExt cx="1073150" cy="1071267"/>
          </a:xfrm>
        </p:grpSpPr>
        <p:pic>
          <p:nvPicPr>
            <p:cNvPr id="7" name="Graphic 23">
              <a:extLst>
                <a:ext uri="{FF2B5EF4-FFF2-40B4-BE49-F238E27FC236}">
                  <a16:creationId xmlns:a16="http://schemas.microsoft.com/office/drawing/2014/main" id="{F2C1E3B6-F666-8740-9070-42EB8C9213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 flipH="1">
              <a:off x="1472470" y="2212592"/>
              <a:ext cx="746507" cy="746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40">
              <a:extLst>
                <a:ext uri="{FF2B5EF4-FFF2-40B4-BE49-F238E27FC236}">
                  <a16:creationId xmlns:a16="http://schemas.microsoft.com/office/drawing/2014/main" id="{F1D3B5DC-7D42-344E-B905-38460DA2A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2005" y="3006860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Group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CF575D-C353-EF40-A655-F36E823BCE7F}"/>
              </a:ext>
            </a:extLst>
          </p:cNvPr>
          <p:cNvGrpSpPr/>
          <p:nvPr/>
        </p:nvGrpSpPr>
        <p:grpSpPr>
          <a:xfrm>
            <a:off x="1640214" y="2060360"/>
            <a:ext cx="1073150" cy="1023505"/>
            <a:chOff x="3367880" y="2959099"/>
            <a:chExt cx="1073150" cy="1023505"/>
          </a:xfrm>
        </p:grpSpPr>
        <p:pic>
          <p:nvPicPr>
            <p:cNvPr id="6" name="Graphic 22">
              <a:extLst>
                <a:ext uri="{FF2B5EF4-FFF2-40B4-BE49-F238E27FC236}">
                  <a16:creationId xmlns:a16="http://schemas.microsoft.com/office/drawing/2014/main" id="{AEE19D14-1762-C04A-9757-C38C92139A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3531202" y="2959099"/>
              <a:ext cx="746507" cy="746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40">
              <a:extLst>
                <a:ext uri="{FF2B5EF4-FFF2-40B4-BE49-F238E27FC236}">
                  <a16:creationId xmlns:a16="http://schemas.microsoft.com/office/drawing/2014/main" id="{70044EA0-3EE6-B147-A95B-B01342842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7880" y="3705605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User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4317DC-2864-6243-A3F9-DA01849976D2}"/>
              </a:ext>
            </a:extLst>
          </p:cNvPr>
          <p:cNvGrpSpPr/>
          <p:nvPr/>
        </p:nvGrpSpPr>
        <p:grpSpPr>
          <a:xfrm>
            <a:off x="1607357" y="4393468"/>
            <a:ext cx="1073150" cy="1069047"/>
            <a:chOff x="4277300" y="2313474"/>
            <a:chExt cx="1073150" cy="1069047"/>
          </a:xfrm>
        </p:grpSpPr>
        <p:pic>
          <p:nvPicPr>
            <p:cNvPr id="5" name="Graphic 49">
              <a:extLst>
                <a:ext uri="{FF2B5EF4-FFF2-40B4-BE49-F238E27FC236}">
                  <a16:creationId xmlns:a16="http://schemas.microsoft.com/office/drawing/2014/main" id="{E36AE0D5-E4EC-D34B-99D3-4AB2B50EB8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601" y="2313474"/>
              <a:ext cx="930548" cy="93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40">
              <a:extLst>
                <a:ext uri="{FF2B5EF4-FFF2-40B4-BE49-F238E27FC236}">
                  <a16:creationId xmlns:a16="http://schemas.microsoft.com/office/drawing/2014/main" id="{2B989A8E-EFDF-0E46-9E87-5DBB20D7F5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7300" y="3105522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Role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009A2F-51EE-B64B-8E27-1611CFFF3EA6}"/>
              </a:ext>
            </a:extLst>
          </p:cNvPr>
          <p:cNvGrpSpPr/>
          <p:nvPr/>
        </p:nvGrpSpPr>
        <p:grpSpPr>
          <a:xfrm>
            <a:off x="3866690" y="3274440"/>
            <a:ext cx="1073150" cy="1032354"/>
            <a:chOff x="3052567" y="3140928"/>
            <a:chExt cx="1073150" cy="1032354"/>
          </a:xfrm>
        </p:grpSpPr>
        <p:pic>
          <p:nvPicPr>
            <p:cNvPr id="14" name="Graphic 35">
              <a:extLst>
                <a:ext uri="{FF2B5EF4-FFF2-40B4-BE49-F238E27FC236}">
                  <a16:creationId xmlns:a16="http://schemas.microsoft.com/office/drawing/2014/main" id="{99F5D8AF-7B9F-0145-BC78-11E442EB89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5889" y="3140928"/>
              <a:ext cx="746506" cy="746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40">
              <a:extLst>
                <a:ext uri="{FF2B5EF4-FFF2-40B4-BE49-F238E27FC236}">
                  <a16:creationId xmlns:a16="http://schemas.microsoft.com/office/drawing/2014/main" id="{6BF1D08E-2DFC-1648-83B2-5A9E500B9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2567" y="3896283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Policy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4FCF4FD-523D-F04B-9F5D-D99CCEDEAC17}"/>
              </a:ext>
            </a:extLst>
          </p:cNvPr>
          <p:cNvSpPr/>
          <p:nvPr/>
        </p:nvSpPr>
        <p:spPr>
          <a:xfrm>
            <a:off x="5450818" y="2112710"/>
            <a:ext cx="5265411" cy="3285728"/>
          </a:xfrm>
          <a:custGeom>
            <a:avLst/>
            <a:gdLst>
              <a:gd name="connsiteX0" fmla="*/ 0 w 5265411"/>
              <a:gd name="connsiteY0" fmla="*/ 0 h 3285728"/>
              <a:gd name="connsiteX1" fmla="*/ 427083 w 5265411"/>
              <a:gd name="connsiteY1" fmla="*/ 0 h 3285728"/>
              <a:gd name="connsiteX2" fmla="*/ 1064783 w 5265411"/>
              <a:gd name="connsiteY2" fmla="*/ 0 h 3285728"/>
              <a:gd name="connsiteX3" fmla="*/ 1597175 w 5265411"/>
              <a:gd name="connsiteY3" fmla="*/ 0 h 3285728"/>
              <a:gd name="connsiteX4" fmla="*/ 2182220 w 5265411"/>
              <a:gd name="connsiteY4" fmla="*/ 0 h 3285728"/>
              <a:gd name="connsiteX5" fmla="*/ 2872574 w 5265411"/>
              <a:gd name="connsiteY5" fmla="*/ 0 h 3285728"/>
              <a:gd name="connsiteX6" fmla="*/ 3352312 w 5265411"/>
              <a:gd name="connsiteY6" fmla="*/ 0 h 3285728"/>
              <a:gd name="connsiteX7" fmla="*/ 3990011 w 5265411"/>
              <a:gd name="connsiteY7" fmla="*/ 0 h 3285728"/>
              <a:gd name="connsiteX8" fmla="*/ 4469749 w 5265411"/>
              <a:gd name="connsiteY8" fmla="*/ 0 h 3285728"/>
              <a:gd name="connsiteX9" fmla="*/ 5265411 w 5265411"/>
              <a:gd name="connsiteY9" fmla="*/ 0 h 3285728"/>
              <a:gd name="connsiteX10" fmla="*/ 5265411 w 5265411"/>
              <a:gd name="connsiteY10" fmla="*/ 580479 h 3285728"/>
              <a:gd name="connsiteX11" fmla="*/ 5265411 w 5265411"/>
              <a:gd name="connsiteY11" fmla="*/ 1062385 h 3285728"/>
              <a:gd name="connsiteX12" fmla="*/ 5265411 w 5265411"/>
              <a:gd name="connsiteY12" fmla="*/ 1675721 h 3285728"/>
              <a:gd name="connsiteX13" fmla="*/ 5265411 w 5265411"/>
              <a:gd name="connsiteY13" fmla="*/ 2223343 h 3285728"/>
              <a:gd name="connsiteX14" fmla="*/ 5265411 w 5265411"/>
              <a:gd name="connsiteY14" fmla="*/ 3285728 h 3285728"/>
              <a:gd name="connsiteX15" fmla="*/ 4627711 w 5265411"/>
              <a:gd name="connsiteY15" fmla="*/ 3285728 h 3285728"/>
              <a:gd name="connsiteX16" fmla="*/ 4042666 w 5265411"/>
              <a:gd name="connsiteY16" fmla="*/ 3285728 h 3285728"/>
              <a:gd name="connsiteX17" fmla="*/ 3510274 w 5265411"/>
              <a:gd name="connsiteY17" fmla="*/ 3285728 h 3285728"/>
              <a:gd name="connsiteX18" fmla="*/ 2872574 w 5265411"/>
              <a:gd name="connsiteY18" fmla="*/ 3285728 h 3285728"/>
              <a:gd name="connsiteX19" fmla="*/ 2287529 w 5265411"/>
              <a:gd name="connsiteY19" fmla="*/ 3285728 h 3285728"/>
              <a:gd name="connsiteX20" fmla="*/ 1597175 w 5265411"/>
              <a:gd name="connsiteY20" fmla="*/ 3285728 h 3285728"/>
              <a:gd name="connsiteX21" fmla="*/ 906821 w 5265411"/>
              <a:gd name="connsiteY21" fmla="*/ 3285728 h 3285728"/>
              <a:gd name="connsiteX22" fmla="*/ 0 w 5265411"/>
              <a:gd name="connsiteY22" fmla="*/ 3285728 h 3285728"/>
              <a:gd name="connsiteX23" fmla="*/ 0 w 5265411"/>
              <a:gd name="connsiteY23" fmla="*/ 2705249 h 3285728"/>
              <a:gd name="connsiteX24" fmla="*/ 0 w 5265411"/>
              <a:gd name="connsiteY24" fmla="*/ 2124771 h 3285728"/>
              <a:gd name="connsiteX25" fmla="*/ 0 w 5265411"/>
              <a:gd name="connsiteY25" fmla="*/ 1577149 h 3285728"/>
              <a:gd name="connsiteX26" fmla="*/ 0 w 5265411"/>
              <a:gd name="connsiteY26" fmla="*/ 1029528 h 3285728"/>
              <a:gd name="connsiteX27" fmla="*/ 0 w 5265411"/>
              <a:gd name="connsiteY27" fmla="*/ 481907 h 3285728"/>
              <a:gd name="connsiteX28" fmla="*/ 0 w 5265411"/>
              <a:gd name="connsiteY28" fmla="*/ 0 h 32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265411" h="3285728" fill="none" extrusionOk="0">
                <a:moveTo>
                  <a:pt x="0" y="0"/>
                </a:moveTo>
                <a:cubicBezTo>
                  <a:pt x="161588" y="-39751"/>
                  <a:pt x="311010" y="46420"/>
                  <a:pt x="427083" y="0"/>
                </a:cubicBezTo>
                <a:cubicBezTo>
                  <a:pt x="543156" y="-46420"/>
                  <a:pt x="757171" y="61687"/>
                  <a:pt x="1064783" y="0"/>
                </a:cubicBezTo>
                <a:cubicBezTo>
                  <a:pt x="1372395" y="-61687"/>
                  <a:pt x="1334152" y="8278"/>
                  <a:pt x="1597175" y="0"/>
                </a:cubicBezTo>
                <a:cubicBezTo>
                  <a:pt x="1860198" y="-8278"/>
                  <a:pt x="1918660" y="56747"/>
                  <a:pt x="2182220" y="0"/>
                </a:cubicBezTo>
                <a:cubicBezTo>
                  <a:pt x="2445781" y="-56747"/>
                  <a:pt x="2700098" y="61145"/>
                  <a:pt x="2872574" y="0"/>
                </a:cubicBezTo>
                <a:cubicBezTo>
                  <a:pt x="3045050" y="-61145"/>
                  <a:pt x="3206715" y="33969"/>
                  <a:pt x="3352312" y="0"/>
                </a:cubicBezTo>
                <a:cubicBezTo>
                  <a:pt x="3497909" y="-33969"/>
                  <a:pt x="3695940" y="15191"/>
                  <a:pt x="3990011" y="0"/>
                </a:cubicBezTo>
                <a:cubicBezTo>
                  <a:pt x="4284082" y="-15191"/>
                  <a:pt x="4349719" y="5333"/>
                  <a:pt x="4469749" y="0"/>
                </a:cubicBezTo>
                <a:cubicBezTo>
                  <a:pt x="4589779" y="-5333"/>
                  <a:pt x="5074498" y="8140"/>
                  <a:pt x="5265411" y="0"/>
                </a:cubicBezTo>
                <a:cubicBezTo>
                  <a:pt x="5288400" y="179680"/>
                  <a:pt x="5226768" y="393759"/>
                  <a:pt x="5265411" y="580479"/>
                </a:cubicBezTo>
                <a:cubicBezTo>
                  <a:pt x="5304054" y="767199"/>
                  <a:pt x="5223891" y="837490"/>
                  <a:pt x="5265411" y="1062385"/>
                </a:cubicBezTo>
                <a:cubicBezTo>
                  <a:pt x="5306931" y="1287280"/>
                  <a:pt x="5194064" y="1370085"/>
                  <a:pt x="5265411" y="1675721"/>
                </a:cubicBezTo>
                <a:cubicBezTo>
                  <a:pt x="5336758" y="1981357"/>
                  <a:pt x="5236533" y="2110187"/>
                  <a:pt x="5265411" y="2223343"/>
                </a:cubicBezTo>
                <a:cubicBezTo>
                  <a:pt x="5294289" y="2336499"/>
                  <a:pt x="5227398" y="2885692"/>
                  <a:pt x="5265411" y="3285728"/>
                </a:cubicBezTo>
                <a:cubicBezTo>
                  <a:pt x="5024077" y="3295355"/>
                  <a:pt x="4833597" y="3225609"/>
                  <a:pt x="4627711" y="3285728"/>
                </a:cubicBezTo>
                <a:cubicBezTo>
                  <a:pt x="4421825" y="3345847"/>
                  <a:pt x="4237586" y="3234385"/>
                  <a:pt x="4042666" y="3285728"/>
                </a:cubicBezTo>
                <a:cubicBezTo>
                  <a:pt x="3847746" y="3337071"/>
                  <a:pt x="3691003" y="3245068"/>
                  <a:pt x="3510274" y="3285728"/>
                </a:cubicBezTo>
                <a:cubicBezTo>
                  <a:pt x="3329545" y="3326388"/>
                  <a:pt x="3063783" y="3246233"/>
                  <a:pt x="2872574" y="3285728"/>
                </a:cubicBezTo>
                <a:cubicBezTo>
                  <a:pt x="2681365" y="3325223"/>
                  <a:pt x="2469999" y="3259224"/>
                  <a:pt x="2287529" y="3285728"/>
                </a:cubicBezTo>
                <a:cubicBezTo>
                  <a:pt x="2105060" y="3312232"/>
                  <a:pt x="1782113" y="3227628"/>
                  <a:pt x="1597175" y="3285728"/>
                </a:cubicBezTo>
                <a:cubicBezTo>
                  <a:pt x="1412237" y="3343828"/>
                  <a:pt x="1157769" y="3259928"/>
                  <a:pt x="906821" y="3285728"/>
                </a:cubicBezTo>
                <a:cubicBezTo>
                  <a:pt x="655873" y="3311528"/>
                  <a:pt x="365441" y="3225075"/>
                  <a:pt x="0" y="3285728"/>
                </a:cubicBezTo>
                <a:cubicBezTo>
                  <a:pt x="-50044" y="3113691"/>
                  <a:pt x="51054" y="2854410"/>
                  <a:pt x="0" y="2705249"/>
                </a:cubicBezTo>
                <a:cubicBezTo>
                  <a:pt x="-51054" y="2556088"/>
                  <a:pt x="3179" y="2299179"/>
                  <a:pt x="0" y="2124771"/>
                </a:cubicBezTo>
                <a:cubicBezTo>
                  <a:pt x="-3179" y="1950363"/>
                  <a:pt x="14281" y="1809367"/>
                  <a:pt x="0" y="1577149"/>
                </a:cubicBezTo>
                <a:cubicBezTo>
                  <a:pt x="-14281" y="1344931"/>
                  <a:pt x="35008" y="1144061"/>
                  <a:pt x="0" y="1029528"/>
                </a:cubicBezTo>
                <a:cubicBezTo>
                  <a:pt x="-35008" y="914995"/>
                  <a:pt x="46964" y="675424"/>
                  <a:pt x="0" y="481907"/>
                </a:cubicBezTo>
                <a:cubicBezTo>
                  <a:pt x="-46964" y="288390"/>
                  <a:pt x="55563" y="187245"/>
                  <a:pt x="0" y="0"/>
                </a:cubicBezTo>
                <a:close/>
              </a:path>
              <a:path w="5265411" h="3285728" stroke="0" extrusionOk="0">
                <a:moveTo>
                  <a:pt x="0" y="0"/>
                </a:moveTo>
                <a:cubicBezTo>
                  <a:pt x="133420" y="-51902"/>
                  <a:pt x="343353" y="36796"/>
                  <a:pt x="532392" y="0"/>
                </a:cubicBezTo>
                <a:cubicBezTo>
                  <a:pt x="721431" y="-36796"/>
                  <a:pt x="768243" y="38567"/>
                  <a:pt x="959475" y="0"/>
                </a:cubicBezTo>
                <a:cubicBezTo>
                  <a:pt x="1150707" y="-38567"/>
                  <a:pt x="1497844" y="75591"/>
                  <a:pt x="1649829" y="0"/>
                </a:cubicBezTo>
                <a:cubicBezTo>
                  <a:pt x="1801814" y="-75591"/>
                  <a:pt x="2050945" y="20697"/>
                  <a:pt x="2182220" y="0"/>
                </a:cubicBezTo>
                <a:cubicBezTo>
                  <a:pt x="2313495" y="-20697"/>
                  <a:pt x="2585208" y="54800"/>
                  <a:pt x="2714612" y="0"/>
                </a:cubicBezTo>
                <a:cubicBezTo>
                  <a:pt x="2844016" y="-54800"/>
                  <a:pt x="3084178" y="67633"/>
                  <a:pt x="3404966" y="0"/>
                </a:cubicBezTo>
                <a:cubicBezTo>
                  <a:pt x="3725754" y="-67633"/>
                  <a:pt x="3699367" y="43720"/>
                  <a:pt x="3884703" y="0"/>
                </a:cubicBezTo>
                <a:cubicBezTo>
                  <a:pt x="4070039" y="-43720"/>
                  <a:pt x="4343417" y="81957"/>
                  <a:pt x="4575057" y="0"/>
                </a:cubicBezTo>
                <a:cubicBezTo>
                  <a:pt x="4806697" y="-81957"/>
                  <a:pt x="4920845" y="29647"/>
                  <a:pt x="5265411" y="0"/>
                </a:cubicBezTo>
                <a:cubicBezTo>
                  <a:pt x="5315606" y="246488"/>
                  <a:pt x="5218193" y="422900"/>
                  <a:pt x="5265411" y="547621"/>
                </a:cubicBezTo>
                <a:cubicBezTo>
                  <a:pt x="5312629" y="672342"/>
                  <a:pt x="5226040" y="955306"/>
                  <a:pt x="5265411" y="1095243"/>
                </a:cubicBezTo>
                <a:cubicBezTo>
                  <a:pt x="5304782" y="1235180"/>
                  <a:pt x="5239686" y="1431929"/>
                  <a:pt x="5265411" y="1675721"/>
                </a:cubicBezTo>
                <a:cubicBezTo>
                  <a:pt x="5291136" y="1919513"/>
                  <a:pt x="5262256" y="1938560"/>
                  <a:pt x="5265411" y="2124771"/>
                </a:cubicBezTo>
                <a:cubicBezTo>
                  <a:pt x="5268566" y="2310982"/>
                  <a:pt x="5233823" y="2491729"/>
                  <a:pt x="5265411" y="2672392"/>
                </a:cubicBezTo>
                <a:cubicBezTo>
                  <a:pt x="5296999" y="2853055"/>
                  <a:pt x="5195251" y="3157511"/>
                  <a:pt x="5265411" y="3285728"/>
                </a:cubicBezTo>
                <a:cubicBezTo>
                  <a:pt x="5147545" y="3351384"/>
                  <a:pt x="4914641" y="3233175"/>
                  <a:pt x="4680365" y="3285728"/>
                </a:cubicBezTo>
                <a:cubicBezTo>
                  <a:pt x="4446089" y="3338281"/>
                  <a:pt x="4179747" y="3233556"/>
                  <a:pt x="3990011" y="3285728"/>
                </a:cubicBezTo>
                <a:cubicBezTo>
                  <a:pt x="3800275" y="3337900"/>
                  <a:pt x="3661242" y="3264128"/>
                  <a:pt x="3404966" y="3285728"/>
                </a:cubicBezTo>
                <a:cubicBezTo>
                  <a:pt x="3148690" y="3307328"/>
                  <a:pt x="3102472" y="3280813"/>
                  <a:pt x="2977882" y="3285728"/>
                </a:cubicBezTo>
                <a:cubicBezTo>
                  <a:pt x="2853292" y="3290643"/>
                  <a:pt x="2621767" y="3229024"/>
                  <a:pt x="2498145" y="3285728"/>
                </a:cubicBezTo>
                <a:cubicBezTo>
                  <a:pt x="2374523" y="3342432"/>
                  <a:pt x="1986269" y="3230150"/>
                  <a:pt x="1807791" y="3285728"/>
                </a:cubicBezTo>
                <a:cubicBezTo>
                  <a:pt x="1629313" y="3341306"/>
                  <a:pt x="1477258" y="3271057"/>
                  <a:pt x="1222745" y="3285728"/>
                </a:cubicBezTo>
                <a:cubicBezTo>
                  <a:pt x="968232" y="3300399"/>
                  <a:pt x="959910" y="3231722"/>
                  <a:pt x="743008" y="3285728"/>
                </a:cubicBezTo>
                <a:cubicBezTo>
                  <a:pt x="526106" y="3339734"/>
                  <a:pt x="244651" y="3223813"/>
                  <a:pt x="0" y="3285728"/>
                </a:cubicBezTo>
                <a:cubicBezTo>
                  <a:pt x="-18716" y="3101817"/>
                  <a:pt x="49555" y="3060095"/>
                  <a:pt x="0" y="2836679"/>
                </a:cubicBezTo>
                <a:cubicBezTo>
                  <a:pt x="-49555" y="2613263"/>
                  <a:pt x="4643" y="2513279"/>
                  <a:pt x="0" y="2387629"/>
                </a:cubicBezTo>
                <a:cubicBezTo>
                  <a:pt x="-4643" y="2261979"/>
                  <a:pt x="37118" y="1956623"/>
                  <a:pt x="0" y="1807150"/>
                </a:cubicBezTo>
                <a:cubicBezTo>
                  <a:pt x="-37118" y="1657677"/>
                  <a:pt x="25933" y="1522688"/>
                  <a:pt x="0" y="1325244"/>
                </a:cubicBezTo>
                <a:cubicBezTo>
                  <a:pt x="-25933" y="1127800"/>
                  <a:pt x="19560" y="844338"/>
                  <a:pt x="0" y="711908"/>
                </a:cubicBezTo>
                <a:cubicBezTo>
                  <a:pt x="-19560" y="579478"/>
                  <a:pt x="14607" y="283675"/>
                  <a:pt x="0" y="0"/>
                </a:cubicBezTo>
                <a:close/>
              </a:path>
            </a:pathLst>
          </a:custGeom>
          <a:solidFill>
            <a:schemeClr val="bg2"/>
          </a:solidFill>
          <a:ln w="38100"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"Version": "2012-10-17",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"Statement": [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GB" sz="14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[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"s3:GetObject",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"s3:ListBucket"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],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GB" sz="14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Effect</a:t>
            </a:r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"Allow",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GB" sz="14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"arn:aws:s3:::my-unique-bucket"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]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A36270-DB19-4D4A-A9B4-A30D5DFF9BC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609206" y="3923674"/>
            <a:ext cx="1436484" cy="93506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AF4B5A-5824-2946-85AE-B446D1C73655}"/>
              </a:ext>
            </a:extLst>
          </p:cNvPr>
          <p:cNvCxnSpPr>
            <a:cxnSpLocks/>
            <a:stCxn id="7" idx="1"/>
            <a:endCxn id="14" idx="1"/>
          </p:cNvCxnSpPr>
          <p:nvPr/>
        </p:nvCxnSpPr>
        <p:spPr>
          <a:xfrm flipV="1">
            <a:off x="2517186" y="3647693"/>
            <a:ext cx="1512826" cy="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8733938-9589-D14B-A3C5-8D909967178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550043" y="2433614"/>
            <a:ext cx="1512826" cy="91403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31">
            <a:extLst>
              <a:ext uri="{FF2B5EF4-FFF2-40B4-BE49-F238E27FC236}">
                <a16:creationId xmlns:a16="http://schemas.microsoft.com/office/drawing/2014/main" id="{7F4A2B60-3222-5247-8C4F-80F290DCB01D}"/>
              </a:ext>
            </a:extLst>
          </p:cNvPr>
          <p:cNvSpPr/>
          <p:nvPr/>
        </p:nvSpPr>
        <p:spPr>
          <a:xfrm>
            <a:off x="886651" y="2422263"/>
            <a:ext cx="794453" cy="1165198"/>
          </a:xfrm>
          <a:custGeom>
            <a:avLst/>
            <a:gdLst>
              <a:gd name="connsiteX0" fmla="*/ 103620 w 1103745"/>
              <a:gd name="connsiteY0" fmla="*/ 0 h 1428089"/>
              <a:gd name="connsiteX1" fmla="*/ 94095 w 1103745"/>
              <a:gd name="connsiteY1" fmla="*/ 1247775 h 1428089"/>
              <a:gd name="connsiteX2" fmla="*/ 1103745 w 1103745"/>
              <a:gd name="connsiteY2" fmla="*/ 1409700 h 1428089"/>
              <a:gd name="connsiteX0" fmla="*/ 998830 w 1027405"/>
              <a:gd name="connsiteY0" fmla="*/ 0 h 1447139"/>
              <a:gd name="connsiteX1" fmla="*/ 17755 w 1027405"/>
              <a:gd name="connsiteY1" fmla="*/ 1266825 h 1447139"/>
              <a:gd name="connsiteX2" fmla="*/ 1027405 w 1027405"/>
              <a:gd name="connsiteY2" fmla="*/ 1428750 h 1447139"/>
              <a:gd name="connsiteX0" fmla="*/ 1009664 w 1038239"/>
              <a:gd name="connsiteY0" fmla="*/ 215 h 1447354"/>
              <a:gd name="connsiteX1" fmla="*/ 28589 w 1038239"/>
              <a:gd name="connsiteY1" fmla="*/ 1267040 h 1447354"/>
              <a:gd name="connsiteX2" fmla="*/ 1038239 w 1038239"/>
              <a:gd name="connsiteY2" fmla="*/ 1428965 h 1447354"/>
              <a:gd name="connsiteX0" fmla="*/ 810841 w 839416"/>
              <a:gd name="connsiteY0" fmla="*/ 432 h 1429647"/>
              <a:gd name="connsiteX1" fmla="*/ 39316 w 839416"/>
              <a:gd name="connsiteY1" fmla="*/ 733857 h 1429647"/>
              <a:gd name="connsiteX2" fmla="*/ 839416 w 839416"/>
              <a:gd name="connsiteY2" fmla="*/ 1429182 h 1429647"/>
              <a:gd name="connsiteX0" fmla="*/ 810841 w 810841"/>
              <a:gd name="connsiteY0" fmla="*/ 432 h 1154012"/>
              <a:gd name="connsiteX1" fmla="*/ 39316 w 810841"/>
              <a:gd name="connsiteY1" fmla="*/ 733857 h 1154012"/>
              <a:gd name="connsiteX2" fmla="*/ 715591 w 810841"/>
              <a:gd name="connsiteY2" fmla="*/ 1152957 h 1154012"/>
              <a:gd name="connsiteX0" fmla="*/ 810841 w 810841"/>
              <a:gd name="connsiteY0" fmla="*/ 432 h 1158879"/>
              <a:gd name="connsiteX1" fmla="*/ 39316 w 810841"/>
              <a:gd name="connsiteY1" fmla="*/ 733857 h 1158879"/>
              <a:gd name="connsiteX2" fmla="*/ 715591 w 810841"/>
              <a:gd name="connsiteY2" fmla="*/ 1152957 h 1158879"/>
              <a:gd name="connsiteX0" fmla="*/ 864387 w 864387"/>
              <a:gd name="connsiteY0" fmla="*/ 504 h 1157665"/>
              <a:gd name="connsiteX1" fmla="*/ 35712 w 864387"/>
              <a:gd name="connsiteY1" fmla="*/ 657729 h 1157665"/>
              <a:gd name="connsiteX2" fmla="*/ 769137 w 864387"/>
              <a:gd name="connsiteY2" fmla="*/ 1153029 h 1157665"/>
              <a:gd name="connsiteX0" fmla="*/ 900411 w 900411"/>
              <a:gd name="connsiteY0" fmla="*/ 476 h 1158049"/>
              <a:gd name="connsiteX1" fmla="*/ 33636 w 900411"/>
              <a:gd name="connsiteY1" fmla="*/ 686276 h 1158049"/>
              <a:gd name="connsiteX2" fmla="*/ 805161 w 900411"/>
              <a:gd name="connsiteY2" fmla="*/ 1153001 h 1158049"/>
              <a:gd name="connsiteX0" fmla="*/ 877353 w 877353"/>
              <a:gd name="connsiteY0" fmla="*/ 923 h 1158496"/>
              <a:gd name="connsiteX1" fmla="*/ 10578 w 877353"/>
              <a:gd name="connsiteY1" fmla="*/ 686723 h 1158496"/>
              <a:gd name="connsiteX2" fmla="*/ 782103 w 877353"/>
              <a:gd name="connsiteY2" fmla="*/ 1153448 h 1158496"/>
              <a:gd name="connsiteX0" fmla="*/ 877353 w 877353"/>
              <a:gd name="connsiteY0" fmla="*/ 923 h 1153448"/>
              <a:gd name="connsiteX1" fmla="*/ 10578 w 877353"/>
              <a:gd name="connsiteY1" fmla="*/ 686723 h 1153448"/>
              <a:gd name="connsiteX2" fmla="*/ 782103 w 877353"/>
              <a:gd name="connsiteY2" fmla="*/ 1153448 h 1153448"/>
              <a:gd name="connsiteX0" fmla="*/ 896001 w 896001"/>
              <a:gd name="connsiteY0" fmla="*/ 1897 h 1154422"/>
              <a:gd name="connsiteX1" fmla="*/ 10176 w 896001"/>
              <a:gd name="connsiteY1" fmla="*/ 554347 h 1154422"/>
              <a:gd name="connsiteX2" fmla="*/ 800751 w 896001"/>
              <a:gd name="connsiteY2" fmla="*/ 1154422 h 1154422"/>
              <a:gd name="connsiteX0" fmla="*/ 896001 w 896001"/>
              <a:gd name="connsiteY0" fmla="*/ 1897 h 1154422"/>
              <a:gd name="connsiteX1" fmla="*/ 10176 w 896001"/>
              <a:gd name="connsiteY1" fmla="*/ 554347 h 1154422"/>
              <a:gd name="connsiteX2" fmla="*/ 800751 w 896001"/>
              <a:gd name="connsiteY2" fmla="*/ 1154422 h 1154422"/>
              <a:gd name="connsiteX0" fmla="*/ 885875 w 885875"/>
              <a:gd name="connsiteY0" fmla="*/ 1323 h 1153848"/>
              <a:gd name="connsiteX1" fmla="*/ 50 w 885875"/>
              <a:gd name="connsiteY1" fmla="*/ 553773 h 1153848"/>
              <a:gd name="connsiteX2" fmla="*/ 790625 w 885875"/>
              <a:gd name="connsiteY2" fmla="*/ 1153848 h 1153848"/>
              <a:gd name="connsiteX0" fmla="*/ 794453 w 794453"/>
              <a:gd name="connsiteY0" fmla="*/ 1243 h 1165198"/>
              <a:gd name="connsiteX1" fmla="*/ 68 w 794453"/>
              <a:gd name="connsiteY1" fmla="*/ 565123 h 1165198"/>
              <a:gd name="connsiteX2" fmla="*/ 790643 w 794453"/>
              <a:gd name="connsiteY2" fmla="*/ 1165198 h 116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4453" h="1165198">
                <a:moveTo>
                  <a:pt x="794453" y="1243"/>
                </a:moveTo>
                <a:cubicBezTo>
                  <a:pt x="239622" y="-16220"/>
                  <a:pt x="-4694" y="149198"/>
                  <a:pt x="68" y="565123"/>
                </a:cubicBezTo>
                <a:cubicBezTo>
                  <a:pt x="23880" y="885798"/>
                  <a:pt x="214381" y="1163610"/>
                  <a:pt x="790643" y="1165198"/>
                </a:cubicBezTo>
              </a:path>
            </a:pathLst>
          </a:custGeom>
          <a:noFill/>
          <a:ln>
            <a:prstDash val="lg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BA94324-1C57-6F4E-8991-C4BA5D87A587}"/>
              </a:ext>
            </a:extLst>
          </p:cNvPr>
          <p:cNvCxnSpPr>
            <a:cxnSpLocks/>
          </p:cNvCxnSpPr>
          <p:nvPr/>
        </p:nvCxnSpPr>
        <p:spPr>
          <a:xfrm flipV="1">
            <a:off x="4629873" y="2148840"/>
            <a:ext cx="765087" cy="11415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B4FF01-4C4F-A240-BFFC-8B59D299EE3E}"/>
              </a:ext>
            </a:extLst>
          </p:cNvPr>
          <p:cNvCxnSpPr>
            <a:cxnSpLocks/>
          </p:cNvCxnSpPr>
          <p:nvPr/>
        </p:nvCxnSpPr>
        <p:spPr>
          <a:xfrm>
            <a:off x="4776518" y="4306794"/>
            <a:ext cx="618442" cy="10565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8122B02-2183-3047-8107-7E177A4E421C}"/>
              </a:ext>
            </a:extLst>
          </p:cNvPr>
          <p:cNvSpPr/>
          <p:nvPr/>
        </p:nvSpPr>
        <p:spPr>
          <a:xfrm>
            <a:off x="2970694" y="2704005"/>
            <a:ext cx="496233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Montserrat" pitchFamily="2" charset="77"/>
              </a:rPr>
              <a:t>has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3CDEB75-7539-1543-96DF-D8681D225461}"/>
              </a:ext>
            </a:extLst>
          </p:cNvPr>
          <p:cNvSpPr/>
          <p:nvPr/>
        </p:nvSpPr>
        <p:spPr>
          <a:xfrm>
            <a:off x="2948513" y="3510351"/>
            <a:ext cx="496233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Montserrat" pitchFamily="2" charset="77"/>
              </a:rPr>
              <a:t>has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E087320-EF72-654D-9925-76C2A2A34D5A}"/>
              </a:ext>
            </a:extLst>
          </p:cNvPr>
          <p:cNvSpPr/>
          <p:nvPr/>
        </p:nvSpPr>
        <p:spPr>
          <a:xfrm>
            <a:off x="2970693" y="4345707"/>
            <a:ext cx="496233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Montserrat" pitchFamily="2" charset="77"/>
              </a:rPr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183039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FF93-0DFD-C14D-B625-F83E8878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Cloud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EF0CE-0B38-BF4B-8CDB-BC034AE1A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created in AWS is connected to an account </a:t>
            </a:r>
          </a:p>
          <a:p>
            <a:endParaRPr lang="en-US" dirty="0"/>
          </a:p>
          <a:p>
            <a:r>
              <a:rPr lang="en-US" dirty="0"/>
              <a:t>Security boundary</a:t>
            </a:r>
          </a:p>
          <a:p>
            <a:r>
              <a:rPr lang="en-US" dirty="0"/>
              <a:t>Cost boundary</a:t>
            </a:r>
          </a:p>
          <a:p>
            <a:endParaRPr lang="en-US" dirty="0"/>
          </a:p>
          <a:p>
            <a:r>
              <a:rPr lang="en-US" dirty="0"/>
              <a:t>AWS Organization</a:t>
            </a:r>
          </a:p>
          <a:p>
            <a:pPr lvl="1"/>
            <a:r>
              <a:rPr lang="en-US" dirty="0"/>
              <a:t>Development account(s)</a:t>
            </a:r>
          </a:p>
          <a:p>
            <a:pPr lvl="1"/>
            <a:r>
              <a:rPr lang="en-US" dirty="0"/>
              <a:t>Production account(s)</a:t>
            </a:r>
          </a:p>
          <a:p>
            <a:pPr lvl="1"/>
            <a:endParaRPr lang="en-US" dirty="0"/>
          </a:p>
          <a:p>
            <a:r>
              <a:rPr lang="en-US" dirty="0"/>
              <a:t>All AWS accounts have the same capabilities 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F62444-2D53-654D-96A1-5544BB2CCACD}"/>
              </a:ext>
            </a:extLst>
          </p:cNvPr>
          <p:cNvGrpSpPr/>
          <p:nvPr/>
        </p:nvGrpSpPr>
        <p:grpSpPr>
          <a:xfrm>
            <a:off x="6620805" y="2399820"/>
            <a:ext cx="4853883" cy="2609856"/>
            <a:chOff x="6022664" y="1494631"/>
            <a:chExt cx="4853883" cy="26098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1998BD-6295-1E41-8B35-E5EEF50658A1}"/>
                </a:ext>
              </a:extLst>
            </p:cNvPr>
            <p:cNvSpPr/>
            <p:nvPr/>
          </p:nvSpPr>
          <p:spPr>
            <a:xfrm>
              <a:off x="6022664" y="1494631"/>
              <a:ext cx="4853883" cy="26098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 Account</a:t>
              </a:r>
            </a:p>
          </p:txBody>
        </p:sp>
        <p:pic>
          <p:nvPicPr>
            <p:cNvPr id="5" name="Graphic 5">
              <a:extLst>
                <a:ext uri="{FF2B5EF4-FFF2-40B4-BE49-F238E27FC236}">
                  <a16:creationId xmlns:a16="http://schemas.microsoft.com/office/drawing/2014/main" id="{D629925C-6679-D84D-A8EA-4CA1874962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2664" y="1494631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319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FF93-0DFD-C14D-B625-F83E8878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User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F62444-2D53-654D-96A1-5544BB2CCACD}"/>
              </a:ext>
            </a:extLst>
          </p:cNvPr>
          <p:cNvGrpSpPr/>
          <p:nvPr/>
        </p:nvGrpSpPr>
        <p:grpSpPr>
          <a:xfrm>
            <a:off x="6620805" y="2399820"/>
            <a:ext cx="4853883" cy="2609856"/>
            <a:chOff x="6022664" y="1494631"/>
            <a:chExt cx="4853883" cy="26098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1998BD-6295-1E41-8B35-E5EEF50658A1}"/>
                </a:ext>
              </a:extLst>
            </p:cNvPr>
            <p:cNvSpPr/>
            <p:nvPr/>
          </p:nvSpPr>
          <p:spPr>
            <a:xfrm>
              <a:off x="6022664" y="1494631"/>
              <a:ext cx="4853883" cy="26098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 Account</a:t>
              </a:r>
            </a:p>
          </p:txBody>
        </p:sp>
        <p:pic>
          <p:nvPicPr>
            <p:cNvPr id="5" name="Graphic 5">
              <a:extLst>
                <a:ext uri="{FF2B5EF4-FFF2-40B4-BE49-F238E27FC236}">
                  <a16:creationId xmlns:a16="http://schemas.microsoft.com/office/drawing/2014/main" id="{D629925C-6679-D84D-A8EA-4CA1874962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2664" y="1494631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A215FEE-F4A8-1E44-AB1D-C1C177FB35D8}"/>
              </a:ext>
            </a:extLst>
          </p:cNvPr>
          <p:cNvGrpSpPr/>
          <p:nvPr/>
        </p:nvGrpSpPr>
        <p:grpSpPr>
          <a:xfrm>
            <a:off x="8103672" y="3428022"/>
            <a:ext cx="1073150" cy="1023505"/>
            <a:chOff x="3367880" y="2959099"/>
            <a:chExt cx="1073150" cy="1023505"/>
          </a:xfrm>
        </p:grpSpPr>
        <p:pic>
          <p:nvPicPr>
            <p:cNvPr id="8" name="Graphic 22">
              <a:extLst>
                <a:ext uri="{FF2B5EF4-FFF2-40B4-BE49-F238E27FC236}">
                  <a16:creationId xmlns:a16="http://schemas.microsoft.com/office/drawing/2014/main" id="{7DE4EF1E-DCA0-924E-B7CD-CE30760965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 bwMode="auto">
            <a:xfrm>
              <a:off x="3531202" y="2959099"/>
              <a:ext cx="746507" cy="746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40">
              <a:extLst>
                <a:ext uri="{FF2B5EF4-FFF2-40B4-BE49-F238E27FC236}">
                  <a16:creationId xmlns:a16="http://schemas.microsoft.com/office/drawing/2014/main" id="{4E10DDAD-21A2-2148-9E66-3190861B1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7880" y="3705605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User</a:t>
              </a:r>
            </a:p>
          </p:txBody>
        </p:sp>
      </p:grpSp>
      <p:sp>
        <p:nvSpPr>
          <p:cNvPr id="10" name="TextBox 40">
            <a:extLst>
              <a:ext uri="{FF2B5EF4-FFF2-40B4-BE49-F238E27FC236}">
                <a16:creationId xmlns:a16="http://schemas.microsoft.com/office/drawing/2014/main" id="{858EB9A9-3DEB-FA4B-B4BD-E7F32193E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974" y="2543827"/>
            <a:ext cx="2396057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accent6"/>
                </a:solidFill>
                <a:latin typeface="Montserrat" pitchFamily="2" charset="77"/>
                <a:cs typeface="Arial" panose="020B0604020202020204" pitchFamily="34" charset="0"/>
              </a:rPr>
              <a:t>Username + Password</a:t>
            </a:r>
          </a:p>
        </p:txBody>
      </p:sp>
      <p:pic>
        <p:nvPicPr>
          <p:cNvPr id="15" name="Graphic 43">
            <a:extLst>
              <a:ext uri="{FF2B5EF4-FFF2-40B4-BE49-F238E27FC236}">
                <a16:creationId xmlns:a16="http://schemas.microsoft.com/office/drawing/2014/main" id="{530AC5BD-04FF-2745-B719-BFFE1AC84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0" y="5237672"/>
            <a:ext cx="462502" cy="462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API 101">
            <a:extLst>
              <a:ext uri="{FF2B5EF4-FFF2-40B4-BE49-F238E27FC236}">
                <a16:creationId xmlns:a16="http://schemas.microsoft.com/office/drawing/2014/main" id="{62CBD1F0-2491-1A4C-A10B-26C30024D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10" y="3001080"/>
            <a:ext cx="1370129" cy="104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40">
            <a:extLst>
              <a:ext uri="{FF2B5EF4-FFF2-40B4-BE49-F238E27FC236}">
                <a16:creationId xmlns:a16="http://schemas.microsoft.com/office/drawing/2014/main" id="{BB23A88E-E291-F443-8CBD-D3E5D5330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680" y="4047625"/>
            <a:ext cx="14805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Engineer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181E3E15-6D8F-1444-9B6E-AFEF4A9F03F9}"/>
              </a:ext>
            </a:extLst>
          </p:cNvPr>
          <p:cNvSpPr/>
          <p:nvPr/>
        </p:nvSpPr>
        <p:spPr>
          <a:xfrm>
            <a:off x="1500350" y="3127181"/>
            <a:ext cx="6181945" cy="874112"/>
          </a:xfrm>
          <a:prstGeom prst="arc">
            <a:avLst>
              <a:gd name="adj1" fmla="val 10996316"/>
              <a:gd name="adj2" fmla="val 21208763"/>
            </a:avLst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C069B6-6B40-3845-B518-00F59BA0CD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2307" y="1020906"/>
            <a:ext cx="2124471" cy="2780095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21" name="Arc 20">
            <a:extLst>
              <a:ext uri="{FF2B5EF4-FFF2-40B4-BE49-F238E27FC236}">
                <a16:creationId xmlns:a16="http://schemas.microsoft.com/office/drawing/2014/main" id="{F41BC94C-EF96-B044-AA13-3C72456B6797}"/>
              </a:ext>
            </a:extLst>
          </p:cNvPr>
          <p:cNvSpPr/>
          <p:nvPr/>
        </p:nvSpPr>
        <p:spPr>
          <a:xfrm flipV="1">
            <a:off x="1290055" y="3788366"/>
            <a:ext cx="6181945" cy="1124522"/>
          </a:xfrm>
          <a:prstGeom prst="arc">
            <a:avLst>
              <a:gd name="adj1" fmla="val 10863945"/>
              <a:gd name="adj2" fmla="val 21208763"/>
            </a:avLst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24C0863-3C1C-3C4D-9728-ADB38B7952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7282" y="5047837"/>
            <a:ext cx="2728210" cy="98110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B6CCF30-5402-8343-A2C5-F30B16B03850}"/>
              </a:ext>
            </a:extLst>
          </p:cNvPr>
          <p:cNvGrpSpPr/>
          <p:nvPr/>
        </p:nvGrpSpPr>
        <p:grpSpPr>
          <a:xfrm>
            <a:off x="3734812" y="4398454"/>
            <a:ext cx="1073150" cy="885992"/>
            <a:chOff x="3247214" y="4400683"/>
            <a:chExt cx="1073150" cy="885992"/>
          </a:xfrm>
          <a:solidFill>
            <a:schemeClr val="bg1"/>
          </a:solidFill>
        </p:grpSpPr>
        <p:pic>
          <p:nvPicPr>
            <p:cNvPr id="13" name="Graphic 18">
              <a:extLst>
                <a:ext uri="{FF2B5EF4-FFF2-40B4-BE49-F238E27FC236}">
                  <a16:creationId xmlns:a16="http://schemas.microsoft.com/office/drawing/2014/main" id="{C90569C4-84A1-F040-A7A4-9F669E2F95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6273" y="4400683"/>
              <a:ext cx="575032" cy="575032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40">
              <a:extLst>
                <a:ext uri="{FF2B5EF4-FFF2-40B4-BE49-F238E27FC236}">
                  <a16:creationId xmlns:a16="http://schemas.microsoft.com/office/drawing/2014/main" id="{CB616646-790B-3F48-B285-EBD24B785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7214" y="5009676"/>
              <a:ext cx="1073150" cy="276999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CLI</a:t>
              </a:r>
            </a:p>
          </p:txBody>
        </p:sp>
      </p:grpSp>
      <p:sp>
        <p:nvSpPr>
          <p:cNvPr id="23" name="TextBox 40">
            <a:extLst>
              <a:ext uri="{FF2B5EF4-FFF2-40B4-BE49-F238E27FC236}">
                <a16:creationId xmlns:a16="http://schemas.microsoft.com/office/drawing/2014/main" id="{8F118E2D-1B21-754D-AB8C-7914C906C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009" y="4893949"/>
            <a:ext cx="2396057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accent6"/>
                </a:solidFill>
                <a:latin typeface="Montserrat" pitchFamily="2" charset="77"/>
                <a:cs typeface="Arial" panose="020B0604020202020204" pitchFamily="34" charset="0"/>
              </a:rPr>
              <a:t>Long-term access keys</a:t>
            </a:r>
          </a:p>
        </p:txBody>
      </p:sp>
    </p:spTree>
    <p:extLst>
      <p:ext uri="{BB962C8B-B14F-4D97-AF65-F5344CB8AC3E}">
        <p14:creationId xmlns:p14="http://schemas.microsoft.com/office/powerpoint/2010/main" val="420897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FF93-0DFD-C14D-B625-F83E8878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 User – Best practice is </a:t>
            </a:r>
            <a:r>
              <a:rPr lang="en-US" dirty="0">
                <a:solidFill>
                  <a:srgbClr val="C00000"/>
                </a:solidFill>
              </a:rPr>
              <a:t>No</a:t>
            </a:r>
            <a:r>
              <a:rPr lang="en-US" dirty="0"/>
              <a:t> IAM User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F62444-2D53-654D-96A1-5544BB2CCACD}"/>
              </a:ext>
            </a:extLst>
          </p:cNvPr>
          <p:cNvGrpSpPr/>
          <p:nvPr/>
        </p:nvGrpSpPr>
        <p:grpSpPr>
          <a:xfrm>
            <a:off x="6620805" y="2399820"/>
            <a:ext cx="4853883" cy="2609856"/>
            <a:chOff x="6022664" y="1494631"/>
            <a:chExt cx="4853883" cy="26098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1998BD-6295-1E41-8B35-E5EEF50658A1}"/>
                </a:ext>
              </a:extLst>
            </p:cNvPr>
            <p:cNvSpPr/>
            <p:nvPr/>
          </p:nvSpPr>
          <p:spPr>
            <a:xfrm>
              <a:off x="6022664" y="1494631"/>
              <a:ext cx="4853883" cy="26098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 Account</a:t>
              </a:r>
            </a:p>
          </p:txBody>
        </p:sp>
        <p:pic>
          <p:nvPicPr>
            <p:cNvPr id="5" name="Graphic 5">
              <a:extLst>
                <a:ext uri="{FF2B5EF4-FFF2-40B4-BE49-F238E27FC236}">
                  <a16:creationId xmlns:a16="http://schemas.microsoft.com/office/drawing/2014/main" id="{D629925C-6679-D84D-A8EA-4CA1874962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2664" y="1494631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6" name="Picture 2" descr="API 101">
            <a:extLst>
              <a:ext uri="{FF2B5EF4-FFF2-40B4-BE49-F238E27FC236}">
                <a16:creationId xmlns:a16="http://schemas.microsoft.com/office/drawing/2014/main" id="{62CBD1F0-2491-1A4C-A10B-26C30024D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10" y="3001080"/>
            <a:ext cx="1370129" cy="104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40">
            <a:extLst>
              <a:ext uri="{FF2B5EF4-FFF2-40B4-BE49-F238E27FC236}">
                <a16:creationId xmlns:a16="http://schemas.microsoft.com/office/drawing/2014/main" id="{BB23A88E-E291-F443-8CBD-D3E5D5330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680" y="4047625"/>
            <a:ext cx="14805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Engineer</a:t>
            </a:r>
          </a:p>
        </p:txBody>
      </p:sp>
      <p:pic>
        <p:nvPicPr>
          <p:cNvPr id="3074" name="Picture 2" descr="Improved Microsoft Azure AD Integration - 4me">
            <a:extLst>
              <a:ext uri="{FF2B5EF4-FFF2-40B4-BE49-F238E27FC236}">
                <a16:creationId xmlns:a16="http://schemas.microsoft.com/office/drawing/2014/main" id="{38467E43-13A3-B140-AA21-10B61C15B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086" y="1599403"/>
            <a:ext cx="1018193" cy="101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40">
            <a:extLst>
              <a:ext uri="{FF2B5EF4-FFF2-40B4-BE49-F238E27FC236}">
                <a16:creationId xmlns:a16="http://schemas.microsoft.com/office/drawing/2014/main" id="{549F0F8B-D111-F642-8744-9E7FDA3F6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88" y="2564920"/>
            <a:ext cx="14805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Directory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ED1A03-4E48-654E-A275-EF4A736DC686}"/>
              </a:ext>
            </a:extLst>
          </p:cNvPr>
          <p:cNvCxnSpPr>
            <a:stCxn id="3074" idx="3"/>
          </p:cNvCxnSpPr>
          <p:nvPr/>
        </p:nvCxnSpPr>
        <p:spPr>
          <a:xfrm>
            <a:off x="4525279" y="2108500"/>
            <a:ext cx="2029033" cy="733419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936930-B997-6449-B24F-C68BA7B691AD}"/>
              </a:ext>
            </a:extLst>
          </p:cNvPr>
          <p:cNvCxnSpPr>
            <a:cxnSpLocks/>
            <a:endCxn id="3074" idx="1"/>
          </p:cNvCxnSpPr>
          <p:nvPr/>
        </p:nvCxnSpPr>
        <p:spPr>
          <a:xfrm flipV="1">
            <a:off x="1636676" y="2108500"/>
            <a:ext cx="1870410" cy="103516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FC825A8-23D0-CD4C-BBFE-63820D2334DA}"/>
              </a:ext>
            </a:extLst>
          </p:cNvPr>
          <p:cNvCxnSpPr>
            <a:cxnSpLocks/>
          </p:cNvCxnSpPr>
          <p:nvPr/>
        </p:nvCxnSpPr>
        <p:spPr>
          <a:xfrm flipH="1">
            <a:off x="1785268" y="2399820"/>
            <a:ext cx="1721818" cy="1028202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A4E160A-A7BE-EF4C-B62F-24A49511DC74}"/>
              </a:ext>
            </a:extLst>
          </p:cNvPr>
          <p:cNvSpPr/>
          <p:nvPr/>
        </p:nvSpPr>
        <p:spPr>
          <a:xfrm>
            <a:off x="4875970" y="2287921"/>
            <a:ext cx="132765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Montserrat" pitchFamily="2" charset="77"/>
              </a:rPr>
              <a:t>Federation</a:t>
            </a: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A4741ADF-5A11-4143-8B0B-5AAC297FFAED}"/>
              </a:ext>
            </a:extLst>
          </p:cNvPr>
          <p:cNvSpPr/>
          <p:nvPr/>
        </p:nvSpPr>
        <p:spPr>
          <a:xfrm flipV="1">
            <a:off x="1636676" y="3233073"/>
            <a:ext cx="6181945" cy="1124522"/>
          </a:xfrm>
          <a:prstGeom prst="arc">
            <a:avLst>
              <a:gd name="adj1" fmla="val 10863945"/>
              <a:gd name="adj2" fmla="val 21208763"/>
            </a:avLst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40">
            <a:extLst>
              <a:ext uri="{FF2B5EF4-FFF2-40B4-BE49-F238E27FC236}">
                <a16:creationId xmlns:a16="http://schemas.microsoft.com/office/drawing/2014/main" id="{3AA73135-7644-004D-B582-6FB9EC78B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701" y="4170735"/>
            <a:ext cx="2445719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accent6"/>
                </a:solidFill>
                <a:latin typeface="Montserrat" pitchFamily="2" charset="77"/>
                <a:cs typeface="Arial" panose="020B0604020202020204" pitchFamily="34" charset="0"/>
              </a:rPr>
              <a:t>Temporary credentials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B997F186-31EA-294C-A4B2-6FF5D50D62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03960" y="4899334"/>
            <a:ext cx="457200" cy="45720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9D22B0CB-5CCD-F540-B4E0-5500C97C5743}"/>
              </a:ext>
            </a:extLst>
          </p:cNvPr>
          <p:cNvGrpSpPr/>
          <p:nvPr/>
        </p:nvGrpSpPr>
        <p:grpSpPr>
          <a:xfrm>
            <a:off x="8161670" y="3288548"/>
            <a:ext cx="1073150" cy="1069047"/>
            <a:chOff x="4277300" y="2313474"/>
            <a:chExt cx="1073150" cy="1069047"/>
          </a:xfrm>
        </p:grpSpPr>
        <p:pic>
          <p:nvPicPr>
            <p:cNvPr id="43" name="Graphic 49">
              <a:extLst>
                <a:ext uri="{FF2B5EF4-FFF2-40B4-BE49-F238E27FC236}">
                  <a16:creationId xmlns:a16="http://schemas.microsoft.com/office/drawing/2014/main" id="{88E9BB24-45AE-2148-B18B-32032CAA22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601" y="2313474"/>
              <a:ext cx="930548" cy="93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40">
              <a:extLst>
                <a:ext uri="{FF2B5EF4-FFF2-40B4-BE49-F238E27FC236}">
                  <a16:creationId xmlns:a16="http://schemas.microsoft.com/office/drawing/2014/main" id="{E83C3B31-AEA3-DD41-934E-F886388699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7300" y="3105522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Role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AA72BBF1-5F88-B648-A1EA-367E0A46A1DF}"/>
              </a:ext>
            </a:extLst>
          </p:cNvPr>
          <p:cNvSpPr/>
          <p:nvPr/>
        </p:nvSpPr>
        <p:spPr>
          <a:xfrm>
            <a:off x="2819834" y="4478512"/>
            <a:ext cx="243558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Montserrat" pitchFamily="2" charset="77"/>
              </a:rPr>
              <a:t>Web console + AWS CLI</a:t>
            </a:r>
          </a:p>
        </p:txBody>
      </p:sp>
    </p:spTree>
    <p:extLst>
      <p:ext uri="{BB962C8B-B14F-4D97-AF65-F5344CB8AC3E}">
        <p14:creationId xmlns:p14="http://schemas.microsoft.com/office/powerpoint/2010/main" val="52040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976" y="4266563"/>
            <a:ext cx="3706048" cy="45457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1568748" y="765048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12469495" y="745236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9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440" y="2563030"/>
            <a:ext cx="7155945" cy="14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41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179</Words>
  <Application>Microsoft Macintosh PowerPoint</Application>
  <PresentationFormat>Widescreen</PresentationFormat>
  <Paragraphs>53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Consolas</vt:lpstr>
      <vt:lpstr>Gotham Bold</vt:lpstr>
      <vt:lpstr>Montserrat</vt:lpstr>
      <vt:lpstr>Montserrat Light</vt:lpstr>
      <vt:lpstr>Montserrat Medium</vt:lpstr>
      <vt:lpstr>Office Theme</vt:lpstr>
      <vt:lpstr>Identity &amp; Access Management</vt:lpstr>
      <vt:lpstr>Core IAM concepts</vt:lpstr>
      <vt:lpstr>AWS Cloud Account</vt:lpstr>
      <vt:lpstr>IAM User</vt:lpstr>
      <vt:lpstr>IAM User – Best practice is No IAM User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Lundsgård</dc:creator>
  <cp:lastModifiedBy>Anders Lundsgård</cp:lastModifiedBy>
  <cp:revision>12</cp:revision>
  <dcterms:created xsi:type="dcterms:W3CDTF">2021-06-01T05:30:44Z</dcterms:created>
  <dcterms:modified xsi:type="dcterms:W3CDTF">2021-06-01T15:27:26Z</dcterms:modified>
</cp:coreProperties>
</file>