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80" r:id="rId2"/>
    <p:sldId id="2592" r:id="rId3"/>
    <p:sldId id="2593" r:id="rId4"/>
    <p:sldId id="2594" r:id="rId5"/>
    <p:sldId id="2590" r:id="rId6"/>
    <p:sldId id="2585" r:id="rId7"/>
    <p:sldId id="2568" r:id="rId8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6F6"/>
    <a:srgbClr val="1D1D1F"/>
    <a:srgbClr val="4549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98"/>
    <p:restoredTop sz="94677"/>
  </p:normalViewPr>
  <p:slideViewPr>
    <p:cSldViewPr snapToGrid="0" snapToObjects="1">
      <p:cViewPr varScale="1">
        <p:scale>
          <a:sx n="133" d="100"/>
          <a:sy n="133" d="100"/>
        </p:scale>
        <p:origin x="200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6F5171-4620-824D-BBEE-9B12D10DDA40}" type="datetimeFigureOut">
              <a:rPr lang="en-US" smtClean="0"/>
              <a:t>8/4/21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2C356C-5FC6-4445-9AF4-F4039A536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443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6BE02D-20C0-F840-AFAC-BEA99C74FDC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8585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6BE02D-20C0-F840-AFAC-BEA99C74FDC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2650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00F0C-8BDE-C14D-A6E8-925C8F6B542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50824" y="296883"/>
            <a:ext cx="7090350" cy="985652"/>
          </a:xfrm>
          <a:solidFill>
            <a:srgbClr val="002060"/>
          </a:solidFill>
        </p:spPr>
        <p:txBody>
          <a:bodyPr lIns="36000" tIns="36000" rIns="36000" bIns="36000" anchor="ctr" anchorCtr="0">
            <a:noAutofit/>
          </a:bodyPr>
          <a:lstStyle>
            <a:lvl1pPr algn="ctr">
              <a:defRPr sz="4800">
                <a:solidFill>
                  <a:schemeClr val="accent6"/>
                </a:solidFill>
              </a:defRPr>
            </a:lvl1pPr>
          </a:lstStyle>
          <a:p>
            <a:r>
              <a:rPr lang="en-GB" dirty="0"/>
              <a:t>Click to edit Master…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CE671F-37FE-1748-85EA-677E139865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825" y="1454071"/>
            <a:ext cx="7090349" cy="487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205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36CE6-23D3-AD4E-BC5D-4DE77A95B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5272EA-E112-A04C-922A-6497E225C9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66E274-1AAA-CF40-8AF3-9AC301183F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DACF90-501E-3B48-A33B-B8D299D59F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8/4/21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805EF1-2D9C-F94B-B395-B87BA3377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32C62D-CD56-274A-98CF-572DD895B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21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E6301-0129-D947-9B3C-CB9A91546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9315D6-77B0-1847-BDE6-6210C2FB3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B5945-A15B-1B47-BBE5-65EEEB0603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8/4/21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0A9C4-843F-0D4F-9B64-F9A083B0A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57354-E922-8D44-B2D2-0D03C432A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25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93EDCC-CA34-3049-BCD1-15E716337F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7FC04A-3F29-8747-8CBA-0550C27E5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F511A-2949-DF41-B37C-31B4B7EACB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8/4/21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A2389-0D49-0448-B51D-5B1F9F91A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A0865-4DCD-DB4B-829B-C3A2CA0F5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50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84E60FA-481F-3E46-8010-C026E27D4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076" y="365130"/>
            <a:ext cx="10474977" cy="727501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9FA54DE-71A3-1D49-A494-81F466691EC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96075" y="1325105"/>
            <a:ext cx="10857725" cy="4851858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b="0" i="0">
                <a:latin typeface="Montserrat Medium" pitchFamily="2" charset="77"/>
              </a:defRPr>
            </a:lvl1pPr>
            <a:lvl2pPr marL="742859" indent="-285750">
              <a:buFont typeface="Arial" panose="020B0604020202020204" pitchFamily="34" charset="0"/>
              <a:buChar char="•"/>
              <a:defRPr b="0" i="0">
                <a:latin typeface="Montserrat Medium" pitchFamily="2" charset="77"/>
              </a:defRPr>
            </a:lvl2pPr>
            <a:lvl3pPr marL="1199967" indent="-285750">
              <a:buFont typeface="Arial" panose="020B0604020202020204" pitchFamily="34" charset="0"/>
              <a:buChar char="•"/>
              <a:defRPr b="0" i="0">
                <a:latin typeface="Montserrat Medium" pitchFamily="2" charset="77"/>
              </a:defRPr>
            </a:lvl3pPr>
            <a:lvl4pPr marL="1657076" indent="-285750">
              <a:buFont typeface="Arial" panose="020B0604020202020204" pitchFamily="34" charset="0"/>
              <a:buChar char="•"/>
              <a:defRPr b="0" i="0">
                <a:latin typeface="Montserrat Medium" pitchFamily="2" charset="77"/>
              </a:defRPr>
            </a:lvl4pPr>
            <a:lvl5pPr marL="2114184" indent="-285750">
              <a:buFont typeface="Arial" panose="020B0604020202020204" pitchFamily="34" charset="0"/>
              <a:buChar char="•"/>
              <a:defRPr b="0" i="0">
                <a:latin typeface="Montserrat Medium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39766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2ABF8-04E3-2348-8044-9E9F3E1DC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2E2EF-8C74-E84E-B938-3486465DB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2FB00-5282-854D-8751-19365AB3A3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8/4/21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01214-E67F-0342-A2F7-CD79B398D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59FAF-497A-6544-A917-B3822EBD1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51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86"/>
            <a:lum/>
          </a:blip>
          <a:srcRect/>
          <a:stretch>
            <a:fillRect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2ABF8-04E3-2348-8044-9E9F3E1DC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2E2EF-8C74-E84E-B938-3486465DB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01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BE439-C741-8145-A54E-6EE2E2DF2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D64DFD-55F7-CA4B-96A0-215838AAA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D8243-D99B-FE4F-9B65-D6F284D21D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8/4/21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77304-CE90-8545-8A70-47AC3BC9B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C7938-CA7B-804B-AC85-FBE1CE761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85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E2F77-DC50-8244-95B0-42D761554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907D7-9DFD-7840-9D32-B75A4D9C27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C9E9CB-6340-2047-8EAB-59A5530354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F8F6F-B5D2-1A4B-B658-F554BAE749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8/4/21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89B0C-0261-3E43-BE18-3123EABCF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4B245-F782-3F48-A416-5E21AD462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76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77392-F075-BF49-84F4-92EA62B89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DDC03-954D-0D4B-BCC0-BEC986BCD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52578E-0B1D-4941-AB91-7934028F1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321557-6B8C-4949-A5C5-83B46FE90A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081F0A-AD1F-9D46-9446-B199C964E0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3508A3-BF1F-D448-910F-BB40622FAF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8/4/21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7CA2BE-BDBC-5E41-86F0-722FBFEBB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B0C0E1-DC4B-A644-AC75-72CFA549B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83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71328-2113-DA40-870E-E33C4D524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1AFB76-0C74-1349-B78F-AC916A5EF7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8/4/21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62FB2D-C448-4046-B884-E3E9D3CD8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BCD20A-F971-BA47-988B-3D87C627A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2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FA4EA5-D81D-5242-BE52-49A50FC964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8/4/21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DA1A4B-B844-6A47-8309-EE000C6DC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5257B-8204-9344-824B-453A3385C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66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D665-FCF4-3843-87B1-DDD6BFAC2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3EA7E-674A-1443-8DB6-6E2FFA8C9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35E8F3-EA6F-834D-9F1C-D4A53F0D0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586C9-9F50-F940-BCC3-ACEC2410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8/4/21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4AAB5E-6458-4049-8802-513B3D4D1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E388B-3D1A-DE4A-9167-C7E4D06C0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05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D1DEB2-3AFF-9A48-965D-02CBE596F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88" y="365126"/>
            <a:ext cx="10866912" cy="810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45C83-171B-774D-81A1-A61629A09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6888" y="1425039"/>
            <a:ext cx="10866912" cy="4751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246579-413E-7F45-B2D4-C70056B45549}"/>
              </a:ext>
            </a:extLst>
          </p:cNvPr>
          <p:cNvSpPr txBox="1"/>
          <p:nvPr userDrawn="1"/>
        </p:nvSpPr>
        <p:spPr>
          <a:xfrm>
            <a:off x="11508783" y="6337978"/>
            <a:ext cx="536047" cy="391628"/>
          </a:xfrm>
          <a:prstGeom prst="rect">
            <a:avLst/>
          </a:prstGeom>
          <a:solidFill>
            <a:srgbClr val="80C565"/>
          </a:solidFill>
        </p:spPr>
        <p:txBody>
          <a:bodyPr wrap="square" lIns="72000" tIns="72000" rIns="72000" bIns="72000" rtlCol="0">
            <a:spAutoFit/>
          </a:bodyPr>
          <a:lstStyle/>
          <a:p>
            <a:pPr algn="ctr"/>
            <a:fld id="{260E2A6B-A809-4840-BF14-8648BC0BDF87}" type="slidenum">
              <a:rPr lang="id-ID" sz="1600" b="0" i="0" smtClean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rPr>
              <a:pPr algn="ctr"/>
              <a:t>‹#›</a:t>
            </a:fld>
            <a:endParaRPr lang="id-ID" sz="1600" b="0" i="0" dirty="0">
              <a:solidFill>
                <a:schemeClr val="bg2"/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7D54E19-D36A-7E43-BFD0-B8B1DB846114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-7632246" y="6415996"/>
            <a:ext cx="3589839" cy="4381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6107E3F-AB87-0741-A5A5-50B7F7EBB619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-8787308" y="6393316"/>
            <a:ext cx="842832" cy="48709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B363FB1-2AF9-BB42-BD6C-7F9FE3915F80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814183" y="6440735"/>
            <a:ext cx="2084746" cy="25445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CE95AD1-0609-F84B-891B-137A76D2F8EC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47170" y="6413067"/>
            <a:ext cx="536047" cy="30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Gotham Bold" panose="02000604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Montserrat Medium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ontserrat Medium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ontserrat Medium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 Medium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 Medium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65BA9-8E35-6E44-BDE8-E88481636D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792" y="285008"/>
            <a:ext cx="10628415" cy="985652"/>
          </a:xfrm>
        </p:spPr>
        <p:txBody>
          <a:bodyPr/>
          <a:lstStyle/>
          <a:p>
            <a:r>
              <a:rPr lang="en-US" dirty="0"/>
              <a:t>Infrastructure as Code</a:t>
            </a:r>
          </a:p>
        </p:txBody>
      </p:sp>
    </p:spTree>
    <p:extLst>
      <p:ext uri="{BB962C8B-B14F-4D97-AF65-F5344CB8AC3E}">
        <p14:creationId xmlns:p14="http://schemas.microsoft.com/office/powerpoint/2010/main" val="738678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09012B2-8D02-7C49-9B5A-50D9EE52334D}"/>
              </a:ext>
            </a:extLst>
          </p:cNvPr>
          <p:cNvSpPr/>
          <p:nvPr/>
        </p:nvSpPr>
        <p:spPr>
          <a:xfrm>
            <a:off x="0" y="4886892"/>
            <a:ext cx="12192000" cy="19711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6B299C-04F3-8747-A305-AAE66FFD3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Infrastructure as Code (IaC) - Executive summary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833E7D-6DC1-7041-A2C7-83EB10D16A32}"/>
              </a:ext>
            </a:extLst>
          </p:cNvPr>
          <p:cNvSpPr txBox="1"/>
          <p:nvPr/>
        </p:nvSpPr>
        <p:spPr>
          <a:xfrm>
            <a:off x="6782669" y="1792135"/>
            <a:ext cx="4878135" cy="3816429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endParaRPr lang="en-GB" sz="1100" dirty="0">
              <a:solidFill>
                <a:srgbClr val="569CD6"/>
              </a:solidFill>
              <a:latin typeface="Menlo" panose="020B0609030804020204" pitchFamily="49" charset="0"/>
            </a:endParaRPr>
          </a:p>
          <a:p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Resources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en-GB" sz="1100" dirty="0" err="1">
                <a:solidFill>
                  <a:srgbClr val="569CD6"/>
                </a:solidFill>
                <a:latin typeface="Menlo" panose="020B0609030804020204" pitchFamily="49" charset="0"/>
              </a:rPr>
              <a:t>ElasticLoadBalancer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    Type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GB" sz="1100" dirty="0">
                <a:solidFill>
                  <a:srgbClr val="CE9178"/>
                </a:solidFill>
                <a:latin typeface="Menlo" panose="020B0609030804020204" pitchFamily="49" charset="0"/>
              </a:rPr>
              <a:t>AWS::</a:t>
            </a:r>
            <a:r>
              <a:rPr lang="en-GB" sz="1100" dirty="0" err="1">
                <a:solidFill>
                  <a:srgbClr val="CE9178"/>
                </a:solidFill>
                <a:latin typeface="Menlo" panose="020B0609030804020204" pitchFamily="49" charset="0"/>
              </a:rPr>
              <a:t>ElasticLoadBalancing</a:t>
            </a:r>
            <a:r>
              <a:rPr lang="en-GB" sz="1100" dirty="0">
                <a:solidFill>
                  <a:srgbClr val="CE9178"/>
                </a:solidFill>
                <a:latin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CE9178"/>
                </a:solidFill>
                <a:latin typeface="Menlo" panose="020B0609030804020204" pitchFamily="49" charset="0"/>
              </a:rPr>
              <a:t>LoadBalancer</a:t>
            </a:r>
            <a:endParaRPr lang="en-GB" sz="11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    Properties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      </a:t>
            </a:r>
            <a:r>
              <a:rPr lang="en-GB" sz="1100" dirty="0" err="1">
                <a:solidFill>
                  <a:srgbClr val="569CD6"/>
                </a:solidFill>
                <a:latin typeface="Menlo" panose="020B0609030804020204" pitchFamily="49" charset="0"/>
              </a:rPr>
              <a:t>SecurityGroups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        - </a:t>
            </a:r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!Ref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CE9178"/>
                </a:solidFill>
                <a:latin typeface="Menlo" panose="020B0609030804020204" pitchFamily="49" charset="0"/>
              </a:rPr>
              <a:t>LoadBalancerSecurityGroup</a:t>
            </a:r>
            <a:endParaRPr lang="en-GB" sz="11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      Subnets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        - </a:t>
            </a:r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!</a:t>
            </a:r>
            <a:r>
              <a:rPr lang="en-GB" sz="1100" dirty="0" err="1">
                <a:solidFill>
                  <a:srgbClr val="569CD6"/>
                </a:solidFill>
                <a:latin typeface="Menlo" panose="020B0609030804020204" pitchFamily="49" charset="0"/>
              </a:rPr>
              <a:t>ImportValue</a:t>
            </a:r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: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CE9178"/>
                </a:solidFill>
                <a:latin typeface="Menlo" panose="020B0609030804020204" pitchFamily="49" charset="0"/>
              </a:rPr>
              <a:t>PublicSubnet1A</a:t>
            </a:r>
            <a:endParaRPr lang="en-GB" sz="11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        - </a:t>
            </a:r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!</a:t>
            </a:r>
            <a:r>
              <a:rPr lang="en-GB" sz="1100" dirty="0" err="1">
                <a:solidFill>
                  <a:srgbClr val="569CD6"/>
                </a:solidFill>
                <a:latin typeface="Menlo" panose="020B0609030804020204" pitchFamily="49" charset="0"/>
              </a:rPr>
              <a:t>ImportValue</a:t>
            </a:r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: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CE9178"/>
                </a:solidFill>
                <a:latin typeface="Menlo" panose="020B0609030804020204" pitchFamily="49" charset="0"/>
              </a:rPr>
              <a:t>PublicSubnet1B</a:t>
            </a:r>
            <a:endParaRPr lang="en-GB" sz="11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      Listeners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        </a:t>
            </a:r>
            <a:r>
              <a:rPr lang="en-GB" sz="1100" dirty="0" err="1">
                <a:solidFill>
                  <a:srgbClr val="569CD6"/>
                </a:solidFill>
                <a:latin typeface="Menlo" panose="020B0609030804020204" pitchFamily="49" charset="0"/>
              </a:rPr>
              <a:t>LoadBalancerPort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GB" sz="1100" dirty="0">
                <a:solidFill>
                  <a:srgbClr val="B5CEA8"/>
                </a:solidFill>
                <a:latin typeface="Menlo" panose="020B0609030804020204" pitchFamily="49" charset="0"/>
              </a:rPr>
              <a:t>443</a:t>
            </a:r>
            <a:endParaRPr lang="en-GB" sz="11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        </a:t>
            </a:r>
            <a:r>
              <a:rPr lang="en-GB" sz="1100" dirty="0" err="1">
                <a:solidFill>
                  <a:srgbClr val="569CD6"/>
                </a:solidFill>
                <a:latin typeface="Menlo" panose="020B0609030804020204" pitchFamily="49" charset="0"/>
              </a:rPr>
              <a:t>InstancePort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GB" sz="1100" dirty="0">
                <a:solidFill>
                  <a:srgbClr val="B5CEA8"/>
                </a:solidFill>
                <a:latin typeface="Menlo" panose="020B0609030804020204" pitchFamily="49" charset="0"/>
              </a:rPr>
              <a:t>8080</a:t>
            </a:r>
            <a:endParaRPr lang="en-GB" sz="11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        Protocol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GB" sz="1100" dirty="0">
                <a:solidFill>
                  <a:srgbClr val="CE9178"/>
                </a:solidFill>
                <a:latin typeface="Menlo" panose="020B0609030804020204" pitchFamily="49" charset="0"/>
              </a:rPr>
              <a:t>HTTPS</a:t>
            </a:r>
            <a:endParaRPr lang="en-GB" sz="11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        </a:t>
            </a:r>
            <a:r>
              <a:rPr lang="en-GB" sz="1100" dirty="0" err="1">
                <a:solidFill>
                  <a:srgbClr val="569CD6"/>
                </a:solidFill>
                <a:latin typeface="Menlo" panose="020B0609030804020204" pitchFamily="49" charset="0"/>
              </a:rPr>
              <a:t>SSLCertificateId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!</a:t>
            </a:r>
            <a:r>
              <a:rPr lang="en-GB" sz="1100" dirty="0" err="1">
                <a:solidFill>
                  <a:srgbClr val="569CD6"/>
                </a:solidFill>
                <a:latin typeface="Menlo" panose="020B0609030804020204" pitchFamily="49" charset="0"/>
              </a:rPr>
              <a:t>ImportValue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CE9178"/>
                </a:solidFill>
                <a:latin typeface="Menlo" panose="020B0609030804020204" pitchFamily="49" charset="0"/>
              </a:rPr>
              <a:t>CertificateId</a:t>
            </a:r>
            <a:endParaRPr lang="en-GB" sz="11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      </a:t>
            </a:r>
            <a:r>
              <a:rPr lang="en-GB" sz="1100" dirty="0" err="1">
                <a:solidFill>
                  <a:srgbClr val="569CD6"/>
                </a:solidFill>
                <a:latin typeface="Menlo" panose="020B0609030804020204" pitchFamily="49" charset="0"/>
              </a:rPr>
              <a:t>HealthCheck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        Target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GB" sz="1100" dirty="0">
                <a:solidFill>
                  <a:srgbClr val="CE9178"/>
                </a:solidFill>
                <a:latin typeface="Menlo" panose="020B0609030804020204" pitchFamily="49" charset="0"/>
              </a:rPr>
              <a:t>'HTTP:80/'</a:t>
            </a:r>
            <a:endParaRPr lang="en-GB" sz="11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        </a:t>
            </a:r>
            <a:r>
              <a:rPr lang="en-GB" sz="1100" dirty="0" err="1">
                <a:solidFill>
                  <a:srgbClr val="569CD6"/>
                </a:solidFill>
                <a:latin typeface="Menlo" panose="020B0609030804020204" pitchFamily="49" charset="0"/>
              </a:rPr>
              <a:t>HealtyThreshold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GB" sz="1100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endParaRPr lang="en-GB" sz="11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        </a:t>
            </a:r>
            <a:r>
              <a:rPr lang="en-GB" sz="1100" dirty="0" err="1">
                <a:solidFill>
                  <a:srgbClr val="569CD6"/>
                </a:solidFill>
                <a:latin typeface="Menlo" panose="020B0609030804020204" pitchFamily="49" charset="0"/>
              </a:rPr>
              <a:t>UnhealtyThreshold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GB" sz="1100" dirty="0">
                <a:solidFill>
                  <a:srgbClr val="B5CEA8"/>
                </a:solidFill>
                <a:latin typeface="Menlo" panose="020B0609030804020204" pitchFamily="49" charset="0"/>
              </a:rPr>
              <a:t>3</a:t>
            </a:r>
            <a:endParaRPr lang="en-GB" sz="11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        Interval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GB" sz="1100" dirty="0">
                <a:solidFill>
                  <a:srgbClr val="B5CEA8"/>
                </a:solidFill>
                <a:latin typeface="Menlo" panose="020B0609030804020204" pitchFamily="49" charset="0"/>
              </a:rPr>
              <a:t>20</a:t>
            </a:r>
            <a:endParaRPr lang="en-GB" sz="11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        Timeout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GB" sz="1100" dirty="0">
                <a:solidFill>
                  <a:srgbClr val="B5CEA8"/>
                </a:solidFill>
                <a:latin typeface="Menlo" panose="020B0609030804020204" pitchFamily="49" charset="0"/>
              </a:rPr>
              <a:t>10</a:t>
            </a:r>
            <a:endParaRPr lang="en-GB" sz="11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endParaRPr lang="en-SE" sz="1100" dirty="0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D03949E8-1D79-E64B-84AD-E720B6CA741E}"/>
              </a:ext>
            </a:extLst>
          </p:cNvPr>
          <p:cNvSpPr/>
          <p:nvPr/>
        </p:nvSpPr>
        <p:spPr>
          <a:xfrm rot="16200000">
            <a:off x="1420707" y="3577930"/>
            <a:ext cx="993333" cy="546576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Manual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7047E7-AE66-8F41-82FB-F4A997F9B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164" y="1677774"/>
            <a:ext cx="2157131" cy="960213"/>
          </a:xfrm>
          <a:prstGeom prst="rect">
            <a:avLst/>
          </a:prstGeom>
          <a:ln w="88900" cap="sq" cmpd="thickThin">
            <a:noFill/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3B08B7-0A18-CB46-8455-9BFBCBDCC1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53" y="3904669"/>
            <a:ext cx="3390465" cy="27927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B3E9458-6E78-D743-9558-5B2D148FA0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251" y="1224056"/>
            <a:ext cx="2800868" cy="2054123"/>
          </a:xfrm>
          <a:prstGeom prst="rect">
            <a:avLst/>
          </a:prstGeom>
        </p:spPr>
      </p:pic>
      <p:sp>
        <p:nvSpPr>
          <p:cNvPr id="13" name="Right Arrow 12">
            <a:extLst>
              <a:ext uri="{FF2B5EF4-FFF2-40B4-BE49-F238E27FC236}">
                <a16:creationId xmlns:a16="http://schemas.microsoft.com/office/drawing/2014/main" id="{8091DECE-AEFA-4F4D-A280-D6140799D25C}"/>
              </a:ext>
            </a:extLst>
          </p:cNvPr>
          <p:cNvSpPr/>
          <p:nvPr/>
        </p:nvSpPr>
        <p:spPr>
          <a:xfrm rot="18888771">
            <a:off x="3154183" y="3182067"/>
            <a:ext cx="2038384" cy="723595"/>
          </a:xfrm>
          <a:prstGeom prst="righ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Automate manual steps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5887E652-1C7F-5440-AAC5-9CDC18EA8A4C}"/>
              </a:ext>
            </a:extLst>
          </p:cNvPr>
          <p:cNvSpPr/>
          <p:nvPr/>
        </p:nvSpPr>
        <p:spPr>
          <a:xfrm>
            <a:off x="3951482" y="4600811"/>
            <a:ext cx="2606764" cy="809143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Infrastructure as 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73804B-AAF5-AE44-AC3F-EC4596619D8B}"/>
              </a:ext>
            </a:extLst>
          </p:cNvPr>
          <p:cNvSpPr txBox="1"/>
          <p:nvPr/>
        </p:nvSpPr>
        <p:spPr>
          <a:xfrm>
            <a:off x="9776955" y="5346954"/>
            <a:ext cx="18838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[AWS CloudFormation]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4CE6ADF7-080D-2A4A-B19D-086B39250E5E}"/>
              </a:ext>
            </a:extLst>
          </p:cNvPr>
          <p:cNvSpPr/>
          <p:nvPr/>
        </p:nvSpPr>
        <p:spPr>
          <a:xfrm>
            <a:off x="7380265" y="5477906"/>
            <a:ext cx="2396690" cy="1219506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GitHub - germancutraro/Git-Command-Guide: A git command guide">
            <a:extLst>
              <a:ext uri="{FF2B5EF4-FFF2-40B4-BE49-F238E27FC236}">
                <a16:creationId xmlns:a16="http://schemas.microsoft.com/office/drawing/2014/main" id="{A0C8F715-5C2C-8044-AA55-B6A41806F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9329" y="5850854"/>
            <a:ext cx="712894" cy="297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A8ED9F-DE60-1747-8790-0395AACD0F6E}"/>
              </a:ext>
            </a:extLst>
          </p:cNvPr>
          <p:cNvSpPr txBox="1"/>
          <p:nvPr/>
        </p:nvSpPr>
        <p:spPr>
          <a:xfrm flipH="1">
            <a:off x="8223266" y="5868465"/>
            <a:ext cx="166374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Code</a:t>
            </a:r>
          </a:p>
          <a:p>
            <a:r>
              <a:rPr lang="en-US" sz="1600" dirty="0"/>
              <a:t>Tests</a:t>
            </a:r>
          </a:p>
          <a:p>
            <a:r>
              <a:rPr lang="en-US" sz="1600" b="1" dirty="0"/>
              <a:t>Infrastructure</a:t>
            </a:r>
          </a:p>
        </p:txBody>
      </p:sp>
      <p:sp>
        <p:nvSpPr>
          <p:cNvPr id="6" name="Bent Arrow 5">
            <a:extLst>
              <a:ext uri="{FF2B5EF4-FFF2-40B4-BE49-F238E27FC236}">
                <a16:creationId xmlns:a16="http://schemas.microsoft.com/office/drawing/2014/main" id="{F8F47224-5A1F-1F42-B3D4-46BD60B91005}"/>
              </a:ext>
            </a:extLst>
          </p:cNvPr>
          <p:cNvSpPr/>
          <p:nvPr/>
        </p:nvSpPr>
        <p:spPr>
          <a:xfrm flipH="1" flipV="1">
            <a:off x="9574695" y="5603294"/>
            <a:ext cx="1155823" cy="1088554"/>
          </a:xfrm>
          <a:prstGeom prst="bentArrow">
            <a:avLst>
              <a:gd name="adj1" fmla="val 8907"/>
              <a:gd name="adj2" fmla="val 16256"/>
              <a:gd name="adj3" fmla="val 25000"/>
              <a:gd name="adj4" fmla="val 53743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316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299C-04F3-8747-A305-AAE66FFD3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Infrastructure as Code (IaC) - Tools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833E7D-6DC1-7041-A2C7-83EB10D16A32}"/>
              </a:ext>
            </a:extLst>
          </p:cNvPr>
          <p:cNvSpPr txBox="1"/>
          <p:nvPr/>
        </p:nvSpPr>
        <p:spPr>
          <a:xfrm>
            <a:off x="6782669" y="1792135"/>
            <a:ext cx="4878135" cy="3816429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endParaRPr lang="en-GB" sz="1100" dirty="0">
              <a:solidFill>
                <a:srgbClr val="569CD6"/>
              </a:solidFill>
              <a:latin typeface="Menlo" panose="020B0609030804020204" pitchFamily="49" charset="0"/>
            </a:endParaRPr>
          </a:p>
          <a:p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Resources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en-GB" sz="1100" dirty="0" err="1">
                <a:solidFill>
                  <a:srgbClr val="569CD6"/>
                </a:solidFill>
                <a:latin typeface="Menlo" panose="020B0609030804020204" pitchFamily="49" charset="0"/>
              </a:rPr>
              <a:t>ElasticLoadBalancer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    Type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GB" sz="1100" dirty="0">
                <a:solidFill>
                  <a:srgbClr val="CE9178"/>
                </a:solidFill>
                <a:latin typeface="Menlo" panose="020B0609030804020204" pitchFamily="49" charset="0"/>
              </a:rPr>
              <a:t>AWS::</a:t>
            </a:r>
            <a:r>
              <a:rPr lang="en-GB" sz="1100" dirty="0" err="1">
                <a:solidFill>
                  <a:srgbClr val="CE9178"/>
                </a:solidFill>
                <a:latin typeface="Menlo" panose="020B0609030804020204" pitchFamily="49" charset="0"/>
              </a:rPr>
              <a:t>ElasticLoadBalancing</a:t>
            </a:r>
            <a:r>
              <a:rPr lang="en-GB" sz="1100" dirty="0">
                <a:solidFill>
                  <a:srgbClr val="CE9178"/>
                </a:solidFill>
                <a:latin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CE9178"/>
                </a:solidFill>
                <a:latin typeface="Menlo" panose="020B0609030804020204" pitchFamily="49" charset="0"/>
              </a:rPr>
              <a:t>LoadBalancer</a:t>
            </a:r>
            <a:endParaRPr lang="en-GB" sz="11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    Properties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      </a:t>
            </a:r>
            <a:r>
              <a:rPr lang="en-GB" sz="1100" dirty="0" err="1">
                <a:solidFill>
                  <a:srgbClr val="569CD6"/>
                </a:solidFill>
                <a:latin typeface="Menlo" panose="020B0609030804020204" pitchFamily="49" charset="0"/>
              </a:rPr>
              <a:t>SecurityGroups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        - </a:t>
            </a:r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!Ref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CE9178"/>
                </a:solidFill>
                <a:latin typeface="Menlo" panose="020B0609030804020204" pitchFamily="49" charset="0"/>
              </a:rPr>
              <a:t>LoadBalancerSecurityGroup</a:t>
            </a:r>
            <a:endParaRPr lang="en-GB" sz="11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      Subnets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        - </a:t>
            </a:r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!</a:t>
            </a:r>
            <a:r>
              <a:rPr lang="en-GB" sz="1100" dirty="0" err="1">
                <a:solidFill>
                  <a:srgbClr val="569CD6"/>
                </a:solidFill>
                <a:latin typeface="Menlo" panose="020B0609030804020204" pitchFamily="49" charset="0"/>
              </a:rPr>
              <a:t>ImportValue</a:t>
            </a:r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: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CE9178"/>
                </a:solidFill>
                <a:latin typeface="Menlo" panose="020B0609030804020204" pitchFamily="49" charset="0"/>
              </a:rPr>
              <a:t>PublicSubnet1A</a:t>
            </a:r>
            <a:endParaRPr lang="en-GB" sz="11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        - </a:t>
            </a:r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!</a:t>
            </a:r>
            <a:r>
              <a:rPr lang="en-GB" sz="1100" dirty="0" err="1">
                <a:solidFill>
                  <a:srgbClr val="569CD6"/>
                </a:solidFill>
                <a:latin typeface="Menlo" panose="020B0609030804020204" pitchFamily="49" charset="0"/>
              </a:rPr>
              <a:t>ImportValue</a:t>
            </a:r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: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CE9178"/>
                </a:solidFill>
                <a:latin typeface="Menlo" panose="020B0609030804020204" pitchFamily="49" charset="0"/>
              </a:rPr>
              <a:t>PublicSubnet1B</a:t>
            </a:r>
            <a:endParaRPr lang="en-GB" sz="11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      Listeners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        </a:t>
            </a:r>
            <a:r>
              <a:rPr lang="en-GB" sz="1100" dirty="0" err="1">
                <a:solidFill>
                  <a:srgbClr val="569CD6"/>
                </a:solidFill>
                <a:latin typeface="Menlo" panose="020B0609030804020204" pitchFamily="49" charset="0"/>
              </a:rPr>
              <a:t>LoadBalancerPort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GB" sz="1100" dirty="0">
                <a:solidFill>
                  <a:srgbClr val="B5CEA8"/>
                </a:solidFill>
                <a:latin typeface="Menlo" panose="020B0609030804020204" pitchFamily="49" charset="0"/>
              </a:rPr>
              <a:t>443</a:t>
            </a:r>
            <a:endParaRPr lang="en-GB" sz="11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        </a:t>
            </a:r>
            <a:r>
              <a:rPr lang="en-GB" sz="1100" dirty="0" err="1">
                <a:solidFill>
                  <a:srgbClr val="569CD6"/>
                </a:solidFill>
                <a:latin typeface="Menlo" panose="020B0609030804020204" pitchFamily="49" charset="0"/>
              </a:rPr>
              <a:t>InstancePort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GB" sz="1100" dirty="0">
                <a:solidFill>
                  <a:srgbClr val="B5CEA8"/>
                </a:solidFill>
                <a:latin typeface="Menlo" panose="020B0609030804020204" pitchFamily="49" charset="0"/>
              </a:rPr>
              <a:t>8080</a:t>
            </a:r>
            <a:endParaRPr lang="en-GB" sz="11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        Protocol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GB" sz="1100" dirty="0">
                <a:solidFill>
                  <a:srgbClr val="CE9178"/>
                </a:solidFill>
                <a:latin typeface="Menlo" panose="020B0609030804020204" pitchFamily="49" charset="0"/>
              </a:rPr>
              <a:t>HTTPS</a:t>
            </a:r>
            <a:endParaRPr lang="en-GB" sz="11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        </a:t>
            </a:r>
            <a:r>
              <a:rPr lang="en-GB" sz="1100" dirty="0" err="1">
                <a:solidFill>
                  <a:srgbClr val="569CD6"/>
                </a:solidFill>
                <a:latin typeface="Menlo" panose="020B0609030804020204" pitchFamily="49" charset="0"/>
              </a:rPr>
              <a:t>SSLCertificateId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!</a:t>
            </a:r>
            <a:r>
              <a:rPr lang="en-GB" sz="1100" dirty="0" err="1">
                <a:solidFill>
                  <a:srgbClr val="569CD6"/>
                </a:solidFill>
                <a:latin typeface="Menlo" panose="020B0609030804020204" pitchFamily="49" charset="0"/>
              </a:rPr>
              <a:t>ImportValue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CE9178"/>
                </a:solidFill>
                <a:latin typeface="Menlo" panose="020B0609030804020204" pitchFamily="49" charset="0"/>
              </a:rPr>
              <a:t>CertificateId</a:t>
            </a:r>
            <a:endParaRPr lang="en-GB" sz="11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      </a:t>
            </a:r>
            <a:r>
              <a:rPr lang="en-GB" sz="1100" dirty="0" err="1">
                <a:solidFill>
                  <a:srgbClr val="569CD6"/>
                </a:solidFill>
                <a:latin typeface="Menlo" panose="020B0609030804020204" pitchFamily="49" charset="0"/>
              </a:rPr>
              <a:t>HealthCheck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        Target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GB" sz="1100" dirty="0">
                <a:solidFill>
                  <a:srgbClr val="CE9178"/>
                </a:solidFill>
                <a:latin typeface="Menlo" panose="020B0609030804020204" pitchFamily="49" charset="0"/>
              </a:rPr>
              <a:t>'HTTP:80/'</a:t>
            </a:r>
            <a:endParaRPr lang="en-GB" sz="11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        </a:t>
            </a:r>
            <a:r>
              <a:rPr lang="en-GB" sz="1100" dirty="0" err="1">
                <a:solidFill>
                  <a:srgbClr val="569CD6"/>
                </a:solidFill>
                <a:latin typeface="Menlo" panose="020B0609030804020204" pitchFamily="49" charset="0"/>
              </a:rPr>
              <a:t>HealtyThreshold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GB" sz="1100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endParaRPr lang="en-GB" sz="11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        </a:t>
            </a:r>
            <a:r>
              <a:rPr lang="en-GB" sz="1100" dirty="0" err="1">
                <a:solidFill>
                  <a:srgbClr val="569CD6"/>
                </a:solidFill>
                <a:latin typeface="Menlo" panose="020B0609030804020204" pitchFamily="49" charset="0"/>
              </a:rPr>
              <a:t>UnhealtyThreshold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GB" sz="1100" dirty="0">
                <a:solidFill>
                  <a:srgbClr val="B5CEA8"/>
                </a:solidFill>
                <a:latin typeface="Menlo" panose="020B0609030804020204" pitchFamily="49" charset="0"/>
              </a:rPr>
              <a:t>3</a:t>
            </a:r>
            <a:endParaRPr lang="en-GB" sz="11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        Interval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GB" sz="1100" dirty="0">
                <a:solidFill>
                  <a:srgbClr val="B5CEA8"/>
                </a:solidFill>
                <a:latin typeface="Menlo" panose="020B0609030804020204" pitchFamily="49" charset="0"/>
              </a:rPr>
              <a:t>20</a:t>
            </a:r>
            <a:endParaRPr lang="en-GB" sz="11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        Timeout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GB" sz="1100" dirty="0">
                <a:solidFill>
                  <a:srgbClr val="B5CEA8"/>
                </a:solidFill>
                <a:latin typeface="Menlo" panose="020B0609030804020204" pitchFamily="49" charset="0"/>
              </a:rPr>
              <a:t>10</a:t>
            </a:r>
            <a:endParaRPr lang="en-GB" sz="11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endParaRPr lang="en-SE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73804B-AAF5-AE44-AC3F-EC4596619D8B}"/>
              </a:ext>
            </a:extLst>
          </p:cNvPr>
          <p:cNvSpPr txBox="1"/>
          <p:nvPr/>
        </p:nvSpPr>
        <p:spPr>
          <a:xfrm>
            <a:off x="9776955" y="5346954"/>
            <a:ext cx="18838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[AWS CloudFormation]</a:t>
            </a:r>
          </a:p>
        </p:txBody>
      </p:sp>
      <p:pic>
        <p:nvPicPr>
          <p:cNvPr id="1028" name="Picture 4" descr="How to use AWS Cloud​Formation to setup a static website - Coletiv Blog">
            <a:extLst>
              <a:ext uri="{FF2B5EF4-FFF2-40B4-BE49-F238E27FC236}">
                <a16:creationId xmlns:a16="http://schemas.microsoft.com/office/drawing/2014/main" id="{81DFE706-281E-FB41-8B69-C59478517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025" y="1787970"/>
            <a:ext cx="3077667" cy="179790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522BB828-1A54-A747-8A1B-F2A52EE7C9B0}"/>
              </a:ext>
            </a:extLst>
          </p:cNvPr>
          <p:cNvGrpSpPr/>
          <p:nvPr/>
        </p:nvGrpSpPr>
        <p:grpSpPr>
          <a:xfrm>
            <a:off x="669026" y="3810657"/>
            <a:ext cx="3077668" cy="1797907"/>
            <a:chOff x="1954236" y="3724498"/>
            <a:chExt cx="3077668" cy="179790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BBE511A-61CC-5D4A-A3EC-BBE5841D47C3}"/>
                </a:ext>
              </a:extLst>
            </p:cNvPr>
            <p:cNvSpPr/>
            <p:nvPr/>
          </p:nvSpPr>
          <p:spPr>
            <a:xfrm>
              <a:off x="1954236" y="3724498"/>
              <a:ext cx="3077668" cy="1797907"/>
            </a:xfrm>
            <a:prstGeom prst="rect">
              <a:avLst/>
            </a:prstGeom>
            <a:solidFill>
              <a:srgbClr val="F6F6F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0" name="Picture 6" descr="Building Infrastructure using Terraform - ALMtoolbox NewsALMtoolbox News">
              <a:extLst>
                <a:ext uri="{FF2B5EF4-FFF2-40B4-BE49-F238E27FC236}">
                  <a16:creationId xmlns:a16="http://schemas.microsoft.com/office/drawing/2014/main" id="{549CF92F-F9DE-D045-A7E1-B528002411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7169" y="4174057"/>
              <a:ext cx="2971801" cy="898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4" name="Picture 10" descr="Blogg med intressanta artiklar och innehåll - PASCO AB">
            <a:extLst>
              <a:ext uri="{FF2B5EF4-FFF2-40B4-BE49-F238E27FC236}">
                <a16:creationId xmlns:a16="http://schemas.microsoft.com/office/drawing/2014/main" id="{A337E610-284D-1E40-933F-80556313C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933" y="1041990"/>
            <a:ext cx="2774466" cy="115602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nsible The Hard Way | askops">
            <a:extLst>
              <a:ext uri="{FF2B5EF4-FFF2-40B4-BE49-F238E27FC236}">
                <a16:creationId xmlns:a16="http://schemas.microsoft.com/office/drawing/2014/main" id="{E8B3F81B-5907-A84C-B5CE-6E4BB6FBB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41" y="2367709"/>
            <a:ext cx="2512369" cy="141163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What Is CHEF? An Introduction! » LEARN Inside">
            <a:extLst>
              <a:ext uri="{FF2B5EF4-FFF2-40B4-BE49-F238E27FC236}">
                <a16:creationId xmlns:a16="http://schemas.microsoft.com/office/drawing/2014/main" id="{587A6D7C-DB3F-F148-93E9-F3FC72F8D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311" y="3904673"/>
            <a:ext cx="2509099" cy="131694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Puppet - Infocomm Media Development Authority">
            <a:extLst>
              <a:ext uri="{FF2B5EF4-FFF2-40B4-BE49-F238E27FC236}">
                <a16:creationId xmlns:a16="http://schemas.microsoft.com/office/drawing/2014/main" id="{F7584CDE-8292-944A-8D69-821255197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933" y="5346954"/>
            <a:ext cx="2774466" cy="14565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8845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299C-04F3-8747-A305-AAE66FFD3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Infrastructure as Code (IaC) - Tools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833E7D-6DC1-7041-A2C7-83EB10D16A32}"/>
              </a:ext>
            </a:extLst>
          </p:cNvPr>
          <p:cNvSpPr txBox="1"/>
          <p:nvPr/>
        </p:nvSpPr>
        <p:spPr>
          <a:xfrm>
            <a:off x="6782669" y="1792135"/>
            <a:ext cx="4878135" cy="3816429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endParaRPr lang="en-GB" sz="1100" dirty="0">
              <a:solidFill>
                <a:srgbClr val="569CD6"/>
              </a:solidFill>
              <a:latin typeface="Menlo" panose="020B0609030804020204" pitchFamily="49" charset="0"/>
            </a:endParaRPr>
          </a:p>
          <a:p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Resources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en-GB" sz="1100" dirty="0" err="1">
                <a:solidFill>
                  <a:srgbClr val="569CD6"/>
                </a:solidFill>
                <a:latin typeface="Menlo" panose="020B0609030804020204" pitchFamily="49" charset="0"/>
              </a:rPr>
              <a:t>ElasticLoadBalancer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    Type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GB" sz="1100" dirty="0">
                <a:solidFill>
                  <a:srgbClr val="CE9178"/>
                </a:solidFill>
                <a:latin typeface="Menlo" panose="020B0609030804020204" pitchFamily="49" charset="0"/>
              </a:rPr>
              <a:t>AWS::</a:t>
            </a:r>
            <a:r>
              <a:rPr lang="en-GB" sz="1100" dirty="0" err="1">
                <a:solidFill>
                  <a:srgbClr val="CE9178"/>
                </a:solidFill>
                <a:latin typeface="Menlo" panose="020B0609030804020204" pitchFamily="49" charset="0"/>
              </a:rPr>
              <a:t>ElasticLoadBalancing</a:t>
            </a:r>
            <a:r>
              <a:rPr lang="en-GB" sz="1100" dirty="0">
                <a:solidFill>
                  <a:srgbClr val="CE9178"/>
                </a:solidFill>
                <a:latin typeface="Menlo" panose="020B0609030804020204" pitchFamily="49" charset="0"/>
              </a:rPr>
              <a:t>::</a:t>
            </a:r>
            <a:r>
              <a:rPr lang="en-GB" sz="1100" dirty="0" err="1">
                <a:solidFill>
                  <a:srgbClr val="CE9178"/>
                </a:solidFill>
                <a:latin typeface="Menlo" panose="020B0609030804020204" pitchFamily="49" charset="0"/>
              </a:rPr>
              <a:t>LoadBalancer</a:t>
            </a:r>
            <a:endParaRPr lang="en-GB" sz="11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    Properties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      </a:t>
            </a:r>
            <a:r>
              <a:rPr lang="en-GB" sz="1100" dirty="0" err="1">
                <a:solidFill>
                  <a:srgbClr val="569CD6"/>
                </a:solidFill>
                <a:latin typeface="Menlo" panose="020B0609030804020204" pitchFamily="49" charset="0"/>
              </a:rPr>
              <a:t>SecurityGroups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        - </a:t>
            </a:r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!Ref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CE9178"/>
                </a:solidFill>
                <a:latin typeface="Menlo" panose="020B0609030804020204" pitchFamily="49" charset="0"/>
              </a:rPr>
              <a:t>LoadBalancerSecurityGroup</a:t>
            </a:r>
            <a:endParaRPr lang="en-GB" sz="11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      Subnets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        - </a:t>
            </a:r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!</a:t>
            </a:r>
            <a:r>
              <a:rPr lang="en-GB" sz="1100" dirty="0" err="1">
                <a:solidFill>
                  <a:srgbClr val="569CD6"/>
                </a:solidFill>
                <a:latin typeface="Menlo" panose="020B0609030804020204" pitchFamily="49" charset="0"/>
              </a:rPr>
              <a:t>ImportValue</a:t>
            </a:r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: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CE9178"/>
                </a:solidFill>
                <a:latin typeface="Menlo" panose="020B0609030804020204" pitchFamily="49" charset="0"/>
              </a:rPr>
              <a:t>PublicSubnet1A</a:t>
            </a:r>
            <a:endParaRPr lang="en-GB" sz="11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        - </a:t>
            </a:r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!</a:t>
            </a:r>
            <a:r>
              <a:rPr lang="en-GB" sz="1100" dirty="0" err="1">
                <a:solidFill>
                  <a:srgbClr val="569CD6"/>
                </a:solidFill>
                <a:latin typeface="Menlo" panose="020B0609030804020204" pitchFamily="49" charset="0"/>
              </a:rPr>
              <a:t>ImportValue</a:t>
            </a:r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: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CE9178"/>
                </a:solidFill>
                <a:latin typeface="Menlo" panose="020B0609030804020204" pitchFamily="49" charset="0"/>
              </a:rPr>
              <a:t>PublicSubnet1B</a:t>
            </a:r>
            <a:endParaRPr lang="en-GB" sz="11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      Listeners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        </a:t>
            </a:r>
            <a:r>
              <a:rPr lang="en-GB" sz="1100" dirty="0" err="1">
                <a:solidFill>
                  <a:srgbClr val="569CD6"/>
                </a:solidFill>
                <a:latin typeface="Menlo" panose="020B0609030804020204" pitchFamily="49" charset="0"/>
              </a:rPr>
              <a:t>LoadBalancerPort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GB" sz="1100" dirty="0">
                <a:solidFill>
                  <a:srgbClr val="B5CEA8"/>
                </a:solidFill>
                <a:latin typeface="Menlo" panose="020B0609030804020204" pitchFamily="49" charset="0"/>
              </a:rPr>
              <a:t>443</a:t>
            </a:r>
            <a:endParaRPr lang="en-GB" sz="11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        </a:t>
            </a:r>
            <a:r>
              <a:rPr lang="en-GB" sz="1100" dirty="0" err="1">
                <a:solidFill>
                  <a:srgbClr val="569CD6"/>
                </a:solidFill>
                <a:latin typeface="Menlo" panose="020B0609030804020204" pitchFamily="49" charset="0"/>
              </a:rPr>
              <a:t>InstancePort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GB" sz="1100" dirty="0">
                <a:solidFill>
                  <a:srgbClr val="B5CEA8"/>
                </a:solidFill>
                <a:latin typeface="Menlo" panose="020B0609030804020204" pitchFamily="49" charset="0"/>
              </a:rPr>
              <a:t>8080</a:t>
            </a:r>
            <a:endParaRPr lang="en-GB" sz="11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        Protocol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GB" sz="1100" dirty="0">
                <a:solidFill>
                  <a:srgbClr val="CE9178"/>
                </a:solidFill>
                <a:latin typeface="Menlo" panose="020B0609030804020204" pitchFamily="49" charset="0"/>
              </a:rPr>
              <a:t>HTTPS</a:t>
            </a:r>
            <a:endParaRPr lang="en-GB" sz="11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        </a:t>
            </a:r>
            <a:r>
              <a:rPr lang="en-GB" sz="1100" dirty="0" err="1">
                <a:solidFill>
                  <a:srgbClr val="569CD6"/>
                </a:solidFill>
                <a:latin typeface="Menlo" panose="020B0609030804020204" pitchFamily="49" charset="0"/>
              </a:rPr>
              <a:t>SSLCertificateId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!</a:t>
            </a:r>
            <a:r>
              <a:rPr lang="en-GB" sz="1100" dirty="0" err="1">
                <a:solidFill>
                  <a:srgbClr val="569CD6"/>
                </a:solidFill>
                <a:latin typeface="Menlo" panose="020B0609030804020204" pitchFamily="49" charset="0"/>
              </a:rPr>
              <a:t>ImportValue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CE9178"/>
                </a:solidFill>
                <a:latin typeface="Menlo" panose="020B0609030804020204" pitchFamily="49" charset="0"/>
              </a:rPr>
              <a:t>CertificateId</a:t>
            </a:r>
            <a:endParaRPr lang="en-GB" sz="11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      </a:t>
            </a:r>
            <a:r>
              <a:rPr lang="en-GB" sz="1100" dirty="0" err="1">
                <a:solidFill>
                  <a:srgbClr val="569CD6"/>
                </a:solidFill>
                <a:latin typeface="Menlo" panose="020B0609030804020204" pitchFamily="49" charset="0"/>
              </a:rPr>
              <a:t>HealthCheck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        Target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GB" sz="1100" dirty="0">
                <a:solidFill>
                  <a:srgbClr val="CE9178"/>
                </a:solidFill>
                <a:latin typeface="Menlo" panose="020B0609030804020204" pitchFamily="49" charset="0"/>
              </a:rPr>
              <a:t>'HTTP:80/'</a:t>
            </a:r>
            <a:endParaRPr lang="en-GB" sz="11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        </a:t>
            </a:r>
            <a:r>
              <a:rPr lang="en-GB" sz="1100" dirty="0" err="1">
                <a:solidFill>
                  <a:srgbClr val="569CD6"/>
                </a:solidFill>
                <a:latin typeface="Menlo" panose="020B0609030804020204" pitchFamily="49" charset="0"/>
              </a:rPr>
              <a:t>HealtyThreshold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GB" sz="1100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endParaRPr lang="en-GB" sz="11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        </a:t>
            </a:r>
            <a:r>
              <a:rPr lang="en-GB" sz="1100" dirty="0" err="1">
                <a:solidFill>
                  <a:srgbClr val="569CD6"/>
                </a:solidFill>
                <a:latin typeface="Menlo" panose="020B0609030804020204" pitchFamily="49" charset="0"/>
              </a:rPr>
              <a:t>UnhealtyThreshold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GB" sz="1100" dirty="0">
                <a:solidFill>
                  <a:srgbClr val="B5CEA8"/>
                </a:solidFill>
                <a:latin typeface="Menlo" panose="020B0609030804020204" pitchFamily="49" charset="0"/>
              </a:rPr>
              <a:t>3</a:t>
            </a:r>
            <a:endParaRPr lang="en-GB" sz="11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        Interval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GB" sz="1100" dirty="0">
                <a:solidFill>
                  <a:srgbClr val="B5CEA8"/>
                </a:solidFill>
                <a:latin typeface="Menlo" panose="020B0609030804020204" pitchFamily="49" charset="0"/>
              </a:rPr>
              <a:t>20</a:t>
            </a:r>
            <a:endParaRPr lang="en-GB" sz="11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        Timeout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GB" sz="1100" dirty="0">
                <a:solidFill>
                  <a:srgbClr val="B5CEA8"/>
                </a:solidFill>
                <a:latin typeface="Menlo" panose="020B0609030804020204" pitchFamily="49" charset="0"/>
              </a:rPr>
              <a:t>10</a:t>
            </a:r>
            <a:endParaRPr lang="en-GB" sz="11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endParaRPr lang="en-SE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73804B-AAF5-AE44-AC3F-EC4596619D8B}"/>
              </a:ext>
            </a:extLst>
          </p:cNvPr>
          <p:cNvSpPr txBox="1"/>
          <p:nvPr/>
        </p:nvSpPr>
        <p:spPr>
          <a:xfrm>
            <a:off x="9776955" y="5346954"/>
            <a:ext cx="18838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[AWS CloudFormation]</a:t>
            </a:r>
          </a:p>
        </p:txBody>
      </p:sp>
      <p:pic>
        <p:nvPicPr>
          <p:cNvPr id="1028" name="Picture 4" descr="How to use AWS Cloud​Formation to setup a static website - Coletiv Blog">
            <a:extLst>
              <a:ext uri="{FF2B5EF4-FFF2-40B4-BE49-F238E27FC236}">
                <a16:creationId xmlns:a16="http://schemas.microsoft.com/office/drawing/2014/main" id="{81DFE706-281E-FB41-8B69-C59478517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025" y="1787970"/>
            <a:ext cx="3077667" cy="179790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522BB828-1A54-A747-8A1B-F2A52EE7C9B0}"/>
              </a:ext>
            </a:extLst>
          </p:cNvPr>
          <p:cNvGrpSpPr/>
          <p:nvPr/>
        </p:nvGrpSpPr>
        <p:grpSpPr>
          <a:xfrm>
            <a:off x="669026" y="3810657"/>
            <a:ext cx="3077668" cy="1797907"/>
            <a:chOff x="1954236" y="3724498"/>
            <a:chExt cx="3077668" cy="179790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BBE511A-61CC-5D4A-A3EC-BBE5841D47C3}"/>
                </a:ext>
              </a:extLst>
            </p:cNvPr>
            <p:cNvSpPr/>
            <p:nvPr/>
          </p:nvSpPr>
          <p:spPr>
            <a:xfrm>
              <a:off x="1954236" y="3724498"/>
              <a:ext cx="3077668" cy="1797907"/>
            </a:xfrm>
            <a:prstGeom prst="rect">
              <a:avLst/>
            </a:prstGeom>
            <a:solidFill>
              <a:srgbClr val="F6F6F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0" name="Picture 6" descr="Building Infrastructure using Terraform - ALMtoolbox NewsALMtoolbox News">
              <a:extLst>
                <a:ext uri="{FF2B5EF4-FFF2-40B4-BE49-F238E27FC236}">
                  <a16:creationId xmlns:a16="http://schemas.microsoft.com/office/drawing/2014/main" id="{549CF92F-F9DE-D045-A7E1-B528002411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7169" y="4174057"/>
              <a:ext cx="2971801" cy="898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023D773A-C819-1E42-88E2-5E33204A19E8}"/>
              </a:ext>
            </a:extLst>
          </p:cNvPr>
          <p:cNvSpPr/>
          <p:nvPr/>
        </p:nvSpPr>
        <p:spPr>
          <a:xfrm>
            <a:off x="3593757" y="2192653"/>
            <a:ext cx="2428102" cy="98854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Montserrat" pitchFamily="2" charset="77"/>
              </a:rPr>
              <a:t>AWS Native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8B7833-3ADF-2047-BE40-B28E09674CE5}"/>
              </a:ext>
            </a:extLst>
          </p:cNvPr>
          <p:cNvSpPr/>
          <p:nvPr/>
        </p:nvSpPr>
        <p:spPr>
          <a:xfrm>
            <a:off x="3593757" y="4263709"/>
            <a:ext cx="2428102" cy="98854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Montserrat" pitchFamily="2" charset="77"/>
              </a:rPr>
              <a:t>Cloud agnostic</a:t>
            </a:r>
          </a:p>
          <a:p>
            <a:pPr algn="ctr"/>
            <a:r>
              <a:rPr lang="en-US" b="1" dirty="0">
                <a:solidFill>
                  <a:srgbClr val="002060"/>
                </a:solidFill>
                <a:latin typeface="Montserrat" pitchFamily="2" charset="77"/>
              </a:rPr>
              <a:t>Open Source</a:t>
            </a:r>
          </a:p>
        </p:txBody>
      </p:sp>
    </p:spTree>
    <p:extLst>
      <p:ext uri="{BB962C8B-B14F-4D97-AF65-F5344CB8AC3E}">
        <p14:creationId xmlns:p14="http://schemas.microsoft.com/office/powerpoint/2010/main" val="2640133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0E020-C878-D44C-8AF0-BEF56815A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Infrastructure as Code -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49694-27FC-3741-BB08-A6CE4BC69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Have </a:t>
            </a:r>
            <a:r>
              <a:rPr lang="en-US" b="1" dirty="0">
                <a:highlight>
                  <a:srgbClr val="00FF00"/>
                </a:highlight>
              </a:rPr>
              <a:t>version control</a:t>
            </a:r>
            <a:r>
              <a:rPr lang="en-US" b="1" dirty="0"/>
              <a:t> </a:t>
            </a:r>
            <a:r>
              <a:rPr lang="en-US" dirty="0"/>
              <a:t>as source of truth for infrastructure</a:t>
            </a:r>
          </a:p>
          <a:p>
            <a:endParaRPr lang="en-US" dirty="0"/>
          </a:p>
          <a:p>
            <a:r>
              <a:rPr lang="en-US" dirty="0"/>
              <a:t>Define infrastructure in </a:t>
            </a:r>
            <a:r>
              <a:rPr lang="en-US" b="1" dirty="0">
                <a:highlight>
                  <a:srgbClr val="00FF00"/>
                </a:highlight>
              </a:rPr>
              <a:t>desired state</a:t>
            </a:r>
            <a:r>
              <a:rPr lang="en-US" b="1" dirty="0"/>
              <a:t> </a:t>
            </a:r>
            <a:r>
              <a:rPr lang="en-US" dirty="0"/>
              <a:t>reduce complexity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highlight>
                  <a:srgbClr val="00FF00"/>
                </a:highlight>
              </a:rPr>
              <a:t>Developers</a:t>
            </a:r>
            <a:r>
              <a:rPr lang="en-US" dirty="0"/>
              <a:t> can manage infrastructure</a:t>
            </a:r>
          </a:p>
          <a:p>
            <a:endParaRPr lang="en-US" dirty="0"/>
          </a:p>
          <a:p>
            <a:r>
              <a:rPr lang="en-US" b="1" dirty="0">
                <a:highlight>
                  <a:srgbClr val="00FF00"/>
                </a:highlight>
              </a:rPr>
              <a:t>Reduce</a:t>
            </a:r>
            <a:r>
              <a:rPr lang="en-US" dirty="0">
                <a:highlight>
                  <a:srgbClr val="00FF00"/>
                </a:highlight>
              </a:rPr>
              <a:t> </a:t>
            </a:r>
            <a:r>
              <a:rPr lang="en-US" b="1" dirty="0">
                <a:highlight>
                  <a:srgbClr val="00FF00"/>
                </a:highlight>
              </a:rPr>
              <a:t>risk</a:t>
            </a:r>
            <a:r>
              <a:rPr lang="en-US" dirty="0"/>
              <a:t> for manual misconfigurations</a:t>
            </a:r>
          </a:p>
          <a:p>
            <a:endParaRPr lang="en-US" dirty="0"/>
          </a:p>
          <a:p>
            <a:r>
              <a:rPr lang="en-US" b="1" dirty="0">
                <a:highlight>
                  <a:srgbClr val="00FF00"/>
                </a:highlight>
              </a:rPr>
              <a:t>Speed</a:t>
            </a:r>
            <a:r>
              <a:rPr lang="en-US" dirty="0"/>
              <a:t> the provisioning of small or complex architectures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732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1568748" y="7650480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469495" y="7452360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5E3AE2-E597-C142-B4C8-CD429D899687}"/>
              </a:ext>
            </a:extLst>
          </p:cNvPr>
          <p:cNvSpPr txBox="1"/>
          <p:nvPr/>
        </p:nvSpPr>
        <p:spPr>
          <a:xfrm>
            <a:off x="4540124" y="276352"/>
            <a:ext cx="3111749" cy="1200329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Gotham Medium" panose="02000604030000020004" pitchFamily="2" charset="0"/>
                <a:ea typeface="+mn-ea"/>
                <a:cs typeface="+mn-cs"/>
              </a:rPr>
              <a:t>DEMO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A05420-51F1-2F47-A91C-A292B0A7CC2E}"/>
              </a:ext>
            </a:extLst>
          </p:cNvPr>
          <p:cNvSpPr txBox="1"/>
          <p:nvPr/>
        </p:nvSpPr>
        <p:spPr>
          <a:xfrm>
            <a:off x="1573253" y="1729863"/>
            <a:ext cx="8917378" cy="3539430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Gotham Medium" panose="02000604030000020004" pitchFamily="2" charset="0"/>
                <a:ea typeface="+mn-ea"/>
                <a:cs typeface="+mn-cs"/>
              </a:rPr>
              <a:t>Create KMS key manually in web console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800" dirty="0">
              <a:solidFill>
                <a:srgbClr val="002060"/>
              </a:solidFill>
              <a:latin typeface="Gotham Medium" panose="02000604030000020004" pitchFamily="2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srgbClr val="002060"/>
                </a:solidFill>
                <a:latin typeface="Gotham Medium" panose="02000604030000020004" pitchFamily="2" charset="0"/>
              </a:rPr>
              <a:t>Explore AWS CloudFormation documentation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srgbClr val="002060"/>
                </a:solidFill>
                <a:latin typeface="Gotham Medium" panose="02000604030000020004" pitchFamily="2" charset="0"/>
              </a:rPr>
              <a:t>Create CloudFormation YAML template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800" dirty="0">
              <a:solidFill>
                <a:srgbClr val="002060"/>
              </a:solidFill>
              <a:latin typeface="Gotham Medium" panose="02000604030000020004" pitchFamily="2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srgbClr val="002060"/>
                </a:solidFill>
                <a:latin typeface="Gotham Medium" panose="02000604030000020004" pitchFamily="2" charset="0"/>
              </a:rPr>
              <a:t>Create KMS key with CloudFormation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srgbClr val="002060"/>
                </a:solidFill>
                <a:latin typeface="Gotham Medium" panose="02000604030000020004" pitchFamily="2" charset="0"/>
              </a:rPr>
              <a:t>Update KMS key with CloudFormation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srgbClr val="002060"/>
                </a:solidFill>
                <a:latin typeface="Gotham Medium" panose="02000604030000020004" pitchFamily="2" charset="0"/>
              </a:rPr>
              <a:t>Delete CloudFormation stack</a:t>
            </a:r>
          </a:p>
        </p:txBody>
      </p:sp>
    </p:spTree>
    <p:extLst>
      <p:ext uri="{BB962C8B-B14F-4D97-AF65-F5344CB8AC3E}">
        <p14:creationId xmlns:p14="http://schemas.microsoft.com/office/powerpoint/2010/main" val="1582902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1568748" y="7650480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469495" y="7452360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87C2E3-63F6-C54A-9092-9CEBB5BB53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976" y="4266563"/>
            <a:ext cx="3706048" cy="4545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D0E27D-5C10-BC4A-9EAA-1A74FD881D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440" y="2563030"/>
            <a:ext cx="7155945" cy="140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52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19120</TotalTime>
  <Words>384</Words>
  <Application>Microsoft Macintosh PowerPoint</Application>
  <PresentationFormat>Widescreen</PresentationFormat>
  <Paragraphs>100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Gotham Bold</vt:lpstr>
      <vt:lpstr>Gotham Medium</vt:lpstr>
      <vt:lpstr>Menlo</vt:lpstr>
      <vt:lpstr>Montserrat</vt:lpstr>
      <vt:lpstr>Montserrat Light</vt:lpstr>
      <vt:lpstr>Montserrat Medium</vt:lpstr>
      <vt:lpstr>Office Theme</vt:lpstr>
      <vt:lpstr>Infrastructure as Code</vt:lpstr>
      <vt:lpstr>Infrastructure as Code (IaC) - Executive summary</vt:lpstr>
      <vt:lpstr>Infrastructure as Code (IaC) - Tools</vt:lpstr>
      <vt:lpstr>Infrastructure as Code (IaC) - Tools</vt:lpstr>
      <vt:lpstr>Infrastructure as Code - Benefits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 Lundsgård</dc:creator>
  <cp:lastModifiedBy>Anders Lundsgård</cp:lastModifiedBy>
  <cp:revision>95</cp:revision>
  <dcterms:created xsi:type="dcterms:W3CDTF">2021-06-01T05:30:44Z</dcterms:created>
  <dcterms:modified xsi:type="dcterms:W3CDTF">2021-08-04T19:49:05Z</dcterms:modified>
</cp:coreProperties>
</file>