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0" r:id="rId2"/>
    <p:sldId id="2581" r:id="rId3"/>
    <p:sldId id="2582" r:id="rId4"/>
    <p:sldId id="2583" r:id="rId5"/>
    <p:sldId id="2568" r:id="rId6"/>
    <p:sldId id="2563" r:id="rId7"/>
    <p:sldId id="2576" r:id="rId8"/>
    <p:sldId id="2574" r:id="rId9"/>
    <p:sldId id="2578" r:id="rId10"/>
    <p:sldId id="2579" r:id="rId11"/>
    <p:sldId id="2573" r:id="rId12"/>
    <p:sldId id="2575" r:id="rId13"/>
    <p:sldId id="2562" r:id="rId14"/>
    <p:sldId id="2577" r:id="rId15"/>
    <p:sldId id="2570" r:id="rId1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F5171-4620-824D-BBEE-9B12D10DDA40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356C-5FC6-4445-9AF4-F4039A536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CLI reference: https://</a:t>
            </a:r>
            <a:r>
              <a:rPr lang="en-US" dirty="0" err="1"/>
              <a:t>docs.aws.amazon.com</a:t>
            </a:r>
            <a:r>
              <a:rPr lang="en-US" dirty="0"/>
              <a:t>/cli/latest/reference/</a:t>
            </a:r>
            <a:r>
              <a:rPr lang="en-US" dirty="0" err="1"/>
              <a:t>index.html#cli-aws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docs.aws.amazon.com</a:t>
            </a:r>
            <a:r>
              <a:rPr lang="en-US" dirty="0"/>
              <a:t>/cli/latest/</a:t>
            </a:r>
            <a:r>
              <a:rPr lang="en-US" dirty="0" err="1"/>
              <a:t>userguide</a:t>
            </a:r>
            <a:r>
              <a:rPr lang="en-US" dirty="0"/>
              <a:t>/cli-configure-quickstart.html#cli-configure-quickstart-precedence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65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services explained: https://</a:t>
            </a:r>
            <a:r>
              <a:rPr lang="en-US" dirty="0" err="1"/>
              <a:t>www.whizlabs.com</a:t>
            </a:r>
            <a:r>
              <a:rPr lang="en-US" dirty="0"/>
              <a:t>/blog/</a:t>
            </a:r>
            <a:r>
              <a:rPr lang="en-US" dirty="0" err="1"/>
              <a:t>aws</a:t>
            </a:r>
            <a:r>
              <a:rPr lang="en-US" dirty="0"/>
              <a:t>-cheat-sheet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https://d1.awsstatic.com/training-and-certification/docs-cloud-practitioner/AWS-Certified-Cloud-</a:t>
            </a:r>
            <a:r>
              <a:rPr lang="en-US" dirty="0" err="1"/>
              <a:t>Practitioner_Exam</a:t>
            </a:r>
            <a:r>
              <a:rPr lang="en-US" dirty="0"/>
              <a:t>-</a:t>
            </a:r>
            <a:r>
              <a:rPr lang="en-US" dirty="0" err="1"/>
              <a:t>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https://d1.awsstatic.com/training-and-certification/docs-cloud-practitioner/AWS-Certified-Cloud-</a:t>
            </a:r>
            <a:r>
              <a:rPr lang="en-US" dirty="0" err="1"/>
              <a:t>Practitioner_Exam</a:t>
            </a:r>
            <a:r>
              <a:rPr lang="en-US" dirty="0"/>
              <a:t>-</a:t>
            </a:r>
            <a:r>
              <a:rPr lang="en-US" dirty="0" err="1"/>
              <a:t>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https://d1.awsstatic.com/training-and-certification/docs-cloud-practitioner/AWS-Certified-Cloud-</a:t>
            </a:r>
            <a:r>
              <a:rPr lang="en-US" dirty="0" err="1"/>
              <a:t>Practitioner_Exam</a:t>
            </a:r>
            <a:r>
              <a:rPr lang="en-US" dirty="0"/>
              <a:t>-</a:t>
            </a:r>
            <a:r>
              <a:rPr lang="en-US" dirty="0" err="1"/>
              <a:t>Guide.pdf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C356C-5FC6-4445-9AF4-F4039A5364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1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6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0F0C-8BDE-C14D-A6E8-925C8F6B5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50824" y="296883"/>
            <a:ext cx="7090350" cy="985652"/>
          </a:xfrm>
          <a:solidFill>
            <a:srgbClr val="002060"/>
          </a:solidFill>
        </p:spPr>
        <p:txBody>
          <a:bodyPr lIns="36000" tIns="36000" rIns="36000" bIns="36000" anchor="ctr" anchorCtr="0">
            <a:no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Master…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E671F-37FE-1748-85EA-677E13986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25" y="1454071"/>
            <a:ext cx="7090349" cy="48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6CE6-23D3-AD4E-BC5D-4DE77A95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72EA-E112-A04C-922A-6497E225C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6E274-1AAA-CF40-8AF3-9AC301183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CF90-501E-3B48-A33B-B8D299D5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5EF1-2D9C-F94B-B395-B87BA337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C62D-CD56-274A-98CF-572DD895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6301-0129-D947-9B3C-CB9A915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15D6-77B0-1847-BDE6-6210C2FB3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5945-A15B-1B47-BBE5-65EEEB0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A9C4-843F-0D4F-9B64-F9A083B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7354-E922-8D44-B2D2-0D03C432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EDCC-CA34-3049-BCD1-15E71633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FC04A-3F29-8747-8CBA-0550C27E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511A-2949-DF41-B37C-31B4B7EA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89-0D49-0448-B51D-5B1F9F9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865-4DCD-DB4B-829B-C3A2CA0F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5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4E60FA-481F-3E46-8010-C026E27D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6" y="365130"/>
            <a:ext cx="10474977" cy="7275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A54DE-71A3-1D49-A494-81F466691E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75" y="1325105"/>
            <a:ext cx="10857725" cy="485185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1pPr>
            <a:lvl2pPr marL="742859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2pPr>
            <a:lvl3pPr marL="1199967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3pPr>
            <a:lvl4pPr marL="1657076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4pPr>
            <a:lvl5pPr marL="2114184" indent="-285750">
              <a:buFont typeface="Arial" panose="020B0604020202020204" pitchFamily="34" charset="0"/>
              <a:buChar char="•"/>
              <a:defRPr b="0" i="0"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97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FB00-5282-854D-8751-19365AB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1214-E67F-0342-A2F7-CD79B39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59FAF-497A-6544-A917-B3822EBD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86"/>
            <a:lum/>
          </a:blip>
          <a:srcRect/>
          <a:stretch>
            <a:fillRect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BF8-04E3-2348-8044-9E9F3E1D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E2EF-8C74-E84E-B938-3486465D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439-C741-8145-A54E-6EE2E2D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64DFD-55F7-CA4B-96A0-215838AAA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8243-D99B-FE4F-9B65-D6F284D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77304-CE90-8545-8A70-47AC3BC9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7938-CA7B-804B-AC85-FBE1CE7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2F77-DC50-8244-95B0-42D76155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07D7-9DFD-7840-9D32-B75A4D9C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9E9CB-6340-2047-8EAB-59A553035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8F6F-B5D2-1A4B-B658-F554BAE7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B0C-0261-3E43-BE18-3123EAB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B245-F782-3F48-A416-5E21AD4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7392-F075-BF49-84F4-92EA62B8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DC03-954D-0D4B-BCC0-BEC986BC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578E-0B1D-4941-AB91-7934028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21557-6B8C-4949-A5C5-83B46FE9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1F0A-AD1F-9D46-9446-B199C964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08A3-BF1F-D448-910F-BB40622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CA2BE-BDBC-5E41-86F0-722FBFEB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0C0E1-DC4B-A644-AC75-72CFA54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1328-2113-DA40-870E-E33C4D52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FB76-0C74-1349-B78F-AC916A5E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FB2D-C448-4046-B884-E3E9D3CD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D20A-F971-BA47-988B-3D87C627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A4EA5-D81D-5242-BE52-49A50FC9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A1A4B-B844-6A47-8309-EE000C6D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257B-8204-9344-824B-453A3385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D665-FCF4-3843-87B1-DDD6BFAC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EA7E-674A-1443-8DB6-6E2FFA8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E8F3-EA6F-834D-9F1C-D4A53F0D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86C9-9F50-F940-BCC3-ACEC241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40F215-8337-114F-9F3D-71B1107C1CD3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AB5E-6458-4049-8802-513B3D4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388B-3D1A-DE4A-9167-C7E4D06C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22F88-62C5-2644-B791-2ED748792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1DEB2-3AFF-9A48-965D-02CBE596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126"/>
            <a:ext cx="10866912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5C83-171B-774D-81A1-A61629A09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888" y="1425039"/>
            <a:ext cx="10866912" cy="4751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46579-413E-7F45-B2D4-C70056B45549}"/>
              </a:ext>
            </a:extLst>
          </p:cNvPr>
          <p:cNvSpPr txBox="1"/>
          <p:nvPr userDrawn="1"/>
        </p:nvSpPr>
        <p:spPr>
          <a:xfrm>
            <a:off x="11508783" y="6337978"/>
            <a:ext cx="536047" cy="391628"/>
          </a:xfrm>
          <a:prstGeom prst="rect">
            <a:avLst/>
          </a:prstGeom>
          <a:solidFill>
            <a:srgbClr val="80C565"/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fld id="{260E2A6B-A809-4840-BF14-8648BC0BDF87}" type="slidenum">
              <a:rPr lang="id-ID" sz="1600" b="0" i="0" smtClean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endParaRPr lang="id-ID" sz="1600" b="0" i="0" dirty="0">
              <a:solidFill>
                <a:schemeClr val="bg2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54E19-D36A-7E43-BFD0-B8B1DB84611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7632246" y="6415996"/>
            <a:ext cx="3589839" cy="438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107E3F-AB87-0741-A5A5-50B7F7EBB61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8787308" y="6393316"/>
            <a:ext cx="842832" cy="487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363FB1-2AF9-BB42-BD6C-7F9FE3915F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14183" y="6440735"/>
            <a:ext cx="2084746" cy="254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E95AD1-0609-F84B-891B-137A76D2F8E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47170" y="6413067"/>
            <a:ext cx="536047" cy="3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otham Bold" panose="02000604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Med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2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i/latest/userguide/cli-configure-quickstart.html#cli-configure-quickstart-precede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.png"/><Relationship Id="rId1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1.awsstatic.com/training-and-certification/docs-cloud-practitioner/AWS-Certified-Cloud-Practitioner_Exam-Guide.pdf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19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BA9-8E35-6E44-BDE8-E8848163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792" y="285008"/>
            <a:ext cx="10628415" cy="985652"/>
          </a:xfrm>
        </p:spPr>
        <p:txBody>
          <a:bodyPr/>
          <a:lstStyle/>
          <a:p>
            <a:r>
              <a:rPr lang="en-US" dirty="0"/>
              <a:t>AWS CLI and SDKs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6BF6C-EB34-DA49-887A-E472AB1D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7539">
            <a:off x="1084789" y="1850805"/>
            <a:ext cx="4110886" cy="182989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3867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re React Native Developers | React Native Apps Solutions - i-Verve">
            <a:extLst>
              <a:ext uri="{FF2B5EF4-FFF2-40B4-BE49-F238E27FC236}">
                <a16:creationId xmlns:a16="http://schemas.microsoft.com/office/drawing/2014/main" id="{EA69D556-6DD5-8448-9E5B-324DF542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08" y="2751583"/>
            <a:ext cx="1438328" cy="123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BD664EE-8E94-2342-815D-32E82E9BBD35}"/>
              </a:ext>
            </a:extLst>
          </p:cNvPr>
          <p:cNvGrpSpPr/>
          <p:nvPr/>
        </p:nvGrpSpPr>
        <p:grpSpPr>
          <a:xfrm>
            <a:off x="1716049" y="5248613"/>
            <a:ext cx="1087287" cy="777838"/>
            <a:chOff x="1716049" y="5248613"/>
            <a:chExt cx="1087287" cy="777838"/>
          </a:xfrm>
        </p:grpSpPr>
        <p:pic>
          <p:nvPicPr>
            <p:cNvPr id="57" name="Graphic 17">
              <a:extLst>
                <a:ext uri="{FF2B5EF4-FFF2-40B4-BE49-F238E27FC236}">
                  <a16:creationId xmlns:a16="http://schemas.microsoft.com/office/drawing/2014/main" id="{D69D2AC2-09DC-4246-A171-E3536DC5A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50" y="5248613"/>
              <a:ext cx="475286" cy="47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B59BE914-0E59-E34A-A6F2-D8AFAEACA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049" y="5780230"/>
              <a:ext cx="10872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Cognito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DB015B-9849-2E41-BAF0-FC4783DBF383}"/>
              </a:ext>
            </a:extLst>
          </p:cNvPr>
          <p:cNvGrpSpPr/>
          <p:nvPr/>
        </p:nvGrpSpPr>
        <p:grpSpPr>
          <a:xfrm>
            <a:off x="5608049" y="5248613"/>
            <a:ext cx="1472228" cy="765531"/>
            <a:chOff x="4292666" y="5248613"/>
            <a:chExt cx="1472228" cy="765531"/>
          </a:xfrm>
        </p:grpSpPr>
        <p:pic>
          <p:nvPicPr>
            <p:cNvPr id="59" name="Graphic 8">
              <a:extLst>
                <a:ext uri="{FF2B5EF4-FFF2-40B4-BE49-F238E27FC236}">
                  <a16:creationId xmlns:a16="http://schemas.microsoft.com/office/drawing/2014/main" id="{8CB6F909-CFE7-5E41-A848-0B0F57A02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137" y="5248613"/>
              <a:ext cx="475286" cy="47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6">
              <a:extLst>
                <a:ext uri="{FF2B5EF4-FFF2-40B4-BE49-F238E27FC236}">
                  <a16:creationId xmlns:a16="http://schemas.microsoft.com/office/drawing/2014/main" id="{558516A5-7B68-A14C-B3B2-0F034EBF1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666" y="5767923"/>
              <a:ext cx="14722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WAF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56D0F2-2C86-0F49-8A59-5DA23215442C}"/>
              </a:ext>
            </a:extLst>
          </p:cNvPr>
          <p:cNvGrpSpPr/>
          <p:nvPr/>
        </p:nvGrpSpPr>
        <p:grpSpPr>
          <a:xfrm>
            <a:off x="1560595" y="765664"/>
            <a:ext cx="930478" cy="736873"/>
            <a:chOff x="7208865" y="5110137"/>
            <a:chExt cx="930478" cy="736873"/>
          </a:xfrm>
        </p:grpSpPr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715EADA1-9DEC-454B-BBA1-0EA4F536A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8865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  <p:pic>
          <p:nvPicPr>
            <p:cNvPr id="23" name="Graphic 21">
              <a:extLst>
                <a:ext uri="{FF2B5EF4-FFF2-40B4-BE49-F238E27FC236}">
                  <a16:creationId xmlns:a16="http://schemas.microsoft.com/office/drawing/2014/main" id="{920900C1-230F-DF43-A425-9FC4FC08B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506" y="511013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7CF952-C4AE-2443-85E0-EA179A6C5B82}"/>
              </a:ext>
            </a:extLst>
          </p:cNvPr>
          <p:cNvGrpSpPr/>
          <p:nvPr/>
        </p:nvGrpSpPr>
        <p:grpSpPr>
          <a:xfrm>
            <a:off x="4563541" y="3056820"/>
            <a:ext cx="930478" cy="743762"/>
            <a:chOff x="8030516" y="4153297"/>
            <a:chExt cx="930478" cy="743762"/>
          </a:xfrm>
        </p:grpSpPr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396CD4FB-9C9B-4447-9FC8-8F5E36013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0516" y="4643143"/>
              <a:ext cx="93047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  <p:pic>
          <p:nvPicPr>
            <p:cNvPr id="26" name="Graphic 19">
              <a:extLst>
                <a:ext uri="{FF2B5EF4-FFF2-40B4-BE49-F238E27FC236}">
                  <a16:creationId xmlns:a16="http://schemas.microsoft.com/office/drawing/2014/main" id="{C3E1A249-C2CE-0F41-AD06-E137D71FB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887" y="415329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2A2754-2294-B34B-A52B-099DE64C3317}"/>
              </a:ext>
            </a:extLst>
          </p:cNvPr>
          <p:cNvGrpSpPr/>
          <p:nvPr/>
        </p:nvGrpSpPr>
        <p:grpSpPr>
          <a:xfrm>
            <a:off x="4300846" y="715202"/>
            <a:ext cx="930478" cy="734893"/>
            <a:chOff x="10226183" y="5112117"/>
            <a:chExt cx="930478" cy="734893"/>
          </a:xfrm>
        </p:grpSpPr>
        <p:pic>
          <p:nvPicPr>
            <p:cNvPr id="28" name="Graphic 23">
              <a:extLst>
                <a:ext uri="{FF2B5EF4-FFF2-40B4-BE49-F238E27FC236}">
                  <a16:creationId xmlns:a16="http://schemas.microsoft.com/office/drawing/2014/main" id="{2F34F036-2041-D44B-AE0F-EC9675E4A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147" y="5112117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EA969119-D538-C940-875F-C151ED868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6183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0B97B2-57FD-4F4A-AEF9-E40D499A5D6F}"/>
              </a:ext>
            </a:extLst>
          </p:cNvPr>
          <p:cNvGrpSpPr/>
          <p:nvPr/>
        </p:nvGrpSpPr>
        <p:grpSpPr>
          <a:xfrm>
            <a:off x="6769231" y="3061206"/>
            <a:ext cx="1087287" cy="733638"/>
            <a:chOff x="9278612" y="1800252"/>
            <a:chExt cx="1087287" cy="733638"/>
          </a:xfrm>
        </p:grpSpPr>
        <p:pic>
          <p:nvPicPr>
            <p:cNvPr id="31" name="Graphic 8">
              <a:extLst>
                <a:ext uri="{FF2B5EF4-FFF2-40B4-BE49-F238E27FC236}">
                  <a16:creationId xmlns:a16="http://schemas.microsoft.com/office/drawing/2014/main" id="{20AA446E-8013-4D43-B34A-9667E62B2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C17CC742-FE6B-894E-9DC7-3423CE005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287669"/>
              <a:ext cx="10872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D4C6FD-4B65-524C-B0DF-B387BA39DDA1}"/>
              </a:ext>
            </a:extLst>
          </p:cNvPr>
          <p:cNvGrpSpPr/>
          <p:nvPr/>
        </p:nvGrpSpPr>
        <p:grpSpPr>
          <a:xfrm>
            <a:off x="1623266" y="1502537"/>
            <a:ext cx="1008883" cy="1249046"/>
            <a:chOff x="1623266" y="1502537"/>
            <a:chExt cx="1008883" cy="124904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7A4DA23-0420-6B4D-B8C2-D5D6775F632A}"/>
                </a:ext>
              </a:extLst>
            </p:cNvPr>
            <p:cNvCxnSpPr>
              <a:cxnSpLocks/>
              <a:stCxn id="1026" idx="0"/>
              <a:endCxn id="22" idx="2"/>
            </p:cNvCxnSpPr>
            <p:nvPr/>
          </p:nvCxnSpPr>
          <p:spPr bwMode="auto">
            <a:xfrm flipH="1" flipV="1">
              <a:off x="2025834" y="1502537"/>
              <a:ext cx="87138" cy="1249046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">
              <a:extLst>
                <a:ext uri="{FF2B5EF4-FFF2-40B4-BE49-F238E27FC236}">
                  <a16:creationId xmlns:a16="http://schemas.microsoft.com/office/drawing/2014/main" id="{D1D5BBF4-5583-9A44-A0E0-F3540D07C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266" y="1809966"/>
              <a:ext cx="1008883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DNS queries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83EA9B-2ACC-0F48-8C17-25789D3C2D4A}"/>
              </a:ext>
            </a:extLst>
          </p:cNvPr>
          <p:cNvGrpSpPr/>
          <p:nvPr/>
        </p:nvGrpSpPr>
        <p:grpSpPr>
          <a:xfrm>
            <a:off x="2832136" y="3211293"/>
            <a:ext cx="1840072" cy="261610"/>
            <a:chOff x="2832136" y="3211293"/>
            <a:chExt cx="1840072" cy="26161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E737A5D-F7C4-E447-AB37-9219AE6B91D4}"/>
                </a:ext>
              </a:extLst>
            </p:cNvPr>
            <p:cNvCxnSpPr>
              <a:cxnSpLocks/>
              <a:stCxn id="1026" idx="3"/>
            </p:cNvCxnSpPr>
            <p:nvPr/>
          </p:nvCxnSpPr>
          <p:spPr bwMode="auto">
            <a:xfrm>
              <a:off x="2832136" y="3369708"/>
              <a:ext cx="184007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">
              <a:extLst>
                <a:ext uri="{FF2B5EF4-FFF2-40B4-BE49-F238E27FC236}">
                  <a16:creationId xmlns:a16="http://schemas.microsoft.com/office/drawing/2014/main" id="{451231C3-A47A-2F4B-8FBB-2BDC9AE6E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948" y="3211293"/>
              <a:ext cx="1008883" cy="2616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HTTP GET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555728-A783-DA4B-A7C7-CA6F4670E741}"/>
              </a:ext>
            </a:extLst>
          </p:cNvPr>
          <p:cNvGrpSpPr/>
          <p:nvPr/>
        </p:nvGrpSpPr>
        <p:grpSpPr>
          <a:xfrm>
            <a:off x="3460495" y="5248613"/>
            <a:ext cx="1472228" cy="771650"/>
            <a:chOff x="3564732" y="5248613"/>
            <a:chExt cx="1472228" cy="771650"/>
          </a:xfrm>
        </p:grpSpPr>
        <p:pic>
          <p:nvPicPr>
            <p:cNvPr id="63" name="Graphic 20">
              <a:extLst>
                <a:ext uri="{FF2B5EF4-FFF2-40B4-BE49-F238E27FC236}">
                  <a16:creationId xmlns:a16="http://schemas.microsoft.com/office/drawing/2014/main" id="{4A8205B2-95BC-3543-9401-8CE17AAB5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203" y="5248613"/>
              <a:ext cx="475286" cy="475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TextBox 6">
              <a:extLst>
                <a:ext uri="{FF2B5EF4-FFF2-40B4-BE49-F238E27FC236}">
                  <a16:creationId xmlns:a16="http://schemas.microsoft.com/office/drawing/2014/main" id="{FE3C0BD7-009B-3D4E-84B0-2F892A4DC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732" y="5774042"/>
              <a:ext cx="14722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EE9579-D4EA-224D-897F-7C8A042E1B06}"/>
              </a:ext>
            </a:extLst>
          </p:cNvPr>
          <p:cNvGrpSpPr/>
          <p:nvPr/>
        </p:nvGrpSpPr>
        <p:grpSpPr>
          <a:xfrm>
            <a:off x="1531464" y="4051301"/>
            <a:ext cx="1376047" cy="1070373"/>
            <a:chOff x="1531464" y="4051301"/>
            <a:chExt cx="1376047" cy="1070373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7506D3-7A49-744C-A03F-DE6A0DC805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12972" y="4051301"/>
              <a:ext cx="145461" cy="107037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">
              <a:extLst>
                <a:ext uri="{FF2B5EF4-FFF2-40B4-BE49-F238E27FC236}">
                  <a16:creationId xmlns:a16="http://schemas.microsoft.com/office/drawing/2014/main" id="{DC0BEB7F-21B3-DB45-8AA8-93535BC7B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1464" y="4338486"/>
              <a:ext cx="1376047" cy="2616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Authentication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710E142-E2E4-6B46-8BBF-ED4F3605862B}"/>
              </a:ext>
            </a:extLst>
          </p:cNvPr>
          <p:cNvGrpSpPr/>
          <p:nvPr/>
        </p:nvGrpSpPr>
        <p:grpSpPr>
          <a:xfrm>
            <a:off x="3825468" y="3825231"/>
            <a:ext cx="1219042" cy="1303511"/>
            <a:chOff x="3825468" y="3825231"/>
            <a:chExt cx="1219042" cy="1303511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BF5220-5253-8D43-9751-CA577F2DCF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55831" y="3825231"/>
              <a:ext cx="556081" cy="1303511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">
              <a:extLst>
                <a:ext uri="{FF2B5EF4-FFF2-40B4-BE49-F238E27FC236}">
                  <a16:creationId xmlns:a16="http://schemas.microsoft.com/office/drawing/2014/main" id="{AD27351A-1F75-DF4D-8806-81DBBAD77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468" y="4264480"/>
              <a:ext cx="1219042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SSL termination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E91E38C-ADA2-EC40-A998-19DA64647445}"/>
              </a:ext>
            </a:extLst>
          </p:cNvPr>
          <p:cNvGrpSpPr/>
          <p:nvPr/>
        </p:nvGrpSpPr>
        <p:grpSpPr>
          <a:xfrm>
            <a:off x="5231324" y="3825231"/>
            <a:ext cx="1496554" cy="1296443"/>
            <a:chOff x="5231324" y="3825231"/>
            <a:chExt cx="1496554" cy="1296443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5962B9D-1366-A646-9E01-E1720B6B41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1324" y="3825231"/>
              <a:ext cx="1112839" cy="129644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">
              <a:extLst>
                <a:ext uri="{FF2B5EF4-FFF2-40B4-BE49-F238E27FC236}">
                  <a16:creationId xmlns:a16="http://schemas.microsoft.com/office/drawing/2014/main" id="{226BCCD5-63EF-164B-B9BD-9B74CAFAA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836" y="4384652"/>
              <a:ext cx="1219042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OWASP protection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94BFCEC-7974-B740-9831-6D69CE9D8C0E}"/>
              </a:ext>
            </a:extLst>
          </p:cNvPr>
          <p:cNvGrpSpPr/>
          <p:nvPr/>
        </p:nvGrpSpPr>
        <p:grpSpPr>
          <a:xfrm>
            <a:off x="2632149" y="1458063"/>
            <a:ext cx="1714383" cy="1352537"/>
            <a:chOff x="2632149" y="1458063"/>
            <a:chExt cx="1714383" cy="1352537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52CB325-3C00-8A49-8AA8-4CCC9CC35EB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32149" y="1458063"/>
              <a:ext cx="1714383" cy="1352537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6">
              <a:extLst>
                <a:ext uri="{FF2B5EF4-FFF2-40B4-BE49-F238E27FC236}">
                  <a16:creationId xmlns:a16="http://schemas.microsoft.com/office/drawing/2014/main" id="{CE036F13-7552-5046-B767-D467AA110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7388" y="2040798"/>
              <a:ext cx="1203458" cy="2616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Store Data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71FDC01-1845-A04C-B131-2F3502EA77B3}"/>
              </a:ext>
            </a:extLst>
          </p:cNvPr>
          <p:cNvGrpSpPr/>
          <p:nvPr/>
        </p:nvGrpSpPr>
        <p:grpSpPr>
          <a:xfrm>
            <a:off x="5416813" y="3067291"/>
            <a:ext cx="1560184" cy="430887"/>
            <a:chOff x="5416813" y="3067291"/>
            <a:chExt cx="1560184" cy="43088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9AE7865-545E-A945-95B9-C0218C4440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16813" y="3289418"/>
              <a:ext cx="1560184" cy="1741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6">
              <a:extLst>
                <a:ext uri="{FF2B5EF4-FFF2-40B4-BE49-F238E27FC236}">
                  <a16:creationId xmlns:a16="http://schemas.microsoft.com/office/drawing/2014/main" id="{D3417E68-7969-F540-B95A-EE28F3FE0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995" y="3067291"/>
              <a:ext cx="1008883" cy="4308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2060"/>
                  </a:solidFill>
                  <a:latin typeface="Montserrat" pitchFamily="2" charset="77"/>
                  <a:ea typeface="Amazon Ember" panose="020B0603020204020204" pitchFamily="34" charset="0"/>
                  <a:cs typeface="Arial" panose="020B0604020202020204" pitchFamily="34" charset="0"/>
                </a:rPr>
                <a:t>Fetch frontend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91E053B-26E0-F84D-966F-9CC785DA6A59}"/>
              </a:ext>
            </a:extLst>
          </p:cNvPr>
          <p:cNvSpPr txBox="1"/>
          <p:nvPr/>
        </p:nvSpPr>
        <p:spPr>
          <a:xfrm>
            <a:off x="7856519" y="2182407"/>
            <a:ext cx="418479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Might looks overwhelming…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562F04-7BB5-8341-9946-55BD0EB1583F}"/>
              </a:ext>
            </a:extLst>
          </p:cNvPr>
          <p:cNvSpPr txBox="1"/>
          <p:nvPr/>
        </p:nvSpPr>
        <p:spPr>
          <a:xfrm>
            <a:off x="7856518" y="2659461"/>
            <a:ext cx="4184796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Gotham Medium" panose="02000604030000020004" pitchFamily="2" charset="0"/>
              </a:rPr>
              <a:t>All services are managed by AWS</a:t>
            </a:r>
          </a:p>
          <a:p>
            <a:pPr algn="ctr"/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Gotham Medium" panose="02000604030000020004" pitchFamily="2" charset="0"/>
              </a:rPr>
              <a:t>You don’t have to understand them in detail</a:t>
            </a:r>
          </a:p>
          <a:p>
            <a:pPr algn="ctr"/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Gotham Medium" panose="02000604030000020004" pitchFamily="2" charset="0"/>
              </a:rPr>
              <a:t>Very cheap</a:t>
            </a:r>
          </a:p>
          <a:p>
            <a:pPr algn="ctr"/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Gotham Medium" panose="02000604030000020004" pitchFamily="2" charset="0"/>
              </a:rPr>
              <a:t>Scales “infinite”</a:t>
            </a:r>
          </a:p>
          <a:p>
            <a:pPr algn="ctr"/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  <a:p>
            <a:pPr algn="ctr"/>
            <a:r>
              <a:rPr lang="en-US" sz="1400" dirty="0">
                <a:solidFill>
                  <a:srgbClr val="002060"/>
                </a:solidFill>
                <a:latin typeface="Gotham Medium" panose="02000604030000020004" pitchFamily="2" charset="0"/>
              </a:rPr>
              <a:t>Can be defined as code and reused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  <a:latin typeface="Gotham Medium" panose="0200060403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F7E592-2BB3-1841-871C-5901011F70CA}"/>
              </a:ext>
            </a:extLst>
          </p:cNvPr>
          <p:cNvSpPr txBox="1"/>
          <p:nvPr/>
        </p:nvSpPr>
        <p:spPr>
          <a:xfrm>
            <a:off x="7856518" y="238924"/>
            <a:ext cx="4184795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Well Architected </a:t>
            </a:r>
            <a:b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</a:br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Frontend deployment</a:t>
            </a:r>
          </a:p>
        </p:txBody>
      </p:sp>
    </p:spTree>
    <p:extLst>
      <p:ext uri="{BB962C8B-B14F-4D97-AF65-F5344CB8AC3E}">
        <p14:creationId xmlns:p14="http://schemas.microsoft.com/office/powerpoint/2010/main" val="180944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1572-00EC-EA4A-8255-63895940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1549-7F9F-8045-9ECF-605DFD8C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pplying the AWS Shared Responsibility Model to your GxP Solution | AWS for  Industries">
            <a:extLst>
              <a:ext uri="{FF2B5EF4-FFF2-40B4-BE49-F238E27FC236}">
                <a16:creationId xmlns:a16="http://schemas.microsoft.com/office/drawing/2014/main" id="{BE9AC770-B69A-8D4E-81EF-8B7D06174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66" y="243840"/>
            <a:ext cx="7759756" cy="5933123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2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1751-1198-0E40-BC76-C67333E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E6AF7D-F271-734B-AE0D-7314AA7A8D3A}"/>
              </a:ext>
            </a:extLst>
          </p:cNvPr>
          <p:cNvSpPr/>
          <p:nvPr/>
        </p:nvSpPr>
        <p:spPr>
          <a:xfrm>
            <a:off x="1235495" y="1303577"/>
            <a:ext cx="10349780" cy="48988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1FBC73B-E709-2047-AC40-92FCA2EB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95" y="130357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57225-C04C-AE4A-9308-307C9218CCFF}"/>
              </a:ext>
            </a:extLst>
          </p:cNvPr>
          <p:cNvGrpSpPr/>
          <p:nvPr/>
        </p:nvGrpSpPr>
        <p:grpSpPr>
          <a:xfrm>
            <a:off x="3704176" y="2225614"/>
            <a:ext cx="7649624" cy="3390182"/>
            <a:chOff x="3704176" y="2225614"/>
            <a:chExt cx="7649624" cy="33901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45EBA-CB2A-D54C-B07C-84AF3C4DEA15}"/>
                </a:ext>
              </a:extLst>
            </p:cNvPr>
            <p:cNvSpPr/>
            <p:nvPr/>
          </p:nvSpPr>
          <p:spPr>
            <a:xfrm>
              <a:off x="3704176" y="2225615"/>
              <a:ext cx="7649624" cy="339018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28">
              <a:extLst>
                <a:ext uri="{FF2B5EF4-FFF2-40B4-BE49-F238E27FC236}">
                  <a16:creationId xmlns:a16="http://schemas.microsoft.com/office/drawing/2014/main" id="{A3AE45E1-1A5C-8148-B61E-F713D5988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176" y="2225614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97D47A-7287-B248-B391-44D8661167EB}"/>
              </a:ext>
            </a:extLst>
          </p:cNvPr>
          <p:cNvGrpSpPr/>
          <p:nvPr/>
        </p:nvGrpSpPr>
        <p:grpSpPr>
          <a:xfrm>
            <a:off x="4726255" y="2458528"/>
            <a:ext cx="1829821" cy="2958860"/>
            <a:chOff x="4726255" y="2458528"/>
            <a:chExt cx="1829821" cy="2958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340F8-E903-0047-89BD-2E9874E78453}"/>
                </a:ext>
              </a:extLst>
            </p:cNvPr>
            <p:cNvSpPr/>
            <p:nvPr/>
          </p:nvSpPr>
          <p:spPr>
            <a:xfrm>
              <a:off x="4726256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1</a:t>
              </a:r>
            </a:p>
          </p:txBody>
        </p:sp>
        <p:pic>
          <p:nvPicPr>
            <p:cNvPr id="9" name="Graphic 34">
              <a:extLst>
                <a:ext uri="{FF2B5EF4-FFF2-40B4-BE49-F238E27FC236}">
                  <a16:creationId xmlns:a16="http://schemas.microsoft.com/office/drawing/2014/main" id="{9EEA613C-852A-5F46-9607-8C7C42F8E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255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E52218-2D79-2D40-BB69-2D8E65B9CF47}"/>
              </a:ext>
            </a:extLst>
          </p:cNvPr>
          <p:cNvGrpSpPr/>
          <p:nvPr/>
        </p:nvGrpSpPr>
        <p:grpSpPr>
          <a:xfrm>
            <a:off x="6875507" y="2458528"/>
            <a:ext cx="1829820" cy="2958860"/>
            <a:chOff x="6750020" y="2458528"/>
            <a:chExt cx="1829820" cy="29588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46F986-C3E2-9746-9071-A534CE496ED6}"/>
                </a:ext>
              </a:extLst>
            </p:cNvPr>
            <p:cNvSpPr/>
            <p:nvPr/>
          </p:nvSpPr>
          <p:spPr>
            <a:xfrm>
              <a:off x="6750020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</p:txBody>
        </p:sp>
        <p:pic>
          <p:nvPicPr>
            <p:cNvPr id="11" name="Graphic 34">
              <a:extLst>
                <a:ext uri="{FF2B5EF4-FFF2-40B4-BE49-F238E27FC236}">
                  <a16:creationId xmlns:a16="http://schemas.microsoft.com/office/drawing/2014/main" id="{C9AB23E2-7EF2-684E-AAF9-50FF5C304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020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A1D3BF-5066-0F43-9C4F-EE73D182A67B}"/>
              </a:ext>
            </a:extLst>
          </p:cNvPr>
          <p:cNvGrpSpPr/>
          <p:nvPr/>
        </p:nvGrpSpPr>
        <p:grpSpPr>
          <a:xfrm>
            <a:off x="9024757" y="2458528"/>
            <a:ext cx="1829820" cy="2958860"/>
            <a:chOff x="8853262" y="2458527"/>
            <a:chExt cx="1829820" cy="2958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1BB46D-4F51-EE43-A360-6FB0AF747585}"/>
                </a:ext>
              </a:extLst>
            </p:cNvPr>
            <p:cNvSpPr/>
            <p:nvPr/>
          </p:nvSpPr>
          <p:spPr>
            <a:xfrm>
              <a:off x="8853262" y="2458527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</p:txBody>
        </p:sp>
        <p:pic>
          <p:nvPicPr>
            <p:cNvPr id="13" name="Graphic 34">
              <a:extLst>
                <a:ext uri="{FF2B5EF4-FFF2-40B4-BE49-F238E27FC236}">
                  <a16:creationId xmlns:a16="http://schemas.microsoft.com/office/drawing/2014/main" id="{EB68FAAA-79BE-6B48-A326-0D61DA972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62" y="2459934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92DF4-9FC7-B445-9D8D-D5377E5909F1}"/>
              </a:ext>
            </a:extLst>
          </p:cNvPr>
          <p:cNvSpPr/>
          <p:nvPr/>
        </p:nvSpPr>
        <p:spPr bwMode="auto">
          <a:xfrm>
            <a:off x="4600275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BE1B0-1502-4E4F-AAF6-30421E0A33FF}"/>
              </a:ext>
            </a:extLst>
          </p:cNvPr>
          <p:cNvSpPr/>
          <p:nvPr/>
        </p:nvSpPr>
        <p:spPr bwMode="auto">
          <a:xfrm>
            <a:off x="6768539" y="1877833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B2C96-4A2F-B84A-8EDD-ECF387CE233B}"/>
              </a:ext>
            </a:extLst>
          </p:cNvPr>
          <p:cNvSpPr/>
          <p:nvPr/>
        </p:nvSpPr>
        <p:spPr bwMode="auto">
          <a:xfrm>
            <a:off x="8933413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0C760B-0F54-8D4E-B4AB-569F1F093D9B}"/>
              </a:ext>
            </a:extLst>
          </p:cNvPr>
          <p:cNvGrpSpPr/>
          <p:nvPr/>
        </p:nvGrpSpPr>
        <p:grpSpPr>
          <a:xfrm>
            <a:off x="5028566" y="3723856"/>
            <a:ext cx="1221042" cy="990898"/>
            <a:chOff x="5028566" y="3723856"/>
            <a:chExt cx="1221042" cy="990898"/>
          </a:xfrm>
        </p:grpSpPr>
        <p:pic>
          <p:nvPicPr>
            <p:cNvPr id="20" name="Graphic 5">
              <a:extLst>
                <a:ext uri="{FF2B5EF4-FFF2-40B4-BE49-F238E27FC236}">
                  <a16:creationId xmlns:a16="http://schemas.microsoft.com/office/drawing/2014/main" id="{30E98AB1-1907-4E4A-ACDE-74C5D3357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776" y="3723856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831F81B3-8150-6042-9B12-6322775C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566" y="4253089"/>
              <a:ext cx="12210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 server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03B7DA6-E6F7-684A-9B1C-9E66FC63584D}"/>
              </a:ext>
            </a:extLst>
          </p:cNvPr>
          <p:cNvSpPr/>
          <p:nvPr/>
        </p:nvSpPr>
        <p:spPr>
          <a:xfrm>
            <a:off x="5018686" y="3148118"/>
            <a:ext cx="1248715" cy="16131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80 – 0.0.0.0/0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4D2022B-9331-5C46-894D-EEFE82841B42}"/>
              </a:ext>
            </a:extLst>
          </p:cNvPr>
          <p:cNvGrpSpPr/>
          <p:nvPr/>
        </p:nvGrpSpPr>
        <p:grpSpPr>
          <a:xfrm>
            <a:off x="1535893" y="2655347"/>
            <a:ext cx="1221042" cy="804617"/>
            <a:chOff x="1948964" y="2734573"/>
            <a:chExt cx="1221042" cy="804617"/>
          </a:xfrm>
        </p:grpSpPr>
        <p:pic>
          <p:nvPicPr>
            <p:cNvPr id="24" name="Graphic 21">
              <a:extLst>
                <a:ext uri="{FF2B5EF4-FFF2-40B4-BE49-F238E27FC236}">
                  <a16:creationId xmlns:a16="http://schemas.microsoft.com/office/drawing/2014/main" id="{863B5834-A800-1E49-BBB3-10BF13E98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653" y="2734573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2D92348B-9D68-774E-88FA-5B24BE4B2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964" y="3262191"/>
              <a:ext cx="1221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E19583-DDEA-1042-81FB-1DCF77B3D4E1}"/>
              </a:ext>
            </a:extLst>
          </p:cNvPr>
          <p:cNvGrpSpPr/>
          <p:nvPr/>
        </p:nvGrpSpPr>
        <p:grpSpPr>
          <a:xfrm>
            <a:off x="2377247" y="2886180"/>
            <a:ext cx="2802026" cy="966864"/>
            <a:chOff x="2377247" y="2886180"/>
            <a:chExt cx="2802026" cy="96686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25C50AD-9AC8-764A-ABE1-A067CC236785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>
              <a:off x="2377247" y="2886180"/>
              <a:ext cx="2802026" cy="96686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764F887C-DE87-6A43-A70A-46606B8AF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220" y="2987413"/>
              <a:ext cx="86780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 record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851114D-B4DA-4A4C-8FFA-03DF9EB6A992}"/>
              </a:ext>
            </a:extLst>
          </p:cNvPr>
          <p:cNvGrpSpPr/>
          <p:nvPr/>
        </p:nvGrpSpPr>
        <p:grpSpPr>
          <a:xfrm>
            <a:off x="1391271" y="4231786"/>
            <a:ext cx="1506537" cy="868825"/>
            <a:chOff x="1806216" y="4263576"/>
            <a:chExt cx="1506537" cy="868825"/>
          </a:xfrm>
        </p:grpSpPr>
        <p:pic>
          <p:nvPicPr>
            <p:cNvPr id="30" name="Graphic 10">
              <a:extLst>
                <a:ext uri="{FF2B5EF4-FFF2-40B4-BE49-F238E27FC236}">
                  <a16:creationId xmlns:a16="http://schemas.microsoft.com/office/drawing/2014/main" id="{45F4D868-E78A-444D-A1B5-10F4D954F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535" y="426357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688F6B80-C1E1-9C42-BC93-43A490BB3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216" y="4824624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S3 bucket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44673A-0E5E-714B-B66F-8C41239D0E31}"/>
              </a:ext>
            </a:extLst>
          </p:cNvPr>
          <p:cNvGrpSpPr/>
          <p:nvPr/>
        </p:nvGrpSpPr>
        <p:grpSpPr>
          <a:xfrm>
            <a:off x="2379490" y="4104330"/>
            <a:ext cx="2799783" cy="369381"/>
            <a:chOff x="2379490" y="4104330"/>
            <a:chExt cx="2799783" cy="36938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212C5B5-486E-5C40-B6BF-F7DD8A1F1805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2379490" y="4104330"/>
              <a:ext cx="2799783" cy="362406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5EC48B91-59FA-2C46-AE38-556426CC3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690" y="4196712"/>
              <a:ext cx="193557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 err="1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aws</a:t>
              </a:r>
              <a:r>
                <a:rPr lang="en-US" altLang="en-US" sz="1200" dirty="0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 s3api put-object</a:t>
              </a:r>
            </a:p>
          </p:txBody>
        </p:sp>
      </p:grpSp>
      <p:sp>
        <p:nvSpPr>
          <p:cNvPr id="3" name="Up Arrow Callout 2">
            <a:extLst>
              <a:ext uri="{FF2B5EF4-FFF2-40B4-BE49-F238E27FC236}">
                <a16:creationId xmlns:a16="http://schemas.microsoft.com/office/drawing/2014/main" id="{ADC5D20F-C8F0-F647-942E-C2C054F0AB09}"/>
              </a:ext>
            </a:extLst>
          </p:cNvPr>
          <p:cNvSpPr/>
          <p:nvPr/>
        </p:nvSpPr>
        <p:spPr>
          <a:xfrm>
            <a:off x="4663266" y="5850677"/>
            <a:ext cx="1876926" cy="644333"/>
          </a:xfrm>
          <a:prstGeom prst="upArrowCallou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Montserrat" pitchFamily="2" charset="77"/>
              </a:rPr>
              <a:t>Katrineholm</a:t>
            </a:r>
          </a:p>
        </p:txBody>
      </p:sp>
      <p:sp>
        <p:nvSpPr>
          <p:cNvPr id="34" name="Up Arrow Callout 33">
            <a:extLst>
              <a:ext uri="{FF2B5EF4-FFF2-40B4-BE49-F238E27FC236}">
                <a16:creationId xmlns:a16="http://schemas.microsoft.com/office/drawing/2014/main" id="{7BDB9202-853F-7B49-9BFD-53E46668D7AE}"/>
              </a:ext>
            </a:extLst>
          </p:cNvPr>
          <p:cNvSpPr/>
          <p:nvPr/>
        </p:nvSpPr>
        <p:spPr>
          <a:xfrm>
            <a:off x="6828401" y="5850676"/>
            <a:ext cx="1876926" cy="644333"/>
          </a:xfrm>
          <a:prstGeom prst="upArrowCallou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Montserrat" pitchFamily="2" charset="77"/>
              </a:rPr>
              <a:t>Eskilstuna</a:t>
            </a:r>
          </a:p>
        </p:txBody>
      </p:sp>
      <p:sp>
        <p:nvSpPr>
          <p:cNvPr id="38" name="Up Arrow Callout 37">
            <a:extLst>
              <a:ext uri="{FF2B5EF4-FFF2-40B4-BE49-F238E27FC236}">
                <a16:creationId xmlns:a16="http://schemas.microsoft.com/office/drawing/2014/main" id="{D0CA1075-4F0F-8241-85D1-BA7847750C18}"/>
              </a:ext>
            </a:extLst>
          </p:cNvPr>
          <p:cNvSpPr/>
          <p:nvPr/>
        </p:nvSpPr>
        <p:spPr>
          <a:xfrm>
            <a:off x="9029500" y="5848541"/>
            <a:ext cx="1876926" cy="644333"/>
          </a:xfrm>
          <a:prstGeom prst="upArrowCallou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Montserrat" pitchFamily="2" charset="77"/>
              </a:rPr>
              <a:t>Västerås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354DFA-1B3E-FA4C-883B-5DF4E74EA4DD}"/>
              </a:ext>
            </a:extLst>
          </p:cNvPr>
          <p:cNvSpPr/>
          <p:nvPr/>
        </p:nvSpPr>
        <p:spPr>
          <a:xfrm>
            <a:off x="5319665" y="3671199"/>
            <a:ext cx="638844" cy="567567"/>
          </a:xfrm>
          <a:custGeom>
            <a:avLst/>
            <a:gdLst>
              <a:gd name="connsiteX0" fmla="*/ 0 w 638844"/>
              <a:gd name="connsiteY0" fmla="*/ 0 h 567567"/>
              <a:gd name="connsiteX1" fmla="*/ 313034 w 638844"/>
              <a:gd name="connsiteY1" fmla="*/ 0 h 567567"/>
              <a:gd name="connsiteX2" fmla="*/ 638844 w 638844"/>
              <a:gd name="connsiteY2" fmla="*/ 0 h 567567"/>
              <a:gd name="connsiteX3" fmla="*/ 638844 w 638844"/>
              <a:gd name="connsiteY3" fmla="*/ 567567 h 567567"/>
              <a:gd name="connsiteX4" fmla="*/ 319422 w 638844"/>
              <a:gd name="connsiteY4" fmla="*/ 567567 h 567567"/>
              <a:gd name="connsiteX5" fmla="*/ 0 w 638844"/>
              <a:gd name="connsiteY5" fmla="*/ 567567 h 567567"/>
              <a:gd name="connsiteX6" fmla="*/ 0 w 638844"/>
              <a:gd name="connsiteY6" fmla="*/ 0 h 56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844" h="567567" extrusionOk="0">
                <a:moveTo>
                  <a:pt x="0" y="0"/>
                </a:moveTo>
                <a:cubicBezTo>
                  <a:pt x="107049" y="-28643"/>
                  <a:pt x="224731" y="11647"/>
                  <a:pt x="313034" y="0"/>
                </a:cubicBezTo>
                <a:cubicBezTo>
                  <a:pt x="401337" y="-11647"/>
                  <a:pt x="516714" y="9270"/>
                  <a:pt x="638844" y="0"/>
                </a:cubicBezTo>
                <a:cubicBezTo>
                  <a:pt x="659893" y="261996"/>
                  <a:pt x="605218" y="393178"/>
                  <a:pt x="638844" y="567567"/>
                </a:cubicBezTo>
                <a:cubicBezTo>
                  <a:pt x="521824" y="586611"/>
                  <a:pt x="470246" y="548380"/>
                  <a:pt x="319422" y="567567"/>
                </a:cubicBezTo>
                <a:cubicBezTo>
                  <a:pt x="168598" y="586754"/>
                  <a:pt x="137700" y="550918"/>
                  <a:pt x="0" y="567567"/>
                </a:cubicBezTo>
                <a:cubicBezTo>
                  <a:pt x="-23016" y="445131"/>
                  <a:pt x="23133" y="240945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5B6937-5007-D84A-A838-4AB6C4A8B108}"/>
              </a:ext>
            </a:extLst>
          </p:cNvPr>
          <p:cNvGrpSpPr/>
          <p:nvPr/>
        </p:nvGrpSpPr>
        <p:grpSpPr>
          <a:xfrm>
            <a:off x="3408014" y="4253089"/>
            <a:ext cx="1916078" cy="1269784"/>
            <a:chOff x="3408014" y="4253089"/>
            <a:chExt cx="1916078" cy="126978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520E97E-0038-B244-8545-A88004FA5B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08014" y="4253089"/>
              <a:ext cx="1916078" cy="126978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1006D902-EC22-BE4E-8D01-B646A064B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387" y="4892020"/>
              <a:ext cx="86780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Attach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2ACBF6-1FCA-DF4B-9F40-193DB73C97CA}"/>
              </a:ext>
            </a:extLst>
          </p:cNvPr>
          <p:cNvGrpSpPr/>
          <p:nvPr/>
        </p:nvGrpSpPr>
        <p:grpSpPr>
          <a:xfrm>
            <a:off x="2314895" y="5294984"/>
            <a:ext cx="1506537" cy="875723"/>
            <a:chOff x="2271723" y="5231660"/>
            <a:chExt cx="1506537" cy="875723"/>
          </a:xfrm>
        </p:grpSpPr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1948BEFF-528D-E64C-A1BF-0EF6DA63D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709" y="5231660"/>
              <a:ext cx="655315" cy="655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18">
              <a:extLst>
                <a:ext uri="{FF2B5EF4-FFF2-40B4-BE49-F238E27FC236}">
                  <a16:creationId xmlns:a16="http://schemas.microsoft.com/office/drawing/2014/main" id="{3026862B-50F8-E444-9313-6D168F648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723" y="5799606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90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34" grpId="0" animBg="1"/>
      <p:bldP spid="38" grpId="0" animBg="1"/>
      <p:bldP spid="4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E3AE2-E597-C142-B4C8-CD429D899687}"/>
              </a:ext>
            </a:extLst>
          </p:cNvPr>
          <p:cNvSpPr txBox="1"/>
          <p:nvPr/>
        </p:nvSpPr>
        <p:spPr>
          <a:xfrm>
            <a:off x="4540125" y="1251137"/>
            <a:ext cx="3111749" cy="120032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latin typeface="Gotham Medium" panose="02000604030000020004" pitchFamily="2" charset="0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05420-51F1-2F47-A91C-A292B0A7CC2E}"/>
              </a:ext>
            </a:extLst>
          </p:cNvPr>
          <p:cNvSpPr txBox="1"/>
          <p:nvPr/>
        </p:nvSpPr>
        <p:spPr>
          <a:xfrm>
            <a:off x="2047711" y="2878782"/>
            <a:ext cx="8096575" cy="310854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Create an EC2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Install web server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Publish simple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Make server publicly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Assign DNS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Log in to server via Session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Put </a:t>
            </a:r>
            <a:r>
              <a:rPr lang="en-US" sz="2800" dirty="0" err="1">
                <a:solidFill>
                  <a:srgbClr val="002060"/>
                </a:solidFill>
                <a:latin typeface="Gotham Medium" panose="02000604030000020004" pitchFamily="2" charset="0"/>
              </a:rPr>
              <a:t>index.html</a:t>
            </a:r>
            <a:r>
              <a:rPr lang="en-US" sz="2800" dirty="0">
                <a:solidFill>
                  <a:srgbClr val="002060"/>
                </a:solidFill>
                <a:latin typeface="Gotham Medium" panose="02000604030000020004" pitchFamily="2" charset="0"/>
              </a:rPr>
              <a:t> into s3 bucket from server</a:t>
            </a:r>
          </a:p>
        </p:txBody>
      </p:sp>
    </p:spTree>
    <p:extLst>
      <p:ext uri="{BB962C8B-B14F-4D97-AF65-F5344CB8AC3E}">
        <p14:creationId xmlns:p14="http://schemas.microsoft.com/office/powerpoint/2010/main" val="153174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1751-1198-0E40-BC76-C67333EF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&amp; Challenges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E6AF7D-F271-734B-AE0D-7314AA7A8D3A}"/>
              </a:ext>
            </a:extLst>
          </p:cNvPr>
          <p:cNvSpPr/>
          <p:nvPr/>
        </p:nvSpPr>
        <p:spPr>
          <a:xfrm>
            <a:off x="1235495" y="1303577"/>
            <a:ext cx="10349780" cy="48988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account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91FBC73B-E709-2047-AC40-92FCA2EB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95" y="130357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57225-C04C-AE4A-9308-307C9218CCFF}"/>
              </a:ext>
            </a:extLst>
          </p:cNvPr>
          <p:cNvGrpSpPr/>
          <p:nvPr/>
        </p:nvGrpSpPr>
        <p:grpSpPr>
          <a:xfrm>
            <a:off x="3704176" y="2225614"/>
            <a:ext cx="7649624" cy="3390182"/>
            <a:chOff x="3704176" y="2225614"/>
            <a:chExt cx="7649624" cy="33901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45EBA-CB2A-D54C-B07C-84AF3C4DEA15}"/>
                </a:ext>
              </a:extLst>
            </p:cNvPr>
            <p:cNvSpPr/>
            <p:nvPr/>
          </p:nvSpPr>
          <p:spPr>
            <a:xfrm>
              <a:off x="3704176" y="2225615"/>
              <a:ext cx="7649624" cy="3390181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28">
              <a:extLst>
                <a:ext uri="{FF2B5EF4-FFF2-40B4-BE49-F238E27FC236}">
                  <a16:creationId xmlns:a16="http://schemas.microsoft.com/office/drawing/2014/main" id="{A3AE45E1-1A5C-8148-B61E-F713D5988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176" y="2225614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97D47A-7287-B248-B391-44D8661167EB}"/>
              </a:ext>
            </a:extLst>
          </p:cNvPr>
          <p:cNvGrpSpPr/>
          <p:nvPr/>
        </p:nvGrpSpPr>
        <p:grpSpPr>
          <a:xfrm>
            <a:off x="4726255" y="2458528"/>
            <a:ext cx="1829821" cy="2958860"/>
            <a:chOff x="4726255" y="2458528"/>
            <a:chExt cx="1829821" cy="29588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340F8-E903-0047-89BD-2E9874E78453}"/>
                </a:ext>
              </a:extLst>
            </p:cNvPr>
            <p:cNvSpPr/>
            <p:nvPr/>
          </p:nvSpPr>
          <p:spPr>
            <a:xfrm>
              <a:off x="4726256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1</a:t>
              </a:r>
            </a:p>
          </p:txBody>
        </p:sp>
        <p:pic>
          <p:nvPicPr>
            <p:cNvPr id="9" name="Graphic 34">
              <a:extLst>
                <a:ext uri="{FF2B5EF4-FFF2-40B4-BE49-F238E27FC236}">
                  <a16:creationId xmlns:a16="http://schemas.microsoft.com/office/drawing/2014/main" id="{9EEA613C-852A-5F46-9607-8C7C42F8E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255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E52218-2D79-2D40-BB69-2D8E65B9CF47}"/>
              </a:ext>
            </a:extLst>
          </p:cNvPr>
          <p:cNvGrpSpPr/>
          <p:nvPr/>
        </p:nvGrpSpPr>
        <p:grpSpPr>
          <a:xfrm>
            <a:off x="6875507" y="2458528"/>
            <a:ext cx="1829820" cy="2958860"/>
            <a:chOff x="6750020" y="2458528"/>
            <a:chExt cx="1829820" cy="29588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46F986-C3E2-9746-9071-A534CE496ED6}"/>
                </a:ext>
              </a:extLst>
            </p:cNvPr>
            <p:cNvSpPr/>
            <p:nvPr/>
          </p:nvSpPr>
          <p:spPr>
            <a:xfrm>
              <a:off x="6750020" y="2458528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</p:txBody>
        </p:sp>
        <p:pic>
          <p:nvPicPr>
            <p:cNvPr id="11" name="Graphic 34">
              <a:extLst>
                <a:ext uri="{FF2B5EF4-FFF2-40B4-BE49-F238E27FC236}">
                  <a16:creationId xmlns:a16="http://schemas.microsoft.com/office/drawing/2014/main" id="{C9AB23E2-7EF2-684E-AAF9-50FF5C304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0020" y="2459935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A1D3BF-5066-0F43-9C4F-EE73D182A67B}"/>
              </a:ext>
            </a:extLst>
          </p:cNvPr>
          <p:cNvGrpSpPr/>
          <p:nvPr/>
        </p:nvGrpSpPr>
        <p:grpSpPr>
          <a:xfrm>
            <a:off x="9024757" y="2458528"/>
            <a:ext cx="1829820" cy="2958860"/>
            <a:chOff x="8853262" y="2458527"/>
            <a:chExt cx="1829820" cy="29588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1BB46D-4F51-EE43-A360-6FB0AF747585}"/>
                </a:ext>
              </a:extLst>
            </p:cNvPr>
            <p:cNvSpPr/>
            <p:nvPr/>
          </p:nvSpPr>
          <p:spPr>
            <a:xfrm>
              <a:off x="8853262" y="2458527"/>
              <a:ext cx="1829820" cy="2958860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</p:txBody>
        </p:sp>
        <p:pic>
          <p:nvPicPr>
            <p:cNvPr id="13" name="Graphic 34">
              <a:extLst>
                <a:ext uri="{FF2B5EF4-FFF2-40B4-BE49-F238E27FC236}">
                  <a16:creationId xmlns:a16="http://schemas.microsoft.com/office/drawing/2014/main" id="{EB68FAAA-79BE-6B48-A326-0D61DA972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62" y="2459934"/>
              <a:ext cx="2746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D92DF4-9FC7-B445-9D8D-D5377E5909F1}"/>
              </a:ext>
            </a:extLst>
          </p:cNvPr>
          <p:cNvSpPr/>
          <p:nvPr/>
        </p:nvSpPr>
        <p:spPr bwMode="auto">
          <a:xfrm>
            <a:off x="4600275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BE1B0-1502-4E4F-AAF6-30421E0A33FF}"/>
              </a:ext>
            </a:extLst>
          </p:cNvPr>
          <p:cNvSpPr/>
          <p:nvPr/>
        </p:nvSpPr>
        <p:spPr bwMode="auto">
          <a:xfrm>
            <a:off x="6768539" y="1877833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B2C96-4A2F-B84A-8EDD-ECF387CE233B}"/>
              </a:ext>
            </a:extLst>
          </p:cNvPr>
          <p:cNvSpPr/>
          <p:nvPr/>
        </p:nvSpPr>
        <p:spPr bwMode="auto">
          <a:xfrm>
            <a:off x="8933413" y="1867694"/>
            <a:ext cx="2043756" cy="387749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260D3-0962-C941-8C02-E6FF2ADBB901}"/>
              </a:ext>
            </a:extLst>
          </p:cNvPr>
          <p:cNvSpPr/>
          <p:nvPr/>
        </p:nvSpPr>
        <p:spPr>
          <a:xfrm>
            <a:off x="6717167" y="1102668"/>
            <a:ext cx="5474834" cy="5256567"/>
          </a:xfrm>
          <a:prstGeom prst="rect">
            <a:avLst/>
          </a:prstGeom>
          <a:solidFill>
            <a:schemeClr val="bg1">
              <a:alpha val="9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7551F-A7F8-2846-BC11-E6C5191ABF0D}"/>
              </a:ext>
            </a:extLst>
          </p:cNvPr>
          <p:cNvSpPr txBox="1"/>
          <p:nvPr/>
        </p:nvSpPr>
        <p:spPr>
          <a:xfrm>
            <a:off x="6917071" y="2880909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Single server 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  <a:sym typeface="Wingdings" pitchFamily="2" charset="2"/>
              </a:rPr>
              <a:t> s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ingle point of failure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EEDE73-EBCE-EA4D-9F01-25C026F2BFE0}"/>
              </a:ext>
            </a:extLst>
          </p:cNvPr>
          <p:cNvSpPr txBox="1"/>
          <p:nvPr/>
        </p:nvSpPr>
        <p:spPr>
          <a:xfrm>
            <a:off x="6914816" y="4605892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Do not expect a server to have static IP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4773CF-69CC-4B48-9F09-3AC69D60F3E0}"/>
              </a:ext>
            </a:extLst>
          </p:cNvPr>
          <p:cNvSpPr txBox="1"/>
          <p:nvPr/>
        </p:nvSpPr>
        <p:spPr>
          <a:xfrm>
            <a:off x="6917071" y="4028926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Unencrypted web traffic (port 80)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ADF7F7-4CC7-C844-9AE4-972E3380C75B}"/>
              </a:ext>
            </a:extLst>
          </p:cNvPr>
          <p:cNvSpPr txBox="1"/>
          <p:nvPr/>
        </p:nvSpPr>
        <p:spPr>
          <a:xfrm>
            <a:off x="6911541" y="3455638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EC2 machine need patch maintenance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6E2AFC-DC10-2244-A333-B620D8F77C96}"/>
              </a:ext>
            </a:extLst>
          </p:cNvPr>
          <p:cNvSpPr txBox="1"/>
          <p:nvPr/>
        </p:nvSpPr>
        <p:spPr>
          <a:xfrm>
            <a:off x="6914816" y="5166273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Infrastructure was created manually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CF9502-BA21-B34E-A687-3494B01372BA}"/>
              </a:ext>
            </a:extLst>
          </p:cNvPr>
          <p:cNvSpPr txBox="1"/>
          <p:nvPr/>
        </p:nvSpPr>
        <p:spPr>
          <a:xfrm>
            <a:off x="6914816" y="2306011"/>
            <a:ext cx="507295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Montserrat" pitchFamily="2" charset="77"/>
              </a:rPr>
              <a:t>Single server </a:t>
            </a:r>
            <a:r>
              <a:rPr lang="en-US" b="1" dirty="0">
                <a:solidFill>
                  <a:srgbClr val="002060"/>
                </a:solidFill>
                <a:latin typeface="Montserrat" pitchFamily="2" charset="77"/>
                <a:sym typeface="Wingdings" pitchFamily="2" charset="2"/>
              </a:rPr>
              <a:t> static resources</a:t>
            </a:r>
            <a:endParaRPr lang="en-US" b="1" dirty="0">
              <a:solidFill>
                <a:srgbClr val="002060"/>
              </a:solidFill>
              <a:latin typeface="Montserrat" pitchFamily="2" charset="7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9A7410-080E-E04C-9F44-EBA2A6B5F940}"/>
              </a:ext>
            </a:extLst>
          </p:cNvPr>
          <p:cNvGrpSpPr/>
          <p:nvPr/>
        </p:nvGrpSpPr>
        <p:grpSpPr>
          <a:xfrm>
            <a:off x="5028566" y="3723856"/>
            <a:ext cx="1221042" cy="990898"/>
            <a:chOff x="5028566" y="3723856"/>
            <a:chExt cx="1221042" cy="990898"/>
          </a:xfrm>
        </p:grpSpPr>
        <p:pic>
          <p:nvPicPr>
            <p:cNvPr id="44" name="Graphic 5">
              <a:extLst>
                <a:ext uri="{FF2B5EF4-FFF2-40B4-BE49-F238E27FC236}">
                  <a16:creationId xmlns:a16="http://schemas.microsoft.com/office/drawing/2014/main" id="{38D19727-F369-D547-B9B9-EA2CA467B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776" y="3723856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B0CF8019-7EFE-DC48-A909-8B7A3D30A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566" y="4253089"/>
              <a:ext cx="12210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 server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D11A30A-ADF1-D844-95C5-3FBDBC52A134}"/>
              </a:ext>
            </a:extLst>
          </p:cNvPr>
          <p:cNvSpPr/>
          <p:nvPr/>
        </p:nvSpPr>
        <p:spPr>
          <a:xfrm>
            <a:off x="5018686" y="3148118"/>
            <a:ext cx="1248715" cy="16131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80 – 0.0.0.0/0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4B3461-CF44-4B44-8A4F-814D20225232}"/>
              </a:ext>
            </a:extLst>
          </p:cNvPr>
          <p:cNvGrpSpPr/>
          <p:nvPr/>
        </p:nvGrpSpPr>
        <p:grpSpPr>
          <a:xfrm>
            <a:off x="1535893" y="2655347"/>
            <a:ext cx="1221042" cy="804617"/>
            <a:chOff x="1948964" y="2734573"/>
            <a:chExt cx="1221042" cy="804617"/>
          </a:xfrm>
        </p:grpSpPr>
        <p:pic>
          <p:nvPicPr>
            <p:cNvPr id="48" name="Graphic 21">
              <a:extLst>
                <a:ext uri="{FF2B5EF4-FFF2-40B4-BE49-F238E27FC236}">
                  <a16:creationId xmlns:a16="http://schemas.microsoft.com/office/drawing/2014/main" id="{C1D2EB6B-7B8F-724A-9284-59C8168AE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653" y="2734573"/>
              <a:ext cx="4616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6">
              <a:extLst>
                <a:ext uri="{FF2B5EF4-FFF2-40B4-BE49-F238E27FC236}">
                  <a16:creationId xmlns:a16="http://schemas.microsoft.com/office/drawing/2014/main" id="{F5E8F3B5-7895-F34F-B729-F80F45709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964" y="3262191"/>
              <a:ext cx="12210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0F42A68-A519-254A-AD20-5233D1FDA3AA}"/>
              </a:ext>
            </a:extLst>
          </p:cNvPr>
          <p:cNvGrpSpPr/>
          <p:nvPr/>
        </p:nvGrpSpPr>
        <p:grpSpPr>
          <a:xfrm>
            <a:off x="2377247" y="2886180"/>
            <a:ext cx="2802026" cy="966864"/>
            <a:chOff x="2377247" y="2886180"/>
            <a:chExt cx="2802026" cy="9668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7415B-5936-7048-BACC-4577C243FC03}"/>
                </a:ext>
              </a:extLst>
            </p:cNvPr>
            <p:cNvCxnSpPr>
              <a:cxnSpLocks/>
              <a:stCxn id="48" idx="3"/>
            </p:cNvCxnSpPr>
            <p:nvPr/>
          </p:nvCxnSpPr>
          <p:spPr bwMode="auto">
            <a:xfrm>
              <a:off x="2377247" y="2886180"/>
              <a:ext cx="2802026" cy="96686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">
              <a:extLst>
                <a:ext uri="{FF2B5EF4-FFF2-40B4-BE49-F238E27FC236}">
                  <a16:creationId xmlns:a16="http://schemas.microsoft.com/office/drawing/2014/main" id="{1B5D1AF9-301B-0842-B577-7DDAE197E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220" y="2987413"/>
              <a:ext cx="86780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 record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55D9615-FB25-9640-ACD0-E7A9F03ABC4B}"/>
              </a:ext>
            </a:extLst>
          </p:cNvPr>
          <p:cNvGrpSpPr/>
          <p:nvPr/>
        </p:nvGrpSpPr>
        <p:grpSpPr>
          <a:xfrm>
            <a:off x="1391271" y="4231786"/>
            <a:ext cx="1506537" cy="868825"/>
            <a:chOff x="1806216" y="4263576"/>
            <a:chExt cx="1506537" cy="868825"/>
          </a:xfrm>
        </p:grpSpPr>
        <p:pic>
          <p:nvPicPr>
            <p:cNvPr id="54" name="Graphic 10">
              <a:extLst>
                <a:ext uri="{FF2B5EF4-FFF2-40B4-BE49-F238E27FC236}">
                  <a16:creationId xmlns:a16="http://schemas.microsoft.com/office/drawing/2014/main" id="{4B3C2225-BF32-0D43-83A0-923A72EB7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535" y="4263576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62DDD579-83D9-9E40-90B1-7773B35C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216" y="4824624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S3 bucket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9DE808-9967-D448-B0AC-E00B8918D08E}"/>
              </a:ext>
            </a:extLst>
          </p:cNvPr>
          <p:cNvGrpSpPr/>
          <p:nvPr/>
        </p:nvGrpSpPr>
        <p:grpSpPr>
          <a:xfrm>
            <a:off x="2379490" y="4104330"/>
            <a:ext cx="2799783" cy="369381"/>
            <a:chOff x="2379490" y="4104330"/>
            <a:chExt cx="2799783" cy="36938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0800F2E-A670-3A45-8B54-88EB0BAEAD5C}"/>
                </a:ext>
              </a:extLst>
            </p:cNvPr>
            <p:cNvCxnSpPr>
              <a:cxnSpLocks/>
              <a:endCxn id="54" idx="3"/>
            </p:cNvCxnSpPr>
            <p:nvPr/>
          </p:nvCxnSpPr>
          <p:spPr bwMode="auto">
            <a:xfrm flipH="1">
              <a:off x="2379490" y="4104330"/>
              <a:ext cx="2799783" cy="362406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6">
              <a:extLst>
                <a:ext uri="{FF2B5EF4-FFF2-40B4-BE49-F238E27FC236}">
                  <a16:creationId xmlns:a16="http://schemas.microsoft.com/office/drawing/2014/main" id="{7525B34E-E164-4C4A-BD24-BF923C0A9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690" y="4196712"/>
              <a:ext cx="193557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 err="1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aws</a:t>
              </a:r>
              <a:r>
                <a:rPr lang="en-US" altLang="en-US" sz="1200" dirty="0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 s3api put-object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A79D188-7379-4C44-9659-339644FE8BAE}"/>
              </a:ext>
            </a:extLst>
          </p:cNvPr>
          <p:cNvSpPr/>
          <p:nvPr/>
        </p:nvSpPr>
        <p:spPr>
          <a:xfrm>
            <a:off x="5319665" y="3671199"/>
            <a:ext cx="638844" cy="567567"/>
          </a:xfrm>
          <a:custGeom>
            <a:avLst/>
            <a:gdLst>
              <a:gd name="connsiteX0" fmla="*/ 0 w 638844"/>
              <a:gd name="connsiteY0" fmla="*/ 0 h 567567"/>
              <a:gd name="connsiteX1" fmla="*/ 313034 w 638844"/>
              <a:gd name="connsiteY1" fmla="*/ 0 h 567567"/>
              <a:gd name="connsiteX2" fmla="*/ 638844 w 638844"/>
              <a:gd name="connsiteY2" fmla="*/ 0 h 567567"/>
              <a:gd name="connsiteX3" fmla="*/ 638844 w 638844"/>
              <a:gd name="connsiteY3" fmla="*/ 567567 h 567567"/>
              <a:gd name="connsiteX4" fmla="*/ 319422 w 638844"/>
              <a:gd name="connsiteY4" fmla="*/ 567567 h 567567"/>
              <a:gd name="connsiteX5" fmla="*/ 0 w 638844"/>
              <a:gd name="connsiteY5" fmla="*/ 567567 h 567567"/>
              <a:gd name="connsiteX6" fmla="*/ 0 w 638844"/>
              <a:gd name="connsiteY6" fmla="*/ 0 h 56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844" h="567567" extrusionOk="0">
                <a:moveTo>
                  <a:pt x="0" y="0"/>
                </a:moveTo>
                <a:cubicBezTo>
                  <a:pt x="107049" y="-28643"/>
                  <a:pt x="224731" y="11647"/>
                  <a:pt x="313034" y="0"/>
                </a:cubicBezTo>
                <a:cubicBezTo>
                  <a:pt x="401337" y="-11647"/>
                  <a:pt x="516714" y="9270"/>
                  <a:pt x="638844" y="0"/>
                </a:cubicBezTo>
                <a:cubicBezTo>
                  <a:pt x="659893" y="261996"/>
                  <a:pt x="605218" y="393178"/>
                  <a:pt x="638844" y="567567"/>
                </a:cubicBezTo>
                <a:cubicBezTo>
                  <a:pt x="521824" y="586611"/>
                  <a:pt x="470246" y="548380"/>
                  <a:pt x="319422" y="567567"/>
                </a:cubicBezTo>
                <a:cubicBezTo>
                  <a:pt x="168598" y="586754"/>
                  <a:pt x="137700" y="550918"/>
                  <a:pt x="0" y="567567"/>
                </a:cubicBezTo>
                <a:cubicBezTo>
                  <a:pt x="-23016" y="445131"/>
                  <a:pt x="23133" y="240945"/>
                  <a:pt x="0" y="0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3B2176-E317-8844-A133-0E7DFDF5CDD5}"/>
              </a:ext>
            </a:extLst>
          </p:cNvPr>
          <p:cNvGrpSpPr/>
          <p:nvPr/>
        </p:nvGrpSpPr>
        <p:grpSpPr>
          <a:xfrm>
            <a:off x="3408014" y="4253089"/>
            <a:ext cx="1916078" cy="1269784"/>
            <a:chOff x="3408014" y="4253089"/>
            <a:chExt cx="1916078" cy="126978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583A0BE-54F6-AB45-8026-7CBE4C4580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08014" y="4253089"/>
              <a:ext cx="1916078" cy="126978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">
              <a:extLst>
                <a:ext uri="{FF2B5EF4-FFF2-40B4-BE49-F238E27FC236}">
                  <a16:creationId xmlns:a16="http://schemas.microsoft.com/office/drawing/2014/main" id="{1D90A6D5-0CDE-1142-86C5-9B8E85B1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387" y="4892020"/>
              <a:ext cx="86780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Attach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811F3FB-788E-9F41-B83A-66E6CD881159}"/>
              </a:ext>
            </a:extLst>
          </p:cNvPr>
          <p:cNvGrpSpPr/>
          <p:nvPr/>
        </p:nvGrpSpPr>
        <p:grpSpPr>
          <a:xfrm>
            <a:off x="2314895" y="5294984"/>
            <a:ext cx="1506537" cy="875723"/>
            <a:chOff x="2271723" y="5231660"/>
            <a:chExt cx="1506537" cy="875723"/>
          </a:xfrm>
        </p:grpSpPr>
        <p:pic>
          <p:nvPicPr>
            <p:cNvPr id="64" name="Graphic 49">
              <a:extLst>
                <a:ext uri="{FF2B5EF4-FFF2-40B4-BE49-F238E27FC236}">
                  <a16:creationId xmlns:a16="http://schemas.microsoft.com/office/drawing/2014/main" id="{D3900ED0-E2E7-E64C-AF77-9DA7001AA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709" y="5231660"/>
              <a:ext cx="655315" cy="655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18">
              <a:extLst>
                <a:ext uri="{FF2B5EF4-FFF2-40B4-BE49-F238E27FC236}">
                  <a16:creationId xmlns:a16="http://schemas.microsoft.com/office/drawing/2014/main" id="{50044CC7-799A-674C-B441-6F80A8400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723" y="5799606"/>
              <a:ext cx="1506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IAM Role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7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F93-0DFD-C14D-B625-F83E88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Core services 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05FCCB-E6B8-3543-A42C-81C9CFBBAAF3}"/>
              </a:ext>
            </a:extLst>
          </p:cNvPr>
          <p:cNvGrpSpPr/>
          <p:nvPr/>
        </p:nvGrpSpPr>
        <p:grpSpPr>
          <a:xfrm>
            <a:off x="3450040" y="3091165"/>
            <a:ext cx="2094650" cy="2173684"/>
            <a:chOff x="3218309" y="2351864"/>
            <a:chExt cx="2094650" cy="217368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4DACC78-EA82-5C49-8DE8-EFA00FA3B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874" y="2351864"/>
              <a:ext cx="1573520" cy="157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5DFDEC-C7F0-2846-9FDA-CBC946389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8309" y="4002328"/>
              <a:ext cx="20946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Compute Cloud (EC2)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41E99D-C4DE-F043-8F40-24C2E9EC0F32}"/>
              </a:ext>
            </a:extLst>
          </p:cNvPr>
          <p:cNvGrpSpPr/>
          <p:nvPr/>
        </p:nvGrpSpPr>
        <p:grpSpPr>
          <a:xfrm>
            <a:off x="6514646" y="3091165"/>
            <a:ext cx="2117343" cy="2125480"/>
            <a:chOff x="7710882" y="2912734"/>
            <a:chExt cx="2117343" cy="2125480"/>
          </a:xfrm>
        </p:grpSpPr>
        <p:pic>
          <p:nvPicPr>
            <p:cNvPr id="17" name="Graphic 8">
              <a:extLst>
                <a:ext uri="{FF2B5EF4-FFF2-40B4-BE49-F238E27FC236}">
                  <a16:creationId xmlns:a16="http://schemas.microsoft.com/office/drawing/2014/main" id="{86C30ABA-759C-E74B-9E0E-7CDCD94BE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2794" y="2912734"/>
              <a:ext cx="1573520" cy="157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81152C01-FD09-0C49-BC39-83F862651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882" y="4514994"/>
              <a:ext cx="21173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Simple Storage Service (S3)</a:t>
              </a:r>
            </a:p>
          </p:txBody>
        </p: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445D94A1-7163-5E49-9210-4B7D25A57E18}"/>
              </a:ext>
            </a:extLst>
          </p:cNvPr>
          <p:cNvSpPr/>
          <p:nvPr/>
        </p:nvSpPr>
        <p:spPr>
          <a:xfrm>
            <a:off x="807928" y="1835063"/>
            <a:ext cx="2461364" cy="1334022"/>
          </a:xfrm>
          <a:prstGeom prst="wedgeRoundRectCallout">
            <a:avLst>
              <a:gd name="adj1" fmla="val 59066"/>
              <a:gd name="adj2" fmla="val 7329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Medium" panose="02000604030000020004" pitchFamily="2" charset="0"/>
              </a:rPr>
              <a:t>Learn but avoid create and maintain your own EC2 </a:t>
            </a:r>
            <a:r>
              <a:rPr lang="en-US" dirty="0" err="1">
                <a:latin typeface="Gotham Medium" panose="02000604030000020004" pitchFamily="2" charset="0"/>
              </a:rPr>
              <a:t>machies</a:t>
            </a:r>
            <a:endParaRPr lang="en-US" dirty="0">
              <a:latin typeface="Gotham Medium" panose="02000604030000020004" pitchFamily="2" charset="0"/>
            </a:endParaRP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B1C9803E-9E87-B84E-96D0-FE0D8DF0512B}"/>
              </a:ext>
            </a:extLst>
          </p:cNvPr>
          <p:cNvSpPr/>
          <p:nvPr/>
        </p:nvSpPr>
        <p:spPr>
          <a:xfrm>
            <a:off x="8824585" y="1835063"/>
            <a:ext cx="2461364" cy="1334022"/>
          </a:xfrm>
          <a:prstGeom prst="wedgeRoundRectCallout">
            <a:avLst>
              <a:gd name="adj1" fmla="val -64089"/>
              <a:gd name="adj2" fmla="val 73767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tham Medium" panose="02000604030000020004" pitchFamily="2" charset="0"/>
              </a:rPr>
              <a:t>Learn!</a:t>
            </a:r>
            <a:br>
              <a:rPr lang="en-US" dirty="0">
                <a:latin typeface="Gotham Medium" panose="02000604030000020004" pitchFamily="2" charset="0"/>
              </a:rPr>
            </a:br>
            <a:r>
              <a:rPr lang="en-US" dirty="0">
                <a:latin typeface="Gotham Medium" panose="02000604030000020004" pitchFamily="2" charset="0"/>
              </a:rPr>
              <a:t>You will use S3 a lot</a:t>
            </a:r>
          </a:p>
        </p:txBody>
      </p:sp>
    </p:spTree>
    <p:extLst>
      <p:ext uri="{BB962C8B-B14F-4D97-AF65-F5344CB8AC3E}">
        <p14:creationId xmlns:p14="http://schemas.microsoft.com/office/powerpoint/2010/main" val="33328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6A568B1-AA69-2045-8A74-9E026C5A3D23}"/>
              </a:ext>
            </a:extLst>
          </p:cNvPr>
          <p:cNvSpPr/>
          <p:nvPr/>
        </p:nvSpPr>
        <p:spPr>
          <a:xfrm>
            <a:off x="884583" y="2605938"/>
            <a:ext cx="10376451" cy="336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002060"/>
                </a:solidFill>
                <a:latin typeface="Gotham Medium" panose="02000604030000020004" pitchFamily="2" charset="0"/>
              </a:rPr>
              <a:t>APIs via HTTPS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642D4-74DC-3A4A-9853-D48C1FCC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access AWS services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A67EB7-8237-C84F-8FC4-FE03AB543B76}"/>
              </a:ext>
            </a:extLst>
          </p:cNvPr>
          <p:cNvGrpSpPr/>
          <p:nvPr/>
        </p:nvGrpSpPr>
        <p:grpSpPr>
          <a:xfrm>
            <a:off x="3906177" y="1672358"/>
            <a:ext cx="1159043" cy="822831"/>
            <a:chOff x="1406472" y="2198251"/>
            <a:chExt cx="1159043" cy="82283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1918B7A-00FC-A743-99FF-C69FE8FEA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388" y="2198251"/>
              <a:ext cx="471213" cy="47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C2003A-E84C-6347-A1C5-A540C9383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472" y="2713305"/>
              <a:ext cx="11590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5A2247-C20E-BE4F-A0DE-B404834CAA82}"/>
              </a:ext>
            </a:extLst>
          </p:cNvPr>
          <p:cNvGrpSpPr/>
          <p:nvPr/>
        </p:nvGrpSpPr>
        <p:grpSpPr>
          <a:xfrm>
            <a:off x="1119767" y="1680586"/>
            <a:ext cx="1087287" cy="818271"/>
            <a:chOff x="9278612" y="1800252"/>
            <a:chExt cx="1087287" cy="818271"/>
          </a:xfrm>
        </p:grpSpPr>
        <p:pic>
          <p:nvPicPr>
            <p:cNvPr id="8" name="Graphic 8">
              <a:extLst>
                <a:ext uri="{FF2B5EF4-FFF2-40B4-BE49-F238E27FC236}">
                  <a16:creationId xmlns:a16="http://schemas.microsoft.com/office/drawing/2014/main" id="{5AABF003-6943-8B4F-A562-251A8134C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DD1C992-00E6-4746-A864-60047CF7E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310746"/>
              <a:ext cx="10872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CFCF6-545A-1E48-846F-284A0EF70D80}"/>
              </a:ext>
            </a:extLst>
          </p:cNvPr>
          <p:cNvGrpSpPr/>
          <p:nvPr/>
        </p:nvGrpSpPr>
        <p:grpSpPr>
          <a:xfrm>
            <a:off x="6998419" y="1676918"/>
            <a:ext cx="1164520" cy="818271"/>
            <a:chOff x="6382715" y="3340953"/>
            <a:chExt cx="1164520" cy="818271"/>
          </a:xfrm>
        </p:grpSpPr>
        <p:pic>
          <p:nvPicPr>
            <p:cNvPr id="12" name="Graphic 6">
              <a:extLst>
                <a:ext uri="{FF2B5EF4-FFF2-40B4-BE49-F238E27FC236}">
                  <a16:creationId xmlns:a16="http://schemas.microsoft.com/office/drawing/2014/main" id="{B2521042-873C-404A-94AC-88FE8D9B6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377" y="3340953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A82B34DB-6066-E54C-8733-CCD5CD70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715" y="3851447"/>
              <a:ext cx="11645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9DF527-C7B3-FA4C-AA1E-D99640FDB814}"/>
              </a:ext>
            </a:extLst>
          </p:cNvPr>
          <p:cNvGrpSpPr/>
          <p:nvPr/>
        </p:nvGrpSpPr>
        <p:grpSpPr>
          <a:xfrm>
            <a:off x="9554526" y="1672358"/>
            <a:ext cx="1164519" cy="822830"/>
            <a:chOff x="6877929" y="3342933"/>
            <a:chExt cx="1164519" cy="822830"/>
          </a:xfrm>
        </p:grpSpPr>
        <p:pic>
          <p:nvPicPr>
            <p:cNvPr id="17" name="Graphic 23">
              <a:extLst>
                <a:ext uri="{FF2B5EF4-FFF2-40B4-BE49-F238E27FC236}">
                  <a16:creationId xmlns:a16="http://schemas.microsoft.com/office/drawing/2014/main" id="{EDB7E4CF-92FA-CA4B-B18D-16725F002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581" y="3342933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BA10E242-87D5-454E-BD15-5D7E77F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7929" y="3857986"/>
              <a:ext cx="116451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1C0489C-E6AF-F54F-8AF2-9CC9BD59A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292" y="3561206"/>
            <a:ext cx="2317919" cy="18225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715E1E-3830-144F-BAF6-E60D0F2837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6171" y="3550046"/>
            <a:ext cx="2009555" cy="894522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B99B68A-140B-2843-8C4E-90BF2CC758D2}"/>
              </a:ext>
            </a:extLst>
          </p:cNvPr>
          <p:cNvGrpSpPr/>
          <p:nvPr/>
        </p:nvGrpSpPr>
        <p:grpSpPr>
          <a:xfrm>
            <a:off x="5667598" y="5868444"/>
            <a:ext cx="1480588" cy="852376"/>
            <a:chOff x="4615412" y="5580345"/>
            <a:chExt cx="1480588" cy="852376"/>
          </a:xfrm>
        </p:grpSpPr>
        <p:pic>
          <p:nvPicPr>
            <p:cNvPr id="23" name="Picture 2" descr="API 101">
              <a:extLst>
                <a:ext uri="{FF2B5EF4-FFF2-40B4-BE49-F238E27FC236}">
                  <a16:creationId xmlns:a16="http://schemas.microsoft.com/office/drawing/2014/main" id="{BE1A2849-499B-6F49-BF84-893C3D383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066" y="5580345"/>
              <a:ext cx="753279" cy="575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40">
              <a:extLst>
                <a:ext uri="{FF2B5EF4-FFF2-40B4-BE49-F238E27FC236}">
                  <a16:creationId xmlns:a16="http://schemas.microsoft.com/office/drawing/2014/main" id="{7D0E5327-FD93-AF40-B75E-B592BEDF0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412" y="6155722"/>
              <a:ext cx="14805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Engineer</a:t>
              </a:r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BBE2FEE4-4D36-2E42-B660-C147848D0ABF}"/>
              </a:ext>
            </a:extLst>
          </p:cNvPr>
          <p:cNvSpPr/>
          <p:nvPr/>
        </p:nvSpPr>
        <p:spPr>
          <a:xfrm>
            <a:off x="3228399" y="5463264"/>
            <a:ext cx="2514601" cy="894522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1" h="894522">
                <a:moveTo>
                  <a:pt x="2514601" y="894522"/>
                </a:moveTo>
                <a:cubicBezTo>
                  <a:pt x="1463538" y="746263"/>
                  <a:pt x="916058" y="675861"/>
                  <a:pt x="496958" y="526774"/>
                </a:cubicBezTo>
                <a:cubicBezTo>
                  <a:pt x="77858" y="377687"/>
                  <a:pt x="37686" y="175178"/>
                  <a:pt x="0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39B867A-3C0C-BA43-A911-489BB1B226B2}"/>
              </a:ext>
            </a:extLst>
          </p:cNvPr>
          <p:cNvSpPr/>
          <p:nvPr/>
        </p:nvSpPr>
        <p:spPr>
          <a:xfrm>
            <a:off x="4595498" y="3024751"/>
            <a:ext cx="1403162" cy="2895971"/>
          </a:xfrm>
          <a:custGeom>
            <a:avLst/>
            <a:gdLst>
              <a:gd name="connsiteX0" fmla="*/ 1395121 w 1403162"/>
              <a:gd name="connsiteY0" fmla="*/ 2892289 h 2895971"/>
              <a:gd name="connsiteX1" fmla="*/ 162671 w 1403162"/>
              <a:gd name="connsiteY1" fmla="*/ 1828802 h 2895971"/>
              <a:gd name="connsiteX2" fmla="*/ 122912 w 1403162"/>
              <a:gd name="connsiteY2" fmla="*/ 0 h 289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162" h="2895971" extrusionOk="0">
                <a:moveTo>
                  <a:pt x="1395121" y="2892289"/>
                </a:moveTo>
                <a:cubicBezTo>
                  <a:pt x="1647656" y="3013296"/>
                  <a:pt x="351059" y="2418008"/>
                  <a:pt x="162671" y="1828802"/>
                </a:cubicBezTo>
                <a:cubicBezTo>
                  <a:pt x="-186873" y="1270716"/>
                  <a:pt x="216685" y="505136"/>
                  <a:pt x="122912" y="0"/>
                </a:cubicBezTo>
              </a:path>
            </a:pathLst>
          </a:custGeom>
          <a:noFill/>
          <a:ln w="19050">
            <a:solidFill>
              <a:srgbClr val="002060"/>
            </a:solidFill>
            <a:prstDash val="dash"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211780792">
                  <a:custGeom>
                    <a:avLst/>
                    <a:gdLst>
                      <a:gd name="connsiteX0" fmla="*/ 1358661 w 1358985"/>
                      <a:gd name="connsiteY0" fmla="*/ 2892289 h 2892483"/>
                      <a:gd name="connsiteX1" fmla="*/ 126211 w 1358985"/>
                      <a:gd name="connsiteY1" fmla="*/ 1828802 h 2892483"/>
                      <a:gd name="connsiteX2" fmla="*/ 86452 w 1358985"/>
                      <a:gd name="connsiteY2" fmla="*/ 0 h 2892483"/>
                      <a:gd name="connsiteX0" fmla="*/ 1395121 w 1403162"/>
                      <a:gd name="connsiteY0" fmla="*/ 2892289 h 2895971"/>
                      <a:gd name="connsiteX1" fmla="*/ 162671 w 1403162"/>
                      <a:gd name="connsiteY1" fmla="*/ 1828802 h 2895971"/>
                      <a:gd name="connsiteX2" fmla="*/ 122912 w 1403162"/>
                      <a:gd name="connsiteY2" fmla="*/ 0 h 2895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162" h="2895971" extrusionOk="0">
                        <a:moveTo>
                          <a:pt x="1395121" y="2892289"/>
                        </a:moveTo>
                        <a:cubicBezTo>
                          <a:pt x="1507720" y="2947376"/>
                          <a:pt x="404697" y="2374664"/>
                          <a:pt x="162671" y="1828802"/>
                        </a:cubicBezTo>
                        <a:cubicBezTo>
                          <a:pt x="-151448" y="1308954"/>
                          <a:pt x="78037" y="500415"/>
                          <a:pt x="122912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BC9055E-A1DF-2A4F-8E5A-54160F26BC7A}"/>
              </a:ext>
            </a:extLst>
          </p:cNvPr>
          <p:cNvSpPr/>
          <p:nvPr/>
        </p:nvSpPr>
        <p:spPr>
          <a:xfrm>
            <a:off x="6578493" y="4472321"/>
            <a:ext cx="119268" cy="1311966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134316 w 2134316"/>
              <a:gd name="connsiteY0" fmla="*/ 2763079 h 2763079"/>
              <a:gd name="connsiteX1" fmla="*/ 116673 w 2134316"/>
              <a:gd name="connsiteY1" fmla="*/ 2395331 h 2763079"/>
              <a:gd name="connsiteX2" fmla="*/ 206124 w 2134316"/>
              <a:gd name="connsiteY2" fmla="*/ 0 h 2763079"/>
              <a:gd name="connsiteX0" fmla="*/ 1955582 w 1955582"/>
              <a:gd name="connsiteY0" fmla="*/ 2763079 h 2763079"/>
              <a:gd name="connsiteX1" fmla="*/ 186418 w 1955582"/>
              <a:gd name="connsiteY1" fmla="*/ 1639958 h 2763079"/>
              <a:gd name="connsiteX2" fmla="*/ 27390 w 1955582"/>
              <a:gd name="connsiteY2" fmla="*/ 0 h 2763079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6064 w 996064"/>
              <a:gd name="connsiteY0" fmla="*/ 2941984 h 2941984"/>
              <a:gd name="connsiteX1" fmla="*/ 161179 w 996064"/>
              <a:gd name="connsiteY1" fmla="*/ 1938132 h 2941984"/>
              <a:gd name="connsiteX2" fmla="*/ 2150 w 996064"/>
              <a:gd name="connsiteY2" fmla="*/ 0 h 2941984"/>
              <a:gd name="connsiteX0" fmla="*/ 92868 w 241961"/>
              <a:gd name="connsiteY0" fmla="*/ 2464905 h 2464905"/>
              <a:gd name="connsiteX1" fmla="*/ 241957 w 241961"/>
              <a:gd name="connsiteY1" fmla="*/ 1938132 h 2464905"/>
              <a:gd name="connsiteX2" fmla="*/ 82928 w 241961"/>
              <a:gd name="connsiteY2" fmla="*/ 0 h 2464905"/>
              <a:gd name="connsiteX0" fmla="*/ 91401 w 250433"/>
              <a:gd name="connsiteY0" fmla="*/ 2464905 h 2464905"/>
              <a:gd name="connsiteX1" fmla="*/ 250429 w 250433"/>
              <a:gd name="connsiteY1" fmla="*/ 1828802 h 2464905"/>
              <a:gd name="connsiteX2" fmla="*/ 81461 w 250433"/>
              <a:gd name="connsiteY2" fmla="*/ 0 h 2464905"/>
              <a:gd name="connsiteX0" fmla="*/ 94771 w 260441"/>
              <a:gd name="connsiteY0" fmla="*/ 1620079 h 1620079"/>
              <a:gd name="connsiteX1" fmla="*/ 253799 w 260441"/>
              <a:gd name="connsiteY1" fmla="*/ 983976 h 1620079"/>
              <a:gd name="connsiteX2" fmla="*/ 233918 w 260441"/>
              <a:gd name="connsiteY2" fmla="*/ 0 h 1620079"/>
              <a:gd name="connsiteX0" fmla="*/ 0 w 165670"/>
              <a:gd name="connsiteY0" fmla="*/ 1620079 h 1620079"/>
              <a:gd name="connsiteX1" fmla="*/ 159028 w 165670"/>
              <a:gd name="connsiteY1" fmla="*/ 983976 h 1620079"/>
              <a:gd name="connsiteX2" fmla="*/ 139147 w 165670"/>
              <a:gd name="connsiteY2" fmla="*/ 0 h 1620079"/>
              <a:gd name="connsiteX0" fmla="*/ 0 w 157028"/>
              <a:gd name="connsiteY0" fmla="*/ 1620079 h 1620079"/>
              <a:gd name="connsiteX1" fmla="*/ 149089 w 157028"/>
              <a:gd name="connsiteY1" fmla="*/ 834889 h 1620079"/>
              <a:gd name="connsiteX2" fmla="*/ 139147 w 157028"/>
              <a:gd name="connsiteY2" fmla="*/ 0 h 1620079"/>
              <a:gd name="connsiteX0" fmla="*/ 0 w 149559"/>
              <a:gd name="connsiteY0" fmla="*/ 1620079 h 1620079"/>
              <a:gd name="connsiteX1" fmla="*/ 149089 w 149559"/>
              <a:gd name="connsiteY1" fmla="*/ 834889 h 1620079"/>
              <a:gd name="connsiteX2" fmla="*/ 139147 w 149559"/>
              <a:gd name="connsiteY2" fmla="*/ 0 h 1620079"/>
              <a:gd name="connsiteX0" fmla="*/ 0 w 135761"/>
              <a:gd name="connsiteY0" fmla="*/ 1480931 h 1480931"/>
              <a:gd name="connsiteX1" fmla="*/ 129210 w 135761"/>
              <a:gd name="connsiteY1" fmla="*/ 834889 h 1480931"/>
              <a:gd name="connsiteX2" fmla="*/ 119268 w 135761"/>
              <a:gd name="connsiteY2" fmla="*/ 0 h 1480931"/>
              <a:gd name="connsiteX0" fmla="*/ 0 w 127662"/>
              <a:gd name="connsiteY0" fmla="*/ 1480931 h 1480931"/>
              <a:gd name="connsiteX1" fmla="*/ 119271 w 127662"/>
              <a:gd name="connsiteY1" fmla="*/ 705681 h 1480931"/>
              <a:gd name="connsiteX2" fmla="*/ 119268 w 127662"/>
              <a:gd name="connsiteY2" fmla="*/ 0 h 1480931"/>
              <a:gd name="connsiteX0" fmla="*/ 0 w 131110"/>
              <a:gd name="connsiteY0" fmla="*/ 1480931 h 1480931"/>
              <a:gd name="connsiteX1" fmla="*/ 119271 w 131110"/>
              <a:gd name="connsiteY1" fmla="*/ 705681 h 1480931"/>
              <a:gd name="connsiteX2" fmla="*/ 119268 w 131110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5967"/>
              <a:gd name="connsiteY0" fmla="*/ 1480931 h 1480931"/>
              <a:gd name="connsiteX1" fmla="*/ 119271 w 125967"/>
              <a:gd name="connsiteY1" fmla="*/ 705681 h 1480931"/>
              <a:gd name="connsiteX2" fmla="*/ 119268 w 125967"/>
              <a:gd name="connsiteY2" fmla="*/ 0 h 1480931"/>
              <a:gd name="connsiteX0" fmla="*/ 0 w 125967"/>
              <a:gd name="connsiteY0" fmla="*/ 1311966 h 1311966"/>
              <a:gd name="connsiteX1" fmla="*/ 119271 w 125967"/>
              <a:gd name="connsiteY1" fmla="*/ 536716 h 1311966"/>
              <a:gd name="connsiteX2" fmla="*/ 119268 w 125967"/>
              <a:gd name="connsiteY2" fmla="*/ 0 h 1311966"/>
              <a:gd name="connsiteX0" fmla="*/ 0 w 119268"/>
              <a:gd name="connsiteY0" fmla="*/ 1311966 h 1311966"/>
              <a:gd name="connsiteX1" fmla="*/ 109332 w 119268"/>
              <a:gd name="connsiteY1" fmla="*/ 715620 h 1311966"/>
              <a:gd name="connsiteX2" fmla="*/ 119268 w 119268"/>
              <a:gd name="connsiteY2" fmla="*/ 0 h 131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268" h="1311966">
                <a:moveTo>
                  <a:pt x="0" y="1311966"/>
                </a:moveTo>
                <a:cubicBezTo>
                  <a:pt x="42242" y="1143829"/>
                  <a:pt x="89454" y="934281"/>
                  <a:pt x="109332" y="715620"/>
                </a:cubicBezTo>
                <a:cubicBezTo>
                  <a:pt x="129210" y="496959"/>
                  <a:pt x="107258" y="274569"/>
                  <a:pt x="119268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BACD0F8-7419-A347-BC38-110FDF98C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6499" y="3557193"/>
            <a:ext cx="3294535" cy="129139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7" name="Freeform 36">
            <a:extLst>
              <a:ext uri="{FF2B5EF4-FFF2-40B4-BE49-F238E27FC236}">
                <a16:creationId xmlns:a16="http://schemas.microsoft.com/office/drawing/2014/main" id="{523D4987-3E38-8543-B8C4-182F5DEDC53A}"/>
              </a:ext>
            </a:extLst>
          </p:cNvPr>
          <p:cNvSpPr/>
          <p:nvPr/>
        </p:nvSpPr>
        <p:spPr>
          <a:xfrm>
            <a:off x="6906724" y="4934850"/>
            <a:ext cx="2256319" cy="1272209"/>
          </a:xfrm>
          <a:custGeom>
            <a:avLst/>
            <a:gdLst>
              <a:gd name="connsiteX0" fmla="*/ 3251516 w 3251516"/>
              <a:gd name="connsiteY0" fmla="*/ 1743616 h 1743616"/>
              <a:gd name="connsiteX1" fmla="*/ 955577 w 3251516"/>
              <a:gd name="connsiteY1" fmla="*/ 700007 h 1743616"/>
              <a:gd name="connsiteX2" fmla="*/ 418863 w 3251516"/>
              <a:gd name="connsiteY2" fmla="*/ 4268 h 1743616"/>
              <a:gd name="connsiteX3" fmla="*/ 11359 w 3251516"/>
              <a:gd name="connsiteY3" fmla="*/ 431651 h 1743616"/>
              <a:gd name="connsiteX0" fmla="*/ 3240157 w 3240157"/>
              <a:gd name="connsiteY0" fmla="*/ 1311965 h 1311965"/>
              <a:gd name="connsiteX1" fmla="*/ 944218 w 3240157"/>
              <a:gd name="connsiteY1" fmla="*/ 268356 h 1311965"/>
              <a:gd name="connsiteX2" fmla="*/ 0 w 3240157"/>
              <a:gd name="connsiteY2" fmla="*/ 0 h 1311965"/>
              <a:gd name="connsiteX0" fmla="*/ 3240157 w 3240157"/>
              <a:gd name="connsiteY0" fmla="*/ 1311965 h 1311965"/>
              <a:gd name="connsiteX1" fmla="*/ 775253 w 3240157"/>
              <a:gd name="connsiteY1" fmla="*/ 1003852 h 1311965"/>
              <a:gd name="connsiteX2" fmla="*/ 0 w 3240157"/>
              <a:gd name="connsiteY2" fmla="*/ 0 h 1311965"/>
              <a:gd name="connsiteX0" fmla="*/ 2620977 w 2620977"/>
              <a:gd name="connsiteY0" fmla="*/ 884583 h 884583"/>
              <a:gd name="connsiteX1" fmla="*/ 156073 w 2620977"/>
              <a:gd name="connsiteY1" fmla="*/ 576470 h 884583"/>
              <a:gd name="connsiteX2" fmla="*/ 116315 w 2620977"/>
              <a:gd name="connsiteY2" fmla="*/ 0 h 884583"/>
              <a:gd name="connsiteX0" fmla="*/ 2652416 w 2652416"/>
              <a:gd name="connsiteY0" fmla="*/ 884583 h 884583"/>
              <a:gd name="connsiteX1" fmla="*/ 187512 w 2652416"/>
              <a:gd name="connsiteY1" fmla="*/ 576470 h 884583"/>
              <a:gd name="connsiteX2" fmla="*/ 147754 w 2652416"/>
              <a:gd name="connsiteY2" fmla="*/ 0 h 884583"/>
              <a:gd name="connsiteX0" fmla="*/ 2504662 w 2504662"/>
              <a:gd name="connsiteY0" fmla="*/ 884583 h 884583"/>
              <a:gd name="connsiteX1" fmla="*/ 487019 w 2504662"/>
              <a:gd name="connsiteY1" fmla="*/ 387626 h 884583"/>
              <a:gd name="connsiteX2" fmla="*/ 0 w 2504662"/>
              <a:gd name="connsiteY2" fmla="*/ 0 h 884583"/>
              <a:gd name="connsiteX0" fmla="*/ 2514601 w 2514601"/>
              <a:gd name="connsiteY0" fmla="*/ 1023731 h 1023731"/>
              <a:gd name="connsiteX1" fmla="*/ 496958 w 2514601"/>
              <a:gd name="connsiteY1" fmla="*/ 526774 h 1023731"/>
              <a:gd name="connsiteX2" fmla="*/ 0 w 2514601"/>
              <a:gd name="connsiteY2" fmla="*/ 0 h 1023731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514601 w 2514601"/>
              <a:gd name="connsiteY0" fmla="*/ 894522 h 894522"/>
              <a:gd name="connsiteX1" fmla="*/ 496958 w 2514601"/>
              <a:gd name="connsiteY1" fmla="*/ 526774 h 894522"/>
              <a:gd name="connsiteX2" fmla="*/ 0 w 2514601"/>
              <a:gd name="connsiteY2" fmla="*/ 0 h 894522"/>
              <a:gd name="connsiteX0" fmla="*/ 2134316 w 2134316"/>
              <a:gd name="connsiteY0" fmla="*/ 2763079 h 2763079"/>
              <a:gd name="connsiteX1" fmla="*/ 116673 w 2134316"/>
              <a:gd name="connsiteY1" fmla="*/ 2395331 h 2763079"/>
              <a:gd name="connsiteX2" fmla="*/ 206124 w 2134316"/>
              <a:gd name="connsiteY2" fmla="*/ 0 h 2763079"/>
              <a:gd name="connsiteX0" fmla="*/ 1955582 w 1955582"/>
              <a:gd name="connsiteY0" fmla="*/ 2763079 h 2763079"/>
              <a:gd name="connsiteX1" fmla="*/ 186418 w 1955582"/>
              <a:gd name="connsiteY1" fmla="*/ 1639958 h 2763079"/>
              <a:gd name="connsiteX2" fmla="*/ 27390 w 1955582"/>
              <a:gd name="connsiteY2" fmla="*/ 0 h 2763079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8 w 993914"/>
              <a:gd name="connsiteY1" fmla="*/ 1639958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98785 w 993914"/>
              <a:gd name="connsiteY1" fmla="*/ 1997767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3914 w 993914"/>
              <a:gd name="connsiteY0" fmla="*/ 2941984 h 2941984"/>
              <a:gd name="connsiteX1" fmla="*/ 159029 w 993914"/>
              <a:gd name="connsiteY1" fmla="*/ 1938132 h 2941984"/>
              <a:gd name="connsiteX2" fmla="*/ 0 w 993914"/>
              <a:gd name="connsiteY2" fmla="*/ 0 h 2941984"/>
              <a:gd name="connsiteX0" fmla="*/ 996064 w 996064"/>
              <a:gd name="connsiteY0" fmla="*/ 2941984 h 2941984"/>
              <a:gd name="connsiteX1" fmla="*/ 161179 w 996064"/>
              <a:gd name="connsiteY1" fmla="*/ 1938132 h 2941984"/>
              <a:gd name="connsiteX2" fmla="*/ 2150 w 996064"/>
              <a:gd name="connsiteY2" fmla="*/ 0 h 2941984"/>
              <a:gd name="connsiteX0" fmla="*/ 92868 w 241961"/>
              <a:gd name="connsiteY0" fmla="*/ 2464905 h 2464905"/>
              <a:gd name="connsiteX1" fmla="*/ 241957 w 241961"/>
              <a:gd name="connsiteY1" fmla="*/ 1938132 h 2464905"/>
              <a:gd name="connsiteX2" fmla="*/ 82928 w 241961"/>
              <a:gd name="connsiteY2" fmla="*/ 0 h 2464905"/>
              <a:gd name="connsiteX0" fmla="*/ 91401 w 250433"/>
              <a:gd name="connsiteY0" fmla="*/ 2464905 h 2464905"/>
              <a:gd name="connsiteX1" fmla="*/ 250429 w 250433"/>
              <a:gd name="connsiteY1" fmla="*/ 1828802 h 2464905"/>
              <a:gd name="connsiteX2" fmla="*/ 81461 w 250433"/>
              <a:gd name="connsiteY2" fmla="*/ 0 h 2464905"/>
              <a:gd name="connsiteX0" fmla="*/ 94771 w 260441"/>
              <a:gd name="connsiteY0" fmla="*/ 1620079 h 1620079"/>
              <a:gd name="connsiteX1" fmla="*/ 253799 w 260441"/>
              <a:gd name="connsiteY1" fmla="*/ 983976 h 1620079"/>
              <a:gd name="connsiteX2" fmla="*/ 233918 w 260441"/>
              <a:gd name="connsiteY2" fmla="*/ 0 h 1620079"/>
              <a:gd name="connsiteX0" fmla="*/ 0 w 165670"/>
              <a:gd name="connsiteY0" fmla="*/ 1620079 h 1620079"/>
              <a:gd name="connsiteX1" fmla="*/ 159028 w 165670"/>
              <a:gd name="connsiteY1" fmla="*/ 983976 h 1620079"/>
              <a:gd name="connsiteX2" fmla="*/ 139147 w 165670"/>
              <a:gd name="connsiteY2" fmla="*/ 0 h 1620079"/>
              <a:gd name="connsiteX0" fmla="*/ 0 w 157028"/>
              <a:gd name="connsiteY0" fmla="*/ 1620079 h 1620079"/>
              <a:gd name="connsiteX1" fmla="*/ 149089 w 157028"/>
              <a:gd name="connsiteY1" fmla="*/ 834889 h 1620079"/>
              <a:gd name="connsiteX2" fmla="*/ 139147 w 157028"/>
              <a:gd name="connsiteY2" fmla="*/ 0 h 1620079"/>
              <a:gd name="connsiteX0" fmla="*/ 0 w 149559"/>
              <a:gd name="connsiteY0" fmla="*/ 1620079 h 1620079"/>
              <a:gd name="connsiteX1" fmla="*/ 149089 w 149559"/>
              <a:gd name="connsiteY1" fmla="*/ 834889 h 1620079"/>
              <a:gd name="connsiteX2" fmla="*/ 139147 w 149559"/>
              <a:gd name="connsiteY2" fmla="*/ 0 h 1620079"/>
              <a:gd name="connsiteX0" fmla="*/ 0 w 135761"/>
              <a:gd name="connsiteY0" fmla="*/ 1480931 h 1480931"/>
              <a:gd name="connsiteX1" fmla="*/ 129210 w 135761"/>
              <a:gd name="connsiteY1" fmla="*/ 834889 h 1480931"/>
              <a:gd name="connsiteX2" fmla="*/ 119268 w 135761"/>
              <a:gd name="connsiteY2" fmla="*/ 0 h 1480931"/>
              <a:gd name="connsiteX0" fmla="*/ 0 w 127662"/>
              <a:gd name="connsiteY0" fmla="*/ 1480931 h 1480931"/>
              <a:gd name="connsiteX1" fmla="*/ 119271 w 127662"/>
              <a:gd name="connsiteY1" fmla="*/ 705681 h 1480931"/>
              <a:gd name="connsiteX2" fmla="*/ 119268 w 127662"/>
              <a:gd name="connsiteY2" fmla="*/ 0 h 1480931"/>
              <a:gd name="connsiteX0" fmla="*/ 0 w 131110"/>
              <a:gd name="connsiteY0" fmla="*/ 1480931 h 1480931"/>
              <a:gd name="connsiteX1" fmla="*/ 119271 w 131110"/>
              <a:gd name="connsiteY1" fmla="*/ 705681 h 1480931"/>
              <a:gd name="connsiteX2" fmla="*/ 119268 w 131110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7661"/>
              <a:gd name="connsiteY0" fmla="*/ 1480931 h 1480931"/>
              <a:gd name="connsiteX1" fmla="*/ 119271 w 127661"/>
              <a:gd name="connsiteY1" fmla="*/ 705681 h 1480931"/>
              <a:gd name="connsiteX2" fmla="*/ 119268 w 127661"/>
              <a:gd name="connsiteY2" fmla="*/ 0 h 1480931"/>
              <a:gd name="connsiteX0" fmla="*/ 0 w 125967"/>
              <a:gd name="connsiteY0" fmla="*/ 1480931 h 1480931"/>
              <a:gd name="connsiteX1" fmla="*/ 119271 w 125967"/>
              <a:gd name="connsiteY1" fmla="*/ 705681 h 1480931"/>
              <a:gd name="connsiteX2" fmla="*/ 119268 w 125967"/>
              <a:gd name="connsiteY2" fmla="*/ 0 h 1480931"/>
              <a:gd name="connsiteX0" fmla="*/ 0 w 125967"/>
              <a:gd name="connsiteY0" fmla="*/ 1311966 h 1311966"/>
              <a:gd name="connsiteX1" fmla="*/ 119271 w 125967"/>
              <a:gd name="connsiteY1" fmla="*/ 536716 h 1311966"/>
              <a:gd name="connsiteX2" fmla="*/ 119268 w 125967"/>
              <a:gd name="connsiteY2" fmla="*/ 0 h 1311966"/>
              <a:gd name="connsiteX0" fmla="*/ 0 w 119268"/>
              <a:gd name="connsiteY0" fmla="*/ 1311966 h 1311966"/>
              <a:gd name="connsiteX1" fmla="*/ 109332 w 119268"/>
              <a:gd name="connsiteY1" fmla="*/ 715620 h 1311966"/>
              <a:gd name="connsiteX2" fmla="*/ 119268 w 119268"/>
              <a:gd name="connsiteY2" fmla="*/ 0 h 1311966"/>
              <a:gd name="connsiteX0" fmla="*/ 79535 w 2335716"/>
              <a:gd name="connsiteY0" fmla="*/ 1272209 h 1272209"/>
              <a:gd name="connsiteX1" fmla="*/ 188867 w 2335716"/>
              <a:gd name="connsiteY1" fmla="*/ 675863 h 1272209"/>
              <a:gd name="connsiteX2" fmla="*/ 2335716 w 2335716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181"/>
              <a:gd name="connsiteY0" fmla="*/ 1272209 h 1272209"/>
              <a:gd name="connsiteX1" fmla="*/ 1560446 w 2256181"/>
              <a:gd name="connsiteY1" fmla="*/ 894524 h 1272209"/>
              <a:gd name="connsiteX2" fmla="*/ 2256181 w 2256181"/>
              <a:gd name="connsiteY2" fmla="*/ 0 h 1272209"/>
              <a:gd name="connsiteX0" fmla="*/ 0 w 2256319"/>
              <a:gd name="connsiteY0" fmla="*/ 1272209 h 1272209"/>
              <a:gd name="connsiteX1" fmla="*/ 1560446 w 2256319"/>
              <a:gd name="connsiteY1" fmla="*/ 894524 h 1272209"/>
              <a:gd name="connsiteX2" fmla="*/ 2256181 w 2256319"/>
              <a:gd name="connsiteY2" fmla="*/ 0 h 127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6319" h="1272209">
                <a:moveTo>
                  <a:pt x="0" y="1272209"/>
                </a:moveTo>
                <a:cubicBezTo>
                  <a:pt x="489502" y="1163707"/>
                  <a:pt x="1184416" y="1106559"/>
                  <a:pt x="1560446" y="894524"/>
                </a:cubicBezTo>
                <a:cubicBezTo>
                  <a:pt x="1936476" y="682489"/>
                  <a:pt x="2264050" y="592622"/>
                  <a:pt x="2256181" y="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C184359F-0B56-624E-8E6E-A314EE04026D}"/>
              </a:ext>
            </a:extLst>
          </p:cNvPr>
          <p:cNvSpPr txBox="1">
            <a:spLocks noChangeArrowheads="1"/>
          </p:cNvSpPr>
          <p:nvPr/>
        </p:nvSpPr>
        <p:spPr bwMode="auto">
          <a:xfrm rot="1507710">
            <a:off x="6149198" y="5556816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Access Keys</a:t>
            </a:r>
          </a:p>
        </p:txBody>
      </p:sp>
      <p:sp>
        <p:nvSpPr>
          <p:cNvPr id="39" name="TextBox 40">
            <a:extLst>
              <a:ext uri="{FF2B5EF4-FFF2-40B4-BE49-F238E27FC236}">
                <a16:creationId xmlns:a16="http://schemas.microsoft.com/office/drawing/2014/main" id="{6B2B8FF3-2E92-134E-ADE6-6819F4ACE70F}"/>
              </a:ext>
            </a:extLst>
          </p:cNvPr>
          <p:cNvSpPr txBox="1">
            <a:spLocks noChangeArrowheads="1"/>
          </p:cNvSpPr>
          <p:nvPr/>
        </p:nvSpPr>
        <p:spPr bwMode="auto">
          <a:xfrm rot="21302490">
            <a:off x="3110650" y="5987905"/>
            <a:ext cx="2445719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accent6"/>
                </a:solidFill>
                <a:latin typeface="Montserrat" pitchFamily="2" charset="77"/>
                <a:cs typeface="Arial" panose="020B0604020202020204" pitchFamily="34" charset="0"/>
              </a:rPr>
              <a:t>Username + Password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DC8638-AB48-DD4B-8043-DBEE31E98B6E}"/>
              </a:ext>
            </a:extLst>
          </p:cNvPr>
          <p:cNvSpPr txBox="1"/>
          <p:nvPr/>
        </p:nvSpPr>
        <p:spPr>
          <a:xfrm>
            <a:off x="2025316" y="1573960"/>
            <a:ext cx="145424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create-bucket</a:t>
            </a:r>
          </a:p>
          <a:p>
            <a:r>
              <a:rPr lang="en-US" sz="1400" dirty="0">
                <a:latin typeface="Montserrat" pitchFamily="2" charset="77"/>
              </a:rPr>
              <a:t>list-buckets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put-object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3DBDB6-537B-3E41-89C8-1C4F79411FF6}"/>
              </a:ext>
            </a:extLst>
          </p:cNvPr>
          <p:cNvSpPr txBox="1"/>
          <p:nvPr/>
        </p:nvSpPr>
        <p:spPr>
          <a:xfrm>
            <a:off x="4874091" y="1573960"/>
            <a:ext cx="165462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run-instances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stop-instances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create-snapshot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C0DB19-501E-FC4A-B14A-026980E423F0}"/>
              </a:ext>
            </a:extLst>
          </p:cNvPr>
          <p:cNvSpPr txBox="1"/>
          <p:nvPr/>
        </p:nvSpPr>
        <p:spPr>
          <a:xfrm>
            <a:off x="7942584" y="1573960"/>
            <a:ext cx="149271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</a:t>
            </a:r>
            <a:r>
              <a:rPr lang="en-US" sz="1400" dirty="0" err="1">
                <a:latin typeface="Montserrat" pitchFamily="2" charset="77"/>
              </a:rPr>
              <a:t>vpc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create-subnet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create-route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F7F563-7342-E540-ABB8-8B3A6CF79139}"/>
              </a:ext>
            </a:extLst>
          </p:cNvPr>
          <p:cNvSpPr txBox="1"/>
          <p:nvPr/>
        </p:nvSpPr>
        <p:spPr>
          <a:xfrm>
            <a:off x="10606848" y="1573960"/>
            <a:ext cx="1308371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create-table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list-tables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put-item</a:t>
            </a:r>
            <a:br>
              <a:rPr lang="en-US" sz="1400" dirty="0">
                <a:latin typeface="Montserrat" pitchFamily="2" charset="77"/>
              </a:rPr>
            </a:br>
            <a:r>
              <a:rPr lang="en-US" sz="1400" dirty="0">
                <a:latin typeface="Montserrat" pitchFamily="2" charset="77"/>
              </a:rPr>
              <a:t>…</a:t>
            </a:r>
          </a:p>
        </p:txBody>
      </p:sp>
      <p:sp>
        <p:nvSpPr>
          <p:cNvPr id="40" name="Up-down Arrow 39">
            <a:extLst>
              <a:ext uri="{FF2B5EF4-FFF2-40B4-BE49-F238E27FC236}">
                <a16:creationId xmlns:a16="http://schemas.microsoft.com/office/drawing/2014/main" id="{227C1DE3-1CFC-7148-B19B-3D0C5533F331}"/>
              </a:ext>
            </a:extLst>
          </p:cNvPr>
          <p:cNvSpPr/>
          <p:nvPr/>
        </p:nvSpPr>
        <p:spPr>
          <a:xfrm>
            <a:off x="2350064" y="3000517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05F9961F-1135-F340-ADF9-3D9BA04E4C4C}"/>
              </a:ext>
            </a:extLst>
          </p:cNvPr>
          <p:cNvSpPr/>
          <p:nvPr/>
        </p:nvSpPr>
        <p:spPr>
          <a:xfrm>
            <a:off x="6269093" y="2992603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56A85805-171A-6B49-B6AB-129FCBB7EFD2}"/>
              </a:ext>
            </a:extLst>
          </p:cNvPr>
          <p:cNvSpPr/>
          <p:nvPr/>
        </p:nvSpPr>
        <p:spPr>
          <a:xfrm>
            <a:off x="9501296" y="2997473"/>
            <a:ext cx="277595" cy="525295"/>
          </a:xfrm>
          <a:prstGeom prst="up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7C49-04AD-8643-99EB-002EA27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 with AWS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78BD-FCD7-2B44-8F46-F94F4AF8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homogeneous across all services</a:t>
            </a:r>
          </a:p>
          <a:p>
            <a:r>
              <a:rPr lang="en-US" dirty="0"/>
              <a:t>Good source for understanding the services</a:t>
            </a:r>
          </a:p>
          <a:p>
            <a:r>
              <a:rPr lang="en-US" dirty="0"/>
              <a:t>Is “partly” Infrastructure as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B962B-525C-1A45-ABB9-124CD82A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08" y="3793004"/>
            <a:ext cx="3684184" cy="163995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2137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7C49-04AD-8643-99EB-002EA27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 &amp; SDKs config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78BD-FCD7-2B44-8F46-F94F4AF8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88" y="1425038"/>
            <a:ext cx="10866912" cy="50678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Command line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Environment variables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SE" dirty="0"/>
              <a:t>~/.</a:t>
            </a:r>
            <a:r>
              <a:rPr lang="en-US" dirty="0" err="1"/>
              <a:t>aws</a:t>
            </a:r>
            <a:r>
              <a:rPr lang="en-US" dirty="0"/>
              <a:t>/ configuration files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Instance profile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More details here </a:t>
            </a:r>
            <a:r>
              <a:rPr lang="en-GB" sz="2400" b="1" dirty="0">
                <a:hlinkClick r:id="rId3"/>
              </a:rPr>
              <a:t>AWS Command Line Interface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B962B-525C-1A45-ABB9-124CD82A5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592" y="1189305"/>
            <a:ext cx="2046498" cy="910967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4044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568748" y="76504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69495" y="745236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7C2E3-63F6-C54A-9092-9CEBB5BB5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76" y="4266563"/>
            <a:ext cx="3706048" cy="4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0E27D-5C10-BC4A-9EAA-1A74FD88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40" y="2563030"/>
            <a:ext cx="7155945" cy="14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ECA1-C47F-1E46-BE18-94BD676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1258C6B-AEFE-CD4C-9C92-7D82AEBF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" name="Picture 2" descr="Image for post">
            <a:extLst>
              <a:ext uri="{FF2B5EF4-FFF2-40B4-BE49-F238E27FC236}">
                <a16:creationId xmlns:a16="http://schemas.microsoft.com/office/drawing/2014/main" id="{DB84B106-5B4C-F34F-ACA3-16B83A8F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8092"/>
            <a:ext cx="12192001" cy="45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9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42D4-74DC-3A4A-9853-D48C1FCC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929A-D68B-B242-9E8F-6B51F81A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08DFA-E463-D54E-9115-FE335F506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75" y="0"/>
            <a:ext cx="989044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D016DD-4FAF-6A43-A5A8-0B804B1A46C0}"/>
              </a:ext>
            </a:extLst>
          </p:cNvPr>
          <p:cNvSpPr/>
          <p:nvPr/>
        </p:nvSpPr>
        <p:spPr>
          <a:xfrm>
            <a:off x="9171093" y="5946987"/>
            <a:ext cx="2182707" cy="7857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" pitchFamily="2" charset="77"/>
              </a:rPr>
              <a:t>193 services in </a:t>
            </a:r>
            <a:br>
              <a:rPr lang="en-US" sz="1600" dirty="0">
                <a:latin typeface="Montserrat" pitchFamily="2" charset="77"/>
              </a:rPr>
            </a:br>
            <a:r>
              <a:rPr lang="en-US" sz="1600" dirty="0">
                <a:latin typeface="Montserrat" pitchFamily="2" charset="77"/>
              </a:rPr>
              <a:t>25 categories</a:t>
            </a:r>
            <a:br>
              <a:rPr lang="en-US" sz="1600" dirty="0">
                <a:latin typeface="Montserrat" pitchFamily="2" charset="77"/>
              </a:rPr>
            </a:br>
            <a:r>
              <a:rPr lang="en-US" sz="1600" dirty="0">
                <a:latin typeface="Montserrat" pitchFamily="2" charset="77"/>
              </a:rPr>
              <a:t>(2021-06-11)</a:t>
            </a:r>
          </a:p>
        </p:txBody>
      </p:sp>
    </p:spTree>
    <p:extLst>
      <p:ext uri="{BB962C8B-B14F-4D97-AF65-F5344CB8AC3E}">
        <p14:creationId xmlns:p14="http://schemas.microsoft.com/office/powerpoint/2010/main" val="224925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68C8EC-41D3-6743-96F8-1AC693F50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816" y="5847010"/>
            <a:ext cx="5785184" cy="3391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9AC91D-E746-B54B-8915-F060AC5B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23" y="365126"/>
            <a:ext cx="5785184" cy="1432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0588B-6075-3D4C-9874-370197A4C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23" y="1797419"/>
            <a:ext cx="5785184" cy="13506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C0914-C56A-6049-A5A1-C3B396776BBE}"/>
              </a:ext>
            </a:extLst>
          </p:cNvPr>
          <p:cNvSpPr/>
          <p:nvPr/>
        </p:nvSpPr>
        <p:spPr>
          <a:xfrm>
            <a:off x="1016669" y="2532064"/>
            <a:ext cx="4373479" cy="2346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01EC2-BB79-CA4C-9948-E3ABCACE614A}"/>
              </a:ext>
            </a:extLst>
          </p:cNvPr>
          <p:cNvSpPr txBox="1"/>
          <p:nvPr/>
        </p:nvSpPr>
        <p:spPr>
          <a:xfrm>
            <a:off x="0" y="43145"/>
            <a:ext cx="5283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tserrat" pitchFamily="2" charset="77"/>
              </a:rPr>
              <a:t>From </a:t>
            </a:r>
            <a:r>
              <a:rPr lang="en-GB" sz="1400" dirty="0">
                <a:latin typeface="Montserrat" pitchFamily="2" charset="77"/>
                <a:hlinkClick r:id="rId6"/>
              </a:rPr>
              <a:t>AWS-Certified-Cloud-</a:t>
            </a:r>
            <a:r>
              <a:rPr lang="en-GB" sz="1400" dirty="0" err="1">
                <a:latin typeface="Montserrat" pitchFamily="2" charset="77"/>
                <a:hlinkClick r:id="rId6"/>
              </a:rPr>
              <a:t>Practitioner_Exam</a:t>
            </a:r>
            <a:r>
              <a:rPr lang="en-GB" sz="1400" dirty="0">
                <a:latin typeface="Montserrat" pitchFamily="2" charset="77"/>
                <a:hlinkClick r:id="rId6"/>
              </a:rPr>
              <a:t>-</a:t>
            </a:r>
            <a:r>
              <a:rPr lang="en-GB" sz="1400" dirty="0" err="1">
                <a:latin typeface="Montserrat" pitchFamily="2" charset="77"/>
                <a:hlinkClick r:id="rId6"/>
              </a:rPr>
              <a:t>Guide.pdf</a:t>
            </a:r>
            <a:endParaRPr lang="en-US" sz="1400" dirty="0">
              <a:latin typeface="Montserrat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226B6-36CF-D045-90AC-112A13CE6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16" y="3229712"/>
            <a:ext cx="5785184" cy="26172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6DCECD-4E73-104D-9209-547321BF6285}"/>
              </a:ext>
            </a:extLst>
          </p:cNvPr>
          <p:cNvCxnSpPr/>
          <p:nvPr/>
        </p:nvCxnSpPr>
        <p:spPr>
          <a:xfrm flipV="1">
            <a:off x="334880" y="365126"/>
            <a:ext cx="0" cy="5821016"/>
          </a:xfrm>
          <a:prstGeom prst="line">
            <a:avLst/>
          </a:prstGeom>
          <a:ln w="57150">
            <a:solidFill>
              <a:srgbClr val="454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7CD8F9-1260-4941-A6F7-76EB9EE9D780}"/>
              </a:ext>
            </a:extLst>
          </p:cNvPr>
          <p:cNvCxnSpPr/>
          <p:nvPr/>
        </p:nvCxnSpPr>
        <p:spPr>
          <a:xfrm flipV="1">
            <a:off x="6071936" y="365126"/>
            <a:ext cx="0" cy="5821016"/>
          </a:xfrm>
          <a:prstGeom prst="line">
            <a:avLst/>
          </a:prstGeom>
          <a:ln w="57150">
            <a:solidFill>
              <a:srgbClr val="4549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5B0E0E-5744-F449-B578-AC2A7C331A31}"/>
              </a:ext>
            </a:extLst>
          </p:cNvPr>
          <p:cNvCxnSpPr>
            <a:cxnSpLocks/>
          </p:cNvCxnSpPr>
          <p:nvPr/>
        </p:nvCxnSpPr>
        <p:spPr>
          <a:xfrm>
            <a:off x="36097" y="1833515"/>
            <a:ext cx="6214701" cy="0"/>
          </a:xfrm>
          <a:prstGeom prst="line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C2A5E-9132-724A-9957-1636C47BBF8B}"/>
              </a:ext>
            </a:extLst>
          </p:cNvPr>
          <p:cNvCxnSpPr>
            <a:cxnSpLocks/>
          </p:cNvCxnSpPr>
          <p:nvPr/>
        </p:nvCxnSpPr>
        <p:spPr>
          <a:xfrm>
            <a:off x="36097" y="3196923"/>
            <a:ext cx="6214701" cy="0"/>
          </a:xfrm>
          <a:prstGeom prst="line">
            <a:avLst/>
          </a:prstGeom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5B0C8A8-81AF-584C-9248-28C5131CFA17}"/>
              </a:ext>
            </a:extLst>
          </p:cNvPr>
          <p:cNvGrpSpPr/>
          <p:nvPr/>
        </p:nvGrpSpPr>
        <p:grpSpPr>
          <a:xfrm>
            <a:off x="6354253" y="1467305"/>
            <a:ext cx="2777713" cy="2129517"/>
            <a:chOff x="6354253" y="1467305"/>
            <a:chExt cx="2777713" cy="212951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73AB5E-89FE-3D42-8D5A-21CC3557A390}"/>
                </a:ext>
              </a:extLst>
            </p:cNvPr>
            <p:cNvSpPr/>
            <p:nvPr/>
          </p:nvSpPr>
          <p:spPr>
            <a:xfrm>
              <a:off x="6394783" y="1467305"/>
              <a:ext cx="2737183" cy="21295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Compute services</a:t>
              </a:r>
            </a:p>
          </p:txBody>
        </p:sp>
        <p:pic>
          <p:nvPicPr>
            <p:cNvPr id="24" name="Graphic 5">
              <a:extLst>
                <a:ext uri="{FF2B5EF4-FFF2-40B4-BE49-F238E27FC236}">
                  <a16:creationId xmlns:a16="http://schemas.microsoft.com/office/drawing/2014/main" id="{05C48A2C-6668-C941-A408-BB5CE2571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169" y="1797419"/>
              <a:ext cx="471213" cy="47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EBD6414B-CC15-D447-81E7-8CE01CF8B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4253" y="2262616"/>
              <a:ext cx="11590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Compute Cloud (EC2)</a:t>
              </a:r>
            </a:p>
          </p:txBody>
        </p:sp>
        <p:pic>
          <p:nvPicPr>
            <p:cNvPr id="26" name="Graphic 18">
              <a:extLst>
                <a:ext uri="{FF2B5EF4-FFF2-40B4-BE49-F238E27FC236}">
                  <a16:creationId xmlns:a16="http://schemas.microsoft.com/office/drawing/2014/main" id="{17447196-6C1E-1740-A000-E71AB8D07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9303" y="2683155"/>
              <a:ext cx="471213" cy="47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763D900E-C4C3-C249-A842-8B812416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845" y="3127166"/>
              <a:ext cx="140612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Container Service (EC2)</a:t>
              </a:r>
            </a:p>
          </p:txBody>
        </p:sp>
        <p:pic>
          <p:nvPicPr>
            <p:cNvPr id="28" name="Graphic 7">
              <a:extLst>
                <a:ext uri="{FF2B5EF4-FFF2-40B4-BE49-F238E27FC236}">
                  <a16:creationId xmlns:a16="http://schemas.microsoft.com/office/drawing/2014/main" id="{9596FB62-088F-3C49-A096-03228E370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887" y="1797419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6CF444FC-ACB4-634A-A58C-4C54CE504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6246" y="2262616"/>
              <a:ext cx="93047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768B87-8999-1342-A367-F6BA69C4EA2C}"/>
              </a:ext>
            </a:extLst>
          </p:cNvPr>
          <p:cNvGrpSpPr/>
          <p:nvPr/>
        </p:nvGrpSpPr>
        <p:grpSpPr>
          <a:xfrm>
            <a:off x="9278612" y="1467305"/>
            <a:ext cx="2752964" cy="2129517"/>
            <a:chOff x="9278612" y="1467305"/>
            <a:chExt cx="2752964" cy="212951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1653EB-E85E-6549-8418-CDF6993D9929}"/>
                </a:ext>
              </a:extLst>
            </p:cNvPr>
            <p:cNvSpPr/>
            <p:nvPr/>
          </p:nvSpPr>
          <p:spPr>
            <a:xfrm>
              <a:off x="9294393" y="1467305"/>
              <a:ext cx="2737183" cy="21295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Storage services</a:t>
              </a:r>
            </a:p>
          </p:txBody>
        </p:sp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0F94475D-AE72-BF46-B9F2-EA910DF7A7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2133" y="1804613"/>
              <a:ext cx="464937" cy="46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Graphic 17">
              <a:extLst>
                <a:ext uri="{FF2B5EF4-FFF2-40B4-BE49-F238E27FC236}">
                  <a16:creationId xmlns:a16="http://schemas.microsoft.com/office/drawing/2014/main" id="{507F4523-854E-454D-B2E2-C50F01642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020" y="2683155"/>
              <a:ext cx="464937" cy="46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Graphic 8">
              <a:extLst>
                <a:ext uri="{FF2B5EF4-FFF2-40B4-BE49-F238E27FC236}">
                  <a16:creationId xmlns:a16="http://schemas.microsoft.com/office/drawing/2014/main" id="{1CB12C80-4B4A-7347-8591-EA7C4D1AA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6">
              <a:extLst>
                <a:ext uri="{FF2B5EF4-FFF2-40B4-BE49-F238E27FC236}">
                  <a16:creationId xmlns:a16="http://schemas.microsoft.com/office/drawing/2014/main" id="{763632C9-0E09-9748-B0E6-F2F7A97C0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9340" y="3148092"/>
              <a:ext cx="108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Block Store (EBS)</a:t>
              </a:r>
            </a:p>
          </p:txBody>
        </p:sp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E182D208-FF2E-2A4F-AE1E-7F69B26ED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262616"/>
              <a:ext cx="108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Simple Storage Service (S3)</a:t>
              </a:r>
            </a:p>
          </p:txBody>
        </p: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0B062034-FDDA-7042-B736-AC51C9D51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0957" y="2262616"/>
              <a:ext cx="108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File System (EFS)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658E47-A10B-A543-A8CE-D34929C605F6}"/>
              </a:ext>
            </a:extLst>
          </p:cNvPr>
          <p:cNvGrpSpPr/>
          <p:nvPr/>
        </p:nvGrpSpPr>
        <p:grpSpPr>
          <a:xfrm>
            <a:off x="6382716" y="3777369"/>
            <a:ext cx="2749250" cy="2129517"/>
            <a:chOff x="6382716" y="3777369"/>
            <a:chExt cx="2749250" cy="21295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F0F913-C3FB-314A-9A9C-45D30764B53F}"/>
                </a:ext>
              </a:extLst>
            </p:cNvPr>
            <p:cNvSpPr/>
            <p:nvPr/>
          </p:nvSpPr>
          <p:spPr>
            <a:xfrm>
              <a:off x="6394783" y="3777369"/>
              <a:ext cx="2737183" cy="2129517"/>
            </a:xfrm>
            <a:prstGeom prst="rect">
              <a:avLst/>
            </a:prstGeom>
            <a:solidFill>
              <a:srgbClr val="7030A0">
                <a:alpha val="301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Networking services</a:t>
              </a:r>
            </a:p>
          </p:txBody>
        </p:sp>
        <p:pic>
          <p:nvPicPr>
            <p:cNvPr id="36" name="Graphic 6">
              <a:extLst>
                <a:ext uri="{FF2B5EF4-FFF2-40B4-BE49-F238E27FC236}">
                  <a16:creationId xmlns:a16="http://schemas.microsoft.com/office/drawing/2014/main" id="{70B757BC-BFC5-0243-916E-259D6C027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378" y="4161271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6">
              <a:extLst>
                <a:ext uri="{FF2B5EF4-FFF2-40B4-BE49-F238E27FC236}">
                  <a16:creationId xmlns:a16="http://schemas.microsoft.com/office/drawing/2014/main" id="{A762A341-4AA5-5643-98D5-335609F70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0516" y="4643143"/>
              <a:ext cx="93047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  <p:sp>
          <p:nvSpPr>
            <p:cNvPr id="38" name="TextBox 6">
              <a:extLst>
                <a:ext uri="{FF2B5EF4-FFF2-40B4-BE49-F238E27FC236}">
                  <a16:creationId xmlns:a16="http://schemas.microsoft.com/office/drawing/2014/main" id="{68C23C77-9E59-DA4B-86C1-D80F5EC8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8865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  <p:sp>
          <p:nvSpPr>
            <p:cNvPr id="39" name="TextBox 6">
              <a:extLst>
                <a:ext uri="{FF2B5EF4-FFF2-40B4-BE49-F238E27FC236}">
                  <a16:creationId xmlns:a16="http://schemas.microsoft.com/office/drawing/2014/main" id="{F5E85292-16BA-4E4B-B5D7-08793E718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2716" y="4626468"/>
              <a:ext cx="11645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0" name="Graphic 21">
              <a:extLst>
                <a:ext uri="{FF2B5EF4-FFF2-40B4-BE49-F238E27FC236}">
                  <a16:creationId xmlns:a16="http://schemas.microsoft.com/office/drawing/2014/main" id="{DF03E66A-09E5-D446-92FC-74CE3912F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506" y="511013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Graphic 19">
              <a:extLst>
                <a:ext uri="{FF2B5EF4-FFF2-40B4-BE49-F238E27FC236}">
                  <a16:creationId xmlns:a16="http://schemas.microsoft.com/office/drawing/2014/main" id="{9CC114F7-4B50-E747-BDC8-441615CF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887" y="415329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161611-90B5-7149-959A-38EFBD609D79}"/>
              </a:ext>
            </a:extLst>
          </p:cNvPr>
          <p:cNvGrpSpPr/>
          <p:nvPr/>
        </p:nvGrpSpPr>
        <p:grpSpPr>
          <a:xfrm>
            <a:off x="9294393" y="3777369"/>
            <a:ext cx="2737183" cy="2129517"/>
            <a:chOff x="9294393" y="3777369"/>
            <a:chExt cx="2737183" cy="212951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706A9C-F567-F440-8E22-A64746986D32}"/>
                </a:ext>
              </a:extLst>
            </p:cNvPr>
            <p:cNvSpPr/>
            <p:nvPr/>
          </p:nvSpPr>
          <p:spPr>
            <a:xfrm>
              <a:off x="9294393" y="3777369"/>
              <a:ext cx="2737183" cy="21295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Database services</a:t>
              </a:r>
            </a:p>
          </p:txBody>
        </p:sp>
        <p:pic>
          <p:nvPicPr>
            <p:cNvPr id="42" name="Graphic 6">
              <a:extLst>
                <a:ext uri="{FF2B5EF4-FFF2-40B4-BE49-F238E27FC236}">
                  <a16:creationId xmlns:a16="http://schemas.microsoft.com/office/drawing/2014/main" id="{B5529E32-8F59-8F45-915D-8FF118F24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5116" y="4154286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Graphic 23">
              <a:extLst>
                <a:ext uri="{FF2B5EF4-FFF2-40B4-BE49-F238E27FC236}">
                  <a16:creationId xmlns:a16="http://schemas.microsoft.com/office/drawing/2014/main" id="{B559E98D-5A70-484F-867C-4D59BE785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147" y="5112117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0E24E1A-443B-B746-9469-80E8CCFD6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6183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sp>
          <p:nvSpPr>
            <p:cNvPr id="45" name="TextBox 6">
              <a:extLst>
                <a:ext uri="{FF2B5EF4-FFF2-40B4-BE49-F238E27FC236}">
                  <a16:creationId xmlns:a16="http://schemas.microsoft.com/office/drawing/2014/main" id="{25CA14AA-8C66-A840-AA8A-4EF6D9787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8142" y="4617503"/>
              <a:ext cx="1351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Relational Database Service (RDS)</a:t>
              </a:r>
            </a:p>
          </p:txBody>
        </p:sp>
        <p:pic>
          <p:nvPicPr>
            <p:cNvPr id="46" name="Graphic 23">
              <a:extLst>
                <a:ext uri="{FF2B5EF4-FFF2-40B4-BE49-F238E27FC236}">
                  <a16:creationId xmlns:a16="http://schemas.microsoft.com/office/drawing/2014/main" id="{5600DD27-AB54-2940-AB0D-26B4FFD80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5519" y="4153297"/>
              <a:ext cx="478162" cy="47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6">
              <a:extLst>
                <a:ext uri="{FF2B5EF4-FFF2-40B4-BE49-F238E27FC236}">
                  <a16:creationId xmlns:a16="http://schemas.microsoft.com/office/drawing/2014/main" id="{8D6F929C-E614-F649-B1C0-5EC401C4B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9361" y="4656805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Redshift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544CBC-F356-7944-889D-A0FBFA8C772F}"/>
              </a:ext>
            </a:extLst>
          </p:cNvPr>
          <p:cNvGrpSpPr/>
          <p:nvPr/>
        </p:nvGrpSpPr>
        <p:grpSpPr>
          <a:xfrm>
            <a:off x="6369700" y="367928"/>
            <a:ext cx="5661876" cy="967884"/>
            <a:chOff x="6369700" y="367928"/>
            <a:chExt cx="5661876" cy="967884"/>
          </a:xfrm>
          <a:solidFill>
            <a:srgbClr val="FF0000">
              <a:alpha val="30000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BAA37D-6252-6F41-84AA-E0681942E92E}"/>
                </a:ext>
              </a:extLst>
            </p:cNvPr>
            <p:cNvSpPr/>
            <p:nvPr/>
          </p:nvSpPr>
          <p:spPr>
            <a:xfrm>
              <a:off x="6369700" y="367928"/>
              <a:ext cx="5661876" cy="9678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rgbClr val="002060"/>
                  </a:solidFill>
                  <a:latin typeface="Montserrat" pitchFamily="2" charset="77"/>
                </a:rPr>
                <a:t>Security services</a:t>
              </a:r>
            </a:p>
          </p:txBody>
        </p:sp>
        <p:pic>
          <p:nvPicPr>
            <p:cNvPr id="52" name="Graphic 19">
              <a:extLst>
                <a:ext uri="{FF2B5EF4-FFF2-40B4-BE49-F238E27FC236}">
                  <a16:creationId xmlns:a16="http://schemas.microsoft.com/office/drawing/2014/main" id="{F277ABBD-F585-274B-9A6D-2EDE23595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8240" y="455467"/>
              <a:ext cx="475286" cy="4752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">
              <a:extLst>
                <a:ext uri="{FF2B5EF4-FFF2-40B4-BE49-F238E27FC236}">
                  <a16:creationId xmlns:a16="http://schemas.microsoft.com/office/drawing/2014/main" id="{4C68C2C6-A78A-1F4D-8131-F2B7D3144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5436" y="964686"/>
              <a:ext cx="2763052" cy="24622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Identity and Access Management (IAM)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987B859-4145-4F44-AE29-76F1B073E6DD}"/>
              </a:ext>
            </a:extLst>
          </p:cNvPr>
          <p:cNvSpPr/>
          <p:nvPr/>
        </p:nvSpPr>
        <p:spPr>
          <a:xfrm>
            <a:off x="6311396" y="1648428"/>
            <a:ext cx="1201900" cy="1078609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2367452-C8D0-C445-8412-44A0AD01857A}"/>
              </a:ext>
            </a:extLst>
          </p:cNvPr>
          <p:cNvSpPr/>
          <p:nvPr/>
        </p:nvSpPr>
        <p:spPr>
          <a:xfrm>
            <a:off x="9214120" y="1669373"/>
            <a:ext cx="1201900" cy="1078609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B8C9ED-B99C-9F47-A7C8-16BF92C0BE58}"/>
              </a:ext>
            </a:extLst>
          </p:cNvPr>
          <p:cNvSpPr/>
          <p:nvPr/>
        </p:nvSpPr>
        <p:spPr>
          <a:xfrm>
            <a:off x="7076987" y="4896524"/>
            <a:ext cx="1201900" cy="1078609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FEB42410-E336-6A4E-AAFA-37C497316960}"/>
              </a:ext>
            </a:extLst>
          </p:cNvPr>
          <p:cNvGrpSpPr/>
          <p:nvPr/>
        </p:nvGrpSpPr>
        <p:grpSpPr>
          <a:xfrm>
            <a:off x="9278612" y="1800252"/>
            <a:ext cx="1087287" cy="733638"/>
            <a:chOff x="9278612" y="1800252"/>
            <a:chExt cx="1087287" cy="733638"/>
          </a:xfrm>
        </p:grpSpPr>
        <p:pic>
          <p:nvPicPr>
            <p:cNvPr id="32" name="Graphic 8">
              <a:extLst>
                <a:ext uri="{FF2B5EF4-FFF2-40B4-BE49-F238E27FC236}">
                  <a16:creationId xmlns:a16="http://schemas.microsoft.com/office/drawing/2014/main" id="{1CB12C80-4B4A-7347-8591-EA7C4D1AA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658" y="1800252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E182D208-FF2E-2A4F-AE1E-7F69B26ED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8612" y="2287669"/>
              <a:ext cx="10872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1B66E4-E62F-0D4F-83AB-E75ECADFD7FF}"/>
              </a:ext>
            </a:extLst>
          </p:cNvPr>
          <p:cNvGrpSpPr/>
          <p:nvPr/>
        </p:nvGrpSpPr>
        <p:grpSpPr>
          <a:xfrm>
            <a:off x="7208865" y="5110137"/>
            <a:ext cx="930478" cy="736873"/>
            <a:chOff x="7208865" y="5110137"/>
            <a:chExt cx="930478" cy="736873"/>
          </a:xfrm>
        </p:grpSpPr>
        <p:sp>
          <p:nvSpPr>
            <p:cNvPr id="38" name="TextBox 6">
              <a:extLst>
                <a:ext uri="{FF2B5EF4-FFF2-40B4-BE49-F238E27FC236}">
                  <a16:creationId xmlns:a16="http://schemas.microsoft.com/office/drawing/2014/main" id="{68C23C77-9E59-DA4B-86C1-D80F5EC8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8865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  <p:pic>
          <p:nvPicPr>
            <p:cNvPr id="40" name="Graphic 21">
              <a:extLst>
                <a:ext uri="{FF2B5EF4-FFF2-40B4-BE49-F238E27FC236}">
                  <a16:creationId xmlns:a16="http://schemas.microsoft.com/office/drawing/2014/main" id="{DF03E66A-09E5-D446-92FC-74CE3912F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506" y="511013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A6DFEC-6979-D64C-B04F-7C52E54327B6}"/>
              </a:ext>
            </a:extLst>
          </p:cNvPr>
          <p:cNvGrpSpPr/>
          <p:nvPr/>
        </p:nvGrpSpPr>
        <p:grpSpPr>
          <a:xfrm>
            <a:off x="8030516" y="4153297"/>
            <a:ext cx="930478" cy="743762"/>
            <a:chOff x="8030516" y="4153297"/>
            <a:chExt cx="930478" cy="743762"/>
          </a:xfrm>
        </p:grpSpPr>
        <p:sp>
          <p:nvSpPr>
            <p:cNvPr id="37" name="TextBox 6">
              <a:extLst>
                <a:ext uri="{FF2B5EF4-FFF2-40B4-BE49-F238E27FC236}">
                  <a16:creationId xmlns:a16="http://schemas.microsoft.com/office/drawing/2014/main" id="{A762A341-4AA5-5643-98D5-335609F70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0516" y="4643143"/>
              <a:ext cx="93047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  <p:pic>
          <p:nvPicPr>
            <p:cNvPr id="41" name="Graphic 19">
              <a:extLst>
                <a:ext uri="{FF2B5EF4-FFF2-40B4-BE49-F238E27FC236}">
                  <a16:creationId xmlns:a16="http://schemas.microsoft.com/office/drawing/2014/main" id="{9CC114F7-4B50-E747-BDC8-441615CF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887" y="4153297"/>
              <a:ext cx="465197" cy="46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55164A-9C04-4B4A-BD2E-B2A9247FE911}"/>
              </a:ext>
            </a:extLst>
          </p:cNvPr>
          <p:cNvGrpSpPr/>
          <p:nvPr/>
        </p:nvGrpSpPr>
        <p:grpSpPr>
          <a:xfrm>
            <a:off x="10226183" y="5112117"/>
            <a:ext cx="930478" cy="734893"/>
            <a:chOff x="10226183" y="5112117"/>
            <a:chExt cx="930478" cy="734893"/>
          </a:xfrm>
        </p:grpSpPr>
        <p:pic>
          <p:nvPicPr>
            <p:cNvPr id="43" name="Graphic 23">
              <a:extLst>
                <a:ext uri="{FF2B5EF4-FFF2-40B4-BE49-F238E27FC236}">
                  <a16:creationId xmlns:a16="http://schemas.microsoft.com/office/drawing/2014/main" id="{B559E98D-5A70-484F-867C-4D59BE785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8147" y="5112117"/>
              <a:ext cx="463217" cy="463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F0E24E1A-443B-B746-9469-80E8CCFD6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6183" y="5600789"/>
              <a:ext cx="9304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pic>
        <p:nvPicPr>
          <p:cNvPr id="64" name="Picture 2" descr="Hire React Native Developers | React Native Apps Solutions - i-Verve">
            <a:extLst>
              <a:ext uri="{FF2B5EF4-FFF2-40B4-BE49-F238E27FC236}">
                <a16:creationId xmlns:a16="http://schemas.microsoft.com/office/drawing/2014/main" id="{1C3909DF-1CC7-6647-B10E-131C7DE9A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08" y="2751583"/>
            <a:ext cx="1438328" cy="123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2AB1413-D59A-D64E-9C32-D38DEE2B2847}"/>
              </a:ext>
            </a:extLst>
          </p:cNvPr>
          <p:cNvSpPr txBox="1"/>
          <p:nvPr/>
        </p:nvSpPr>
        <p:spPr>
          <a:xfrm>
            <a:off x="7856518" y="238924"/>
            <a:ext cx="4184795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Well Architected </a:t>
            </a:r>
            <a:b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</a:br>
            <a:r>
              <a:rPr lang="en-US" sz="2000" dirty="0">
                <a:solidFill>
                  <a:srgbClr val="002060"/>
                </a:solidFill>
                <a:latin typeface="Gotham Medium" panose="02000604030000020004" pitchFamily="2" charset="0"/>
              </a:rPr>
              <a:t>Frontend deployment</a:t>
            </a:r>
          </a:p>
        </p:txBody>
      </p:sp>
    </p:spTree>
    <p:extLst>
      <p:ext uri="{BB962C8B-B14F-4D97-AF65-F5344CB8AC3E}">
        <p14:creationId xmlns:p14="http://schemas.microsoft.com/office/powerpoint/2010/main" val="18690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-2.59259E-6 L -0.46354 -0.6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77" y="-316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2.59259E-6 L -0.20612 0.18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97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4.81481E-6 L -0.28438 -0.159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6" y="-80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-2.59259E-6 L -0.48606 -0.641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0" y="-3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16203</TotalTime>
  <Words>575</Words>
  <Application>Microsoft Macintosh PowerPoint</Application>
  <PresentationFormat>Widescreen</PresentationFormat>
  <Paragraphs>150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Gotham Bold</vt:lpstr>
      <vt:lpstr>Gotham Medium</vt:lpstr>
      <vt:lpstr>Montserrat</vt:lpstr>
      <vt:lpstr>Montserrat Light</vt:lpstr>
      <vt:lpstr>Montserrat Medium</vt:lpstr>
      <vt:lpstr>Office Theme</vt:lpstr>
      <vt:lpstr>AWS CLI and SDKs</vt:lpstr>
      <vt:lpstr>Ways to access AWS services</vt:lpstr>
      <vt:lpstr>Experiences with AWS CLI</vt:lpstr>
      <vt:lpstr>AWS CLI &amp; SDKs config priority</vt:lpstr>
      <vt:lpstr>PowerPoint Presentation</vt:lpstr>
      <vt:lpstr>AWS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Weaknesses &amp; Challenges</vt:lpstr>
      <vt:lpstr>AWS Core services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Lundsgård</dc:creator>
  <cp:lastModifiedBy>Anders Lundsgård</cp:lastModifiedBy>
  <cp:revision>67</cp:revision>
  <dcterms:created xsi:type="dcterms:W3CDTF">2021-06-01T05:30:44Z</dcterms:created>
  <dcterms:modified xsi:type="dcterms:W3CDTF">2021-06-24T14:32:14Z</dcterms:modified>
</cp:coreProperties>
</file>