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63" r:id="rId3"/>
    <p:sldId id="2564" r:id="rId4"/>
    <p:sldId id="2565" r:id="rId5"/>
    <p:sldId id="2572" r:id="rId6"/>
    <p:sldId id="2571" r:id="rId7"/>
    <p:sldId id="2566" r:id="rId8"/>
    <p:sldId id="2562" r:id="rId9"/>
    <p:sldId id="2570" r:id="rId10"/>
    <p:sldId id="2569" r:id="rId11"/>
    <p:sldId id="2568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/>
    <p:restoredTop sz="94714"/>
  </p:normalViewPr>
  <p:slideViewPr>
    <p:cSldViewPr snapToGrid="0" snapToObjects="1">
      <p:cViewPr varScale="1">
        <p:scale>
          <a:sx n="161" d="100"/>
          <a:sy n="161" d="100"/>
        </p:scale>
        <p:origin x="-1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Generator: https://awspolicygen.s3.amazonaws.com/</a:t>
            </a:r>
            <a:r>
              <a:rPr lang="en-US" dirty="0" err="1"/>
              <a:t>policygen.html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2860937" y="1903757"/>
            <a:ext cx="6470126" cy="3678896"/>
            <a:chOff x="6624243" y="1360665"/>
            <a:chExt cx="6470126" cy="36788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624243" y="1360665"/>
              <a:ext cx="6470126" cy="3678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43" y="136066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B6EEF-05FF-7440-85A4-81E3A35F14AE}"/>
              </a:ext>
            </a:extLst>
          </p:cNvPr>
          <p:cNvGrpSpPr/>
          <p:nvPr/>
        </p:nvGrpSpPr>
        <p:grpSpPr>
          <a:xfrm>
            <a:off x="7316963" y="2767053"/>
            <a:ext cx="1073150" cy="1069047"/>
            <a:chOff x="4277300" y="2313474"/>
            <a:chExt cx="1073150" cy="1069047"/>
          </a:xfrm>
        </p:grpSpPr>
        <p:pic>
          <p:nvPicPr>
            <p:cNvPr id="10" name="Graphic 49">
              <a:extLst>
                <a:ext uri="{FF2B5EF4-FFF2-40B4-BE49-F238E27FC236}">
                  <a16:creationId xmlns:a16="http://schemas.microsoft.com/office/drawing/2014/main" id="{833960CF-B9BE-7E49-BB0F-33A91A7B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3ABAAAFC-0894-1F41-8920-5FDAA42D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12" name="TextBox 40">
            <a:extLst>
              <a:ext uri="{FF2B5EF4-FFF2-40B4-BE49-F238E27FC236}">
                <a16:creationId xmlns:a16="http://schemas.microsoft.com/office/drawing/2014/main" id="{846ED284-066E-1B45-AFD0-B5624641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60DC2-6EFB-0347-AD65-4D06728E4101}"/>
              </a:ext>
            </a:extLst>
          </p:cNvPr>
          <p:cNvGrpSpPr/>
          <p:nvPr/>
        </p:nvGrpSpPr>
        <p:grpSpPr>
          <a:xfrm>
            <a:off x="3855272" y="2869732"/>
            <a:ext cx="1073150" cy="1023505"/>
            <a:chOff x="3367880" y="2959099"/>
            <a:chExt cx="1073150" cy="1023505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E4EC1BE4-0905-F241-B890-21AAEFF5E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DE667813-0497-D24B-90F5-3B649039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6" name="TextBox 40">
            <a:extLst>
              <a:ext uri="{FF2B5EF4-FFF2-40B4-BE49-F238E27FC236}">
                <a16:creationId xmlns:a16="http://schemas.microsoft.com/office/drawing/2014/main" id="{52B9FED4-49C3-F549-B3C5-BDC82A69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D901575E-C3F8-4940-AAF6-0BE1F6A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id="{06869342-4359-DD46-93F7-FF06AE49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Short-term credentials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1FD4106-A1A8-5848-B392-A84B4FEF50B6}"/>
              </a:ext>
            </a:extLst>
          </p:cNvPr>
          <p:cNvSpPr/>
          <p:nvPr/>
        </p:nvSpPr>
        <p:spPr>
          <a:xfrm>
            <a:off x="192505" y="2767053"/>
            <a:ext cx="2435192" cy="1987827"/>
          </a:xfrm>
          <a:prstGeom prst="wedgeRoundRectCallout">
            <a:avLst>
              <a:gd name="adj1" fmla="val 95768"/>
              <a:gd name="adj2" fmla="val -2259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Life cycle management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Password &amp; access keys rotation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1DC8C529-7546-A94D-8B2F-C9A3A3EA94E2}"/>
              </a:ext>
            </a:extLst>
          </p:cNvPr>
          <p:cNvSpPr/>
          <p:nvPr/>
        </p:nvSpPr>
        <p:spPr>
          <a:xfrm>
            <a:off x="9561058" y="2767052"/>
            <a:ext cx="2435192" cy="2815601"/>
          </a:xfrm>
          <a:prstGeom prst="wedgeRoundRectCallout">
            <a:avLst>
              <a:gd name="adj1" fmla="val -90053"/>
              <a:gd name="adj2" fmla="val -30824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No password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Automatic credentials rotation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Integrates with other AWS services</a:t>
            </a:r>
          </a:p>
        </p:txBody>
      </p:sp>
    </p:spTree>
    <p:extLst>
      <p:ext uri="{BB962C8B-B14F-4D97-AF65-F5344CB8AC3E}">
        <p14:creationId xmlns:p14="http://schemas.microsoft.com/office/powerpoint/2010/main" val="36344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IAM concepts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9F99-897A-2B4D-BECE-5870D570B302}"/>
              </a:ext>
            </a:extLst>
          </p:cNvPr>
          <p:cNvSpPr/>
          <p:nvPr/>
        </p:nvSpPr>
        <p:spPr>
          <a:xfrm>
            <a:off x="486888" y="1494631"/>
            <a:ext cx="10485912" cy="4687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C962015-4B37-DE4B-A016-74576789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9463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23354F-5F0B-634C-B4EB-0BDE131CE8DF}"/>
              </a:ext>
            </a:extLst>
          </p:cNvPr>
          <p:cNvGrpSpPr/>
          <p:nvPr/>
        </p:nvGrpSpPr>
        <p:grpSpPr>
          <a:xfrm>
            <a:off x="1640214" y="3274440"/>
            <a:ext cx="1073150" cy="1071267"/>
            <a:chOff x="1342005" y="2212592"/>
            <a:chExt cx="1073150" cy="1071267"/>
          </a:xfrm>
        </p:grpSpPr>
        <p:pic>
          <p:nvPicPr>
            <p:cNvPr id="7" name="Graphic 23">
              <a:extLst>
                <a:ext uri="{FF2B5EF4-FFF2-40B4-BE49-F238E27FC236}">
                  <a16:creationId xmlns:a16="http://schemas.microsoft.com/office/drawing/2014/main" id="{F2C1E3B6-F666-8740-9070-42EB8C92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 flipH="1">
              <a:off x="1472470" y="2212592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F1D3B5DC-7D42-344E-B905-38460DA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005" y="300686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F575D-C353-EF40-A655-F36E823BCE7F}"/>
              </a:ext>
            </a:extLst>
          </p:cNvPr>
          <p:cNvGrpSpPr/>
          <p:nvPr/>
        </p:nvGrpSpPr>
        <p:grpSpPr>
          <a:xfrm>
            <a:off x="1640214" y="2060360"/>
            <a:ext cx="1073150" cy="1023505"/>
            <a:chOff x="3367880" y="2959099"/>
            <a:chExt cx="1073150" cy="1023505"/>
          </a:xfrm>
        </p:grpSpPr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AEE19D14-1762-C04A-9757-C38C9213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70044EA0-3EE6-B147-A95B-B013428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317DC-2864-6243-A3F9-DA01849976D2}"/>
              </a:ext>
            </a:extLst>
          </p:cNvPr>
          <p:cNvGrpSpPr/>
          <p:nvPr/>
        </p:nvGrpSpPr>
        <p:grpSpPr>
          <a:xfrm>
            <a:off x="1607357" y="4393468"/>
            <a:ext cx="1073150" cy="1069047"/>
            <a:chOff x="4277300" y="2313474"/>
            <a:chExt cx="1073150" cy="1069047"/>
          </a:xfrm>
        </p:grpSpPr>
        <p:pic>
          <p:nvPicPr>
            <p:cNvPr id="5" name="Graphic 49">
              <a:extLst>
                <a:ext uri="{FF2B5EF4-FFF2-40B4-BE49-F238E27FC236}">
                  <a16:creationId xmlns:a16="http://schemas.microsoft.com/office/drawing/2014/main" id="{E36AE0D5-E4EC-D34B-99D3-4AB2B50EB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2B989A8E-EFDF-0E46-9E87-5DBB20D7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09A2F-51EE-B64B-8E27-1611CFFF3EA6}"/>
              </a:ext>
            </a:extLst>
          </p:cNvPr>
          <p:cNvGrpSpPr/>
          <p:nvPr/>
        </p:nvGrpSpPr>
        <p:grpSpPr>
          <a:xfrm>
            <a:off x="3866690" y="3274440"/>
            <a:ext cx="1073150" cy="1032354"/>
            <a:chOff x="3052567" y="3140928"/>
            <a:chExt cx="1073150" cy="1032354"/>
          </a:xfrm>
        </p:grpSpPr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99F5D8AF-7B9F-0145-BC78-11E442EB8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89" y="3140928"/>
              <a:ext cx="746506" cy="74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6BF1D08E-2DFC-1648-83B2-5A9E500B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567" y="389628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Policy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CF4FD-523D-F04B-9F5D-D99CCEDEAC17}"/>
              </a:ext>
            </a:extLst>
          </p:cNvPr>
          <p:cNvSpPr/>
          <p:nvPr/>
        </p:nvSpPr>
        <p:spPr>
          <a:xfrm>
            <a:off x="5450818" y="2112710"/>
            <a:ext cx="5265411" cy="3285728"/>
          </a:xfrm>
          <a:custGeom>
            <a:avLst/>
            <a:gdLst>
              <a:gd name="connsiteX0" fmla="*/ 0 w 5265411"/>
              <a:gd name="connsiteY0" fmla="*/ 0 h 3285728"/>
              <a:gd name="connsiteX1" fmla="*/ 427083 w 5265411"/>
              <a:gd name="connsiteY1" fmla="*/ 0 h 3285728"/>
              <a:gd name="connsiteX2" fmla="*/ 1064783 w 5265411"/>
              <a:gd name="connsiteY2" fmla="*/ 0 h 3285728"/>
              <a:gd name="connsiteX3" fmla="*/ 1597175 w 5265411"/>
              <a:gd name="connsiteY3" fmla="*/ 0 h 3285728"/>
              <a:gd name="connsiteX4" fmla="*/ 2182220 w 5265411"/>
              <a:gd name="connsiteY4" fmla="*/ 0 h 3285728"/>
              <a:gd name="connsiteX5" fmla="*/ 2872574 w 5265411"/>
              <a:gd name="connsiteY5" fmla="*/ 0 h 3285728"/>
              <a:gd name="connsiteX6" fmla="*/ 3352312 w 5265411"/>
              <a:gd name="connsiteY6" fmla="*/ 0 h 3285728"/>
              <a:gd name="connsiteX7" fmla="*/ 3990011 w 5265411"/>
              <a:gd name="connsiteY7" fmla="*/ 0 h 3285728"/>
              <a:gd name="connsiteX8" fmla="*/ 4469749 w 5265411"/>
              <a:gd name="connsiteY8" fmla="*/ 0 h 3285728"/>
              <a:gd name="connsiteX9" fmla="*/ 5265411 w 5265411"/>
              <a:gd name="connsiteY9" fmla="*/ 0 h 3285728"/>
              <a:gd name="connsiteX10" fmla="*/ 5265411 w 5265411"/>
              <a:gd name="connsiteY10" fmla="*/ 580479 h 3285728"/>
              <a:gd name="connsiteX11" fmla="*/ 5265411 w 5265411"/>
              <a:gd name="connsiteY11" fmla="*/ 1062385 h 3285728"/>
              <a:gd name="connsiteX12" fmla="*/ 5265411 w 5265411"/>
              <a:gd name="connsiteY12" fmla="*/ 1675721 h 3285728"/>
              <a:gd name="connsiteX13" fmla="*/ 5265411 w 5265411"/>
              <a:gd name="connsiteY13" fmla="*/ 2223343 h 3285728"/>
              <a:gd name="connsiteX14" fmla="*/ 5265411 w 5265411"/>
              <a:gd name="connsiteY14" fmla="*/ 3285728 h 3285728"/>
              <a:gd name="connsiteX15" fmla="*/ 4627711 w 5265411"/>
              <a:gd name="connsiteY15" fmla="*/ 3285728 h 3285728"/>
              <a:gd name="connsiteX16" fmla="*/ 4042666 w 5265411"/>
              <a:gd name="connsiteY16" fmla="*/ 3285728 h 3285728"/>
              <a:gd name="connsiteX17" fmla="*/ 3510274 w 5265411"/>
              <a:gd name="connsiteY17" fmla="*/ 3285728 h 3285728"/>
              <a:gd name="connsiteX18" fmla="*/ 2872574 w 5265411"/>
              <a:gd name="connsiteY18" fmla="*/ 3285728 h 3285728"/>
              <a:gd name="connsiteX19" fmla="*/ 2287529 w 5265411"/>
              <a:gd name="connsiteY19" fmla="*/ 3285728 h 3285728"/>
              <a:gd name="connsiteX20" fmla="*/ 1597175 w 5265411"/>
              <a:gd name="connsiteY20" fmla="*/ 3285728 h 3285728"/>
              <a:gd name="connsiteX21" fmla="*/ 906821 w 5265411"/>
              <a:gd name="connsiteY21" fmla="*/ 3285728 h 3285728"/>
              <a:gd name="connsiteX22" fmla="*/ 0 w 5265411"/>
              <a:gd name="connsiteY22" fmla="*/ 3285728 h 3285728"/>
              <a:gd name="connsiteX23" fmla="*/ 0 w 5265411"/>
              <a:gd name="connsiteY23" fmla="*/ 2705249 h 3285728"/>
              <a:gd name="connsiteX24" fmla="*/ 0 w 5265411"/>
              <a:gd name="connsiteY24" fmla="*/ 2124771 h 3285728"/>
              <a:gd name="connsiteX25" fmla="*/ 0 w 5265411"/>
              <a:gd name="connsiteY25" fmla="*/ 1577149 h 3285728"/>
              <a:gd name="connsiteX26" fmla="*/ 0 w 5265411"/>
              <a:gd name="connsiteY26" fmla="*/ 1029528 h 3285728"/>
              <a:gd name="connsiteX27" fmla="*/ 0 w 5265411"/>
              <a:gd name="connsiteY27" fmla="*/ 481907 h 3285728"/>
              <a:gd name="connsiteX28" fmla="*/ 0 w 5265411"/>
              <a:gd name="connsiteY28" fmla="*/ 0 h 3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5411" h="3285728" fill="none" extrusionOk="0">
                <a:moveTo>
                  <a:pt x="0" y="0"/>
                </a:moveTo>
                <a:cubicBezTo>
                  <a:pt x="161588" y="-39751"/>
                  <a:pt x="311010" y="46420"/>
                  <a:pt x="427083" y="0"/>
                </a:cubicBezTo>
                <a:cubicBezTo>
                  <a:pt x="543156" y="-46420"/>
                  <a:pt x="757171" y="61687"/>
                  <a:pt x="1064783" y="0"/>
                </a:cubicBezTo>
                <a:cubicBezTo>
                  <a:pt x="1372395" y="-61687"/>
                  <a:pt x="1334152" y="8278"/>
                  <a:pt x="1597175" y="0"/>
                </a:cubicBezTo>
                <a:cubicBezTo>
                  <a:pt x="1860198" y="-8278"/>
                  <a:pt x="1918660" y="56747"/>
                  <a:pt x="2182220" y="0"/>
                </a:cubicBezTo>
                <a:cubicBezTo>
                  <a:pt x="2445781" y="-56747"/>
                  <a:pt x="2700098" y="61145"/>
                  <a:pt x="2872574" y="0"/>
                </a:cubicBezTo>
                <a:cubicBezTo>
                  <a:pt x="3045050" y="-61145"/>
                  <a:pt x="3206715" y="33969"/>
                  <a:pt x="3352312" y="0"/>
                </a:cubicBezTo>
                <a:cubicBezTo>
                  <a:pt x="3497909" y="-33969"/>
                  <a:pt x="3695940" y="15191"/>
                  <a:pt x="3990011" y="0"/>
                </a:cubicBezTo>
                <a:cubicBezTo>
                  <a:pt x="4284082" y="-15191"/>
                  <a:pt x="4349719" y="5333"/>
                  <a:pt x="4469749" y="0"/>
                </a:cubicBezTo>
                <a:cubicBezTo>
                  <a:pt x="4589779" y="-5333"/>
                  <a:pt x="5074498" y="8140"/>
                  <a:pt x="5265411" y="0"/>
                </a:cubicBezTo>
                <a:cubicBezTo>
                  <a:pt x="5288400" y="179680"/>
                  <a:pt x="5226768" y="393759"/>
                  <a:pt x="5265411" y="580479"/>
                </a:cubicBezTo>
                <a:cubicBezTo>
                  <a:pt x="5304054" y="767199"/>
                  <a:pt x="5223891" y="837490"/>
                  <a:pt x="5265411" y="1062385"/>
                </a:cubicBezTo>
                <a:cubicBezTo>
                  <a:pt x="5306931" y="1287280"/>
                  <a:pt x="5194064" y="1370085"/>
                  <a:pt x="5265411" y="1675721"/>
                </a:cubicBezTo>
                <a:cubicBezTo>
                  <a:pt x="5336758" y="1981357"/>
                  <a:pt x="5236533" y="2110187"/>
                  <a:pt x="5265411" y="2223343"/>
                </a:cubicBezTo>
                <a:cubicBezTo>
                  <a:pt x="5294289" y="2336499"/>
                  <a:pt x="5227398" y="2885692"/>
                  <a:pt x="5265411" y="3285728"/>
                </a:cubicBezTo>
                <a:cubicBezTo>
                  <a:pt x="5024077" y="3295355"/>
                  <a:pt x="4833597" y="3225609"/>
                  <a:pt x="4627711" y="3285728"/>
                </a:cubicBezTo>
                <a:cubicBezTo>
                  <a:pt x="4421825" y="3345847"/>
                  <a:pt x="4237586" y="3234385"/>
                  <a:pt x="4042666" y="3285728"/>
                </a:cubicBezTo>
                <a:cubicBezTo>
                  <a:pt x="3847746" y="3337071"/>
                  <a:pt x="3691003" y="3245068"/>
                  <a:pt x="3510274" y="3285728"/>
                </a:cubicBezTo>
                <a:cubicBezTo>
                  <a:pt x="3329545" y="3326388"/>
                  <a:pt x="3063783" y="3246233"/>
                  <a:pt x="2872574" y="3285728"/>
                </a:cubicBezTo>
                <a:cubicBezTo>
                  <a:pt x="2681365" y="3325223"/>
                  <a:pt x="2469999" y="3259224"/>
                  <a:pt x="2287529" y="3285728"/>
                </a:cubicBezTo>
                <a:cubicBezTo>
                  <a:pt x="2105060" y="3312232"/>
                  <a:pt x="1782113" y="3227628"/>
                  <a:pt x="1597175" y="3285728"/>
                </a:cubicBezTo>
                <a:cubicBezTo>
                  <a:pt x="1412237" y="3343828"/>
                  <a:pt x="1157769" y="3259928"/>
                  <a:pt x="906821" y="3285728"/>
                </a:cubicBezTo>
                <a:cubicBezTo>
                  <a:pt x="655873" y="3311528"/>
                  <a:pt x="365441" y="3225075"/>
                  <a:pt x="0" y="3285728"/>
                </a:cubicBezTo>
                <a:cubicBezTo>
                  <a:pt x="-50044" y="3113691"/>
                  <a:pt x="51054" y="2854410"/>
                  <a:pt x="0" y="2705249"/>
                </a:cubicBezTo>
                <a:cubicBezTo>
                  <a:pt x="-51054" y="2556088"/>
                  <a:pt x="3179" y="2299179"/>
                  <a:pt x="0" y="2124771"/>
                </a:cubicBezTo>
                <a:cubicBezTo>
                  <a:pt x="-3179" y="1950363"/>
                  <a:pt x="14281" y="1809367"/>
                  <a:pt x="0" y="1577149"/>
                </a:cubicBezTo>
                <a:cubicBezTo>
                  <a:pt x="-14281" y="1344931"/>
                  <a:pt x="35008" y="1144061"/>
                  <a:pt x="0" y="1029528"/>
                </a:cubicBezTo>
                <a:cubicBezTo>
                  <a:pt x="-35008" y="914995"/>
                  <a:pt x="46964" y="675424"/>
                  <a:pt x="0" y="481907"/>
                </a:cubicBezTo>
                <a:cubicBezTo>
                  <a:pt x="-46964" y="288390"/>
                  <a:pt x="55563" y="187245"/>
                  <a:pt x="0" y="0"/>
                </a:cubicBezTo>
                <a:close/>
              </a:path>
              <a:path w="5265411" h="3285728" stroke="0" extrusionOk="0">
                <a:moveTo>
                  <a:pt x="0" y="0"/>
                </a:moveTo>
                <a:cubicBezTo>
                  <a:pt x="133420" y="-51902"/>
                  <a:pt x="343353" y="36796"/>
                  <a:pt x="532392" y="0"/>
                </a:cubicBezTo>
                <a:cubicBezTo>
                  <a:pt x="721431" y="-36796"/>
                  <a:pt x="768243" y="38567"/>
                  <a:pt x="959475" y="0"/>
                </a:cubicBezTo>
                <a:cubicBezTo>
                  <a:pt x="1150707" y="-38567"/>
                  <a:pt x="1497844" y="75591"/>
                  <a:pt x="1649829" y="0"/>
                </a:cubicBezTo>
                <a:cubicBezTo>
                  <a:pt x="1801814" y="-75591"/>
                  <a:pt x="2050945" y="20697"/>
                  <a:pt x="2182220" y="0"/>
                </a:cubicBezTo>
                <a:cubicBezTo>
                  <a:pt x="2313495" y="-20697"/>
                  <a:pt x="2585208" y="54800"/>
                  <a:pt x="2714612" y="0"/>
                </a:cubicBezTo>
                <a:cubicBezTo>
                  <a:pt x="2844016" y="-54800"/>
                  <a:pt x="3084178" y="67633"/>
                  <a:pt x="3404966" y="0"/>
                </a:cubicBezTo>
                <a:cubicBezTo>
                  <a:pt x="3725754" y="-67633"/>
                  <a:pt x="3699367" y="43720"/>
                  <a:pt x="3884703" y="0"/>
                </a:cubicBezTo>
                <a:cubicBezTo>
                  <a:pt x="4070039" y="-43720"/>
                  <a:pt x="4343417" y="81957"/>
                  <a:pt x="4575057" y="0"/>
                </a:cubicBezTo>
                <a:cubicBezTo>
                  <a:pt x="4806697" y="-81957"/>
                  <a:pt x="4920845" y="29647"/>
                  <a:pt x="5265411" y="0"/>
                </a:cubicBezTo>
                <a:cubicBezTo>
                  <a:pt x="5315606" y="246488"/>
                  <a:pt x="5218193" y="422900"/>
                  <a:pt x="5265411" y="547621"/>
                </a:cubicBezTo>
                <a:cubicBezTo>
                  <a:pt x="5312629" y="672342"/>
                  <a:pt x="5226040" y="955306"/>
                  <a:pt x="5265411" y="1095243"/>
                </a:cubicBezTo>
                <a:cubicBezTo>
                  <a:pt x="5304782" y="1235180"/>
                  <a:pt x="5239686" y="1431929"/>
                  <a:pt x="5265411" y="1675721"/>
                </a:cubicBezTo>
                <a:cubicBezTo>
                  <a:pt x="5291136" y="1919513"/>
                  <a:pt x="5262256" y="1938560"/>
                  <a:pt x="5265411" y="2124771"/>
                </a:cubicBezTo>
                <a:cubicBezTo>
                  <a:pt x="5268566" y="2310982"/>
                  <a:pt x="5233823" y="2491729"/>
                  <a:pt x="5265411" y="2672392"/>
                </a:cubicBezTo>
                <a:cubicBezTo>
                  <a:pt x="5296999" y="2853055"/>
                  <a:pt x="5195251" y="3157511"/>
                  <a:pt x="5265411" y="3285728"/>
                </a:cubicBezTo>
                <a:cubicBezTo>
                  <a:pt x="5147545" y="3351384"/>
                  <a:pt x="4914641" y="3233175"/>
                  <a:pt x="4680365" y="3285728"/>
                </a:cubicBezTo>
                <a:cubicBezTo>
                  <a:pt x="4446089" y="3338281"/>
                  <a:pt x="4179747" y="3233556"/>
                  <a:pt x="3990011" y="3285728"/>
                </a:cubicBezTo>
                <a:cubicBezTo>
                  <a:pt x="3800275" y="3337900"/>
                  <a:pt x="3661242" y="3264128"/>
                  <a:pt x="3404966" y="3285728"/>
                </a:cubicBezTo>
                <a:cubicBezTo>
                  <a:pt x="3148690" y="3307328"/>
                  <a:pt x="3102472" y="3280813"/>
                  <a:pt x="2977882" y="3285728"/>
                </a:cubicBezTo>
                <a:cubicBezTo>
                  <a:pt x="2853292" y="3290643"/>
                  <a:pt x="2621767" y="3229024"/>
                  <a:pt x="2498145" y="3285728"/>
                </a:cubicBezTo>
                <a:cubicBezTo>
                  <a:pt x="2374523" y="3342432"/>
                  <a:pt x="1986269" y="3230150"/>
                  <a:pt x="1807791" y="3285728"/>
                </a:cubicBezTo>
                <a:cubicBezTo>
                  <a:pt x="1629313" y="3341306"/>
                  <a:pt x="1477258" y="3271057"/>
                  <a:pt x="1222745" y="3285728"/>
                </a:cubicBezTo>
                <a:cubicBezTo>
                  <a:pt x="968232" y="3300399"/>
                  <a:pt x="959910" y="3231722"/>
                  <a:pt x="743008" y="3285728"/>
                </a:cubicBezTo>
                <a:cubicBezTo>
                  <a:pt x="526106" y="3339734"/>
                  <a:pt x="244651" y="3223813"/>
                  <a:pt x="0" y="3285728"/>
                </a:cubicBezTo>
                <a:cubicBezTo>
                  <a:pt x="-18716" y="3101817"/>
                  <a:pt x="49555" y="3060095"/>
                  <a:pt x="0" y="2836679"/>
                </a:cubicBezTo>
                <a:cubicBezTo>
                  <a:pt x="-49555" y="2613263"/>
                  <a:pt x="4643" y="2513279"/>
                  <a:pt x="0" y="2387629"/>
                </a:cubicBezTo>
                <a:cubicBezTo>
                  <a:pt x="-4643" y="2261979"/>
                  <a:pt x="37118" y="1956623"/>
                  <a:pt x="0" y="1807150"/>
                </a:cubicBezTo>
                <a:cubicBezTo>
                  <a:pt x="-37118" y="1657677"/>
                  <a:pt x="25933" y="1522688"/>
                  <a:pt x="0" y="1325244"/>
                </a:cubicBezTo>
                <a:cubicBezTo>
                  <a:pt x="-25933" y="1127800"/>
                  <a:pt x="19560" y="844338"/>
                  <a:pt x="0" y="711908"/>
                </a:cubicBezTo>
                <a:cubicBezTo>
                  <a:pt x="-19560" y="579478"/>
                  <a:pt x="14607" y="2836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"Version": "2012-10-17",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"Statement":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"s3:GetObject",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"s3:ListBucket"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"Allow",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"arn:aws:s3:::my-unique-bucket"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F4A2B60-3222-5247-8C4F-80F290DCB01D}"/>
              </a:ext>
            </a:extLst>
          </p:cNvPr>
          <p:cNvSpPr/>
          <p:nvPr/>
        </p:nvSpPr>
        <p:spPr>
          <a:xfrm>
            <a:off x="886651" y="2422263"/>
            <a:ext cx="794453" cy="1165198"/>
          </a:xfrm>
          <a:custGeom>
            <a:avLst/>
            <a:gdLst>
              <a:gd name="connsiteX0" fmla="*/ 103620 w 1103745"/>
              <a:gd name="connsiteY0" fmla="*/ 0 h 1428089"/>
              <a:gd name="connsiteX1" fmla="*/ 94095 w 1103745"/>
              <a:gd name="connsiteY1" fmla="*/ 1247775 h 1428089"/>
              <a:gd name="connsiteX2" fmla="*/ 1103745 w 1103745"/>
              <a:gd name="connsiteY2" fmla="*/ 1409700 h 1428089"/>
              <a:gd name="connsiteX0" fmla="*/ 998830 w 1027405"/>
              <a:gd name="connsiteY0" fmla="*/ 0 h 1447139"/>
              <a:gd name="connsiteX1" fmla="*/ 17755 w 1027405"/>
              <a:gd name="connsiteY1" fmla="*/ 1266825 h 1447139"/>
              <a:gd name="connsiteX2" fmla="*/ 1027405 w 1027405"/>
              <a:gd name="connsiteY2" fmla="*/ 1428750 h 1447139"/>
              <a:gd name="connsiteX0" fmla="*/ 1009664 w 1038239"/>
              <a:gd name="connsiteY0" fmla="*/ 215 h 1447354"/>
              <a:gd name="connsiteX1" fmla="*/ 28589 w 1038239"/>
              <a:gd name="connsiteY1" fmla="*/ 1267040 h 1447354"/>
              <a:gd name="connsiteX2" fmla="*/ 1038239 w 1038239"/>
              <a:gd name="connsiteY2" fmla="*/ 1428965 h 1447354"/>
              <a:gd name="connsiteX0" fmla="*/ 810841 w 839416"/>
              <a:gd name="connsiteY0" fmla="*/ 432 h 1429647"/>
              <a:gd name="connsiteX1" fmla="*/ 39316 w 839416"/>
              <a:gd name="connsiteY1" fmla="*/ 733857 h 1429647"/>
              <a:gd name="connsiteX2" fmla="*/ 839416 w 839416"/>
              <a:gd name="connsiteY2" fmla="*/ 1429182 h 1429647"/>
              <a:gd name="connsiteX0" fmla="*/ 810841 w 810841"/>
              <a:gd name="connsiteY0" fmla="*/ 432 h 1154012"/>
              <a:gd name="connsiteX1" fmla="*/ 39316 w 810841"/>
              <a:gd name="connsiteY1" fmla="*/ 733857 h 1154012"/>
              <a:gd name="connsiteX2" fmla="*/ 715591 w 810841"/>
              <a:gd name="connsiteY2" fmla="*/ 1152957 h 1154012"/>
              <a:gd name="connsiteX0" fmla="*/ 810841 w 810841"/>
              <a:gd name="connsiteY0" fmla="*/ 432 h 1158879"/>
              <a:gd name="connsiteX1" fmla="*/ 39316 w 810841"/>
              <a:gd name="connsiteY1" fmla="*/ 733857 h 1158879"/>
              <a:gd name="connsiteX2" fmla="*/ 715591 w 810841"/>
              <a:gd name="connsiteY2" fmla="*/ 1152957 h 1158879"/>
              <a:gd name="connsiteX0" fmla="*/ 864387 w 864387"/>
              <a:gd name="connsiteY0" fmla="*/ 504 h 1157665"/>
              <a:gd name="connsiteX1" fmla="*/ 35712 w 864387"/>
              <a:gd name="connsiteY1" fmla="*/ 657729 h 1157665"/>
              <a:gd name="connsiteX2" fmla="*/ 769137 w 864387"/>
              <a:gd name="connsiteY2" fmla="*/ 1153029 h 1157665"/>
              <a:gd name="connsiteX0" fmla="*/ 900411 w 900411"/>
              <a:gd name="connsiteY0" fmla="*/ 476 h 1158049"/>
              <a:gd name="connsiteX1" fmla="*/ 33636 w 900411"/>
              <a:gd name="connsiteY1" fmla="*/ 686276 h 1158049"/>
              <a:gd name="connsiteX2" fmla="*/ 805161 w 900411"/>
              <a:gd name="connsiteY2" fmla="*/ 1153001 h 1158049"/>
              <a:gd name="connsiteX0" fmla="*/ 877353 w 877353"/>
              <a:gd name="connsiteY0" fmla="*/ 923 h 1158496"/>
              <a:gd name="connsiteX1" fmla="*/ 10578 w 877353"/>
              <a:gd name="connsiteY1" fmla="*/ 686723 h 1158496"/>
              <a:gd name="connsiteX2" fmla="*/ 782103 w 877353"/>
              <a:gd name="connsiteY2" fmla="*/ 1153448 h 1158496"/>
              <a:gd name="connsiteX0" fmla="*/ 877353 w 877353"/>
              <a:gd name="connsiteY0" fmla="*/ 923 h 1153448"/>
              <a:gd name="connsiteX1" fmla="*/ 10578 w 877353"/>
              <a:gd name="connsiteY1" fmla="*/ 686723 h 1153448"/>
              <a:gd name="connsiteX2" fmla="*/ 782103 w 877353"/>
              <a:gd name="connsiteY2" fmla="*/ 1153448 h 1153448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85875 w 885875"/>
              <a:gd name="connsiteY0" fmla="*/ 1323 h 1153848"/>
              <a:gd name="connsiteX1" fmla="*/ 50 w 885875"/>
              <a:gd name="connsiteY1" fmla="*/ 553773 h 1153848"/>
              <a:gd name="connsiteX2" fmla="*/ 790625 w 885875"/>
              <a:gd name="connsiteY2" fmla="*/ 1153848 h 1153848"/>
              <a:gd name="connsiteX0" fmla="*/ 794453 w 794453"/>
              <a:gd name="connsiteY0" fmla="*/ 1243 h 1165198"/>
              <a:gd name="connsiteX1" fmla="*/ 68 w 794453"/>
              <a:gd name="connsiteY1" fmla="*/ 565123 h 1165198"/>
              <a:gd name="connsiteX2" fmla="*/ 790643 w 794453"/>
              <a:gd name="connsiteY2" fmla="*/ 1165198 h 11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53" h="1165198">
                <a:moveTo>
                  <a:pt x="794453" y="1243"/>
                </a:moveTo>
                <a:cubicBezTo>
                  <a:pt x="239622" y="-16220"/>
                  <a:pt x="-4694" y="149198"/>
                  <a:pt x="68" y="565123"/>
                </a:cubicBezTo>
                <a:cubicBezTo>
                  <a:pt x="23880" y="885798"/>
                  <a:pt x="214381" y="1163610"/>
                  <a:pt x="790643" y="1165198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EF93B7-8EEE-F941-BC68-7E95A3355490}"/>
              </a:ext>
            </a:extLst>
          </p:cNvPr>
          <p:cNvGrpSpPr/>
          <p:nvPr/>
        </p:nvGrpSpPr>
        <p:grpSpPr>
          <a:xfrm>
            <a:off x="4629873" y="2148840"/>
            <a:ext cx="765087" cy="3214529"/>
            <a:chOff x="4629873" y="2148840"/>
            <a:chExt cx="765087" cy="321452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94324-1C57-6F4E-8991-C4BA5D87A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873" y="2148840"/>
              <a:ext cx="765087" cy="1141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B4FF01-4C4F-A240-BFFC-8B59D299EE3E}"/>
                </a:ext>
              </a:extLst>
            </p:cNvPr>
            <p:cNvCxnSpPr>
              <a:cxnSpLocks/>
            </p:cNvCxnSpPr>
            <p:nvPr/>
          </p:nvCxnSpPr>
          <p:spPr>
            <a:xfrm>
              <a:off x="4776518" y="4306794"/>
              <a:ext cx="618442" cy="10565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6BD674-F9ED-7541-98F9-0916A9C19423}"/>
              </a:ext>
            </a:extLst>
          </p:cNvPr>
          <p:cNvGrpSpPr/>
          <p:nvPr/>
        </p:nvGrpSpPr>
        <p:grpSpPr>
          <a:xfrm>
            <a:off x="2517186" y="2433614"/>
            <a:ext cx="1545683" cy="2425128"/>
            <a:chOff x="2517186" y="2433614"/>
            <a:chExt cx="1545683" cy="242512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A36270-DB19-4D4A-A9B4-A30D5DFF9BC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609206" y="3923674"/>
              <a:ext cx="1436484" cy="93506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AF4B5A-5824-2946-85AE-B446D1C73655}"/>
                </a:ext>
              </a:extLst>
            </p:cNvPr>
            <p:cNvCxnSpPr>
              <a:cxnSpLocks/>
              <a:stCxn id="7" idx="1"/>
              <a:endCxn id="14" idx="1"/>
            </p:cNvCxnSpPr>
            <p:nvPr/>
          </p:nvCxnSpPr>
          <p:spPr>
            <a:xfrm flipV="1">
              <a:off x="2517186" y="3647693"/>
              <a:ext cx="1512826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733938-9589-D14B-A3C5-8D909967178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550043" y="2433614"/>
              <a:ext cx="1512826" cy="91403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122B02-2183-3047-8107-7E177A4E421C}"/>
                </a:ext>
              </a:extLst>
            </p:cNvPr>
            <p:cNvSpPr/>
            <p:nvPr/>
          </p:nvSpPr>
          <p:spPr>
            <a:xfrm>
              <a:off x="2970694" y="2704005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DEB75-7539-1543-96DF-D8681D225461}"/>
                </a:ext>
              </a:extLst>
            </p:cNvPr>
            <p:cNvSpPr/>
            <p:nvPr/>
          </p:nvSpPr>
          <p:spPr>
            <a:xfrm>
              <a:off x="2948513" y="3510351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087320-EF72-654D-9925-76C2A2A34D5A}"/>
                </a:ext>
              </a:extLst>
            </p:cNvPr>
            <p:cNvSpPr/>
            <p:nvPr/>
          </p:nvSpPr>
          <p:spPr>
            <a:xfrm>
              <a:off x="2970693" y="4345707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0CE-0B38-BF4B-8CDB-BC034AE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created in AWS is connected to an account </a:t>
            </a:r>
          </a:p>
          <a:p>
            <a:endParaRPr lang="en-US" dirty="0"/>
          </a:p>
          <a:p>
            <a:r>
              <a:rPr lang="en-US" dirty="0"/>
              <a:t>Security boundary</a:t>
            </a:r>
          </a:p>
          <a:p>
            <a:r>
              <a:rPr lang="en-US" dirty="0"/>
              <a:t>Cost boundary</a:t>
            </a:r>
          </a:p>
          <a:p>
            <a:endParaRPr lang="en-US" dirty="0"/>
          </a:p>
          <a:p>
            <a:r>
              <a:rPr lang="en-US" dirty="0"/>
              <a:t>AWS Organization</a:t>
            </a:r>
          </a:p>
          <a:p>
            <a:pPr lvl="1"/>
            <a:r>
              <a:rPr lang="en-US" dirty="0"/>
              <a:t>Development account(s)</a:t>
            </a:r>
          </a:p>
          <a:p>
            <a:pPr lvl="1"/>
            <a:r>
              <a:rPr lang="en-US" dirty="0"/>
              <a:t>Production account(s)</a:t>
            </a:r>
          </a:p>
          <a:p>
            <a:pPr lvl="1"/>
            <a:endParaRPr lang="en-US" dirty="0"/>
          </a:p>
          <a:p>
            <a:r>
              <a:rPr lang="en-US" dirty="0"/>
              <a:t>All AWS accounts have the same capabilities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5736885" y="230838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82B223-B90A-C44A-9A6E-D4E7711F76E7}"/>
              </a:ext>
            </a:extLst>
          </p:cNvPr>
          <p:cNvGrpSpPr/>
          <p:nvPr/>
        </p:nvGrpSpPr>
        <p:grpSpPr>
          <a:xfrm>
            <a:off x="6209325" y="2727480"/>
            <a:ext cx="4853883" cy="2609856"/>
            <a:chOff x="6022664" y="1494631"/>
            <a:chExt cx="4853883" cy="2609856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840EB-61D3-5346-99C5-F27A0FD5FFD7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 – Production</a:t>
              </a:r>
            </a:p>
          </p:txBody>
        </p:sp>
        <p:pic>
          <p:nvPicPr>
            <p:cNvPr id="9" name="Graphic 5">
              <a:extLst>
                <a:ext uri="{FF2B5EF4-FFF2-40B4-BE49-F238E27FC236}">
                  <a16:creationId xmlns:a16="http://schemas.microsoft.com/office/drawing/2014/main" id="{04F0A62A-E4F0-0A4F-9884-881E755A1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031A57-CD67-464B-AE89-2CFA3D8305D8}"/>
              </a:ext>
            </a:extLst>
          </p:cNvPr>
          <p:cNvSpPr txBox="1"/>
          <p:nvPr/>
        </p:nvSpPr>
        <p:spPr>
          <a:xfrm>
            <a:off x="7537447" y="2353961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8582CC-9109-5740-9052-9EA5A29501CD}"/>
              </a:ext>
            </a:extLst>
          </p:cNvPr>
          <p:cNvSpPr txBox="1"/>
          <p:nvPr/>
        </p:nvSpPr>
        <p:spPr>
          <a:xfrm>
            <a:off x="4768147" y="2441412"/>
            <a:ext cx="816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otham Medium" panose="02000604030000020004" pitchFamily="2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2089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49F698-436A-4E4D-AB10-B03B13A2AA72}"/>
              </a:ext>
            </a:extLst>
          </p:cNvPr>
          <p:cNvSpPr txBox="1"/>
          <p:nvPr/>
        </p:nvSpPr>
        <p:spPr>
          <a:xfrm>
            <a:off x="2404891" y="5183352"/>
            <a:ext cx="7039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88CCA6-99BD-024D-88DC-3A0559CD73B6}"/>
              </a:ext>
            </a:extLst>
          </p:cNvPr>
          <p:cNvSpPr txBox="1"/>
          <p:nvPr/>
        </p:nvSpPr>
        <p:spPr>
          <a:xfrm>
            <a:off x="2400791" y="5183352"/>
            <a:ext cx="703910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ontserrat" pitchFamily="2" charset="77"/>
              </a:rPr>
              <a:t>Many persons typically log in to the same AWS accounts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DFDA5-9B94-104F-BD21-A5622E2EFDBF}"/>
              </a:ext>
            </a:extLst>
          </p:cNvPr>
          <p:cNvGrpSpPr/>
          <p:nvPr/>
        </p:nvGrpSpPr>
        <p:grpSpPr>
          <a:xfrm>
            <a:off x="3531676" y="1759691"/>
            <a:ext cx="1073150" cy="1023505"/>
            <a:chOff x="3367880" y="2959099"/>
            <a:chExt cx="1073150" cy="1023505"/>
          </a:xfrm>
        </p:grpSpPr>
        <p:pic>
          <p:nvPicPr>
            <p:cNvPr id="12" name="Graphic 22">
              <a:extLst>
                <a:ext uri="{FF2B5EF4-FFF2-40B4-BE49-F238E27FC236}">
                  <a16:creationId xmlns:a16="http://schemas.microsoft.com/office/drawing/2014/main" id="{F401A8AA-51D6-5543-884E-575EE9031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40D6FE42-82B8-8244-8BD7-E3696CFDD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2FFAD-A595-1949-B7EF-71FB6045F862}"/>
              </a:ext>
            </a:extLst>
          </p:cNvPr>
          <p:cNvGrpSpPr/>
          <p:nvPr/>
        </p:nvGrpSpPr>
        <p:grpSpPr>
          <a:xfrm>
            <a:off x="3598744" y="3579531"/>
            <a:ext cx="1073150" cy="1023505"/>
            <a:chOff x="3367880" y="2959099"/>
            <a:chExt cx="1073150" cy="1023505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353313FA-FC42-744D-A3D9-6EBBE7806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02604043-C6CB-2E44-8566-A6A550283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3921D-237B-2747-9EBF-9D265242781F}"/>
              </a:ext>
            </a:extLst>
          </p:cNvPr>
          <p:cNvCxnSpPr>
            <a:stCxn id="12" idx="3"/>
          </p:cNvCxnSpPr>
          <p:nvPr/>
        </p:nvCxnSpPr>
        <p:spPr>
          <a:xfrm>
            <a:off x="4441505" y="2132945"/>
            <a:ext cx="1776415" cy="56292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F9DB-C3FD-AB4E-BA9B-78EE107750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71998" y="3069125"/>
            <a:ext cx="2245922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77AC6-565D-B84B-BAEF-53B8C3B0982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508573" y="3463485"/>
            <a:ext cx="1709347" cy="48930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49B02-2D28-714B-8812-EC51A049A664}"/>
              </a:ext>
            </a:extLst>
          </p:cNvPr>
          <p:cNvSpPr/>
          <p:nvPr/>
        </p:nvSpPr>
        <p:spPr>
          <a:xfrm>
            <a:off x="4875970" y="2132945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32E6E2-DF55-7D4E-8225-7A3B2A296A3F}"/>
              </a:ext>
            </a:extLst>
          </p:cNvPr>
          <p:cNvSpPr/>
          <p:nvPr/>
        </p:nvSpPr>
        <p:spPr>
          <a:xfrm>
            <a:off x="4582229" y="2864327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921D4-D096-4441-A9B7-614C0412C8B9}"/>
              </a:ext>
            </a:extLst>
          </p:cNvPr>
          <p:cNvSpPr/>
          <p:nvPr/>
        </p:nvSpPr>
        <p:spPr>
          <a:xfrm>
            <a:off x="4903207" y="3694263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</p:spTree>
    <p:extLst>
      <p:ext uri="{BB962C8B-B14F-4D97-AF65-F5344CB8AC3E}">
        <p14:creationId xmlns:p14="http://schemas.microsoft.com/office/powerpoint/2010/main" val="29394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3FA764-BE54-7B4B-B085-68C58D63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8103672" y="3428022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0" name="TextBox 40">
            <a:extLst>
              <a:ext uri="{FF2B5EF4-FFF2-40B4-BE49-F238E27FC236}">
                <a16:creationId xmlns:a16="http://schemas.microsoft.com/office/drawing/2014/main" id="{858EB9A9-3DEB-FA4B-B4BD-E7F32193E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4" y="254382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pic>
        <p:nvPicPr>
          <p:cNvPr id="15" name="Graphic 43">
            <a:extLst>
              <a:ext uri="{FF2B5EF4-FFF2-40B4-BE49-F238E27FC236}">
                <a16:creationId xmlns:a16="http://schemas.microsoft.com/office/drawing/2014/main" id="{530AC5BD-04FF-2745-B719-BFFE1AC8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0" y="5237672"/>
            <a:ext cx="462502" cy="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1E3E15-6D8F-1444-9B6E-AFEF4A9F03F9}"/>
              </a:ext>
            </a:extLst>
          </p:cNvPr>
          <p:cNvSpPr/>
          <p:nvPr/>
        </p:nvSpPr>
        <p:spPr>
          <a:xfrm>
            <a:off x="1500350" y="3127181"/>
            <a:ext cx="6181945" cy="874112"/>
          </a:xfrm>
          <a:prstGeom prst="arc">
            <a:avLst>
              <a:gd name="adj1" fmla="val 10996316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069B6-6B40-3845-B518-00F59BA0C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07" y="1020906"/>
            <a:ext cx="2124471" cy="27800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41BC94C-EF96-B044-AA13-3C72456B6797}"/>
              </a:ext>
            </a:extLst>
          </p:cNvPr>
          <p:cNvSpPr/>
          <p:nvPr/>
        </p:nvSpPr>
        <p:spPr>
          <a:xfrm flipV="1">
            <a:off x="1290055" y="3788366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4C0863-3C1C-3C4D-9728-ADB38B795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82" y="5047837"/>
            <a:ext cx="2728210" cy="981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CCF30-5402-8343-A2C5-F30B16B03850}"/>
              </a:ext>
            </a:extLst>
          </p:cNvPr>
          <p:cNvGrpSpPr/>
          <p:nvPr/>
        </p:nvGrpSpPr>
        <p:grpSpPr>
          <a:xfrm>
            <a:off x="3734812" y="4398454"/>
            <a:ext cx="1073150" cy="885992"/>
            <a:chOff x="3247214" y="4400683"/>
            <a:chExt cx="1073150" cy="885992"/>
          </a:xfrm>
          <a:solidFill>
            <a:schemeClr val="bg1"/>
          </a:solidFill>
        </p:grpSpPr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C90569C4-84A1-F040-A7A4-9F669E2F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273" y="4400683"/>
              <a:ext cx="575032" cy="5750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CB616646-790B-3F48-B285-EBD24B78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214" y="5009676"/>
              <a:ext cx="1073150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CLI</a:t>
              </a:r>
            </a:p>
          </p:txBody>
        </p: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8F118E2D-1B21-754D-AB8C-7914C906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9" y="4893949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12412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 User – Best practice is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IAM User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B6587A7-CDE2-3A4E-AEB0-D9CEA0BC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pic>
        <p:nvPicPr>
          <p:cNvPr id="3074" name="Picture 2" descr="Improved Microsoft Azure AD Integration - 4me">
            <a:extLst>
              <a:ext uri="{FF2B5EF4-FFF2-40B4-BE49-F238E27FC236}">
                <a16:creationId xmlns:a16="http://schemas.microsoft.com/office/drawing/2014/main" id="{38467E43-13A3-B140-AA21-10B61C1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6" y="1599403"/>
            <a:ext cx="1018193" cy="1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0">
            <a:extLst>
              <a:ext uri="{FF2B5EF4-FFF2-40B4-BE49-F238E27FC236}">
                <a16:creationId xmlns:a16="http://schemas.microsoft.com/office/drawing/2014/main" id="{549F0F8B-D111-F642-8744-9E7FDA3F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88" y="2564920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D1A03-4E48-654E-A275-EF4A736DC686}"/>
              </a:ext>
            </a:extLst>
          </p:cNvPr>
          <p:cNvCxnSpPr>
            <a:stCxn id="3074" idx="3"/>
          </p:cNvCxnSpPr>
          <p:nvPr/>
        </p:nvCxnSpPr>
        <p:spPr>
          <a:xfrm>
            <a:off x="4525279" y="2108500"/>
            <a:ext cx="2029033" cy="73341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936930-B997-6449-B24F-C68BA7B691AD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1636676" y="2108500"/>
            <a:ext cx="1870410" cy="103516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825A8-23D0-CD4C-BBFE-63820D2334DA}"/>
              </a:ext>
            </a:extLst>
          </p:cNvPr>
          <p:cNvCxnSpPr>
            <a:cxnSpLocks/>
          </p:cNvCxnSpPr>
          <p:nvPr/>
        </p:nvCxnSpPr>
        <p:spPr>
          <a:xfrm flipH="1">
            <a:off x="1785268" y="2399820"/>
            <a:ext cx="1721818" cy="102820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4E160A-A7BE-EF4C-B62F-24A49511DC74}"/>
              </a:ext>
            </a:extLst>
          </p:cNvPr>
          <p:cNvSpPr/>
          <p:nvPr/>
        </p:nvSpPr>
        <p:spPr>
          <a:xfrm>
            <a:off x="4875970" y="2287921"/>
            <a:ext cx="13276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Federation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4741ADF-5A11-4143-8B0B-5AAC297FFAED}"/>
              </a:ext>
            </a:extLst>
          </p:cNvPr>
          <p:cNvSpPr/>
          <p:nvPr/>
        </p:nvSpPr>
        <p:spPr>
          <a:xfrm flipV="1">
            <a:off x="1636676" y="3233073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3AA73135-7644-004D-B582-6FB9EC7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01" y="417073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Temporary credentials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97F186-31EA-294C-A4B2-6FF5D50D62A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03960" y="4899334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2B0CB-5CCD-F540-B4E0-5500C97C5743}"/>
              </a:ext>
            </a:extLst>
          </p:cNvPr>
          <p:cNvGrpSpPr/>
          <p:nvPr/>
        </p:nvGrpSpPr>
        <p:grpSpPr>
          <a:xfrm>
            <a:off x="8161670" y="3288548"/>
            <a:ext cx="1073150" cy="1069047"/>
            <a:chOff x="4277300" y="2313474"/>
            <a:chExt cx="1073150" cy="1069047"/>
          </a:xfrm>
        </p:grpSpPr>
        <p:pic>
          <p:nvPicPr>
            <p:cNvPr id="43" name="Graphic 49">
              <a:extLst>
                <a:ext uri="{FF2B5EF4-FFF2-40B4-BE49-F238E27FC236}">
                  <a16:creationId xmlns:a16="http://schemas.microsoft.com/office/drawing/2014/main" id="{88E9BB24-45AE-2148-B18B-32032CAA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E83C3B31-AEA3-DD41-934E-F8863886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2BBF1-5F88-B648-A1EA-367E0A46A1DF}"/>
              </a:ext>
            </a:extLst>
          </p:cNvPr>
          <p:cNvSpPr/>
          <p:nvPr/>
        </p:nvSpPr>
        <p:spPr>
          <a:xfrm>
            <a:off x="2819834" y="4478512"/>
            <a:ext cx="24355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Web console + AWS CLI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9BB59EBE-A047-E644-A35F-3FDFB765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909" y="4391248"/>
            <a:ext cx="137836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</p:spTree>
    <p:extLst>
      <p:ext uri="{BB962C8B-B14F-4D97-AF65-F5344CB8AC3E}">
        <p14:creationId xmlns:p14="http://schemas.microsoft.com/office/powerpoint/2010/main" val="5204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 animBg="1"/>
      <p:bldP spid="35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975756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3141568" y="3981449"/>
            <a:ext cx="5908862" cy="138499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Creation of IAM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Login to AWS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Familiarize with IAM Policies 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AE17-5249-FE47-A48D-0663F31EE1BF}"/>
              </a:ext>
            </a:extLst>
          </p:cNvPr>
          <p:cNvSpPr txBox="1"/>
          <p:nvPr/>
        </p:nvSpPr>
        <p:spPr>
          <a:xfrm>
            <a:off x="2054573" y="2960555"/>
            <a:ext cx="8082854" cy="1200329"/>
          </a:xfrm>
          <a:prstGeom prst="rect">
            <a:avLst/>
          </a:prstGeom>
          <a:solidFill>
            <a:srgbClr val="FF0000"/>
          </a:solidFill>
          <a:ln w="762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Avoid IAM Users!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10805</TotalTime>
  <Words>284</Words>
  <Application>Microsoft Macintosh PowerPoint</Application>
  <PresentationFormat>Widescreen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Identity &amp; Access Management</vt:lpstr>
      <vt:lpstr>Core IAM concepts</vt:lpstr>
      <vt:lpstr>AWS Cloud Account</vt:lpstr>
      <vt:lpstr>IAM User</vt:lpstr>
      <vt:lpstr>IAM User</vt:lpstr>
      <vt:lpstr>IAM User</vt:lpstr>
      <vt:lpstr>IAM User – Best practice is No IAM User</vt:lpstr>
      <vt:lpstr>PowerPoint Presentation</vt:lpstr>
      <vt:lpstr>IAM User summary…</vt:lpstr>
      <vt:lpstr>IAM User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21</cp:revision>
  <dcterms:created xsi:type="dcterms:W3CDTF">2021-06-01T05:30:44Z</dcterms:created>
  <dcterms:modified xsi:type="dcterms:W3CDTF">2021-06-11T10:18:59Z</dcterms:modified>
</cp:coreProperties>
</file>