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1"/>
  </p:notesMasterIdLst>
  <p:sldIdLst>
    <p:sldId id="257" r:id="rId3"/>
    <p:sldId id="259" r:id="rId4"/>
    <p:sldId id="260" r:id="rId5"/>
    <p:sldId id="262" r:id="rId6"/>
    <p:sldId id="261" r:id="rId7"/>
    <p:sldId id="263"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6B35A-7C26-4A3E-9B7A-981338F12961}" v="226" dt="2023-05-07T14:38:37.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5817" autoAdjust="0"/>
  </p:normalViewPr>
  <p:slideViewPr>
    <p:cSldViewPr snapToGrid="0">
      <p:cViewPr varScale="1">
        <p:scale>
          <a:sx n="62" d="100"/>
          <a:sy n="62" d="100"/>
        </p:scale>
        <p:origin x="1258" y="62"/>
      </p:cViewPr>
      <p:guideLst/>
    </p:cSldViewPr>
  </p:slideViewPr>
  <p:notesTextViewPr>
    <p:cViewPr>
      <p:scale>
        <a:sx n="1" d="1"/>
        <a:sy n="1" d="1"/>
      </p:scale>
      <p:origin x="0" y="-5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7B75-3591-4A0B-B745-C5048765CA8F}" type="datetimeFigureOut">
              <a:t>6/11/2023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B898A-7336-41CF-8174-87B282F05BAC}" type="slidenum">
              <a:t>‹#›</a:t>
            </a:fld>
            <a:endParaRPr lang="en-GB"/>
          </a:p>
        </p:txBody>
      </p:sp>
    </p:spTree>
    <p:extLst>
      <p:ext uri="{BB962C8B-B14F-4D97-AF65-F5344CB8AC3E}">
        <p14:creationId xmlns:p14="http://schemas.microsoft.com/office/powerpoint/2010/main" val="379825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go more in depth about the design considerations and trade-offs that you made.</a:t>
            </a:r>
          </a:p>
        </p:txBody>
      </p:sp>
      <p:sp>
        <p:nvSpPr>
          <p:cNvPr id="4" name="Slide Number Placeholder 3"/>
          <p:cNvSpPr>
            <a:spLocks noGrp="1"/>
          </p:cNvSpPr>
          <p:nvPr>
            <p:ph type="sldNum" sz="quarter" idx="5"/>
          </p:nvPr>
        </p:nvSpPr>
        <p:spPr/>
        <p:txBody>
          <a:bodyPr/>
          <a:lstStyle/>
          <a:p>
            <a:fld id="{4C9B898A-7336-41CF-8174-87B282F05BAC}" type="slidenum">
              <a:t>2</a:t>
            </a:fld>
            <a:endParaRPr lang="en-GB"/>
          </a:p>
        </p:txBody>
      </p:sp>
    </p:spTree>
    <p:extLst>
      <p:ext uri="{BB962C8B-B14F-4D97-AF65-F5344CB8AC3E}">
        <p14:creationId xmlns:p14="http://schemas.microsoft.com/office/powerpoint/2010/main" val="2357839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3</a:t>
            </a:fld>
            <a:endParaRPr lang="en-GB"/>
          </a:p>
        </p:txBody>
      </p:sp>
    </p:spTree>
    <p:extLst>
      <p:ext uri="{BB962C8B-B14F-4D97-AF65-F5344CB8AC3E}">
        <p14:creationId xmlns:p14="http://schemas.microsoft.com/office/powerpoint/2010/main" val="400267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Remove this slide from your final presentation. </a:t>
            </a:r>
          </a:p>
          <a:p>
            <a:r>
              <a:rPr lang="en-US" dirty="0"/>
              <a:t>This example architecture diagram shows a solution to configure a webhook to link Git with AWS. You can find this example in the Toolkits for PowerPoint at </a:t>
            </a:r>
            <a:r>
              <a:rPr lang="en-US" dirty="0">
                <a:hlinkClick r:id="rId3"/>
              </a:rPr>
              <a:t>https://aws.amazon.com/architecture/icons</a:t>
            </a:r>
            <a:r>
              <a:rPr lang="en-US" dirty="0"/>
              <a:t>.</a:t>
            </a:r>
          </a:p>
        </p:txBody>
      </p:sp>
      <p:sp>
        <p:nvSpPr>
          <p:cNvPr id="4" name="Slide Number Placeholder 3"/>
          <p:cNvSpPr>
            <a:spLocks noGrp="1"/>
          </p:cNvSpPr>
          <p:nvPr>
            <p:ph type="sldNum" sz="quarter" idx="5"/>
          </p:nvPr>
        </p:nvSpPr>
        <p:spPr/>
        <p:txBody>
          <a:bodyPr/>
          <a:lstStyle/>
          <a:p>
            <a:fld id="{4C9B898A-7336-41CF-8174-87B282F05BAC}" type="slidenum">
              <a:t>4</a:t>
            </a:fld>
            <a:endParaRPr lang="en-GB"/>
          </a:p>
        </p:txBody>
      </p:sp>
    </p:spTree>
    <p:extLst>
      <p:ext uri="{BB962C8B-B14F-4D97-AF65-F5344CB8AC3E}">
        <p14:creationId xmlns:p14="http://schemas.microsoft.com/office/powerpoint/2010/main" val="179855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5</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endParaRPr lang="en-US" dirty="0"/>
          </a:p>
          <a:p>
            <a:endParaRPr lang="en-US" dirty="0"/>
          </a:p>
          <a:p>
            <a:r>
              <a:rPr lang="en-US"/>
              <a:t>Describe any new skills that you learned from this project. </a:t>
            </a:r>
            <a:endParaRPr lang="en-US" dirty="0"/>
          </a:p>
          <a:p>
            <a:r>
              <a:rPr lang="en-US"/>
              <a:t>For example: “I learned how to set up auto scaling correctly so my resources were automatically adjusted and allocated at the lowest possible cost.”</a:t>
            </a:r>
            <a:endParaRPr lang="en-US" dirty="0"/>
          </a:p>
          <a:p>
            <a:endParaRPr lang="en-US" dirty="0"/>
          </a:p>
          <a:p>
            <a:r>
              <a:rPr lang="en-US"/>
              <a:t>Discuss any future, out-of-scope use cases in the next steps.</a:t>
            </a:r>
            <a:endParaRPr lang="en-US" dirty="0"/>
          </a:p>
          <a:p>
            <a:r>
              <a:rPr lang="en-US"/>
              <a:t>For example: “I would like to scale out the web application so that multiple departments can use it.”</a:t>
            </a:r>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6</a:t>
            </a:fld>
            <a:endParaRPr lang="en-GB"/>
          </a:p>
        </p:txBody>
      </p:sp>
    </p:spTree>
    <p:extLst>
      <p:ext uri="{BB962C8B-B14F-4D97-AF65-F5344CB8AC3E}">
        <p14:creationId xmlns:p14="http://schemas.microsoft.com/office/powerpoint/2010/main" val="420527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1" name="Google Shape;11;p2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4"/>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3" name="Google Shape;23;p24"/>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0" name="Google Shape;30;p26"/>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1" name="Google Shape;31;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4" name="Google Shape;34;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8"/>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28"/>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8" name="Google Shape;38;p28"/>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28"/>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0" name="Google Shape;40;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9"/>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3" name="Google Shape;43;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0"/>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30"/>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7" name="Google Shape;47;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5766733" y="2643467"/>
            <a:ext cx="5785600" cy="630400"/>
          </a:xfrm>
          <a:prstGeom prst="rect">
            <a:avLst/>
          </a:prstGeom>
          <a:noFill/>
          <a:ln>
            <a:noFill/>
          </a:ln>
        </p:spPr>
        <p:txBody>
          <a:bodyPr spcFirstLastPara="1" wrap="square" lIns="121900" tIns="121900" rIns="121900" bIns="121900" anchor="t" anchorCtr="0">
            <a:noAutofit/>
          </a:bodyPr>
          <a:lstStyle/>
          <a:p>
            <a:pPr>
              <a:buSzPts val="1700"/>
            </a:pPr>
            <a:r>
              <a:rPr lang="en" sz="2267" b="1" dirty="0">
                <a:latin typeface="Nunito"/>
                <a:ea typeface="Nunito"/>
                <a:cs typeface="Nunito"/>
                <a:sym typeface="Nunito"/>
              </a:rPr>
              <a:t>IT </a:t>
            </a:r>
            <a:r>
              <a:rPr lang="bs-Latn-BA" sz="2267" b="1" dirty="0">
                <a:latin typeface="Nunito"/>
                <a:ea typeface="Nunito"/>
                <a:cs typeface="Nunito"/>
                <a:sym typeface="Nunito"/>
              </a:rPr>
              <a:t>334</a:t>
            </a:r>
            <a:r>
              <a:rPr lang="en" sz="2267" b="1" dirty="0">
                <a:latin typeface="Nunito"/>
                <a:ea typeface="Nunito"/>
                <a:cs typeface="Nunito"/>
                <a:sym typeface="Nunito"/>
              </a:rPr>
              <a:t> – DevOps Engineering on AWS Cloud</a:t>
            </a:r>
            <a:endParaRPr sz="2267" b="1" dirty="0">
              <a:latin typeface="Nunito"/>
              <a:ea typeface="Nunito"/>
              <a:cs typeface="Nunito"/>
              <a:sym typeface="Nunito"/>
            </a:endParaRPr>
          </a:p>
        </p:txBody>
      </p:sp>
      <p:sp>
        <p:nvSpPr>
          <p:cNvPr id="55" name="Google Shape;55;p1"/>
          <p:cNvSpPr txBox="1"/>
          <p:nvPr/>
        </p:nvSpPr>
        <p:spPr>
          <a:xfrm>
            <a:off x="5766733" y="3354667"/>
            <a:ext cx="5785600" cy="630400"/>
          </a:xfrm>
          <a:prstGeom prst="rect">
            <a:avLst/>
          </a:prstGeom>
          <a:noFill/>
          <a:ln>
            <a:noFill/>
          </a:ln>
        </p:spPr>
        <p:txBody>
          <a:bodyPr spcFirstLastPara="1" wrap="square" lIns="121900" tIns="121900" rIns="121900" bIns="121900" anchor="t" anchorCtr="0">
            <a:noAutofit/>
          </a:bodyPr>
          <a:lstStyle/>
          <a:p>
            <a:r>
              <a:rPr lang="bs-Latn-BA" sz="2900" dirty="0">
                <a:latin typeface="Nunito Black"/>
                <a:sym typeface="Nunito Black"/>
              </a:rPr>
              <a:t>Project – Building a </a:t>
            </a:r>
            <a:r>
              <a:rPr lang="bs-Latn-BA" sz="2900" dirty="0" err="1">
                <a:latin typeface="Nunito Black"/>
                <a:sym typeface="Nunito Black"/>
              </a:rPr>
              <a:t>Highly</a:t>
            </a:r>
            <a:r>
              <a:rPr lang="bs-Latn-BA" sz="2900" dirty="0">
                <a:latin typeface="Nunito Black"/>
                <a:sym typeface="Nunito Black"/>
              </a:rPr>
              <a:t> </a:t>
            </a:r>
            <a:r>
              <a:rPr lang="bs-Latn-BA" sz="2900" dirty="0" err="1">
                <a:latin typeface="Nunito Black"/>
                <a:sym typeface="Nunito Black"/>
              </a:rPr>
              <a:t>Available</a:t>
            </a:r>
            <a:r>
              <a:rPr lang="bs-Latn-BA" sz="2900" dirty="0">
                <a:latin typeface="Nunito Black"/>
                <a:sym typeface="Nunito Black"/>
              </a:rPr>
              <a:t>, </a:t>
            </a:r>
            <a:r>
              <a:rPr lang="bs-Latn-BA" sz="2900" dirty="0" err="1">
                <a:latin typeface="Nunito Black"/>
                <a:sym typeface="Nunito Black"/>
              </a:rPr>
              <a:t>Scalable</a:t>
            </a:r>
            <a:r>
              <a:rPr lang="bs-Latn-BA" sz="2900" dirty="0">
                <a:latin typeface="Nunito Black"/>
                <a:sym typeface="Nunito Black"/>
              </a:rPr>
              <a:t> Web </a:t>
            </a:r>
            <a:r>
              <a:rPr lang="bs-Latn-BA" sz="2900" dirty="0" err="1">
                <a:latin typeface="Nunito Black"/>
                <a:sym typeface="Nunito Black"/>
              </a:rPr>
              <a:t>Application</a:t>
            </a:r>
            <a:br>
              <a:rPr lang="bs-Latn-BA" sz="2900" dirty="0">
                <a:latin typeface="Nunito Black"/>
                <a:sym typeface="Nunito Black"/>
              </a:rPr>
            </a:br>
            <a:endParaRPr lang="bs-Latn-BA" sz="2900" dirty="0">
              <a:latin typeface="Nunito Black"/>
            </a:endParaRPr>
          </a:p>
        </p:txBody>
      </p:sp>
      <p:sp>
        <p:nvSpPr>
          <p:cNvPr id="56" name="Google Shape;56;p1"/>
          <p:cNvSpPr txBox="1"/>
          <p:nvPr/>
        </p:nvSpPr>
        <p:spPr>
          <a:xfrm>
            <a:off x="774953" y="5588612"/>
            <a:ext cx="2408145" cy="1218465"/>
          </a:xfrm>
          <a:prstGeom prst="rect">
            <a:avLst/>
          </a:prstGeom>
          <a:noFill/>
          <a:ln>
            <a:noFill/>
          </a:ln>
        </p:spPr>
        <p:txBody>
          <a:bodyPr spcFirstLastPara="1" wrap="square" lIns="121900" tIns="121900" rIns="121900" bIns="121900" anchor="t" anchorCtr="0">
            <a:noAutofit/>
          </a:bodyPr>
          <a:lstStyle/>
          <a:p>
            <a:pPr>
              <a:buSzPts val="1200"/>
            </a:pPr>
            <a:r>
              <a:rPr lang="en-US" sz="1600" b="1" dirty="0">
                <a:latin typeface="Nunito"/>
                <a:ea typeface="Nunito"/>
                <a:cs typeface="Nunito"/>
              </a:rPr>
              <a:t>Group 9:</a:t>
            </a:r>
            <a:br>
              <a:rPr lang="en-US" sz="1600" b="1" dirty="0">
                <a:latin typeface="Nunito"/>
                <a:ea typeface="Nunito"/>
                <a:cs typeface="Nunito"/>
              </a:rPr>
            </a:br>
            <a:r>
              <a:rPr lang="bs-Latn-BA" sz="1600" dirty="0">
                <a:latin typeface="Nunito"/>
                <a:ea typeface="Nunito"/>
                <a:cs typeface="Nunito"/>
              </a:rPr>
              <a:t>Ajdin Bajrić</a:t>
            </a:r>
            <a:br>
              <a:rPr lang="en-US" sz="1600" dirty="0">
                <a:latin typeface="Nunito"/>
                <a:ea typeface="Nunito"/>
                <a:cs typeface="Nunito"/>
              </a:rPr>
            </a:br>
            <a:r>
              <a:rPr lang="bs-Latn-BA" sz="1600" dirty="0">
                <a:latin typeface="Nunito"/>
                <a:ea typeface="Nunito"/>
                <a:cs typeface="Nunito"/>
              </a:rPr>
              <a:t>Amar Genjac</a:t>
            </a:r>
            <a:br>
              <a:rPr lang="en-US" sz="1600" dirty="0">
                <a:latin typeface="Nunito"/>
                <a:ea typeface="Nunito"/>
                <a:cs typeface="Nunito"/>
              </a:rPr>
            </a:br>
            <a:r>
              <a:rPr lang="bs-Latn-BA" sz="1600" dirty="0">
                <a:latin typeface="Nunito"/>
                <a:ea typeface="Nunito"/>
                <a:cs typeface="Nunito"/>
              </a:rPr>
              <a:t>Benjamin Mehanović</a:t>
            </a:r>
            <a:endParaRPr lang="en-US" dirty="0"/>
          </a:p>
        </p:txBody>
      </p:sp>
      <p:sp>
        <p:nvSpPr>
          <p:cNvPr id="2" name="Google Shape;56;p1">
            <a:extLst>
              <a:ext uri="{FF2B5EF4-FFF2-40B4-BE49-F238E27FC236}">
                <a16:creationId xmlns:a16="http://schemas.microsoft.com/office/drawing/2014/main" id="{BABB3A38-A9A8-FCB1-46E2-770B258857C4}"/>
              </a:ext>
            </a:extLst>
          </p:cNvPr>
          <p:cNvSpPr txBox="1"/>
          <p:nvPr/>
        </p:nvSpPr>
        <p:spPr>
          <a:xfrm>
            <a:off x="2475863" y="5837090"/>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3" name="Google Shape;56;p1">
            <a:extLst>
              <a:ext uri="{FF2B5EF4-FFF2-40B4-BE49-F238E27FC236}">
                <a16:creationId xmlns:a16="http://schemas.microsoft.com/office/drawing/2014/main" id="{7D7662F5-7A32-C07E-9AD8-92C6BA2D0C39}"/>
              </a:ext>
            </a:extLst>
          </p:cNvPr>
          <p:cNvSpPr txBox="1"/>
          <p:nvPr/>
        </p:nvSpPr>
        <p:spPr>
          <a:xfrm>
            <a:off x="5465885" y="5861938"/>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Date</a:t>
            </a:r>
            <a:r>
              <a:rPr lang="bs-Latn-BA" sz="1600" b="1" dirty="0">
                <a:latin typeface="Nunito"/>
              </a:rPr>
              <a:t>: 10.06.2023</a:t>
            </a:r>
            <a:endParaRPr lang="en-US" sz="1600" b="1" dirty="0">
              <a:latin typeface="Nunito"/>
            </a:endParaRPr>
          </a:p>
        </p:txBody>
      </p:sp>
      <p:sp>
        <p:nvSpPr>
          <p:cNvPr id="4" name="Google Shape;56;p1">
            <a:extLst>
              <a:ext uri="{FF2B5EF4-FFF2-40B4-BE49-F238E27FC236}">
                <a16:creationId xmlns:a16="http://schemas.microsoft.com/office/drawing/2014/main" id="{55B5D172-7E2F-65C4-48AB-7DF2CC3D88DF}"/>
              </a:ext>
            </a:extLst>
          </p:cNvPr>
          <p:cNvSpPr txBox="1"/>
          <p:nvPr/>
        </p:nvSpPr>
        <p:spPr>
          <a:xfrm>
            <a:off x="2757471" y="6118698"/>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5" name="Google Shape;56;p1">
            <a:extLst>
              <a:ext uri="{FF2B5EF4-FFF2-40B4-BE49-F238E27FC236}">
                <a16:creationId xmlns:a16="http://schemas.microsoft.com/office/drawing/2014/main" id="{726C2C00-CF77-6181-28BB-FB9D57C98422}"/>
              </a:ext>
            </a:extLst>
          </p:cNvPr>
          <p:cNvSpPr txBox="1"/>
          <p:nvPr/>
        </p:nvSpPr>
        <p:spPr>
          <a:xfrm>
            <a:off x="8886602" y="5729416"/>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Teacher:</a:t>
            </a:r>
            <a:br>
              <a:rPr lang="en-US" sz="1600" b="1" dirty="0">
                <a:latin typeface="Nunito"/>
              </a:rPr>
            </a:br>
            <a:r>
              <a:rPr lang="en-US" sz="1600" dirty="0">
                <a:latin typeface="Nunito"/>
              </a:rPr>
              <a:t>Dzenana </a:t>
            </a:r>
            <a:r>
              <a:rPr lang="en-US" sz="1600" err="1">
                <a:latin typeface="Nunito"/>
              </a:rPr>
              <a:t>Dzevlan</a:t>
            </a:r>
            <a:endParaRPr lang="en-US" err="1"/>
          </a:p>
        </p:txBody>
      </p:sp>
    </p:spTree>
    <p:extLst>
      <p:ext uri="{BB962C8B-B14F-4D97-AF65-F5344CB8AC3E}">
        <p14:creationId xmlns:p14="http://schemas.microsoft.com/office/powerpoint/2010/main" val="172319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a:solidFill>
                <a:srgbClr val="002060"/>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4CBCD4-3728-0C38-0FAC-A6BDF6A0B804}"/>
              </a:ext>
            </a:extLst>
          </p:cNvPr>
          <p:cNvSpPr txBox="1"/>
          <p:nvPr/>
        </p:nvSpPr>
        <p:spPr>
          <a:xfrm>
            <a:off x="415600" y="1711231"/>
            <a:ext cx="11360800" cy="2677656"/>
          </a:xfrm>
          <a:prstGeom prst="rect">
            <a:avLst/>
          </a:prstGeom>
          <a:noFill/>
        </p:spPr>
        <p:txBody>
          <a:bodyPr wrap="square">
            <a:spAutoFit/>
          </a:bodyPr>
          <a:lstStyle/>
          <a:p>
            <a:pPr marL="342900" indent="-342900" algn="just">
              <a:lnSpc>
                <a:spcPct val="150000"/>
              </a:lnSpc>
              <a:buFont typeface="Courier New" panose="02070309020205020404" pitchFamily="49" charset="0"/>
              <a:buChar char="o"/>
            </a:pPr>
            <a:r>
              <a:rPr lang="bs-Latn-BA" sz="2000" b="0" i="0" dirty="0">
                <a:solidFill>
                  <a:srgbClr val="333333"/>
                </a:solidFill>
                <a:effectLst/>
                <a:latin typeface="Open Sans" panose="020B0606030504020204" pitchFamily="34" charset="0"/>
              </a:rPr>
              <a:t>Web Application for enrollment </a:t>
            </a:r>
            <a:r>
              <a:rPr lang="en-US" sz="2000" b="0" i="0" dirty="0">
                <a:solidFill>
                  <a:srgbClr val="333333"/>
                </a:solidFill>
                <a:effectLst/>
                <a:latin typeface="Open Sans" panose="020B0606030504020204" pitchFamily="34" charset="0"/>
              </a:rPr>
              <a:t>for university.</a:t>
            </a:r>
          </a:p>
          <a:p>
            <a:pPr marL="342900" indent="-342900" algn="just">
              <a:lnSpc>
                <a:spcPct val="150000"/>
              </a:lnSpc>
              <a:buFont typeface="Courier New" panose="02070309020205020404" pitchFamily="49" charset="0"/>
              <a:buChar char="o"/>
            </a:pPr>
            <a:r>
              <a:rPr lang="en-US" sz="2000" dirty="0">
                <a:solidFill>
                  <a:srgbClr val="333333"/>
                </a:solidFill>
                <a:latin typeface="Open Sans" panose="020B0606030504020204" pitchFamily="34" charset="0"/>
              </a:rPr>
              <a:t>It must be fast and available at every part of the year.</a:t>
            </a:r>
          </a:p>
          <a:p>
            <a:pPr marL="342900" indent="-342900" algn="just">
              <a:lnSpc>
                <a:spcPct val="150000"/>
              </a:lnSpc>
              <a:buFont typeface="Courier New" panose="02070309020205020404" pitchFamily="49" charset="0"/>
              <a:buChar char="o"/>
            </a:pPr>
            <a:r>
              <a:rPr lang="en-US" sz="2000" dirty="0">
                <a:solidFill>
                  <a:srgbClr val="333333"/>
                </a:solidFill>
                <a:latin typeface="Open Sans" panose="020B0606030504020204" pitchFamily="34" charset="0"/>
              </a:rPr>
              <a:t>Our assumption is that this web application will be mostly used during enrollment period, which depends from university to university and also number of users will vary from popularity of university.</a:t>
            </a:r>
          </a:p>
          <a:p>
            <a:pPr marL="285750" indent="-285750" algn="l">
              <a:buFont typeface="Arial" panose="020B0604020202020204" pitchFamily="34" charset="0"/>
              <a:buChar char="•"/>
            </a:pPr>
            <a:endParaRPr lang="en-US"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156077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438150" indent="-285750">
              <a:lnSpc>
                <a:spcPct val="150000"/>
              </a:lnSpc>
              <a:spcAft>
                <a:spcPts val="1200"/>
              </a:spcAft>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Our group built web application for universities to host enrollment system.</a:t>
            </a:r>
          </a:p>
          <a:p>
            <a:pPr marL="438150" indent="-285750">
              <a:lnSpc>
                <a:spcPct val="150000"/>
              </a:lnSpc>
              <a:spcAft>
                <a:spcPts val="1200"/>
              </a:spcAft>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We implemented auto scaling and load balancers so that application would be able operate under high number of users, fast and without any issues.</a:t>
            </a:r>
          </a:p>
          <a:p>
            <a:pPr marL="438150" indent="-285750">
              <a:lnSpc>
                <a:spcPct val="150000"/>
              </a:lnSpc>
              <a:spcAft>
                <a:spcPts val="1200"/>
              </a:spcAft>
            </a:pPr>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 People at the universities will be able to see full list of their students, edit their credentials and update information about them at </a:t>
            </a:r>
            <a:r>
              <a:rPr lang="en-US" sz="2000">
                <a:solidFill>
                  <a:schemeClr val="tx1"/>
                </a:solidFill>
                <a:latin typeface="Open Sans" panose="020B0606030504020204" pitchFamily="34" charset="0"/>
                <a:ea typeface="Open Sans" panose="020B0606030504020204" pitchFamily="34" charset="0"/>
                <a:cs typeface="Open Sans" panose="020B0606030504020204" pitchFamily="34" charset="0"/>
              </a:rPr>
              <a:t>any time of the year. </a:t>
            </a: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4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Architecture diagram of the solution</a:t>
            </a:r>
          </a:p>
          <a:p>
            <a:endParaRPr lang="en-US" sz="3600" b="1" dirty="0">
              <a:solidFill>
                <a:srgbClr val="002060"/>
              </a:solidFill>
            </a:endParaRPr>
          </a:p>
          <a:p>
            <a:endParaRPr lang="en-US" sz="3600" dirty="0">
              <a:solidFill>
                <a:srgbClr val="002060"/>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
            <a:extLst>
              <a:ext uri="{FF2B5EF4-FFF2-40B4-BE49-F238E27FC236}">
                <a16:creationId xmlns:a16="http://schemas.microsoft.com/office/drawing/2014/main" id="{71E2C077-7CD2-010A-A631-282E0B104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797" y="1517100"/>
            <a:ext cx="5719665" cy="5308507"/>
          </a:xfrm>
          <a:prstGeom prst="rect">
            <a:avLst/>
          </a:prstGeom>
        </p:spPr>
      </p:pic>
    </p:spTree>
    <p:extLst>
      <p:ext uri="{BB962C8B-B14F-4D97-AF65-F5344CB8AC3E}">
        <p14:creationId xmlns:p14="http://schemas.microsoft.com/office/powerpoint/2010/main" val="5864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text, electronics, screenshot, display&#10;&#10;Description automatically generated">
            <a:extLst>
              <a:ext uri="{FF2B5EF4-FFF2-40B4-BE49-F238E27FC236}">
                <a16:creationId xmlns:a16="http://schemas.microsoft.com/office/drawing/2014/main" id="{C343F578-62E5-1013-A7E3-C7D7B6736C58}"/>
              </a:ext>
            </a:extLst>
          </p:cNvPr>
          <p:cNvPicPr>
            <a:picLocks noChangeAspect="1"/>
          </p:cNvPicPr>
          <p:nvPr/>
        </p:nvPicPr>
        <p:blipFill>
          <a:blip r:embed="rId3"/>
          <a:stretch>
            <a:fillRect/>
          </a:stretch>
        </p:blipFill>
        <p:spPr>
          <a:xfrm>
            <a:off x="4434509" y="2322534"/>
            <a:ext cx="3463786" cy="2312323"/>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Lessons learned</a:t>
            </a:r>
          </a:p>
          <a:p>
            <a:endParaRPr lang="en-US" sz="3600" b="1" dirty="0">
              <a:solidFill>
                <a:srgbClr val="002060"/>
              </a:solidFill>
            </a:endParaRPr>
          </a:p>
          <a:p>
            <a:pPr marL="285750" indent="-285750">
              <a:spcAft>
                <a:spcPts val="1200"/>
              </a:spcAft>
              <a:buChar char="•"/>
            </a:pPr>
            <a:r>
              <a:rPr lang="en-US" dirty="0">
                <a:solidFill>
                  <a:srgbClr val="232F3E"/>
                </a:solidFill>
              </a:rPr>
              <a:t>Describe any challenges that you overcame.</a:t>
            </a:r>
            <a:endParaRPr lang="en-US">
              <a:solidFill>
                <a:srgbClr val="232F3E"/>
              </a:solidFill>
            </a:endParaRPr>
          </a:p>
          <a:p>
            <a:pPr marL="285750" indent="-285750">
              <a:spcAft>
                <a:spcPts val="1200"/>
              </a:spcAft>
              <a:buChar char="•"/>
            </a:pPr>
            <a:r>
              <a:rPr lang="en-US" dirty="0">
                <a:solidFill>
                  <a:srgbClr val="232F3E"/>
                </a:solidFill>
              </a:rPr>
              <a:t>List resources that you found helpful.</a:t>
            </a:r>
            <a:endParaRPr lang="en-US">
              <a:solidFill>
                <a:srgbClr val="232F3E"/>
              </a:solidFill>
            </a:endParaRPr>
          </a:p>
          <a:p>
            <a:pPr marL="285750" indent="-285750">
              <a:spcAft>
                <a:spcPts val="1200"/>
              </a:spcAft>
              <a:buChar char="•"/>
            </a:pPr>
            <a:r>
              <a:rPr lang="en-US" dirty="0">
                <a:solidFill>
                  <a:srgbClr val="232F3E"/>
                </a:solidFill>
              </a:rPr>
              <a:t>Describe any new skills that you used.</a:t>
            </a:r>
          </a:p>
          <a:p>
            <a:pPr marL="285750" indent="-285750">
              <a:spcAft>
                <a:spcPts val="1200"/>
              </a:spcAft>
              <a:buChar char="•"/>
            </a:pPr>
            <a:r>
              <a:rPr lang="en-US" dirty="0">
                <a:solidFill>
                  <a:srgbClr val="232F3E"/>
                </a:solidFill>
              </a:rPr>
              <a:t>Explain next steps.</a:t>
            </a:r>
            <a:endParaRPr lang="en-US" dirty="0"/>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17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50348" y="3042478"/>
            <a:ext cx="11360800" cy="763600"/>
          </a:xfrm>
          <a:prstGeom prst="rect">
            <a:avLst/>
          </a:prstGeom>
          <a:noFill/>
          <a:ln>
            <a:noFill/>
          </a:ln>
        </p:spPr>
        <p:txBody>
          <a:bodyPr spcFirstLastPara="1" wrap="square" lIns="121900" tIns="121900" rIns="121900" bIns="121900" anchor="t" anchorCtr="0">
            <a:noAutofit/>
          </a:bodyPr>
          <a:lstStyle/>
          <a:p>
            <a:r>
              <a:rPr lang="en" sz="3600" dirty="0">
                <a:solidFill>
                  <a:schemeClr val="tx1">
                    <a:lumMod val="95000"/>
                    <a:lumOff val="5000"/>
                  </a:schemeClr>
                </a:solidFill>
                <a:latin typeface="Nunito"/>
                <a:ea typeface="Nunito"/>
                <a:cs typeface="Nunito"/>
                <a:sym typeface="Nunito"/>
              </a:rPr>
              <a:t>Questions?</a:t>
            </a:r>
            <a:endParaRPr lang="en-US" sz="3600">
              <a:solidFill>
                <a:schemeClr val="tx1">
                  <a:lumMod val="95000"/>
                  <a:lumOff val="5000"/>
                </a:schemeClr>
              </a:solidFill>
              <a:latin typeface="Nunito"/>
              <a:ea typeface="Nunito"/>
              <a:cs typeface="Nunito"/>
            </a:endParaRPr>
          </a:p>
        </p:txBody>
      </p:sp>
    </p:spTree>
    <p:extLst>
      <p:ext uri="{BB962C8B-B14F-4D97-AF65-F5344CB8AC3E}">
        <p14:creationId xmlns:p14="http://schemas.microsoft.com/office/powerpoint/2010/main" val="301156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33783" y="3042478"/>
            <a:ext cx="11360800" cy="763600"/>
          </a:xfrm>
          <a:prstGeom prst="rect">
            <a:avLst/>
          </a:prstGeom>
          <a:noFill/>
          <a:ln>
            <a:noFill/>
          </a:ln>
        </p:spPr>
        <p:txBody>
          <a:bodyPr spcFirstLastPara="1" wrap="square" lIns="121900" tIns="121900" rIns="121900" bIns="121900" anchor="t" anchorCtr="0">
            <a:noAutofit/>
          </a:bodyPr>
          <a:lstStyle/>
          <a:p>
            <a:r>
              <a:rPr lang="en" sz="3600" b="1" dirty="0">
                <a:solidFill>
                  <a:schemeClr val="tx1">
                    <a:lumMod val="75000"/>
                    <a:lumOff val="25000"/>
                  </a:schemeClr>
                </a:solidFill>
                <a:latin typeface="Nunito"/>
                <a:sym typeface="Nunito"/>
              </a:rPr>
              <a:t>THANK YOU!</a:t>
            </a:r>
            <a:endParaRPr lang="en-US" sz="3600" b="1">
              <a:solidFill>
                <a:schemeClr val="tx1">
                  <a:lumMod val="75000"/>
                  <a:lumOff val="25000"/>
                </a:schemeClr>
              </a:solidFill>
            </a:endParaRPr>
          </a:p>
        </p:txBody>
      </p:sp>
    </p:spTree>
    <p:extLst>
      <p:ext uri="{BB962C8B-B14F-4D97-AF65-F5344CB8AC3E}">
        <p14:creationId xmlns:p14="http://schemas.microsoft.com/office/powerpoint/2010/main" val="5448080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709</Words>
  <Application>Microsoft Office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Arial,Sans-Serif</vt:lpstr>
      <vt:lpstr>Calibri</vt:lpstr>
      <vt:lpstr>Calibri Light</vt:lpstr>
      <vt:lpstr>Courier New</vt:lpstr>
      <vt:lpstr>Nunito</vt:lpstr>
      <vt:lpstr>Nunito Black</vt:lpstr>
      <vt:lpstr>Open Sans</vt:lpstr>
      <vt:lpstr>office theme</vt:lpstr>
      <vt:lpstr>Simple Light</vt:lpstr>
      <vt:lpstr>PowerPoint Presentation</vt:lpstr>
      <vt:lpstr>Business scenario overview</vt:lpstr>
      <vt:lpstr>Solution overview </vt:lpstr>
      <vt:lpstr>Architecture diagram of the solution  </vt:lpstr>
      <vt:lpstr>Demo  </vt:lpstr>
      <vt:lpstr>Lessons learned  Describe any challenges that you overcame. List resources that you found helpful. Describe any new skills that you used. Explain next steps.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Benjamin Mehanovic</cp:lastModifiedBy>
  <cp:revision>120</cp:revision>
  <dcterms:created xsi:type="dcterms:W3CDTF">2023-05-07T14:20:35Z</dcterms:created>
  <dcterms:modified xsi:type="dcterms:W3CDTF">2023-06-11T10:55:37Z</dcterms:modified>
</cp:coreProperties>
</file>