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4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6858000" cy="9144000"/>
  <p:embeddedFontLst>
    <p:embeddedFont>
      <p:font typeface="Asap Bold" panose="020F0804030202060203"/>
      <p:bold r:id="rId19"/>
    </p:embeddedFont>
    <p:embeddedFont>
      <p:font typeface="Asap Medium" panose="020F0604030202060203"/>
      <p:regular r:id="rId20"/>
    </p:embeddedFont>
    <p:embeddedFont>
      <p:font typeface="Asap" panose="020F0504030202060203"/>
      <p:regular r:id="rId21"/>
    </p:embeddedFont>
    <p:embeddedFont>
      <p:font typeface="Asap Semi-Bold" panose="020F0704030202060203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8.fntdata"/><Relationship Id="rId25" Type="http://schemas.openxmlformats.org/officeDocument/2006/relationships/font" Target="fonts/font7.fntdata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543096" y="2467802"/>
            <a:ext cx="16230600" cy="7819198"/>
          </a:xfrm>
          <a:prstGeom prst="rect">
            <a:avLst/>
          </a:prstGeom>
          <a:solidFill>
            <a:srgbClr val="1836B2"/>
          </a:solid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 rot="0">
            <a:off x="9144000" y="0"/>
            <a:ext cx="12353301" cy="10697402"/>
            <a:chOff x="0" y="0"/>
            <a:chExt cx="4282440" cy="3708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1"/>
              <a:stretch>
                <a:fillRect l="-14946" r="-14946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0">
            <a:off x="1028700" y="3685534"/>
            <a:ext cx="5972640" cy="5572766"/>
            <a:chOff x="0" y="0"/>
            <a:chExt cx="7963519" cy="7430354"/>
          </a:xfrm>
        </p:grpSpPr>
        <p:sp>
          <p:nvSpPr>
            <p:cNvPr id="6" name="TextBox 6"/>
            <p:cNvSpPr txBox="1"/>
            <p:nvPr/>
          </p:nvSpPr>
          <p:spPr>
            <a:xfrm>
              <a:off x="0" y="1117857"/>
              <a:ext cx="7963519" cy="51184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115"/>
                </a:lnSpc>
              </a:pPr>
              <a:r>
                <a:rPr lang="en-US" sz="4600" b="1" spc="137">
                  <a:solidFill>
                    <a:srgbClr val="FFFFFF"/>
                  </a:solidFill>
                  <a:latin typeface="Asap Bold" panose="020F0804030202060203"/>
                  <a:ea typeface="Asap Bold" panose="020F0804030202060203"/>
                  <a:cs typeface="Asap Bold" panose="020F0804030202060203"/>
                  <a:sym typeface="Asap Bold" panose="020F0804030202060203"/>
                </a:rPr>
                <a:t>HIG</a:t>
              </a:r>
              <a:r>
                <a:rPr lang="en-US" sz="4600" b="1" u="none" spc="137">
                  <a:solidFill>
                    <a:srgbClr val="FFFFFF"/>
                  </a:solidFill>
                  <a:latin typeface="Asap Bold" panose="020F0804030202060203"/>
                  <a:ea typeface="Asap Bold" panose="020F0804030202060203"/>
                  <a:cs typeface="Asap Bold" panose="020F0804030202060203"/>
                  <a:sym typeface="Asap Bold" panose="020F0804030202060203"/>
                </a:rPr>
                <a:t>H-PERFORMANCE COMPUTING CLUSTER WITH AWS BATCH</a:t>
              </a:r>
              <a:endParaRPr lang="en-US" sz="4600" b="1" u="none" spc="137">
                <a:solidFill>
                  <a:srgbClr val="FFFFFF"/>
                </a:solidFill>
                <a:latin typeface="Asap Bold" panose="020F0804030202060203"/>
                <a:ea typeface="Asap Bold" panose="020F0804030202060203"/>
                <a:cs typeface="Asap Bold" panose="020F0804030202060203"/>
                <a:sym typeface="Asap Bold" panose="020F0804030202060203"/>
              </a:endParaRPr>
            </a:p>
            <a:p>
              <a:pPr marL="0" lvl="0" indent="0" algn="l">
                <a:lnSpc>
                  <a:spcPts val="6115"/>
                </a:lnSpc>
              </a:p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798107"/>
              <a:ext cx="796351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7963519" cy="632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7974" y="5783218"/>
            <a:ext cx="111264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70"/>
              </a:lnSpc>
              <a:spcBef>
                <a:spcPct val="0"/>
              </a:spcBef>
            </a:pPr>
            <a:r>
              <a:rPr lang="en-US" sz="2225" b="1" u="none" spc="66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Chúng tôi liên hệ với những người làm việc tự do để thực hiện các nhiệm vụ bổ sung</a:t>
            </a:r>
            <a:endParaRPr lang="en-US" sz="2225" b="1" u="none" spc="66">
              <a:solidFill>
                <a:srgbClr val="FFFFFF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549661" y="1095375"/>
            <a:ext cx="11181309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05"/>
              </a:lnSpc>
              <a:spcBef>
                <a:spcPct val="0"/>
              </a:spcBef>
            </a:pPr>
            <a:r>
              <a:rPr lang="en-US" sz="7550" b="1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R</a:t>
            </a:r>
            <a:r>
              <a:rPr lang="en-US" sz="7550" b="1" u="none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isk Assessment</a:t>
            </a:r>
            <a:endParaRPr lang="en-US" sz="7550" b="1" u="none">
              <a:solidFill>
                <a:srgbClr val="1836B2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-179299" y="9979101"/>
            <a:ext cx="18646597" cy="498399"/>
          </a:xfrm>
          <a:prstGeom prst="rect">
            <a:avLst/>
          </a:prstGeom>
          <a:solidFill>
            <a:srgbClr val="1836B2"/>
          </a:solidFill>
        </p:spPr>
      </p:sp>
      <p:graphicFrame>
        <p:nvGraphicFramePr>
          <p:cNvPr id="7" name="Table 6"/>
          <p:cNvGraphicFramePr/>
          <p:nvPr/>
        </p:nvGraphicFramePr>
        <p:xfrm>
          <a:off x="3000375" y="2509520"/>
          <a:ext cx="12287250" cy="5267960"/>
        </p:xfrm>
        <a:graphic>
          <a:graphicData uri="http://schemas.openxmlformats.org/drawingml/2006/table">
            <a:tbl>
              <a:tblPr/>
              <a:tblGrid>
                <a:gridCol w="4095750"/>
                <a:gridCol w="4095750"/>
                <a:gridCol w="4095750"/>
              </a:tblGrid>
              <a:tr h="1316990">
                <a:tc>
                  <a:txBody>
                    <a:bodyPr/>
                    <a:p>
                      <a:r>
                        <a:rPr sz="2000"/>
                        <a:t>Rủi ro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Ảnh hưởng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Giảm thiểu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6990">
                <a:tc>
                  <a:txBody>
                    <a:bodyPr/>
                    <a:p>
                      <a:r>
                        <a:rPr sz="2000"/>
                        <a:t>Spot bị gián đoạn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Trung bình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Checkpointing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6990">
                <a:tc>
                  <a:txBody>
                    <a:bodyPr/>
                    <a:p>
                      <a:r>
                        <a:rPr sz="2000"/>
                        <a:t>Tăng chi phí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Trung bình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Giám sát qua CloudWatch Billing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16990">
                <a:tc>
                  <a:txBody>
                    <a:bodyPr/>
                    <a:p>
                      <a:r>
                        <a:rPr sz="2000"/>
                        <a:t>FSx khởi động chậm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Thấp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Pre-warm storage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327734" y="-4222570"/>
            <a:ext cx="13267742" cy="6921093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694761" y="575888"/>
            <a:ext cx="11019971" cy="1701967"/>
            <a:chOff x="0" y="0"/>
            <a:chExt cx="14693295" cy="2269289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4693295" cy="2269289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356270" y="624951"/>
              <a:ext cx="10586814" cy="1057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995"/>
                </a:lnSpc>
                <a:spcBef>
                  <a:spcPct val="0"/>
                </a:spcBef>
              </a:pPr>
              <a:r>
                <a:rPr lang="en-US" sz="5450" b="1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Ex</a:t>
              </a:r>
              <a:r>
                <a:rPr lang="en-US" sz="5450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pected Outcomes</a:t>
              </a:r>
              <a:endParaRPr lang="en-US" sz="5450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066554"/>
            <a:ext cx="13114770" cy="4840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Kỹ thuật: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 +30% throughput, -50% chi phí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 Realtime monitoring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Kinh doanh: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 Tăng tốc nghiên cứu, giảm hạ tầng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 Sẵn sàng mở rộng AI/ML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Người dùng: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 Submit job dễ, theo dõi trực tiếp</a:t>
            </a:r>
            <a:endParaRPr lang="en-US" sz="3000" b="1">
              <a:solidFill>
                <a:srgbClr val="000000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7327734" y="-4222570"/>
            <a:ext cx="13267742" cy="6921093"/>
            <a:chOff x="0" y="0"/>
            <a:chExt cx="10298322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298322" cy="5372100"/>
            </a:xfrm>
            <a:custGeom>
              <a:avLst/>
              <a:gdLst/>
              <a:ahLst/>
              <a:cxnLst/>
              <a:rect l="l" t="t" r="r" b="b"/>
              <a:pathLst>
                <a:path w="10298322" h="5372100">
                  <a:moveTo>
                    <a:pt x="874765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8747651" y="5372100"/>
                  </a:lnTo>
                  <a:lnTo>
                    <a:pt x="10298322" y="2686050"/>
                  </a:lnTo>
                  <a:lnTo>
                    <a:pt x="8747651" y="0"/>
                  </a:lnTo>
                  <a:close/>
                </a:path>
              </a:pathLst>
            </a:custGeom>
            <a:solidFill>
              <a:srgbClr val="86C7ED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694761" y="575888"/>
            <a:ext cx="11019971" cy="1701967"/>
            <a:chOff x="0" y="0"/>
            <a:chExt cx="14693295" cy="2269289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14693295" cy="2269289"/>
              <a:chOff x="0" y="0"/>
              <a:chExt cx="34783511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4783511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34783511" h="5372100">
                    <a:moveTo>
                      <a:pt x="33232840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33232840" y="5372100"/>
                    </a:lnTo>
                    <a:lnTo>
                      <a:pt x="34783511" y="2686050"/>
                    </a:lnTo>
                    <a:lnTo>
                      <a:pt x="33232840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356270" y="624951"/>
              <a:ext cx="10586814" cy="10574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995"/>
                </a:lnSpc>
                <a:spcBef>
                  <a:spcPct val="0"/>
                </a:spcBef>
              </a:pPr>
              <a:r>
                <a:rPr lang="en-US" sz="5450" b="1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D</a:t>
              </a:r>
              <a:r>
                <a:rPr lang="en-US" sz="5450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emo Workshop Link</a:t>
              </a:r>
              <a:endParaRPr lang="en-US" sz="5450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066554"/>
            <a:ext cx="13114770" cy="2402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3000" b="1" u="sng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https://batch.hpcworkshops.com</a:t>
            </a:r>
            <a:endParaRPr lang="en-US" sz="3000" b="1" u="sng">
              <a:solidFill>
                <a:srgbClr val="1836B2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  <a:r>
              <a:rPr lang="en-US" sz="3000" b="1" u="sng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https://aws.amazon.com/blogs/hpc/deploying-and-running-hpc-applications-on-aws-batch/</a:t>
            </a:r>
            <a:endParaRPr lang="en-US" sz="3000" b="1" u="sng">
              <a:solidFill>
                <a:srgbClr val="1836B2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  <a:p>
            <a:pPr algn="l">
              <a:lnSpc>
                <a:spcPts val="486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34808" y="-205809"/>
            <a:ext cx="6044632" cy="3451286"/>
          </a:xfrm>
          <a:custGeom>
            <a:avLst/>
            <a:gdLst/>
            <a:ahLst/>
            <a:cxnLst/>
            <a:rect l="l" t="t" r="r" b="b"/>
            <a:pathLst>
              <a:path w="6044632" h="3451286">
                <a:moveTo>
                  <a:pt x="0" y="0"/>
                </a:moveTo>
                <a:lnTo>
                  <a:pt x="6044632" y="0"/>
                </a:lnTo>
                <a:lnTo>
                  <a:pt x="6044632" y="3451287"/>
                </a:lnTo>
                <a:lnTo>
                  <a:pt x="0" y="345128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-590291" y="6724549"/>
            <a:ext cx="6630572" cy="3785839"/>
          </a:xfrm>
          <a:custGeom>
            <a:avLst/>
            <a:gdLst/>
            <a:ahLst/>
            <a:cxnLst/>
            <a:rect l="l" t="t" r="r" b="b"/>
            <a:pathLst>
              <a:path w="6630572" h="3785839">
                <a:moveTo>
                  <a:pt x="6630572" y="0"/>
                </a:moveTo>
                <a:lnTo>
                  <a:pt x="0" y="0"/>
                </a:lnTo>
                <a:lnTo>
                  <a:pt x="0" y="3785839"/>
                </a:lnTo>
                <a:lnTo>
                  <a:pt x="6630572" y="3785839"/>
                </a:lnTo>
                <a:lnTo>
                  <a:pt x="6630572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t="-51576"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4439274" y="4011494"/>
            <a:ext cx="9409452" cy="1947038"/>
            <a:chOff x="0" y="0"/>
            <a:chExt cx="12545936" cy="2596051"/>
          </a:xfrm>
        </p:grpSpPr>
        <p:sp>
          <p:nvSpPr>
            <p:cNvPr id="5" name="TextBox 5"/>
            <p:cNvSpPr txBox="1"/>
            <p:nvPr/>
          </p:nvSpPr>
          <p:spPr>
            <a:xfrm>
              <a:off x="0" y="73696"/>
              <a:ext cx="12545936" cy="1540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715"/>
                </a:lnSpc>
                <a:spcBef>
                  <a:spcPct val="0"/>
                </a:spcBef>
              </a:pPr>
              <a:r>
                <a:rPr lang="en-US" sz="7925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Xin cảm ơn!</a:t>
              </a:r>
              <a:endParaRPr lang="en-US" sz="7925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016905"/>
              <a:ext cx="12545936" cy="5200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1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5475972" y="0"/>
            <a:ext cx="17211375" cy="13842185"/>
            <a:chOff x="0" y="0"/>
            <a:chExt cx="667967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79670" cy="5372100"/>
            </a:xfrm>
            <a:custGeom>
              <a:avLst/>
              <a:gdLst/>
              <a:ahLst/>
              <a:cxnLst/>
              <a:rect l="l" t="t" r="r" b="b"/>
              <a:pathLst>
                <a:path w="6679670" h="5372100">
                  <a:moveTo>
                    <a:pt x="512900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129000" y="5372100"/>
                  </a:lnTo>
                  <a:lnTo>
                    <a:pt x="6679670" y="2686050"/>
                  </a:lnTo>
                  <a:lnTo>
                    <a:pt x="5129000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894754" y="1713527"/>
            <a:ext cx="5826136" cy="6715998"/>
            <a:chOff x="0" y="-38046"/>
            <a:chExt cx="7768181" cy="8954663"/>
          </a:xfrm>
        </p:grpSpPr>
        <p:sp>
          <p:nvSpPr>
            <p:cNvPr id="5" name="TextBox 5"/>
            <p:cNvSpPr txBox="1"/>
            <p:nvPr/>
          </p:nvSpPr>
          <p:spPr>
            <a:xfrm>
              <a:off x="0" y="-38046"/>
              <a:ext cx="7768181" cy="13080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u="none" spc="-60">
                  <a:solidFill>
                    <a:srgbClr val="FFFFFF"/>
                  </a:solidFill>
                  <a:latin typeface="Asap Medium" panose="020F0604030202060203"/>
                  <a:ea typeface="Asap Medium" panose="020F0604030202060203"/>
                  <a:cs typeface="Asap Medium" panose="020F0604030202060203"/>
                  <a:sym typeface="Asap Medium" panose="020F0604030202060203"/>
                </a:rPr>
                <a:t>Tổng quan kế hoạch</a:t>
              </a:r>
              <a:endParaRPr lang="en-US" sz="3000" b="1" u="none" spc="-60">
                <a:solidFill>
                  <a:srgbClr val="FFFFF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endParaRPr>
            </a:p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632657"/>
              <a:ext cx="7768181" cy="62839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Title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Executive Summary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Problem Statement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Solution Architecture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Architecture Diagram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Technical Implementation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Timeline &amp; Milestones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Budget Estimation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Risk Assessment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  <a:p>
              <a:pPr marL="567055" lvl="1" indent="-283210" algn="l">
                <a:lnSpc>
                  <a:spcPts val="3675"/>
                </a:lnSpc>
                <a:buFont typeface="Arial" panose="020B0604020202020204"/>
                <a:buChar char="•"/>
              </a:pPr>
              <a:r>
                <a:rPr lang="en-US" altLang="en-US" sz="2625" u="sng">
                  <a:solidFill>
                    <a:srgbClr val="FFFFFF"/>
                  </a:solidFill>
                  <a:latin typeface="Asap" panose="020F0504030202060203"/>
                  <a:ea typeface="Asap" panose="020F0504030202060203"/>
                  <a:cs typeface="Asap" panose="020F0504030202060203"/>
                  <a:sym typeface="Asap" panose="020F0504030202060203"/>
                </a:rPr>
                <a:t>Expected Outcomes</a:t>
              </a:r>
              <a:endParaRPr lang="en-US" altLang="en-US" sz="2625" u="sng">
                <a:solidFill>
                  <a:srgbClr val="FFFFFF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-1557942" y="6070109"/>
            <a:ext cx="9273883" cy="1701967"/>
            <a:chOff x="0" y="0"/>
            <a:chExt cx="12365178" cy="2269289"/>
          </a:xfrm>
        </p:grpSpPr>
        <p:grpSp>
          <p:nvGrpSpPr>
            <p:cNvPr id="8" name="Group 8"/>
            <p:cNvGrpSpPr/>
            <p:nvPr/>
          </p:nvGrpSpPr>
          <p:grpSpPr>
            <a:xfrm rot="-10800000">
              <a:off x="0" y="0"/>
              <a:ext cx="12365178" cy="2269289"/>
              <a:chOff x="0" y="0"/>
              <a:chExt cx="29272148" cy="53721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9272148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29272148" h="5372100">
                    <a:moveTo>
                      <a:pt x="27721477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27721477" y="5372100"/>
                    </a:lnTo>
                    <a:lnTo>
                      <a:pt x="29272148" y="2686050"/>
                    </a:lnTo>
                    <a:lnTo>
                      <a:pt x="27721477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10" name="TextBox 10"/>
            <p:cNvSpPr txBox="1"/>
            <p:nvPr/>
          </p:nvSpPr>
          <p:spPr>
            <a:xfrm>
              <a:off x="2967537" y="441436"/>
              <a:ext cx="7778037" cy="14626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85"/>
                </a:lnSpc>
                <a:spcBef>
                  <a:spcPct val="0"/>
                </a:spcBef>
              </a:pPr>
              <a:r>
                <a:rPr lang="en-US" sz="7625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Chương trình</a:t>
              </a:r>
              <a:endParaRPr lang="en-US" sz="7625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0661646" y="0"/>
            <a:ext cx="10736190" cy="9297057"/>
            <a:chOff x="0" y="0"/>
            <a:chExt cx="4282440" cy="370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82440" cy="3708400"/>
            </a:xfrm>
            <a:custGeom>
              <a:avLst/>
              <a:gdLst/>
              <a:ahLst/>
              <a:cxnLst/>
              <a:rect l="l" t="t" r="r" b="b"/>
              <a:pathLst>
                <a:path w="4282440" h="3708400">
                  <a:moveTo>
                    <a:pt x="3211830" y="0"/>
                  </a:moveTo>
                  <a:lnTo>
                    <a:pt x="1070610" y="0"/>
                  </a:lnTo>
                  <a:lnTo>
                    <a:pt x="0" y="1854200"/>
                  </a:lnTo>
                  <a:lnTo>
                    <a:pt x="1070610" y="3708400"/>
                  </a:lnTo>
                  <a:lnTo>
                    <a:pt x="3211830" y="3708400"/>
                  </a:lnTo>
                  <a:lnTo>
                    <a:pt x="4282440" y="1854200"/>
                  </a:lnTo>
                  <a:close/>
                </a:path>
              </a:pathLst>
            </a:custGeom>
            <a:blipFill>
              <a:blip r:embed="rId1"/>
              <a:stretch>
                <a:fillRect l="-37103" r="-37103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 flipH="1">
            <a:off x="12015079" y="7254021"/>
            <a:ext cx="7156403" cy="4086071"/>
          </a:xfrm>
          <a:custGeom>
            <a:avLst/>
            <a:gdLst/>
            <a:ahLst/>
            <a:cxnLst/>
            <a:rect l="l" t="t" r="r" b="b"/>
            <a:pathLst>
              <a:path w="7156403" h="4086071">
                <a:moveTo>
                  <a:pt x="7156403" y="0"/>
                </a:moveTo>
                <a:lnTo>
                  <a:pt x="0" y="0"/>
                </a:lnTo>
                <a:lnTo>
                  <a:pt x="0" y="4086071"/>
                </a:lnTo>
                <a:lnTo>
                  <a:pt x="7156403" y="4086071"/>
                </a:lnTo>
                <a:lnTo>
                  <a:pt x="715640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51576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028700" y="1028700"/>
            <a:ext cx="6935442" cy="3204062"/>
            <a:chOff x="0" y="0"/>
            <a:chExt cx="9247256" cy="4272083"/>
          </a:xfrm>
        </p:grpSpPr>
        <p:sp>
          <p:nvSpPr>
            <p:cNvPr id="6" name="TextBox 6"/>
            <p:cNvSpPr txBox="1"/>
            <p:nvPr/>
          </p:nvSpPr>
          <p:spPr>
            <a:xfrm>
              <a:off x="0" y="-9525"/>
              <a:ext cx="9247256" cy="32219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590"/>
                </a:lnSpc>
              </a:pPr>
              <a:r>
                <a:rPr lang="en-US" sz="7925" b="1">
                  <a:solidFill>
                    <a:srgbClr val="000000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Execu</a:t>
              </a:r>
              <a:r>
                <a:rPr lang="en-US" sz="7925" b="1" u="none">
                  <a:solidFill>
                    <a:srgbClr val="000000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tive Summary</a:t>
              </a:r>
              <a:endParaRPr lang="en-US" sz="7925" b="1" u="none">
                <a:solidFill>
                  <a:srgbClr val="000000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624383"/>
              <a:ext cx="9247256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185137"/>
            <a:ext cx="6935442" cy="4341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Vấn đề: HPC</a:t>
            </a: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 truyền thống tốn kém, khó mở rộng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Giải pháp: Sử dụng AWS Batch với Spot Instances, FSx for Lustre, S3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Tính năng chính: Elastic compute, job scheduling, monitoring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Lợi ích: Giảm chi phí, tăng hiệu năng, không cần hạ tầng vật lý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Thời gian thực hiện: 5 tuần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90855" lvl="1" indent="-245110" algn="l">
              <a:lnSpc>
                <a:spcPts val="318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70" u="none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Kết quả mong đợi: +30% hiệu suất, -50% chi phí, realtime monitoring</a:t>
            </a:r>
            <a:endParaRPr lang="en-US" sz="2270" u="none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0" lvl="0" indent="0" algn="l">
              <a:lnSpc>
                <a:spcPts val="31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491446" cy="10287000"/>
          </a:xfrm>
          <a:custGeom>
            <a:avLst/>
            <a:gdLst/>
            <a:ahLst/>
            <a:cxnLst/>
            <a:rect l="l" t="t" r="r" b="b"/>
            <a:pathLst>
              <a:path w="5491446" h="10287000">
                <a:moveTo>
                  <a:pt x="0" y="0"/>
                </a:moveTo>
                <a:lnTo>
                  <a:pt x="5491446" y="0"/>
                </a:lnTo>
                <a:lnTo>
                  <a:pt x="549144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90495" r="-90495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6470739" y="1118652"/>
            <a:ext cx="9633055" cy="2020151"/>
            <a:chOff x="0" y="0"/>
            <a:chExt cx="12844074" cy="2693535"/>
          </a:xfrm>
        </p:grpSpPr>
        <p:sp>
          <p:nvSpPr>
            <p:cNvPr id="4" name="TextBox 4"/>
            <p:cNvSpPr txBox="1"/>
            <p:nvPr/>
          </p:nvSpPr>
          <p:spPr>
            <a:xfrm>
              <a:off x="44416" y="66675"/>
              <a:ext cx="12799657" cy="1540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715"/>
                </a:lnSpc>
                <a:spcBef>
                  <a:spcPct val="0"/>
                </a:spcBef>
              </a:pPr>
              <a:r>
                <a:rPr lang="en-US" sz="7925" b="1">
                  <a:solidFill>
                    <a:srgbClr val="1836B2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Problem</a:t>
              </a:r>
              <a:r>
                <a:rPr lang="en-US" sz="7925" b="1" u="none">
                  <a:solidFill>
                    <a:srgbClr val="1836B2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 Statement</a:t>
              </a:r>
              <a:endParaRPr lang="en-US" sz="7925" b="1" u="none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008016"/>
              <a:ext cx="12392971" cy="6102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5"/>
                </a:lnSpc>
                <a:spcBef>
                  <a:spcPct val="0"/>
                </a:spcBef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70739" y="3223375"/>
            <a:ext cx="6467389" cy="238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6085" lvl="1" indent="-213360" algn="l">
              <a:lnSpc>
                <a:spcPts val="2765"/>
              </a:lnSpc>
              <a:buFont typeface="Arial" panose="020B0604020202020204"/>
              <a:buChar char="•"/>
            </a:pPr>
            <a:r>
              <a:rPr lang="en-US" sz="1975" u="none" spc="9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Workload tính toán khoa học yêu cầu tài nguyên lớn</a:t>
            </a:r>
            <a:endParaRPr lang="en-US" sz="1975" u="none" spc="9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26085" lvl="1" indent="-213360" algn="l">
              <a:lnSpc>
                <a:spcPts val="2765"/>
              </a:lnSpc>
              <a:buFont typeface="Arial" panose="020B0604020202020204"/>
              <a:buChar char="•"/>
            </a:pPr>
            <a:r>
              <a:rPr lang="en-US" sz="1975" u="none" spc="9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HPC truyền thống đắt đỏ, khó mở rộng</a:t>
            </a:r>
            <a:endParaRPr lang="en-US" sz="1975" u="none" spc="9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26085" lvl="1" indent="-213360" algn="l">
              <a:lnSpc>
                <a:spcPts val="2765"/>
              </a:lnSpc>
              <a:buFont typeface="Arial" panose="020B0604020202020204"/>
              <a:buChar char="•"/>
            </a:pPr>
            <a:r>
              <a:rPr lang="en-US" sz="1975" u="none" spc="9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Người dùng: nhà nghiên cứu, tổ chức giáo dục</a:t>
            </a:r>
            <a:endParaRPr lang="en-US" sz="1975" u="none" spc="9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26085" lvl="1" indent="-213360" algn="l">
              <a:lnSpc>
                <a:spcPts val="2765"/>
              </a:lnSpc>
              <a:buFont typeface="Arial" panose="020B0604020202020204"/>
              <a:buChar char="•"/>
            </a:pPr>
            <a:r>
              <a:rPr lang="en-US" sz="1975" u="none" spc="9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Rủi ro: trì hoãn nghiên cứu, lãng phí tài nguyên</a:t>
            </a:r>
            <a:endParaRPr lang="en-US" sz="1975" u="none" spc="9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marL="426085" lvl="1" indent="-213360" algn="l">
              <a:lnSpc>
                <a:spcPts val="2765"/>
              </a:lnSpc>
              <a:buFont typeface="Arial" panose="020B0604020202020204"/>
              <a:buChar char="•"/>
            </a:pPr>
            <a:r>
              <a:rPr lang="en-US" sz="1975" u="none" spc="9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Cơ hội: AWS cung cấp nền tảng HPC on-demand, linh hoạt</a:t>
            </a:r>
            <a:endParaRPr lang="en-US" sz="1975" u="none" spc="9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276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4584065" y="-2006328"/>
            <a:ext cx="13728065" cy="14299655"/>
            <a:chOff x="0" y="0"/>
            <a:chExt cx="5157365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7365" cy="5372100"/>
            </a:xfrm>
            <a:custGeom>
              <a:avLst/>
              <a:gdLst/>
              <a:ahLst/>
              <a:cxnLst/>
              <a:rect l="l" t="t" r="r" b="b"/>
              <a:pathLst>
                <a:path w="5157365" h="5372100">
                  <a:moveTo>
                    <a:pt x="3606695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3606695" y="5372100"/>
                  </a:lnTo>
                  <a:lnTo>
                    <a:pt x="5157365" y="2686050"/>
                  </a:lnTo>
                  <a:lnTo>
                    <a:pt x="3606695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1028700" y="3492387"/>
            <a:ext cx="5816518" cy="3271256"/>
            <a:chOff x="0" y="0"/>
            <a:chExt cx="7755358" cy="4361674"/>
          </a:xfrm>
        </p:grpSpPr>
        <p:sp>
          <p:nvSpPr>
            <p:cNvPr id="5" name="TextBox 5"/>
            <p:cNvSpPr txBox="1"/>
            <p:nvPr/>
          </p:nvSpPr>
          <p:spPr>
            <a:xfrm>
              <a:off x="0" y="-104775"/>
              <a:ext cx="7755358" cy="34863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40"/>
                </a:lnSpc>
              </a:pPr>
              <a:r>
                <a:rPr lang="en-US" sz="7925" b="1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Sol</a:t>
              </a:r>
              <a:r>
                <a:rPr lang="en-US" sz="7925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ution Architecture</a:t>
              </a:r>
              <a:endParaRPr lang="en-US" sz="7925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713975"/>
              <a:ext cx="6576440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140987" y="2886967"/>
            <a:ext cx="5693847" cy="387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spc="-59">
                <a:solidFill>
                  <a:srgbClr val="120F0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rPr>
              <a:t>Dịch vụ AWS: AWS Batch, EC2 Spot, FSx Lustre, S3, CloudWatch</a:t>
            </a:r>
            <a:endParaRPr lang="en-US" sz="3000" b="1" spc="-59">
              <a:solidFill>
                <a:srgbClr val="120F0F"/>
              </a:solidFill>
              <a:latin typeface="Asap Medium" panose="020F0604030202060203"/>
              <a:ea typeface="Asap Medium" panose="020F0604030202060203"/>
              <a:cs typeface="Asap Medium" panose="020F0604030202060203"/>
              <a:sym typeface="Asap Medium" panose="020F0604030202060203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spc="-59">
                <a:solidFill>
                  <a:srgbClr val="120F0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rPr>
              <a:t>Luồng dữ liệu:</a:t>
            </a:r>
            <a:endParaRPr lang="en-US" sz="3000" b="1" spc="-59">
              <a:solidFill>
                <a:srgbClr val="120F0F"/>
              </a:solidFill>
              <a:latin typeface="Asap Medium" panose="020F0604030202060203"/>
              <a:ea typeface="Asap Medium" panose="020F0604030202060203"/>
              <a:cs typeface="Asap Medium" panose="020F0604030202060203"/>
              <a:sym typeface="Asap Medium" panose="020F0604030202060203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spc="-59">
                <a:solidFill>
                  <a:srgbClr val="120F0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rPr>
              <a:t> S3 → FSx → Compute → S3</a:t>
            </a:r>
            <a:endParaRPr lang="en-US" sz="3000" b="1" spc="-59">
              <a:solidFill>
                <a:srgbClr val="120F0F"/>
              </a:solidFill>
              <a:latin typeface="Asap Medium" panose="020F0604030202060203"/>
              <a:ea typeface="Asap Medium" panose="020F0604030202060203"/>
              <a:cs typeface="Asap Medium" panose="020F0604030202060203"/>
              <a:sym typeface="Asap Medium" panose="020F0604030202060203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spc="-59">
                <a:solidFill>
                  <a:srgbClr val="120F0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rPr>
              <a:t>Security: IAM Roles, VPC, mã hoá dữ liệu</a:t>
            </a:r>
            <a:endParaRPr lang="en-US" sz="3000" b="1" spc="-59">
              <a:solidFill>
                <a:srgbClr val="120F0F"/>
              </a:solidFill>
              <a:latin typeface="Asap Medium" panose="020F0604030202060203"/>
              <a:ea typeface="Asap Medium" panose="020F0604030202060203"/>
              <a:cs typeface="Asap Medium" panose="020F0604030202060203"/>
              <a:sym typeface="Asap Medium" panose="020F0604030202060203"/>
            </a:endParaRPr>
          </a:p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sz="3000" b="1" spc="-59">
                <a:solidFill>
                  <a:srgbClr val="120F0F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rPr>
              <a:t>Scalability: Auto-scaling compute, job queue theo độ ưu tiên</a:t>
            </a:r>
            <a:endParaRPr lang="en-US" sz="3000" b="1" spc="-59">
              <a:solidFill>
                <a:srgbClr val="120F0F"/>
              </a:solidFill>
              <a:latin typeface="Asap Medium" panose="020F0604030202060203"/>
              <a:ea typeface="Asap Medium" panose="020F0604030202060203"/>
              <a:cs typeface="Asap Medium" panose="020F0604030202060203"/>
              <a:sym typeface="Asap Medium" panose="020F06040302020602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66474" y="3303314"/>
            <a:ext cx="8955052" cy="5825403"/>
          </a:xfrm>
          <a:custGeom>
            <a:avLst/>
            <a:gdLst/>
            <a:ahLst/>
            <a:cxnLst/>
            <a:rect l="l" t="t" r="r" b="b"/>
            <a:pathLst>
              <a:path w="8955052" h="5825403">
                <a:moveTo>
                  <a:pt x="0" y="0"/>
                </a:moveTo>
                <a:lnTo>
                  <a:pt x="8955052" y="0"/>
                </a:lnTo>
                <a:lnTo>
                  <a:pt x="8955052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209" b="-120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028700" y="1028700"/>
            <a:ext cx="13733563" cy="1782448"/>
            <a:chOff x="0" y="0"/>
            <a:chExt cx="18311417" cy="2376597"/>
          </a:xfrm>
        </p:grpSpPr>
        <p:sp>
          <p:nvSpPr>
            <p:cNvPr id="4" name="TextBox 4"/>
            <p:cNvSpPr txBox="1"/>
            <p:nvPr/>
          </p:nvSpPr>
          <p:spPr>
            <a:xfrm>
              <a:off x="0" y="66675"/>
              <a:ext cx="18311417" cy="1540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715"/>
                </a:lnSpc>
                <a:spcBef>
                  <a:spcPct val="0"/>
                </a:spcBef>
              </a:pPr>
              <a:r>
                <a:rPr lang="en-US" sz="7925" b="1">
                  <a:solidFill>
                    <a:srgbClr val="1836B2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Architecture Dia</a:t>
              </a:r>
              <a:r>
                <a:rPr lang="en-US" sz="7925" b="1" u="none">
                  <a:solidFill>
                    <a:srgbClr val="1836B2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gram</a:t>
              </a:r>
              <a:endParaRPr lang="en-US" sz="7925" b="1" u="none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740133"/>
              <a:ext cx="13956473" cy="647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3000" b="1" spc="-60">
                  <a:solidFill>
                    <a:srgbClr val="000000"/>
                  </a:solidFill>
                  <a:latin typeface="Asap Medium" panose="020F0604030202060203"/>
                  <a:ea typeface="Asap Medium" panose="020F0604030202060203"/>
                  <a:cs typeface="Asap Medium" panose="020F0604030202060203"/>
                  <a:sym typeface="Asap Medium" panose="020F0604030202060203"/>
                </a:rPr>
                <a:t>Sơ</a:t>
              </a:r>
              <a:r>
                <a:rPr lang="en-US" sz="3000" b="1" u="none" spc="-60">
                  <a:solidFill>
                    <a:srgbClr val="000000"/>
                  </a:solidFill>
                  <a:latin typeface="Asap Medium" panose="020F0604030202060203"/>
                  <a:ea typeface="Asap Medium" panose="020F0604030202060203"/>
                  <a:cs typeface="Asap Medium" panose="020F0604030202060203"/>
                  <a:sym typeface="Asap Medium" panose="020F0604030202060203"/>
                </a:rPr>
                <a:t> đồ kiến trúc thể hiện luồng:</a:t>
              </a:r>
              <a:endParaRPr lang="en-US" sz="3000" b="1" u="none" spc="-60">
                <a:solidFill>
                  <a:srgbClr val="000000"/>
                </a:solidFill>
                <a:latin typeface="Asap Medium" panose="020F0604030202060203"/>
                <a:ea typeface="Asap Medium" panose="020F0604030202060203"/>
                <a:cs typeface="Asap Medium" panose="020F0604030202060203"/>
                <a:sym typeface="Asap Medium" panose="020F0604030202060203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1445054" y="-4222570"/>
            <a:ext cx="9150422" cy="6921093"/>
            <a:chOff x="0" y="0"/>
            <a:chExt cx="7102488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102488" cy="5372100"/>
            </a:xfrm>
            <a:custGeom>
              <a:avLst/>
              <a:gdLst/>
              <a:ahLst/>
              <a:cxnLst/>
              <a:rect l="l" t="t" r="r" b="b"/>
              <a:pathLst>
                <a:path w="7102488" h="5372100">
                  <a:moveTo>
                    <a:pt x="5551818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551818" y="5372100"/>
                  </a:lnTo>
                  <a:lnTo>
                    <a:pt x="7102488" y="2686050"/>
                  </a:lnTo>
                  <a:lnTo>
                    <a:pt x="5551818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id="4" name="Group 4"/>
          <p:cNvGrpSpPr/>
          <p:nvPr/>
        </p:nvGrpSpPr>
        <p:grpSpPr>
          <a:xfrm rot="0">
            <a:off x="-694761" y="575888"/>
            <a:ext cx="16427070" cy="1701967"/>
            <a:chOff x="0" y="0"/>
            <a:chExt cx="21902760" cy="2269289"/>
          </a:xfrm>
        </p:grpSpPr>
        <p:grpSp>
          <p:nvGrpSpPr>
            <p:cNvPr id="5" name="Group 5"/>
            <p:cNvGrpSpPr/>
            <p:nvPr/>
          </p:nvGrpSpPr>
          <p:grpSpPr>
            <a:xfrm rot="-10800000">
              <a:off x="0" y="0"/>
              <a:ext cx="21902760" cy="2269289"/>
              <a:chOff x="0" y="0"/>
              <a:chExt cx="51850513" cy="53721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51850513" cy="5372100"/>
              </a:xfrm>
              <a:custGeom>
                <a:avLst/>
                <a:gdLst/>
                <a:ahLst/>
                <a:cxnLst/>
                <a:rect l="l" t="t" r="r" b="b"/>
                <a:pathLst>
                  <a:path w="51850513" h="5372100">
                    <a:moveTo>
                      <a:pt x="50299844" y="0"/>
                    </a:moveTo>
                    <a:lnTo>
                      <a:pt x="1550670" y="0"/>
                    </a:lnTo>
                    <a:lnTo>
                      <a:pt x="0" y="2686050"/>
                    </a:lnTo>
                    <a:lnTo>
                      <a:pt x="1550670" y="5372100"/>
                    </a:lnTo>
                    <a:lnTo>
                      <a:pt x="50299844" y="5372100"/>
                    </a:lnTo>
                    <a:lnTo>
                      <a:pt x="51850513" y="2686050"/>
                    </a:lnTo>
                    <a:lnTo>
                      <a:pt x="50299844" y="0"/>
                    </a:lnTo>
                    <a:close/>
                  </a:path>
                </a:pathLst>
              </a:custGeom>
              <a:solidFill>
                <a:srgbClr val="1836B2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2372272" y="397621"/>
              <a:ext cx="17581451" cy="15407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715"/>
                </a:lnSpc>
                <a:spcBef>
                  <a:spcPct val="0"/>
                </a:spcBef>
              </a:pPr>
              <a:r>
                <a:rPr lang="en-US" sz="7925" b="1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Technical Impleme</a:t>
              </a:r>
              <a:r>
                <a:rPr lang="en-US" sz="7925" b="1" u="none">
                  <a:solidFill>
                    <a:srgbClr val="FFFFFF"/>
                  </a:solidFill>
                  <a:latin typeface="Asap Semi-Bold" panose="020F0704030202060203"/>
                  <a:ea typeface="Asap Semi-Bold" panose="020F0704030202060203"/>
                  <a:cs typeface="Asap Semi-Bold" panose="020F0704030202060203"/>
                  <a:sym typeface="Asap Semi-Bold" panose="020F0704030202060203"/>
                </a:rPr>
                <a:t>ntation</a:t>
              </a:r>
              <a:endParaRPr lang="en-US" sz="7925" b="1" u="none">
                <a:solidFill>
                  <a:srgbClr val="FFFFFF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94161" y="3622147"/>
            <a:ext cx="9204090" cy="3216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Tuần 1: Setup Cloud9, IAM, VPC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Tuần 2: Tạo FSx, Batch Compute Env, Job Queue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Tuần 3: Đóng gói container, push lên ECR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Tuần 4: Submit benchmark job (HPL, GROMACS)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Tuần 5: Giám sát, đánh giá hiệu năng, viết báo cáo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  <a:p>
            <a:pPr algn="l">
              <a:lnSpc>
                <a:spcPts val="4300"/>
              </a:lnSpc>
            </a:pPr>
            <a:r>
              <a:rPr lang="en-US" sz="2500">
                <a:solidFill>
                  <a:srgbClr val="000000"/>
                </a:solidFill>
                <a:latin typeface="Asap" panose="020F0504030202060203"/>
                <a:ea typeface="Asap" panose="020F0504030202060203"/>
                <a:cs typeface="Asap" panose="020F0504030202060203"/>
                <a:sym typeface="Asap" panose="020F0504030202060203"/>
              </a:rPr>
              <a:t>Triển khai: AWS CLI, hoặc Terraform (nếu cần)</a:t>
            </a:r>
            <a:endParaRPr lang="en-US" sz="2500">
              <a:solidFill>
                <a:srgbClr val="000000"/>
              </a:solidFill>
              <a:latin typeface="Asap" panose="020F0504030202060203"/>
              <a:ea typeface="Asap" panose="020F0504030202060203"/>
              <a:cs typeface="Asap" panose="020F0504030202060203"/>
              <a:sym typeface="Asap" panose="020F050403020206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35887" y="951662"/>
            <a:ext cx="16230600" cy="113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15"/>
              </a:lnSpc>
              <a:spcBef>
                <a:spcPct val="0"/>
              </a:spcBef>
            </a:pPr>
            <a:r>
              <a:rPr lang="en-US" sz="7925" b="1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T</a:t>
            </a:r>
            <a:r>
              <a:rPr lang="en-US" sz="7925" b="1" u="none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imeline &amp; Milestones</a:t>
            </a:r>
            <a:endParaRPr lang="en-US" sz="7925" b="1" u="none">
              <a:solidFill>
                <a:srgbClr val="1836B2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4191000" y="3390900"/>
          <a:ext cx="8677910" cy="3619500"/>
        </p:xfrm>
        <a:graphic>
          <a:graphicData uri="http://schemas.openxmlformats.org/drawingml/2006/table">
            <a:tbl>
              <a:tblPr/>
              <a:tblGrid>
                <a:gridCol w="4338955"/>
                <a:gridCol w="4338955"/>
              </a:tblGrid>
              <a:tr h="600075">
                <a:tc>
                  <a:txBody>
                    <a:bodyPr/>
                    <a:p>
                      <a:r>
                        <a:rPr sz="2000"/>
                        <a:t>Tuần 1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Công việc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r>
                        <a:rPr sz="2000"/>
                        <a:t>Tuần 2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Setup môi trường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r>
                        <a:rPr sz="2000"/>
                        <a:t>Tuần 3 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Tạo FSx, Batch, ECR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9125">
                <a:tc>
                  <a:txBody>
                    <a:bodyPr/>
                    <a:p>
                      <a:r>
                        <a:rPr sz="2000"/>
                        <a:t>Tuần 4 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Benchmark workload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r>
                        <a:rPr sz="2000"/>
                        <a:t>Tuần 5 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Monitoring &amp; Tối ưu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00075">
                <a:tc>
                  <a:txBody>
                    <a:bodyPr/>
                    <a:p>
                      <a:r>
                        <a:rPr sz="2000"/>
                        <a:t>Tuần 6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Báo cáo và demo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40434" y="987590"/>
            <a:ext cx="16230600" cy="1138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15"/>
              </a:lnSpc>
              <a:spcBef>
                <a:spcPct val="0"/>
              </a:spcBef>
            </a:pPr>
            <a:r>
              <a:rPr lang="en-US" sz="7925" b="1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Budg</a:t>
            </a:r>
            <a:r>
              <a:rPr lang="en-US" sz="7925" b="1" u="none">
                <a:solidFill>
                  <a:srgbClr val="1836B2"/>
                </a:solidFill>
                <a:latin typeface="Asap Semi-Bold" panose="020F0704030202060203"/>
                <a:ea typeface="Asap Semi-Bold" panose="020F0704030202060203"/>
                <a:cs typeface="Asap Semi-Bold" panose="020F0704030202060203"/>
                <a:sym typeface="Asap Semi-Bold" panose="020F0704030202060203"/>
              </a:rPr>
              <a:t>et Estimation</a:t>
            </a:r>
            <a:endParaRPr lang="en-US" sz="7925" b="1" u="none">
              <a:solidFill>
                <a:srgbClr val="1836B2"/>
              </a:solidFill>
              <a:latin typeface="Asap Semi-Bold" panose="020F0704030202060203"/>
              <a:ea typeface="Asap Semi-Bold" panose="020F0704030202060203"/>
              <a:cs typeface="Asap Semi-Bold" panose="020F0704030202060203"/>
              <a:sym typeface="Asap Semi-Bold" panose="020F0704030202060203"/>
            </a:endParaRPr>
          </a:p>
        </p:txBody>
      </p:sp>
      <p:graphicFrame>
        <p:nvGraphicFramePr>
          <p:cNvPr id="5" name="Table 4"/>
          <p:cNvGraphicFramePr/>
          <p:nvPr/>
        </p:nvGraphicFramePr>
        <p:xfrm>
          <a:off x="4330065" y="3086100"/>
          <a:ext cx="9627870" cy="4114800"/>
        </p:xfrm>
        <a:graphic>
          <a:graphicData uri="http://schemas.openxmlformats.org/drawingml/2006/table">
            <a:tbl>
              <a:tblPr/>
              <a:tblGrid>
                <a:gridCol w="4813935"/>
                <a:gridCol w="4813935"/>
              </a:tblGrid>
              <a:tr h="685800">
                <a:tc>
                  <a:txBody>
                    <a:bodyPr/>
                    <a:p>
                      <a:r>
                        <a:rPr sz="2000"/>
                        <a:t>Dịch vụ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Ước tính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p>
                      <a:r>
                        <a:rPr sz="2000"/>
                        <a:t>EC2 Spot (c5.large)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~$12.5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p>
                      <a:r>
                        <a:rPr sz="2000"/>
                        <a:t>FSx for Lustre (50GB)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~$7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p>
                      <a:r>
                        <a:rPr sz="2000"/>
                        <a:t>S3 (100GB)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~$2.5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p>
                      <a:r>
                        <a:rPr sz="2000"/>
                        <a:t>CloudWatch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/>
                        <a:t>~$1</a:t>
                      </a:r>
                      <a:endParaRPr sz="2000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85800">
                <a:tc>
                  <a:txBody>
                    <a:bodyPr/>
                    <a:p>
                      <a:r>
                        <a:rPr sz="2000" b="1"/>
                        <a:t>Tổng cộng</a:t>
                      </a:r>
                      <a:endParaRPr sz="2000" b="1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r>
                        <a:rPr sz="2000" b="1"/>
                        <a:t>~$25–30</a:t>
                      </a:r>
                      <a:endParaRPr sz="2000" b="1"/>
                    </a:p>
                  </a:txBody>
                  <a:tcPr marL="0" marR="0" marT="0" marB="0" anchor="ctr" anchorCtr="0">
                    <a:lnL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2262</Words>
  <Application>WPS Presentation</Application>
  <PresentationFormat>On-screen Show (4:3)</PresentationFormat>
  <Paragraphs>158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SimSun</vt:lpstr>
      <vt:lpstr>Wingdings</vt:lpstr>
      <vt:lpstr>Asap Bold</vt:lpstr>
      <vt:lpstr>Asap Medium</vt:lpstr>
      <vt:lpstr>Arial</vt:lpstr>
      <vt:lpstr>Asap</vt:lpstr>
      <vt:lpstr>Asap Semi-Bold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thuyết trình Lên ý tưởng Kế hoạch Dự án Công ty Xanh dương và Tím Doanh nghiệp Thông thường </dc:title>
  <dc:creator/>
  <cp:lastModifiedBy>ToNi Poo</cp:lastModifiedBy>
  <cp:revision>3</cp:revision>
  <dcterms:created xsi:type="dcterms:W3CDTF">2006-08-16T00:00:00Z</dcterms:created>
  <dcterms:modified xsi:type="dcterms:W3CDTF">2025-07-10T09:56:04Z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F33D4B0DF570419791FFEC41BC42E60C_12</vt:lpwstr>
  </property>
  <property fmtid="{D5CDD505-2E9C-101B-9397-08002B2CF9AE}" pid="3" name="KSOProductBuildVer">
    <vt:lpwstr>1033-12.2.0.21931</vt:lpwstr>
  </property>
</Properties>
</file>