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ff15ba40e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ff15ba40e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e2093442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e2093442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ff15ba40e_3_1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ff15ba40e_3_1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ff15ba40e_3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ff15ba40e_3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Secure buckets -&gt; Avoid giving public access when it's not required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Bucket regions -&gt;  avoid unnecessary cross-region data transfer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Delete -&gt;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no longer relevant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files which can be recreated (e.g. thumbnails, images of various resolutions, etc).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temporary files or files with specific lifetimes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thumbnails, images with various resolutions, backups, etc. Costs add up. Set up </a:t>
            </a:r>
            <a:r>
              <a:rPr b="1" lang="en"/>
              <a:t>Lifecycles</a:t>
            </a:r>
            <a:r>
              <a:rPr lang="en"/>
              <a:t>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Know your data -&gt;</a:t>
            </a:r>
            <a:r>
              <a:rPr lang="en"/>
              <a:t> Know the business logic behind your data. If you do that, you'll be able to utilize efficiently the different S3 storage classes and the Lifecycles to achieve cost optimization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Protect your data! Business-critical data must be protected at all costs. Enable versioning. Enable cross-region replication (even cross-account-cross-region). Keep backups into deep archives to reduce costs.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f15ba40e_3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f15ba40e_3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Format: </a:t>
            </a:r>
            <a:r>
              <a:rPr lang="en"/>
              <a:t>It will affect both the performance of your data lake and your costs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Compression: It will lower S3 cost as well as Athena cost (pricing is per GB scanned)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e2093442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e2093442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e2093442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e2093442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e2093442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e2093442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EBS -&gt; traditional EC2 storage, meant to be EC2 drive. Block storage. Provisioned size. Mount to access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EFS -&gt; (NFS) scalable storage for EC2. Most commonly used in clusters where scalable and shareable storage is required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S3 -&gt; object storage. Flat, no hierarchy (filetree/file system). Great for user data, backups and massive amounts of data. Can provide access via web to anyone we want.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e2093442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e2093442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e2093442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e2093442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2093442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2093442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Backups &amp; disaster recovery - Rds snapshots etc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2093442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e2093442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f15ba40e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f15ba40e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ff15ba40e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ff15ba40e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Resource policies (Bucket and object policies)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- ACL -&gt; give account level (or even public) access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- bucket policies -&gt; give account and user-level access, fine-grained, usually replace ACL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policies (IAM)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- directly give access to users/groups/roles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- fine-grained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- no anonymous access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2.jpg"/><Relationship Id="rId7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12.png"/><Relationship Id="rId6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AWS S3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Thanasis Daglis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925" y="4613573"/>
            <a:ext cx="942075" cy="5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8679" y="4613565"/>
            <a:ext cx="1209272" cy="5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2625" y="4512125"/>
            <a:ext cx="596000" cy="5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Policy - Read Only</a:t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631375" y="1153300"/>
            <a:ext cx="7878600" cy="353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1161700" y="1439500"/>
            <a:ext cx="6801900" cy="28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"Version"</a:t>
            </a:r>
            <a:r>
              <a:rPr lang="en" sz="11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0B6125"/>
                </a:solidFill>
                <a:latin typeface="Courier New"/>
                <a:ea typeface="Courier New"/>
                <a:cs typeface="Courier New"/>
                <a:sym typeface="Courier New"/>
              </a:rPr>
              <a:t>"2012-10-17"</a:t>
            </a:r>
            <a:r>
              <a:rPr lang="en" sz="11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"Statement"</a:t>
            </a:r>
            <a:r>
              <a:rPr lang="en" sz="11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endParaRPr sz="11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16191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"Sid"</a:t>
            </a:r>
            <a:r>
              <a:rPr lang="en" sz="11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0B6125"/>
                </a:solidFill>
                <a:latin typeface="Courier New"/>
                <a:ea typeface="Courier New"/>
                <a:cs typeface="Courier New"/>
                <a:sym typeface="Courier New"/>
              </a:rPr>
              <a:t>"PublicRead"</a:t>
            </a:r>
            <a:r>
              <a:rPr lang="en" sz="11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"Effect"</a:t>
            </a:r>
            <a:r>
              <a:rPr lang="en" sz="11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0B6125"/>
                </a:solidFill>
                <a:latin typeface="Courier New"/>
                <a:ea typeface="Courier New"/>
                <a:cs typeface="Courier New"/>
                <a:sym typeface="Courier New"/>
              </a:rPr>
              <a:t>"Allow"</a:t>
            </a:r>
            <a:r>
              <a:rPr lang="en" sz="11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"Principal"</a:t>
            </a:r>
            <a:r>
              <a:rPr lang="en" sz="11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B6125"/>
                </a:solidFill>
                <a:latin typeface="Courier New"/>
                <a:ea typeface="Courier New"/>
                <a:cs typeface="Courier New"/>
                <a:sym typeface="Courier New"/>
              </a:rPr>
              <a:t>"*"</a:t>
            </a:r>
            <a:r>
              <a:rPr lang="en" sz="11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"Action"</a:t>
            </a:r>
            <a:r>
              <a:rPr lang="en" sz="11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" sz="1100">
                <a:solidFill>
                  <a:srgbClr val="0B6125"/>
                </a:solidFill>
                <a:latin typeface="Courier New"/>
                <a:ea typeface="Courier New"/>
                <a:cs typeface="Courier New"/>
                <a:sym typeface="Courier New"/>
              </a:rPr>
              <a:t>"s3:GetObject"</a:t>
            </a:r>
            <a:r>
              <a:rPr lang="en" sz="11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1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"Resource"</a:t>
            </a:r>
            <a:r>
              <a:rPr lang="en" sz="11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" sz="1100">
                <a:solidFill>
                  <a:srgbClr val="0B6125"/>
                </a:solidFill>
                <a:latin typeface="Courier New"/>
                <a:ea typeface="Courier New"/>
                <a:cs typeface="Courier New"/>
                <a:sym typeface="Courier New"/>
              </a:rPr>
              <a:t>"arn:aws:s3:::</a:t>
            </a:r>
            <a:r>
              <a:rPr i="1" lang="en" sz="1100">
                <a:solidFill>
                  <a:srgbClr val="F5001D"/>
                </a:solidFill>
                <a:latin typeface="Courier New"/>
                <a:ea typeface="Courier New"/>
                <a:cs typeface="Courier New"/>
                <a:sym typeface="Courier New"/>
              </a:rPr>
              <a:t>examplebucket</a:t>
            </a:r>
            <a:r>
              <a:rPr lang="en" sz="1100">
                <a:solidFill>
                  <a:srgbClr val="0B6125"/>
                </a:solidFill>
                <a:latin typeface="Courier New"/>
                <a:ea typeface="Courier New"/>
                <a:cs typeface="Courier New"/>
                <a:sym typeface="Courier New"/>
              </a:rPr>
              <a:t>/*"</a:t>
            </a:r>
            <a:r>
              <a:rPr lang="en" sz="11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]</a:t>
            </a:r>
            <a:endParaRPr sz="1100">
              <a:solidFill>
                <a:srgbClr val="16191F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619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/>
        </p:nvSpPr>
        <p:spPr>
          <a:xfrm>
            <a:off x="2560050" y="1957200"/>
            <a:ext cx="40239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Demo</a:t>
            </a:r>
            <a:endParaRPr sz="7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S3 capabilities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709175" y="1735275"/>
            <a:ext cx="6685800" cy="25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S3FS (S3 NFS)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Presigned URLs (for both uploading and downloading)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Cross account access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S3 Serverless Web Hosting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Automated Event notifications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Versioning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Same &amp; Cross region replication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Cross account replication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- Tips</a:t>
            </a:r>
            <a:endParaRPr/>
          </a:p>
        </p:txBody>
      </p:sp>
      <p:grpSp>
        <p:nvGrpSpPr>
          <p:cNvPr id="194" name="Google Shape;194;p25"/>
          <p:cNvGrpSpPr/>
          <p:nvPr/>
        </p:nvGrpSpPr>
        <p:grpSpPr>
          <a:xfrm>
            <a:off x="557400" y="1432600"/>
            <a:ext cx="3584475" cy="655200"/>
            <a:chOff x="818200" y="1255425"/>
            <a:chExt cx="3584475" cy="655200"/>
          </a:xfrm>
        </p:grpSpPr>
        <p:pic>
          <p:nvPicPr>
            <p:cNvPr id="195" name="Google Shape;195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8200" y="1255425"/>
              <a:ext cx="655200" cy="65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25"/>
            <p:cNvSpPr txBox="1"/>
            <p:nvPr/>
          </p:nvSpPr>
          <p:spPr>
            <a:xfrm>
              <a:off x="1607875" y="1414725"/>
              <a:ext cx="27948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Secure your buckets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Protect your data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97" name="Google Shape;197;p25"/>
          <p:cNvGrpSpPr/>
          <p:nvPr/>
        </p:nvGrpSpPr>
        <p:grpSpPr>
          <a:xfrm>
            <a:off x="4850525" y="1413497"/>
            <a:ext cx="3391000" cy="693406"/>
            <a:chOff x="4783175" y="1277947"/>
            <a:chExt cx="3391000" cy="693406"/>
          </a:xfrm>
        </p:grpSpPr>
        <p:pic>
          <p:nvPicPr>
            <p:cNvPr id="198" name="Google Shape;198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83175" y="1277947"/>
              <a:ext cx="655201" cy="6934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25"/>
            <p:cNvSpPr txBox="1"/>
            <p:nvPr/>
          </p:nvSpPr>
          <p:spPr>
            <a:xfrm>
              <a:off x="5589675" y="1456351"/>
              <a:ext cx="25845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Select your bucket regions carefully</a:t>
              </a:r>
              <a:endParaRPr/>
            </a:p>
          </p:txBody>
        </p:sp>
      </p:grpSp>
      <p:grpSp>
        <p:nvGrpSpPr>
          <p:cNvPr id="200" name="Google Shape;200;p25"/>
          <p:cNvGrpSpPr/>
          <p:nvPr/>
        </p:nvGrpSpPr>
        <p:grpSpPr>
          <a:xfrm>
            <a:off x="4798600" y="3123060"/>
            <a:ext cx="2937675" cy="1198080"/>
            <a:chOff x="5438375" y="3184910"/>
            <a:chExt cx="2937675" cy="1198080"/>
          </a:xfrm>
        </p:grpSpPr>
        <p:pic>
          <p:nvPicPr>
            <p:cNvPr id="201" name="Google Shape;201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38375" y="3184910"/>
              <a:ext cx="655200" cy="1198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25"/>
            <p:cNvSpPr txBox="1"/>
            <p:nvPr/>
          </p:nvSpPr>
          <p:spPr>
            <a:xfrm>
              <a:off x="6279950" y="3615650"/>
              <a:ext cx="20961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Know your data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25"/>
          <p:cNvGrpSpPr/>
          <p:nvPr/>
        </p:nvGrpSpPr>
        <p:grpSpPr>
          <a:xfrm>
            <a:off x="557400" y="3458450"/>
            <a:ext cx="3508675" cy="655200"/>
            <a:chOff x="624725" y="3006600"/>
            <a:chExt cx="3508675" cy="655200"/>
          </a:xfrm>
        </p:grpSpPr>
        <p:pic>
          <p:nvPicPr>
            <p:cNvPr id="204" name="Google Shape;204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4725" y="3006600"/>
              <a:ext cx="655200" cy="65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5"/>
            <p:cNvSpPr txBox="1"/>
            <p:nvPr/>
          </p:nvSpPr>
          <p:spPr>
            <a:xfrm>
              <a:off x="1245900" y="3165900"/>
              <a:ext cx="28875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Delete unwanted files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- Tips</a:t>
            </a: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688525" y="1478425"/>
            <a:ext cx="6685800" cy="25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Lake specific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Pick your data format carefully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Compress your data before uploading to S3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/>
        </p:nvSpPr>
        <p:spPr>
          <a:xfrm>
            <a:off x="2316875" y="1957200"/>
            <a:ext cx="45102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375" y="1767825"/>
            <a:ext cx="935750" cy="9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4119" y="1767825"/>
            <a:ext cx="935750" cy="93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722775" y="2795275"/>
            <a:ext cx="2324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9 Years of experience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 Years at Orfium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779450" y="2795275"/>
            <a:ext cx="17679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Dev-Ops Engineer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501800" y="2811675"/>
            <a:ext cx="17679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Years on AWS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1925" y="4613573"/>
            <a:ext cx="942075" cy="5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8679" y="4613565"/>
            <a:ext cx="1209272" cy="5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2625" y="4512125"/>
            <a:ext cx="596000" cy="5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9550" y="1827201"/>
            <a:ext cx="1452425" cy="81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Storage Solutions</a:t>
            </a:r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>
            <a:off x="436425" y="1808175"/>
            <a:ext cx="1932600" cy="996150"/>
            <a:chOff x="436425" y="1837150"/>
            <a:chExt cx="1932600" cy="996150"/>
          </a:xfrm>
        </p:grpSpPr>
        <p:pic>
          <p:nvPicPr>
            <p:cNvPr id="79" name="Google Shape;7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6375" y="1837150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5"/>
            <p:cNvSpPr txBox="1"/>
            <p:nvPr/>
          </p:nvSpPr>
          <p:spPr>
            <a:xfrm>
              <a:off x="436425" y="2513800"/>
              <a:ext cx="19326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Elastic Block Storage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EBS</a:t>
              </a:r>
              <a:endParaRPr sz="1200"/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3592263" y="1808175"/>
            <a:ext cx="1932600" cy="996150"/>
            <a:chOff x="2474775" y="1837150"/>
            <a:chExt cx="1932600" cy="996150"/>
          </a:xfrm>
        </p:grpSpPr>
        <p:pic>
          <p:nvPicPr>
            <p:cNvPr id="82" name="Google Shape;8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4725" y="1837150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5"/>
            <p:cNvSpPr txBox="1"/>
            <p:nvPr/>
          </p:nvSpPr>
          <p:spPr>
            <a:xfrm>
              <a:off x="2474775" y="2513800"/>
              <a:ext cx="19326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Elastic File System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EFS</a:t>
              </a:r>
              <a:endParaRPr sz="1200"/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6748100" y="1808175"/>
            <a:ext cx="1932600" cy="1054100"/>
            <a:chOff x="4815375" y="1837150"/>
            <a:chExt cx="1932600" cy="1054100"/>
          </a:xfrm>
        </p:grpSpPr>
        <p:pic>
          <p:nvPicPr>
            <p:cNvPr id="85" name="Google Shape;85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95325" y="1837150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5"/>
            <p:cNvSpPr txBox="1"/>
            <p:nvPr/>
          </p:nvSpPr>
          <p:spPr>
            <a:xfrm>
              <a:off x="4815375" y="2571750"/>
              <a:ext cx="19326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Simple Storage Service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S3</a:t>
              </a:r>
              <a:endParaRPr sz="12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 in a glimpse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700" y="445025"/>
            <a:ext cx="839950" cy="8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709175" y="1963875"/>
            <a:ext cx="45669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Unique bucket names globally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Unique key per bucket for each object stored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0B-5TB per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99.999999999% durability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 Storage Classes</a:t>
            </a:r>
            <a:endParaRPr/>
          </a:p>
        </p:txBody>
      </p:sp>
      <p:grpSp>
        <p:nvGrpSpPr>
          <p:cNvPr id="99" name="Google Shape;99;p17"/>
          <p:cNvGrpSpPr/>
          <p:nvPr/>
        </p:nvGrpSpPr>
        <p:grpSpPr>
          <a:xfrm>
            <a:off x="605325" y="1465425"/>
            <a:ext cx="1932600" cy="1106325"/>
            <a:chOff x="614850" y="2312525"/>
            <a:chExt cx="1932600" cy="1106325"/>
          </a:xfrm>
        </p:grpSpPr>
        <p:pic>
          <p:nvPicPr>
            <p:cNvPr id="100" name="Google Shape;10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4800" y="2312525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7"/>
            <p:cNvSpPr txBox="1"/>
            <p:nvPr/>
          </p:nvSpPr>
          <p:spPr>
            <a:xfrm>
              <a:off x="614850" y="3099350"/>
              <a:ext cx="19326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Standard Class</a:t>
              </a:r>
              <a:endParaRPr sz="1200"/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3605700" y="1465425"/>
            <a:ext cx="1932600" cy="1106325"/>
            <a:chOff x="3624750" y="2312525"/>
            <a:chExt cx="1932600" cy="1106325"/>
          </a:xfrm>
        </p:grpSpPr>
        <p:pic>
          <p:nvPicPr>
            <p:cNvPr id="103" name="Google Shape;103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04700" y="2312525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7"/>
            <p:cNvSpPr txBox="1"/>
            <p:nvPr/>
          </p:nvSpPr>
          <p:spPr>
            <a:xfrm>
              <a:off x="3624750" y="3099350"/>
              <a:ext cx="19326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Infrequent Access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One Zone-IA</a:t>
              </a:r>
              <a:endParaRPr sz="1200"/>
            </a:p>
          </p:txBody>
        </p:sp>
      </p:grpSp>
      <p:grpSp>
        <p:nvGrpSpPr>
          <p:cNvPr id="105" name="Google Shape;105;p17"/>
          <p:cNvGrpSpPr/>
          <p:nvPr/>
        </p:nvGrpSpPr>
        <p:grpSpPr>
          <a:xfrm>
            <a:off x="6606075" y="1446375"/>
            <a:ext cx="1932600" cy="1125375"/>
            <a:chOff x="6615600" y="2293475"/>
            <a:chExt cx="1932600" cy="1125375"/>
          </a:xfrm>
        </p:grpSpPr>
        <p:pic>
          <p:nvPicPr>
            <p:cNvPr id="106" name="Google Shape;10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95550" y="2293475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7"/>
            <p:cNvSpPr txBox="1"/>
            <p:nvPr/>
          </p:nvSpPr>
          <p:spPr>
            <a:xfrm>
              <a:off x="6615600" y="3099350"/>
              <a:ext cx="19326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Glacier</a:t>
              </a:r>
              <a:endParaRPr sz="1200"/>
            </a:p>
          </p:txBody>
        </p:sp>
      </p:grpSp>
      <p:pic>
        <p:nvPicPr>
          <p:cNvPr id="108" name="Google Shape;1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6925" y="3314800"/>
            <a:ext cx="970150" cy="9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3605700" y="4500750"/>
            <a:ext cx="1932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Intelligent Tiering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 Use Cases</a:t>
            </a:r>
            <a:endParaRPr/>
          </a:p>
        </p:txBody>
      </p:sp>
      <p:grpSp>
        <p:nvGrpSpPr>
          <p:cNvPr id="115" name="Google Shape;115;p18"/>
          <p:cNvGrpSpPr/>
          <p:nvPr/>
        </p:nvGrpSpPr>
        <p:grpSpPr>
          <a:xfrm>
            <a:off x="7096163" y="1806862"/>
            <a:ext cx="1666800" cy="1301245"/>
            <a:chOff x="7096163" y="1863880"/>
            <a:chExt cx="1666800" cy="1301245"/>
          </a:xfrm>
        </p:grpSpPr>
        <p:pic>
          <p:nvPicPr>
            <p:cNvPr id="116" name="Google Shape;11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47150" y="1863880"/>
              <a:ext cx="764825" cy="8032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8"/>
            <p:cNvSpPr txBox="1"/>
            <p:nvPr/>
          </p:nvSpPr>
          <p:spPr>
            <a:xfrm>
              <a:off x="7096163" y="2836925"/>
              <a:ext cx="16668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Big Data Analytics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 Lakes</a:t>
              </a:r>
              <a:endParaRPr/>
            </a:p>
          </p:txBody>
        </p:sp>
      </p:grpSp>
      <p:grpSp>
        <p:nvGrpSpPr>
          <p:cNvPr id="118" name="Google Shape;118;p18"/>
          <p:cNvGrpSpPr/>
          <p:nvPr/>
        </p:nvGrpSpPr>
        <p:grpSpPr>
          <a:xfrm>
            <a:off x="4849729" y="1859275"/>
            <a:ext cx="1666800" cy="1305850"/>
            <a:chOff x="4844613" y="1859275"/>
            <a:chExt cx="1666800" cy="1305850"/>
          </a:xfrm>
        </p:grpSpPr>
        <p:pic>
          <p:nvPicPr>
            <p:cNvPr id="119" name="Google Shape;119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95600" y="1859275"/>
              <a:ext cx="764825" cy="76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8"/>
            <p:cNvSpPr txBox="1"/>
            <p:nvPr/>
          </p:nvSpPr>
          <p:spPr>
            <a:xfrm>
              <a:off x="4844613" y="2836925"/>
              <a:ext cx="16668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Backups</a:t>
              </a:r>
              <a:endParaRPr/>
            </a:p>
          </p:txBody>
        </p:sp>
      </p:grpSp>
      <p:grpSp>
        <p:nvGrpSpPr>
          <p:cNvPr id="121" name="Google Shape;121;p18"/>
          <p:cNvGrpSpPr/>
          <p:nvPr/>
        </p:nvGrpSpPr>
        <p:grpSpPr>
          <a:xfrm>
            <a:off x="2603296" y="1826043"/>
            <a:ext cx="1666800" cy="1229652"/>
            <a:chOff x="2593038" y="1935473"/>
            <a:chExt cx="1666800" cy="1229652"/>
          </a:xfrm>
        </p:grpSpPr>
        <p:pic>
          <p:nvPicPr>
            <p:cNvPr id="122" name="Google Shape;12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094800" y="1935473"/>
              <a:ext cx="663275" cy="7648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8"/>
            <p:cNvSpPr txBox="1"/>
            <p:nvPr/>
          </p:nvSpPr>
          <p:spPr>
            <a:xfrm>
              <a:off x="2593038" y="2836925"/>
              <a:ext cx="16668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Disaster recovery</a:t>
              </a:r>
              <a:endParaRPr/>
            </a:p>
          </p:txBody>
        </p:sp>
      </p:grpSp>
      <p:grpSp>
        <p:nvGrpSpPr>
          <p:cNvPr id="124" name="Google Shape;124;p18"/>
          <p:cNvGrpSpPr/>
          <p:nvPr/>
        </p:nvGrpSpPr>
        <p:grpSpPr>
          <a:xfrm>
            <a:off x="356863" y="1859275"/>
            <a:ext cx="1666800" cy="1215600"/>
            <a:chOff x="356863" y="1910050"/>
            <a:chExt cx="1666800" cy="1215600"/>
          </a:xfrm>
        </p:grpSpPr>
        <p:pic>
          <p:nvPicPr>
            <p:cNvPr id="125" name="Google Shape;125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8625" y="1910050"/>
              <a:ext cx="663275" cy="663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8"/>
            <p:cNvSpPr txBox="1"/>
            <p:nvPr/>
          </p:nvSpPr>
          <p:spPr>
            <a:xfrm>
              <a:off x="356863" y="2797450"/>
              <a:ext cx="16668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Archiving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Static Files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User Uploads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Model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709175" y="1963875"/>
            <a:ext cx="66858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 GB stored ($0.023 to $0.00099 depending on Storage Class)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</a:t>
            </a:r>
            <a:r>
              <a:rPr lang="en"/>
              <a:t>er request + data retrieval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transfer (outgoing)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Lifecycles</a:t>
            </a:r>
            <a:endParaRPr/>
          </a:p>
        </p:txBody>
      </p:sp>
      <p:grpSp>
        <p:nvGrpSpPr>
          <p:cNvPr id="138" name="Google Shape;138;p20"/>
          <p:cNvGrpSpPr/>
          <p:nvPr/>
        </p:nvGrpSpPr>
        <p:grpSpPr>
          <a:xfrm>
            <a:off x="1944153" y="2180525"/>
            <a:ext cx="2026799" cy="1174925"/>
            <a:chOff x="1083025" y="1966500"/>
            <a:chExt cx="2026799" cy="1174925"/>
          </a:xfrm>
        </p:grpSpPr>
        <p:sp>
          <p:nvSpPr>
            <p:cNvPr id="139" name="Google Shape;139;p20"/>
            <p:cNvSpPr txBox="1"/>
            <p:nvPr/>
          </p:nvSpPr>
          <p:spPr>
            <a:xfrm>
              <a:off x="2485524" y="196650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90 days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20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Amazon S3 Standard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20"/>
          <p:cNvGrpSpPr/>
          <p:nvPr/>
        </p:nvGrpSpPr>
        <p:grpSpPr>
          <a:xfrm>
            <a:off x="3653102" y="2180525"/>
            <a:ext cx="1971824" cy="1174925"/>
            <a:chOff x="1083025" y="1966500"/>
            <a:chExt cx="1971824" cy="1174925"/>
          </a:xfrm>
        </p:grpSpPr>
        <p:sp>
          <p:nvSpPr>
            <p:cNvPr id="144" name="Google Shape;144;p20"/>
            <p:cNvSpPr txBox="1"/>
            <p:nvPr/>
          </p:nvSpPr>
          <p:spPr>
            <a:xfrm>
              <a:off x="2430549" y="196650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365 days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20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Amazon S3 Infrequent Access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rgbClr val="0000FF"/>
                </a:gs>
                <a:gs pos="51000">
                  <a:srgbClr val="575796"/>
                </a:gs>
                <a:gs pos="100000">
                  <a:srgbClr val="73737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rgbClr val="0000FF"/>
                </a:gs>
                <a:gs pos="51000">
                  <a:srgbClr val="575796"/>
                </a:gs>
                <a:gs pos="100000">
                  <a:srgbClr val="737373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20"/>
          <p:cNvGrpSpPr/>
          <p:nvPr/>
        </p:nvGrpSpPr>
        <p:grpSpPr>
          <a:xfrm>
            <a:off x="5364947" y="2519939"/>
            <a:ext cx="1834900" cy="834800"/>
            <a:chOff x="1083025" y="2306625"/>
            <a:chExt cx="1834900" cy="834800"/>
          </a:xfrm>
        </p:grpSpPr>
        <p:sp>
          <p:nvSpPr>
            <p:cNvPr id="149" name="Google Shape;149;p20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Amazon Glacier</a:t>
              </a: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675" y="17880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4000" y="17880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6050" y="178805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87" y="1277313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1418375" y="1403913"/>
            <a:ext cx="2174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Global, from anywhere</a:t>
            </a:r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633700" y="2328900"/>
            <a:ext cx="7793100" cy="2345700"/>
            <a:chOff x="716975" y="2345750"/>
            <a:chExt cx="7793100" cy="2345700"/>
          </a:xfrm>
        </p:grpSpPr>
        <p:sp>
          <p:nvSpPr>
            <p:cNvPr id="163" name="Google Shape;163;p21"/>
            <p:cNvSpPr/>
            <p:nvPr/>
          </p:nvSpPr>
          <p:spPr>
            <a:xfrm>
              <a:off x="716975" y="2345750"/>
              <a:ext cx="7793100" cy="23457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4" name="Google Shape;164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18375" y="2508600"/>
              <a:ext cx="799750" cy="799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21"/>
            <p:cNvSpPr txBox="1"/>
            <p:nvPr/>
          </p:nvSpPr>
          <p:spPr>
            <a:xfrm>
              <a:off x="2328425" y="2748713"/>
              <a:ext cx="21744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Private by default</a:t>
              </a:r>
              <a:endParaRPr/>
            </a:p>
          </p:txBody>
        </p:sp>
        <p:pic>
          <p:nvPicPr>
            <p:cNvPr id="166" name="Google Shape;166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92750" y="3692150"/>
              <a:ext cx="572650" cy="572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1"/>
            <p:cNvSpPr txBox="1"/>
            <p:nvPr/>
          </p:nvSpPr>
          <p:spPr>
            <a:xfrm>
              <a:off x="2328425" y="3871288"/>
              <a:ext cx="21744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Resource Policies</a:t>
              </a:r>
              <a:endParaRPr/>
            </a:p>
          </p:txBody>
        </p:sp>
      </p:grpSp>
      <p:grpSp>
        <p:nvGrpSpPr>
          <p:cNvPr id="168" name="Google Shape;168;p21"/>
          <p:cNvGrpSpPr/>
          <p:nvPr/>
        </p:nvGrpSpPr>
        <p:grpSpPr>
          <a:xfrm>
            <a:off x="5494963" y="3657338"/>
            <a:ext cx="2877913" cy="572675"/>
            <a:chOff x="5572538" y="3375088"/>
            <a:chExt cx="2877913" cy="572675"/>
          </a:xfrm>
        </p:grpSpPr>
        <p:pic>
          <p:nvPicPr>
            <p:cNvPr id="169" name="Google Shape;169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72538" y="3375088"/>
              <a:ext cx="572675" cy="572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1"/>
            <p:cNvSpPr txBox="1"/>
            <p:nvPr/>
          </p:nvSpPr>
          <p:spPr>
            <a:xfrm>
              <a:off x="6276050" y="3501663"/>
              <a:ext cx="21744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IAM Policies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