
<file path=[Content_Types].xml><?xml version="1.0" encoding="utf-8"?>
<Types xmlns="http://schemas.openxmlformats.org/package/2006/content-types"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ts0+GScAz0KQe50PZND1ystd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lakes are rapidly increasing on popularity and more and more companies are starting to use them and for good reasons for machine learning, analytics, and storage.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hyperlink" Target="https://aws.amazon.com/blogs/big-data/top-10-performance-tuning-tips-for-amazon-athena/" TargetMode="External"/><Relationship Id="rId5" Type="http://schemas.openxmlformats.org/officeDocument/2006/relationships/hyperlink" Target="https://aws.amazon.com/blogs/big-data/top-10-performance-tuning-tips-for-amazon-athena/" TargetMode="External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ws.amazon.com/blogs/big-data/top-10-performance-tuning-tips-for-amazon-athen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Building a Serverless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Lake on S3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Yannis Oikonomidis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925" y="4613573"/>
            <a:ext cx="942075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679" y="4613565"/>
            <a:ext cx="1209272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2625" y="4512125"/>
            <a:ext cx="596000" cy="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Athena Cons</a:t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4755638" y="1810025"/>
            <a:ext cx="1835100" cy="1824544"/>
            <a:chOff x="6325413" y="1619175"/>
            <a:chExt cx="1835100" cy="1824544"/>
          </a:xfrm>
        </p:grpSpPr>
        <p:pic>
          <p:nvPicPr>
            <p:cNvPr id="172" name="Google Shape;17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0450" y="1619175"/>
              <a:ext cx="1245025" cy="124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0"/>
            <p:cNvSpPr txBox="1"/>
            <p:nvPr/>
          </p:nvSpPr>
          <p:spPr>
            <a:xfrm>
              <a:off x="6325413" y="2946919"/>
              <a:ext cx="1835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Very slow if not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used properly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1980256" y="1810025"/>
            <a:ext cx="1835100" cy="1875944"/>
            <a:chOff x="3190950" y="1619175"/>
            <a:chExt cx="1835100" cy="1875944"/>
          </a:xfrm>
        </p:grpSpPr>
        <p:pic>
          <p:nvPicPr>
            <p:cNvPr id="175" name="Google Shape;17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85987" y="1619175"/>
              <a:ext cx="1245025" cy="124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0"/>
            <p:cNvSpPr txBox="1"/>
            <p:nvPr/>
          </p:nvSpPr>
          <p:spPr>
            <a:xfrm>
              <a:off x="3190950" y="2998319"/>
              <a:ext cx="1835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 update/delete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Practices</a:t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>
            <a:off x="774050" y="1363900"/>
            <a:ext cx="5093475" cy="453725"/>
            <a:chOff x="774050" y="1363900"/>
            <a:chExt cx="5093475" cy="453725"/>
          </a:xfrm>
        </p:grpSpPr>
        <p:pic>
          <p:nvPicPr>
            <p:cNvPr id="183" name="Google Shape;18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050" y="1363900"/>
              <a:ext cx="453725" cy="45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1"/>
            <p:cNvSpPr txBox="1"/>
            <p:nvPr/>
          </p:nvSpPr>
          <p:spPr>
            <a:xfrm>
              <a:off x="1304825" y="1363963"/>
              <a:ext cx="4562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Apache Parquet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774050" y="2056369"/>
            <a:ext cx="5093475" cy="453725"/>
            <a:chOff x="774050" y="2056369"/>
            <a:chExt cx="5093475" cy="453725"/>
          </a:xfrm>
        </p:grpSpPr>
        <p:pic>
          <p:nvPicPr>
            <p:cNvPr id="186" name="Google Shape;18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050" y="2056369"/>
              <a:ext cx="453725" cy="45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1"/>
            <p:cNvSpPr txBox="1"/>
            <p:nvPr/>
          </p:nvSpPr>
          <p:spPr>
            <a:xfrm>
              <a:off x="1304825" y="2056432"/>
              <a:ext cx="4562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Split into smaller parts 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&gt;200MB/part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774050" y="2748850"/>
            <a:ext cx="5093475" cy="453725"/>
            <a:chOff x="774050" y="2748850"/>
            <a:chExt cx="5093475" cy="453725"/>
          </a:xfrm>
        </p:grpSpPr>
        <p:pic>
          <p:nvPicPr>
            <p:cNvPr id="189" name="Google Shape;18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050" y="2748850"/>
              <a:ext cx="453725" cy="45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1"/>
            <p:cNvSpPr txBox="1"/>
            <p:nvPr/>
          </p:nvSpPr>
          <p:spPr>
            <a:xfrm>
              <a:off x="1304825" y="2748913"/>
              <a:ext cx="4562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Streamable compression i.e. SNAPPY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774050" y="3474406"/>
            <a:ext cx="5093475" cy="453725"/>
            <a:chOff x="774050" y="3474406"/>
            <a:chExt cx="5093475" cy="453725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050" y="3474406"/>
              <a:ext cx="453725" cy="45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 txBox="1"/>
            <p:nvPr/>
          </p:nvSpPr>
          <p:spPr>
            <a:xfrm>
              <a:off x="1304825" y="3474469"/>
              <a:ext cx="4562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partitions and optimize costs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774050" y="4183425"/>
            <a:ext cx="5093475" cy="453725"/>
            <a:chOff x="774050" y="4183425"/>
            <a:chExt cx="5093475" cy="453725"/>
          </a:xfrm>
        </p:grpSpPr>
        <p:pic>
          <p:nvPicPr>
            <p:cNvPr id="195" name="Google Shape;19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050" y="4183425"/>
              <a:ext cx="453725" cy="45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1"/>
            <p:cNvSpPr txBox="1"/>
            <p:nvPr/>
          </p:nvSpPr>
          <p:spPr>
            <a:xfrm>
              <a:off x="1304825" y="4183488"/>
              <a:ext cx="4562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Glue to map your schema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2316875" y="1957200"/>
            <a:ext cx="4510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Amazon Athena - Under The Hood</a:t>
            </a: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>
            <a:off x="820100" y="1345700"/>
            <a:ext cx="3576000" cy="3446700"/>
            <a:chOff x="849700" y="1353100"/>
            <a:chExt cx="3576000" cy="3446700"/>
          </a:xfrm>
        </p:grpSpPr>
        <p:pic>
          <p:nvPicPr>
            <p:cNvPr id="208" name="Google Shape;20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5103" y="1353100"/>
              <a:ext cx="1577399" cy="141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3"/>
            <p:cNvSpPr txBox="1"/>
            <p:nvPr/>
          </p:nvSpPr>
          <p:spPr>
            <a:xfrm>
              <a:off x="849700" y="2916100"/>
              <a:ext cx="3576000" cy="18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Apache Hive is a data warehouse software project built on top of Apache Hadoop for providing data query and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Athena uses Hive only for DDL (Data Definition Language) and for creation/modification and deletion of tables and/or partitions.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4484825" y="1465838"/>
            <a:ext cx="3717627" cy="3370888"/>
            <a:chOff x="4484825" y="1728200"/>
            <a:chExt cx="3717627" cy="3370888"/>
          </a:xfrm>
        </p:grpSpPr>
        <p:pic>
          <p:nvPicPr>
            <p:cNvPr id="211" name="Google Shape;21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1002" y="1728200"/>
              <a:ext cx="3221450" cy="1014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3"/>
            <p:cNvSpPr txBox="1"/>
            <p:nvPr/>
          </p:nvSpPr>
          <p:spPr>
            <a:xfrm>
              <a:off x="4484825" y="3191088"/>
              <a:ext cx="3717600" cy="19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 source distributed SQL query engine for running interactive analytic queries against data sources of all sizes (GBs to PBs)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https://aws.amazon.com/blogs/big-data/top-10-performance-tuning-tips-for-amazon-athena/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375" y="1767825"/>
            <a:ext cx="935750" cy="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4119" y="1767825"/>
            <a:ext cx="935750" cy="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08700" y="3224175"/>
            <a:ext cx="935750" cy="9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722775" y="2795275"/>
            <a:ext cx="2324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10 Years of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~2 Years at Orfium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779450" y="2795275"/>
            <a:ext cx="1767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501800" y="2811675"/>
            <a:ext cx="1767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1,5 Years on 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1925" y="4613573"/>
            <a:ext cx="942075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8679" y="4613565"/>
            <a:ext cx="1209272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92625" y="4512125"/>
            <a:ext cx="596000" cy="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9550" y="1827201"/>
            <a:ext cx="1452425" cy="8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Lakes</a:t>
            </a: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1061392" y="1590977"/>
            <a:ext cx="1636542" cy="992547"/>
            <a:chOff x="634713" y="1655403"/>
            <a:chExt cx="1835100" cy="992547"/>
          </a:xfrm>
        </p:grpSpPr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0436" y="1655403"/>
              <a:ext cx="591833" cy="541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3"/>
            <p:cNvSpPr txBox="1"/>
            <p:nvPr/>
          </p:nvSpPr>
          <p:spPr>
            <a:xfrm>
              <a:off x="634713" y="2151150"/>
              <a:ext cx="1835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data in one place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3090326" y="2699575"/>
            <a:ext cx="1797002" cy="1205020"/>
            <a:chOff x="3595051" y="1432655"/>
            <a:chExt cx="1953900" cy="1205020"/>
          </a:xfrm>
        </p:grpSpPr>
        <p:pic>
          <p:nvPicPr>
            <p:cNvPr id="83" name="Google Shape;8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81002" y="1432655"/>
              <a:ext cx="735757" cy="70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3"/>
            <p:cNvSpPr txBox="1"/>
            <p:nvPr/>
          </p:nvSpPr>
          <p:spPr>
            <a:xfrm>
              <a:off x="3595051" y="2140875"/>
              <a:ext cx="1953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Quick insertion of data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3442325" y="1552500"/>
            <a:ext cx="1093032" cy="1069502"/>
            <a:chOff x="7205838" y="1570822"/>
            <a:chExt cx="1453500" cy="1069502"/>
          </a:xfrm>
        </p:grpSpPr>
        <p:pic>
          <p:nvPicPr>
            <p:cNvPr id="86" name="Google Shape;8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43690" y="1570822"/>
              <a:ext cx="720412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3"/>
            <p:cNvSpPr txBox="1"/>
            <p:nvPr/>
          </p:nvSpPr>
          <p:spPr>
            <a:xfrm>
              <a:off x="7205838" y="2143524"/>
              <a:ext cx="14535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access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903165" y="2824382"/>
            <a:ext cx="1952978" cy="1095515"/>
            <a:chOff x="1672813" y="3667525"/>
            <a:chExt cx="2381100" cy="1148700"/>
          </a:xfrm>
        </p:grpSpPr>
        <p:sp>
          <p:nvSpPr>
            <p:cNvPr id="89" name="Google Shape;89;p3"/>
            <p:cNvSpPr txBox="1"/>
            <p:nvPr/>
          </p:nvSpPr>
          <p:spPr>
            <a:xfrm>
              <a:off x="1672813" y="4319425"/>
              <a:ext cx="2381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Combine different formats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12783" y="3667525"/>
              <a:ext cx="651900" cy="65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3100" y="1183076"/>
            <a:ext cx="3437175" cy="34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Building a Data Lake on AWS</a:t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20973" l="10803" r="14278" t="0"/>
          <a:stretch/>
        </p:blipFill>
        <p:spPr>
          <a:xfrm>
            <a:off x="6387075" y="2328763"/>
            <a:ext cx="1693701" cy="12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19563" l="0" r="0" t="3010"/>
          <a:stretch/>
        </p:blipFill>
        <p:spPr>
          <a:xfrm>
            <a:off x="3932250" y="2369050"/>
            <a:ext cx="1090125" cy="1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5">
            <a:alphaModFix/>
          </a:blip>
          <a:srcRect b="24344" l="17550" r="15838" t="0"/>
          <a:stretch/>
        </p:blipFill>
        <p:spPr>
          <a:xfrm>
            <a:off x="1085950" y="2288488"/>
            <a:ext cx="1481600" cy="12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1069100" y="3771350"/>
            <a:ext cx="1515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476275" y="3712150"/>
            <a:ext cx="1515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Athena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687988" y="3771350"/>
            <a:ext cx="1515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Glue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Amazon Glue - Schema Discover/Crawlers</a:t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>
            <a:off x="1073475" y="1363725"/>
            <a:ext cx="3879925" cy="661525"/>
            <a:chOff x="1073475" y="1363725"/>
            <a:chExt cx="3879925" cy="661525"/>
          </a:xfrm>
        </p:grpSpPr>
        <p:pic>
          <p:nvPicPr>
            <p:cNvPr id="109" name="Google Shape;10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3475" y="1363725"/>
              <a:ext cx="661525" cy="66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5"/>
            <p:cNvSpPr txBox="1"/>
            <p:nvPr/>
          </p:nvSpPr>
          <p:spPr>
            <a:xfrm>
              <a:off x="2192200" y="1382938"/>
              <a:ext cx="27612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Discover new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 schema definitions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073463" y="2688150"/>
            <a:ext cx="3879937" cy="661525"/>
            <a:chOff x="1073463" y="2807787"/>
            <a:chExt cx="3879937" cy="661525"/>
          </a:xfrm>
        </p:grpSpPr>
        <p:pic>
          <p:nvPicPr>
            <p:cNvPr id="112" name="Google Shape;11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3463" y="2807787"/>
              <a:ext cx="661525" cy="66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5"/>
            <p:cNvSpPr txBox="1"/>
            <p:nvPr/>
          </p:nvSpPr>
          <p:spPr>
            <a:xfrm>
              <a:off x="2192200" y="2826975"/>
              <a:ext cx="27612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schema changes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Hive style partitions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1073475" y="4012575"/>
            <a:ext cx="3879925" cy="661524"/>
            <a:chOff x="1073475" y="4012575"/>
            <a:chExt cx="3879925" cy="661524"/>
          </a:xfrm>
        </p:grpSpPr>
        <p:pic>
          <p:nvPicPr>
            <p:cNvPr id="115" name="Google Shape;11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475" y="4012575"/>
              <a:ext cx="661524" cy="661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5"/>
            <p:cNvSpPr txBox="1"/>
            <p:nvPr/>
          </p:nvSpPr>
          <p:spPr>
            <a:xfrm>
              <a:off x="2192200" y="4012575"/>
              <a:ext cx="27612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 ad hoc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 scheduled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Amazon Athena - Overview</a:t>
            </a:r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529025" y="2153913"/>
            <a:ext cx="1161600" cy="1449012"/>
            <a:chOff x="529025" y="2153913"/>
            <a:chExt cx="1161600" cy="1449012"/>
          </a:xfrm>
        </p:grpSpPr>
        <p:pic>
          <p:nvPicPr>
            <p:cNvPr id="123" name="Google Shape;12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988" y="2153913"/>
              <a:ext cx="835675" cy="83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6"/>
            <p:cNvSpPr txBox="1"/>
            <p:nvPr/>
          </p:nvSpPr>
          <p:spPr>
            <a:xfrm>
              <a:off x="529025" y="3156825"/>
              <a:ext cx="1161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Serverless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61700" y="2153913"/>
            <a:ext cx="1601700" cy="1449012"/>
            <a:chOff x="2488350" y="2153913"/>
            <a:chExt cx="1601700" cy="1449012"/>
          </a:xfrm>
        </p:grpSpPr>
        <p:pic>
          <p:nvPicPr>
            <p:cNvPr id="126" name="Google Shape;12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1363" y="2153913"/>
              <a:ext cx="835675" cy="83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6"/>
            <p:cNvSpPr txBox="1"/>
            <p:nvPr/>
          </p:nvSpPr>
          <p:spPr>
            <a:xfrm>
              <a:off x="2488350" y="3156825"/>
              <a:ext cx="16017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 Availability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5034475" y="2153913"/>
            <a:ext cx="1161600" cy="1449012"/>
            <a:chOff x="4887775" y="2153913"/>
            <a:chExt cx="1161600" cy="1449012"/>
          </a:xfrm>
        </p:grpSpPr>
        <p:pic>
          <p:nvPicPr>
            <p:cNvPr id="129" name="Google Shape;12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50738" y="2153913"/>
              <a:ext cx="835675" cy="83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6"/>
            <p:cNvSpPr txBox="1"/>
            <p:nvPr/>
          </p:nvSpPr>
          <p:spPr>
            <a:xfrm>
              <a:off x="4887775" y="3156825"/>
              <a:ext cx="1161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to Use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6"/>
          <p:cNvGrpSpPr/>
          <p:nvPr/>
        </p:nvGrpSpPr>
        <p:grpSpPr>
          <a:xfrm>
            <a:off x="7067150" y="2144461"/>
            <a:ext cx="1384800" cy="1458464"/>
            <a:chOff x="7067150" y="2144461"/>
            <a:chExt cx="1384800" cy="1458464"/>
          </a:xfrm>
        </p:grpSpPr>
        <p:pic>
          <p:nvPicPr>
            <p:cNvPr id="132" name="Google Shape;13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41713" y="2144461"/>
              <a:ext cx="835674" cy="854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"/>
            <p:cNvSpPr txBox="1"/>
            <p:nvPr/>
          </p:nvSpPr>
          <p:spPr>
            <a:xfrm>
              <a:off x="7067150" y="3156825"/>
              <a:ext cx="1384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5$ / TB of scan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Simple Serverless Data Lake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532100"/>
            <a:ext cx="52578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830275" y="1953025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591900" y="4408650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formats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5833675" y="3553350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“Database”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1741050" y="476525"/>
            <a:ext cx="56619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75" y="2263200"/>
            <a:ext cx="3934286" cy="1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Athena Pros</a:t>
            </a: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642025" y="1607851"/>
            <a:ext cx="1289400" cy="1449025"/>
            <a:chOff x="529025" y="2153913"/>
            <a:chExt cx="1289400" cy="1449025"/>
          </a:xfrm>
        </p:grpSpPr>
        <p:pic>
          <p:nvPicPr>
            <p:cNvPr id="155" name="Google Shape;15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888" y="2153913"/>
              <a:ext cx="835675" cy="83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9"/>
            <p:cNvSpPr txBox="1"/>
            <p:nvPr/>
          </p:nvSpPr>
          <p:spPr>
            <a:xfrm>
              <a:off x="529025" y="3156838"/>
              <a:ext cx="12894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Serverless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to setup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551425" y="1607851"/>
            <a:ext cx="1384800" cy="1458464"/>
            <a:chOff x="7067150" y="2144461"/>
            <a:chExt cx="1384800" cy="1458464"/>
          </a:xfrm>
        </p:grpSpPr>
        <p:pic>
          <p:nvPicPr>
            <p:cNvPr id="158" name="Google Shape;15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41713" y="2144461"/>
              <a:ext cx="835674" cy="854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9"/>
            <p:cNvSpPr txBox="1"/>
            <p:nvPr/>
          </p:nvSpPr>
          <p:spPr>
            <a:xfrm>
              <a:off x="7067150" y="3156825"/>
              <a:ext cx="1384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Very Cheap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5$ / TB of scan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9"/>
          <p:cNvGrpSpPr/>
          <p:nvPr/>
        </p:nvGrpSpPr>
        <p:grpSpPr>
          <a:xfrm>
            <a:off x="4397638" y="1607851"/>
            <a:ext cx="1835100" cy="1608592"/>
            <a:chOff x="634713" y="1039358"/>
            <a:chExt cx="1835100" cy="1608592"/>
          </a:xfrm>
        </p:grpSpPr>
        <p:pic>
          <p:nvPicPr>
            <p:cNvPr id="161" name="Google Shape;16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6729" y="1039358"/>
              <a:ext cx="1131087" cy="103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9"/>
            <p:cNvSpPr txBox="1"/>
            <p:nvPr/>
          </p:nvSpPr>
          <p:spPr>
            <a:xfrm>
              <a:off x="634713" y="2151150"/>
              <a:ext cx="1835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Big 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Low latency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6598050" y="1607851"/>
            <a:ext cx="1835100" cy="1636894"/>
            <a:chOff x="6598050" y="1689875"/>
            <a:chExt cx="1835100" cy="1636894"/>
          </a:xfrm>
        </p:grpSpPr>
        <p:pic>
          <p:nvPicPr>
            <p:cNvPr id="164" name="Google Shape;16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91863" y="1689875"/>
              <a:ext cx="1047475" cy="104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 txBox="1"/>
            <p:nvPr/>
          </p:nvSpPr>
          <p:spPr>
            <a:xfrm>
              <a:off x="6598050" y="2829969"/>
              <a:ext cx="18351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Federated (beta)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