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86" r:id="rId9"/>
    <p:sldId id="262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546" y="3721608"/>
            <a:ext cx="7077456" cy="1243584"/>
          </a:xfrm>
        </p:spPr>
        <p:txBody>
          <a:bodyPr/>
          <a:lstStyle/>
          <a:p>
            <a:r>
              <a:rPr lang="en-US" dirty="0" smtClean="0"/>
              <a:t>SQL Injection Using MYSQL Database Queries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3018" y="563418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- Prajwal Nimkarde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57745"/>
            <a:ext cx="11215235" cy="481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1. </a:t>
            </a:r>
            <a:r>
              <a:rPr lang="en-US" sz="1200" b="1" dirty="0" smtClean="0"/>
              <a:t>Classic</a:t>
            </a:r>
            <a:r>
              <a:rPr lang="en-US" sz="1200" b="1" dirty="0" smtClean="0"/>
              <a:t> </a:t>
            </a:r>
            <a:r>
              <a:rPr lang="en-US" sz="1200" b="1" dirty="0"/>
              <a:t>SQL Injection</a:t>
            </a:r>
            <a:r>
              <a:rPr lang="en-US" sz="1200" dirty="0"/>
              <a:t>: </a:t>
            </a:r>
            <a:r>
              <a:rPr lang="en-US" sz="1200" dirty="0" smtClean="0"/>
              <a:t>					        </a:t>
            </a:r>
            <a:r>
              <a:rPr lang="en-US" sz="1200" b="1" dirty="0" smtClean="0"/>
              <a:t>2</a:t>
            </a:r>
            <a:r>
              <a:rPr lang="en-US" sz="1200" b="1" dirty="0"/>
              <a:t>. Union-based 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3</a:t>
            </a:r>
            <a:r>
              <a:rPr lang="en-US" sz="1200" b="1" dirty="0"/>
              <a:t>. </a:t>
            </a:r>
            <a:r>
              <a:rPr lang="en-US" sz="1200" b="1" dirty="0" smtClean="0"/>
              <a:t>Time </a:t>
            </a:r>
            <a:r>
              <a:rPr lang="en-US" sz="1200" b="1" dirty="0" smtClean="0"/>
              <a:t>Based </a:t>
            </a:r>
            <a:r>
              <a:rPr lang="en-US" sz="1200" b="1" dirty="0"/>
              <a:t>SQL Injection</a:t>
            </a:r>
            <a:r>
              <a:rPr lang="en-US" sz="1200" dirty="0" smtClean="0"/>
              <a:t>:				        </a:t>
            </a:r>
            <a:r>
              <a:rPr lang="en-US" sz="1200" b="1" dirty="0"/>
              <a:t>4. </a:t>
            </a:r>
            <a:r>
              <a:rPr lang="en-US" sz="1200" b="1" dirty="0" smtClean="0"/>
              <a:t>Error based</a:t>
            </a:r>
            <a:r>
              <a:rPr lang="en-US" sz="1200" b="1" dirty="0" smtClean="0"/>
              <a:t> </a:t>
            </a:r>
            <a:r>
              <a:rPr lang="en-US" sz="1200" b="1" dirty="0"/>
              <a:t>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" y="1611113"/>
            <a:ext cx="5394036" cy="2156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71" y="1672409"/>
            <a:ext cx="5394036" cy="2197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" y="4287494"/>
            <a:ext cx="5477143" cy="2392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70" y="4287495"/>
            <a:ext cx="5394037" cy="2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6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SQL Injection continues to be one of the most dangerous and </a:t>
            </a:r>
            <a:r>
              <a:rPr lang="en-US" sz="1400" dirty="0" smtClean="0"/>
              <a:t>prevalent vulnerabilities </a:t>
            </a:r>
            <a:r>
              <a:rPr lang="en-US" sz="1400" dirty="0"/>
              <a:t>in web applications today. As demonstrated in this project, </a:t>
            </a:r>
            <a:r>
              <a:rPr lang="en-US" sz="1400" dirty="0" smtClean="0"/>
              <a:t>SQL Injection </a:t>
            </a:r>
            <a:r>
              <a:rPr lang="en-US" sz="1400" dirty="0"/>
              <a:t>exploits weaknesses in user input validation, allowing attackers to </a:t>
            </a:r>
            <a:r>
              <a:rPr lang="en-US" sz="1400" dirty="0" smtClean="0"/>
              <a:t>execute unauthorized </a:t>
            </a:r>
            <a:r>
              <a:rPr lang="en-US" sz="1400" dirty="0"/>
              <a:t>SQL queries. The consequences of a successful SQL Injection </a:t>
            </a:r>
            <a:r>
              <a:rPr lang="en-US" sz="1400" dirty="0" smtClean="0"/>
              <a:t>attack can </a:t>
            </a:r>
            <a:r>
              <a:rPr lang="en-US" sz="1400" dirty="0"/>
              <a:t>be devastating, ranging from data theft to complete system </a:t>
            </a:r>
            <a:r>
              <a:rPr lang="en-US" sz="1400" dirty="0" smtClean="0"/>
              <a:t>compromise.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From </a:t>
            </a:r>
            <a:r>
              <a:rPr lang="en-US" sz="1400" dirty="0"/>
              <a:t>the examples and techniques outlined in this project, it’s clear that even </a:t>
            </a:r>
            <a:r>
              <a:rPr lang="en-US" sz="1400" dirty="0" smtClean="0"/>
              <a:t>a simple </a:t>
            </a:r>
            <a:r>
              <a:rPr lang="en-US" sz="1400" dirty="0"/>
              <a:t>application can be vulnerable if proper security measures are not taken. </a:t>
            </a:r>
            <a:r>
              <a:rPr lang="en-US" sz="1400" dirty="0" smtClean="0"/>
              <a:t>We showed </a:t>
            </a:r>
            <a:r>
              <a:rPr lang="en-US" sz="1400" dirty="0"/>
              <a:t>how common SQL Injection methods, such as union-based and </a:t>
            </a:r>
            <a:r>
              <a:rPr lang="en-US" sz="1400" dirty="0" smtClean="0"/>
              <a:t>error based attacks</a:t>
            </a:r>
            <a:r>
              <a:rPr lang="en-US" sz="1400" dirty="0"/>
              <a:t>, can easily compromise a database.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The </a:t>
            </a:r>
            <a:r>
              <a:rPr lang="en-US" sz="1400" dirty="0"/>
              <a:t>project also highlighted the importance of preventive measures, such as:</a:t>
            </a:r>
          </a:p>
          <a:p>
            <a:r>
              <a:rPr lang="en-US" sz="1400" dirty="0" smtClean="0"/>
              <a:t>Using </a:t>
            </a:r>
            <a:r>
              <a:rPr lang="en-US" sz="1400" dirty="0"/>
              <a:t>prepared statements and parameterized queries to ensure that user</a:t>
            </a:r>
          </a:p>
          <a:p>
            <a:r>
              <a:rPr lang="en-US" sz="1400" dirty="0"/>
              <a:t>inputs are treated as data rather than executable SQL code.</a:t>
            </a:r>
          </a:p>
          <a:p>
            <a:r>
              <a:rPr lang="en-US" sz="1400" dirty="0" smtClean="0"/>
              <a:t>Implementing </a:t>
            </a:r>
            <a:r>
              <a:rPr lang="en-US" sz="1400" dirty="0"/>
              <a:t>input validation and escaping special characters to reduce </a:t>
            </a:r>
            <a:r>
              <a:rPr lang="en-US" sz="1400" dirty="0" smtClean="0"/>
              <a:t>the risk </a:t>
            </a:r>
            <a:r>
              <a:rPr lang="en-US" sz="1400" dirty="0"/>
              <a:t>of SQL Injection.</a:t>
            </a:r>
          </a:p>
          <a:p>
            <a:r>
              <a:rPr lang="en-US" sz="1400" dirty="0" smtClean="0"/>
              <a:t>Limiting </a:t>
            </a:r>
            <a:r>
              <a:rPr lang="en-US" sz="1400" dirty="0"/>
              <a:t>database permissions to minimize the impact of an attack if it occurs.</a:t>
            </a:r>
          </a:p>
        </p:txBody>
      </p:sp>
    </p:spTree>
    <p:extLst>
      <p:ext uri="{BB962C8B-B14F-4D97-AF65-F5344CB8AC3E}">
        <p14:creationId xmlns:p14="http://schemas.microsoft.com/office/powerpoint/2010/main" val="100507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86" y="847436"/>
            <a:ext cx="7781544" cy="859055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06491"/>
            <a:ext cx="6803136" cy="422325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to SQL Injection </a:t>
            </a:r>
          </a:p>
          <a:p>
            <a:r>
              <a:rPr lang="en-US" dirty="0">
                <a:solidFill>
                  <a:schemeClr val="bg1"/>
                </a:solidFill>
              </a:rPr>
              <a:t>2. Types of SQL Injection Attacks </a:t>
            </a:r>
          </a:p>
          <a:p>
            <a:r>
              <a:rPr lang="en-US" dirty="0">
                <a:solidFill>
                  <a:schemeClr val="bg1"/>
                </a:solidFill>
              </a:rPr>
              <a:t>4. Preventing SQL Injection Attacks </a:t>
            </a:r>
          </a:p>
          <a:p>
            <a:r>
              <a:rPr lang="en-US" dirty="0">
                <a:solidFill>
                  <a:schemeClr val="bg1"/>
                </a:solidFill>
              </a:rPr>
              <a:t>5. Database Structure and Setup </a:t>
            </a:r>
          </a:p>
          <a:p>
            <a:r>
              <a:rPr lang="en-US" dirty="0">
                <a:solidFill>
                  <a:schemeClr val="bg1"/>
                </a:solidFill>
              </a:rPr>
              <a:t>6. Example Queries for SQL Injection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Execution and Results </a:t>
            </a:r>
          </a:p>
          <a:p>
            <a:r>
              <a:rPr lang="en-US" dirty="0">
                <a:solidFill>
                  <a:schemeClr val="bg1"/>
                </a:solidFill>
              </a:rPr>
              <a:t>8. Conclusion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86" y="729674"/>
            <a:ext cx="7781544" cy="96758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Introduction to SQL Injection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0327"/>
            <a:ext cx="10826750" cy="436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Injection (</a:t>
            </a:r>
            <a:r>
              <a:rPr lang="en-US" dirty="0" err="1">
                <a:solidFill>
                  <a:schemeClr val="bg1"/>
                </a:solidFill>
              </a:rPr>
              <a:t>SQLi</a:t>
            </a:r>
            <a:r>
              <a:rPr lang="en-US" dirty="0">
                <a:solidFill>
                  <a:schemeClr val="bg1"/>
                </a:solidFill>
              </a:rPr>
              <a:t>) is one of the most common forms of cyberattacks that </a:t>
            </a:r>
            <a:r>
              <a:rPr lang="en-US" dirty="0" smtClean="0">
                <a:solidFill>
                  <a:schemeClr val="bg1"/>
                </a:solidFill>
              </a:rPr>
              <a:t>exploit vulnerabilities </a:t>
            </a:r>
            <a:r>
              <a:rPr lang="en-US" dirty="0">
                <a:solidFill>
                  <a:schemeClr val="bg1"/>
                </a:solidFill>
              </a:rPr>
              <a:t>in web applications. An attacker can execute arbitrary </a:t>
            </a:r>
            <a:r>
              <a:rPr lang="en-US" dirty="0" smtClean="0">
                <a:solidFill>
                  <a:schemeClr val="bg1"/>
                </a:solidFill>
              </a:rPr>
              <a:t>SQL code by inserting </a:t>
            </a:r>
            <a:r>
              <a:rPr lang="en-US" dirty="0">
                <a:solidFill>
                  <a:schemeClr val="bg1"/>
                </a:solidFill>
              </a:rPr>
              <a:t>it into an application's query fields, such as forms, </a:t>
            </a:r>
            <a:r>
              <a:rPr lang="en-US" dirty="0" smtClean="0">
                <a:solidFill>
                  <a:schemeClr val="bg1"/>
                </a:solidFill>
              </a:rPr>
              <a:t>URL parameters</a:t>
            </a:r>
            <a:r>
              <a:rPr lang="en-US" dirty="0">
                <a:solidFill>
                  <a:schemeClr val="bg1"/>
                </a:solidFill>
              </a:rPr>
              <a:t>, cookies, </a:t>
            </a:r>
            <a:r>
              <a:rPr lang="en-US" dirty="0" smtClean="0">
                <a:solidFill>
                  <a:schemeClr val="bg1"/>
                </a:solidFill>
              </a:rPr>
              <a:t>or HTTP </a:t>
            </a:r>
            <a:r>
              <a:rPr lang="en-US" dirty="0">
                <a:solidFill>
                  <a:schemeClr val="bg1"/>
                </a:solidFill>
              </a:rPr>
              <a:t>headers. The success of an SQL Injection attack stems from improper validation </a:t>
            </a:r>
            <a:r>
              <a:rPr lang="en-US" dirty="0" smtClean="0">
                <a:solidFill>
                  <a:schemeClr val="bg1"/>
                </a:solidFill>
              </a:rPr>
              <a:t>of user </a:t>
            </a:r>
            <a:r>
              <a:rPr lang="en-US" dirty="0">
                <a:solidFill>
                  <a:schemeClr val="bg1"/>
                </a:solidFill>
              </a:rPr>
              <a:t>inputs, enabling attackers to interact with the database and potentially </a:t>
            </a:r>
            <a:r>
              <a:rPr lang="en-US" dirty="0" smtClean="0">
                <a:solidFill>
                  <a:schemeClr val="bg1"/>
                </a:solidFill>
              </a:rPr>
              <a:t>access, manipulate</a:t>
            </a:r>
            <a:r>
              <a:rPr lang="en-US" dirty="0">
                <a:solidFill>
                  <a:schemeClr val="bg1"/>
                </a:solidFill>
              </a:rPr>
              <a:t>, or delete sensitive information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SQLi</a:t>
            </a:r>
            <a:r>
              <a:rPr lang="en-US" dirty="0">
                <a:solidFill>
                  <a:schemeClr val="bg1"/>
                </a:solidFill>
              </a:rPr>
              <a:t> attacks have been around for over two decades, but they remain a severe threat </a:t>
            </a:r>
            <a:r>
              <a:rPr lang="en-US" dirty="0" smtClean="0">
                <a:solidFill>
                  <a:schemeClr val="bg1"/>
                </a:solidFill>
              </a:rPr>
              <a:t>to web </a:t>
            </a:r>
            <a:r>
              <a:rPr lang="en-US" dirty="0">
                <a:solidFill>
                  <a:schemeClr val="bg1"/>
                </a:solidFill>
              </a:rPr>
              <a:t>applications. This attack method exploits the fact that databases are a </a:t>
            </a:r>
            <a:r>
              <a:rPr lang="en-US" dirty="0" smtClean="0">
                <a:solidFill>
                  <a:schemeClr val="bg1"/>
                </a:solidFill>
              </a:rPr>
              <a:t>central component </a:t>
            </a:r>
            <a:r>
              <a:rPr lang="en-US" dirty="0">
                <a:solidFill>
                  <a:schemeClr val="bg1"/>
                </a:solidFill>
              </a:rPr>
              <a:t>of most web applications, making them an attractive target for </a:t>
            </a:r>
            <a:r>
              <a:rPr lang="en-US" dirty="0" smtClean="0">
                <a:solidFill>
                  <a:schemeClr val="bg1"/>
                </a:solidFill>
              </a:rPr>
              <a:t>malicious actors</a:t>
            </a:r>
            <a:r>
              <a:rPr lang="en-US" dirty="0">
                <a:solidFill>
                  <a:schemeClr val="bg1"/>
                </a:solidFill>
              </a:rPr>
              <a:t>. An </a:t>
            </a:r>
            <a:r>
              <a:rPr lang="en-US" dirty="0" err="1">
                <a:solidFill>
                  <a:schemeClr val="bg1"/>
                </a:solidFill>
              </a:rPr>
              <a:t>SQLi</a:t>
            </a:r>
            <a:r>
              <a:rPr lang="en-US" dirty="0">
                <a:solidFill>
                  <a:schemeClr val="bg1"/>
                </a:solidFill>
              </a:rPr>
              <a:t> can lead to the following types of attacks:</a:t>
            </a:r>
          </a:p>
          <a:p>
            <a:r>
              <a:rPr lang="en-US" dirty="0">
                <a:solidFill>
                  <a:schemeClr val="bg1"/>
                </a:solidFill>
              </a:rPr>
              <a:t> Unauthorized access to protected data.</a:t>
            </a:r>
          </a:p>
          <a:p>
            <a:r>
              <a:rPr lang="en-US" dirty="0">
                <a:solidFill>
                  <a:schemeClr val="bg1"/>
                </a:solidFill>
              </a:rPr>
              <a:t> Database modification, including adding, updating, or deleting records.</a:t>
            </a:r>
          </a:p>
          <a:p>
            <a:r>
              <a:rPr lang="en-US" dirty="0">
                <a:solidFill>
                  <a:schemeClr val="bg1"/>
                </a:solidFill>
              </a:rPr>
              <a:t> Execution of administrative operations on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 Denial of service or complete system compromise.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Types of SQL Injection Attacks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7458"/>
            <a:ext cx="6718300" cy="54427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1. </a:t>
            </a:r>
            <a:r>
              <a:rPr lang="en-US" sz="1200" b="1" dirty="0" smtClean="0"/>
              <a:t>Classic </a:t>
            </a:r>
            <a:r>
              <a:rPr lang="en-US" sz="1200" b="1" smtClean="0"/>
              <a:t>/ Simple</a:t>
            </a:r>
            <a:r>
              <a:rPr lang="en-US" sz="1200" b="1" smtClean="0"/>
              <a:t> </a:t>
            </a:r>
            <a:r>
              <a:rPr lang="en-US" sz="1200" dirty="0" smtClean="0"/>
              <a:t>: </a:t>
            </a:r>
            <a:r>
              <a:rPr lang="en-US" sz="1200" dirty="0" smtClean="0"/>
              <a:t>Classic </a:t>
            </a:r>
            <a:r>
              <a:rPr lang="en-US" sz="1200" dirty="0"/>
              <a:t>SQL Injection involves injecting </a:t>
            </a:r>
            <a:r>
              <a:rPr lang="en-US" sz="1200" dirty="0" smtClean="0"/>
              <a:t>SQL code </a:t>
            </a:r>
            <a:r>
              <a:rPr lang="en-US" sz="1200" dirty="0"/>
              <a:t>directly </a:t>
            </a:r>
            <a:r>
              <a:rPr lang="en-US" sz="1200" dirty="0" smtClean="0"/>
              <a:t>into </a:t>
            </a:r>
            <a:r>
              <a:rPr lang="en-US" sz="1200" dirty="0"/>
              <a:t>a web application’s input fields (e.g., login forms). This is </a:t>
            </a:r>
            <a:r>
              <a:rPr lang="en-US" sz="1200" dirty="0" smtClean="0"/>
              <a:t>one of </a:t>
            </a:r>
            <a:r>
              <a:rPr lang="en-US" sz="1200" dirty="0"/>
              <a:t>the easiest types of attacks to detect since it exploits the </a:t>
            </a:r>
            <a:r>
              <a:rPr lang="en-US" sz="1200" dirty="0" smtClean="0"/>
              <a:t>same communication </a:t>
            </a:r>
            <a:r>
              <a:rPr lang="en-US" sz="1200" dirty="0"/>
              <a:t>channel used to submit the malicious code. Attackers </a:t>
            </a:r>
            <a:r>
              <a:rPr lang="en-US" sz="1200" dirty="0" smtClean="0"/>
              <a:t>can directly </a:t>
            </a:r>
            <a:r>
              <a:rPr lang="en-US" sz="1200" dirty="0"/>
              <a:t>interact with the database, retrieve data, or make modifications.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r>
              <a:rPr lang="en-US" sz="1200" dirty="0"/>
              <a:t> </a:t>
            </a:r>
            <a:r>
              <a:rPr lang="en-US" sz="1200" dirty="0" smtClean="0"/>
              <a:t>SELECT </a:t>
            </a:r>
            <a:r>
              <a:rPr lang="en-US" sz="1200" dirty="0"/>
              <a:t>* FROM </a:t>
            </a:r>
            <a:r>
              <a:rPr lang="en-US" sz="1200" dirty="0" smtClean="0"/>
              <a:t>users WHERE username </a:t>
            </a:r>
            <a:r>
              <a:rPr lang="en-US" sz="1200" dirty="0"/>
              <a:t>= 'admin' -- ' AND password = 'password</a:t>
            </a:r>
            <a:r>
              <a:rPr lang="en-US" sz="1200" dirty="0" smtClean="0"/>
              <a:t>';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2. Blind </a:t>
            </a:r>
            <a:r>
              <a:rPr lang="en-US" sz="1200" b="1" dirty="0"/>
              <a:t>SQL Injection</a:t>
            </a:r>
            <a:r>
              <a:rPr lang="en-US" sz="1200" dirty="0"/>
              <a:t>: </a:t>
            </a:r>
            <a:r>
              <a:rPr lang="en-US" sz="1200" dirty="0" smtClean="0"/>
              <a:t>In </a:t>
            </a:r>
            <a:r>
              <a:rPr lang="en-US" sz="1200" dirty="0"/>
              <a:t>this type of attack, the attacker sends SQL queries </a:t>
            </a:r>
            <a:r>
              <a:rPr lang="en-US" sz="1200" dirty="0" smtClean="0"/>
              <a:t>to the </a:t>
            </a:r>
            <a:r>
              <a:rPr lang="en-US" sz="1200" dirty="0"/>
              <a:t>database but does not directly receive data in response. Instead, they </a:t>
            </a:r>
            <a:r>
              <a:rPr lang="en-US" sz="1200" dirty="0" smtClean="0"/>
              <a:t>infer information </a:t>
            </a:r>
            <a:r>
              <a:rPr lang="en-US" sz="1200" dirty="0"/>
              <a:t>based on the behavior of the application (e.g., timing, </a:t>
            </a:r>
            <a:r>
              <a:rPr lang="en-US" sz="1200" dirty="0" smtClean="0"/>
              <a:t>error messages</a:t>
            </a:r>
            <a:r>
              <a:rPr lang="en-US" sz="1200" dirty="0"/>
              <a:t>, or Boolean outcomes). Blind SQL Injection is harder to detect since </a:t>
            </a:r>
            <a:r>
              <a:rPr lang="en-US" sz="1200" dirty="0" smtClean="0"/>
              <a:t>it doesn't </a:t>
            </a:r>
            <a:r>
              <a:rPr lang="en-US" sz="1200" dirty="0"/>
              <a:t>return data immediately, but it can still compromise </a:t>
            </a:r>
            <a:r>
              <a:rPr lang="en-US" sz="1200" dirty="0" smtClean="0"/>
              <a:t>sensitive information </a:t>
            </a:r>
            <a:r>
              <a:rPr lang="en-US" sz="1200" dirty="0"/>
              <a:t>over time.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users WHERE id = 1 AND 1=1;</a:t>
            </a:r>
          </a:p>
          <a:p>
            <a:pPr marL="0" indent="0">
              <a:buNone/>
            </a:pPr>
            <a:r>
              <a:rPr lang="en-US" sz="1200" dirty="0"/>
              <a:t>SELECT * FROM users WHERE id = 1 AND 1=2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3. Time-Based </a:t>
            </a:r>
            <a:r>
              <a:rPr lang="en-US" sz="1200" b="1" dirty="0"/>
              <a:t>SQL Injection</a:t>
            </a:r>
            <a:r>
              <a:rPr lang="en-US" sz="1200" dirty="0"/>
              <a:t>: </a:t>
            </a:r>
            <a:r>
              <a:rPr lang="en-US" sz="1200" dirty="0" smtClean="0"/>
              <a:t>Time-based </a:t>
            </a:r>
            <a:r>
              <a:rPr lang="en-US" sz="1200" dirty="0"/>
              <a:t>SQL Injection relies on the delay </a:t>
            </a:r>
            <a:r>
              <a:rPr lang="en-US" sz="1200" dirty="0" smtClean="0"/>
              <a:t>in the </a:t>
            </a:r>
            <a:r>
              <a:rPr lang="en-US" sz="1200" dirty="0"/>
              <a:t>database's response to specific queries. An attacker sends SQL code </a:t>
            </a:r>
            <a:r>
              <a:rPr lang="en-US" sz="1200" dirty="0" smtClean="0"/>
              <a:t>that intentionally </a:t>
            </a:r>
            <a:r>
              <a:rPr lang="en-US" sz="1200" dirty="0"/>
              <a:t>delays the database's response if a condition is true. This type </a:t>
            </a:r>
            <a:r>
              <a:rPr lang="en-US" sz="1200" dirty="0" smtClean="0"/>
              <a:t>of attack </a:t>
            </a:r>
            <a:r>
              <a:rPr lang="en-US" sz="1200" dirty="0"/>
              <a:t>is often used when other techniques do not work due to limited </a:t>
            </a:r>
            <a:r>
              <a:rPr lang="en-US" sz="1200" dirty="0" smtClean="0"/>
              <a:t>feedback from </a:t>
            </a:r>
            <a:r>
              <a:rPr lang="en-US" sz="1200" dirty="0"/>
              <a:t>the </a:t>
            </a:r>
            <a:r>
              <a:rPr lang="en-US" sz="1200" dirty="0" smtClean="0"/>
              <a:t>application.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users WHERE IF (username='admin', SLEEP (5), 0);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25600"/>
            <a:ext cx="11215235" cy="455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4. Out-of-Band </a:t>
            </a:r>
            <a:r>
              <a:rPr lang="en-US" sz="1200" b="1" dirty="0"/>
              <a:t>SQL Injection</a:t>
            </a:r>
            <a:r>
              <a:rPr lang="en-US" sz="1200" dirty="0"/>
              <a:t>: Out-of-band SQL Injection sends data via </a:t>
            </a:r>
            <a:r>
              <a:rPr lang="en-US" sz="1200" dirty="0" smtClean="0"/>
              <a:t>an external </a:t>
            </a:r>
            <a:r>
              <a:rPr lang="en-US" sz="1200" dirty="0"/>
              <a:t>channel, such as HTTP or DNS. This type of attack is less common </a:t>
            </a:r>
            <a:r>
              <a:rPr lang="en-US" sz="1200" dirty="0" smtClean="0"/>
              <a:t>but can </a:t>
            </a:r>
            <a:r>
              <a:rPr lang="en-US" sz="1200" dirty="0"/>
              <a:t>be very effective when the database has restricted responses or the </a:t>
            </a:r>
            <a:r>
              <a:rPr lang="en-US" sz="1200" dirty="0" smtClean="0"/>
              <a:t>attacker needs </a:t>
            </a:r>
            <a:r>
              <a:rPr lang="en-US" sz="1200" dirty="0"/>
              <a:t>a separate channel to </a:t>
            </a:r>
            <a:r>
              <a:rPr lang="en-US" sz="1200" dirty="0" err="1"/>
              <a:t>exfiltrate</a:t>
            </a:r>
            <a:r>
              <a:rPr lang="en-US" sz="1200" dirty="0"/>
              <a:t> </a:t>
            </a:r>
            <a:r>
              <a:rPr lang="en-US" sz="1200" dirty="0" smtClean="0"/>
              <a:t>data. 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attacker may use a DNS-based approach to send sensitive data to a </a:t>
            </a:r>
            <a:r>
              <a:rPr lang="en-US" sz="1200" dirty="0" smtClean="0"/>
              <a:t>remote server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19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Preventing SQL Injection Attacks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4500" y="1539458"/>
            <a:ext cx="112141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1. Use </a:t>
            </a:r>
            <a:r>
              <a:rPr lang="en-US" sz="1200" b="1" dirty="0">
                <a:solidFill>
                  <a:schemeClr val="bg1"/>
                </a:solidFill>
              </a:rPr>
              <a:t>Prepared Statements</a:t>
            </a:r>
            <a:r>
              <a:rPr lang="en-US" sz="1200" dirty="0">
                <a:solidFill>
                  <a:schemeClr val="bg1"/>
                </a:solidFill>
              </a:rPr>
              <a:t>: Prepared statements ensure that SQL code and data are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separated. The SQL query is defined first, and then user inputs are passed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separately, preventing direct manipulation of the SQL query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Example</a:t>
            </a:r>
            <a:r>
              <a:rPr lang="en-US" sz="1200" dirty="0">
                <a:solidFill>
                  <a:schemeClr val="bg1"/>
                </a:solidFill>
              </a:rPr>
              <a:t>: SELECT * FROM users WHERE username = ? AND password = ?;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r>
              <a:rPr lang="en-US" sz="1200" b="1" dirty="0">
                <a:solidFill>
                  <a:schemeClr val="bg1"/>
                </a:solidFill>
              </a:rPr>
              <a:t>. Parameterized Queries</a:t>
            </a:r>
            <a:r>
              <a:rPr lang="en-US" sz="1200" dirty="0">
                <a:solidFill>
                  <a:schemeClr val="bg1"/>
                </a:solidFill>
              </a:rPr>
              <a:t>: Parameterized queries work similarly to prepared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statements and prevent SQL Injection by ensuring user input is treated strictly 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 and not executable code.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r>
              <a:rPr lang="en-US" sz="1200" b="1" dirty="0">
                <a:solidFill>
                  <a:schemeClr val="bg1"/>
                </a:solidFill>
              </a:rPr>
              <a:t>. Input Validation and Sanitization</a:t>
            </a:r>
            <a:r>
              <a:rPr lang="en-US" sz="1200" dirty="0">
                <a:solidFill>
                  <a:schemeClr val="bg1"/>
                </a:solidFill>
              </a:rPr>
              <a:t>: Input validation ensures that only valid data is</a:t>
            </a:r>
          </a:p>
          <a:p>
            <a:r>
              <a:rPr lang="en-US" sz="1200" dirty="0">
                <a:solidFill>
                  <a:schemeClr val="bg1"/>
                </a:solidFill>
              </a:rPr>
              <a:t>accepted from users. Implement strict validation rules for input fields, such as using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regex patterns to filter out potentially dangerous characters like </a:t>
            </a:r>
            <a:r>
              <a:rPr lang="en-US" sz="1200" dirty="0" smtClean="0">
                <a:solidFill>
                  <a:schemeClr val="bg1"/>
                </a:solidFill>
              </a:rPr>
              <a:t>';--.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4. Use ORMs (Object-Relational Mappers)</a:t>
            </a:r>
            <a:r>
              <a:rPr lang="en-US" sz="1200" dirty="0">
                <a:solidFill>
                  <a:schemeClr val="bg1"/>
                </a:solidFill>
              </a:rPr>
              <a:t>: Using ORM frameworks such as Hibernate</a:t>
            </a:r>
          </a:p>
          <a:p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/>
                </a:solidFill>
              </a:rPr>
              <a:t>SQLAlchemy</a:t>
            </a:r>
            <a:r>
              <a:rPr lang="en-US" sz="1200" dirty="0">
                <a:solidFill>
                  <a:schemeClr val="bg1"/>
                </a:solidFill>
              </a:rPr>
              <a:t> can abstract away manual SQL query building, thereby reducing the</a:t>
            </a:r>
          </a:p>
          <a:p>
            <a:r>
              <a:rPr lang="en-US" sz="1200" dirty="0">
                <a:solidFill>
                  <a:schemeClr val="bg1"/>
                </a:solidFill>
              </a:rPr>
              <a:t>likelihood of SQL Injection.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r>
              <a:rPr lang="en-US" sz="1200" b="1" dirty="0">
                <a:solidFill>
                  <a:schemeClr val="bg1"/>
                </a:solidFill>
              </a:rPr>
              <a:t>. Escaping Special Characters</a:t>
            </a:r>
            <a:r>
              <a:rPr lang="en-US" sz="1200" dirty="0">
                <a:solidFill>
                  <a:schemeClr val="bg1"/>
                </a:solidFill>
              </a:rPr>
              <a:t>: If you're unable to use prepared statements, you must</a:t>
            </a:r>
          </a:p>
          <a:p>
            <a:r>
              <a:rPr lang="en-US" sz="1200" dirty="0">
                <a:solidFill>
                  <a:schemeClr val="bg1"/>
                </a:solidFill>
              </a:rPr>
              <a:t>escape special characters (e.g., quotes and semicolons) in the user input to prevent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them from altering the SQL query.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r>
              <a:rPr lang="en-US" sz="1200" b="1" dirty="0">
                <a:solidFill>
                  <a:schemeClr val="bg1"/>
                </a:solidFill>
              </a:rPr>
              <a:t>. Database Privilege Management</a:t>
            </a:r>
            <a:r>
              <a:rPr lang="en-US" sz="1200" dirty="0">
                <a:solidFill>
                  <a:schemeClr val="bg1"/>
                </a:solidFill>
              </a:rPr>
              <a:t>: Ensure that database accounts used by your</a:t>
            </a:r>
          </a:p>
          <a:p>
            <a:r>
              <a:rPr lang="en-US" sz="1200" dirty="0">
                <a:solidFill>
                  <a:schemeClr val="bg1"/>
                </a:solidFill>
              </a:rPr>
              <a:t>application have the least privileges necessary. Avoid giving the web application's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database user excessive permissions, such as full administrative access.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Database Structure and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600" dirty="0"/>
              <a:t>Database 1: </a:t>
            </a:r>
            <a:r>
              <a:rPr lang="en-IN" sz="1600" dirty="0" err="1" smtClean="0"/>
              <a:t>User_Authentication</a:t>
            </a:r>
            <a:endParaRPr lang="en-IN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IN" sz="1600" dirty="0"/>
              <a:t> </a:t>
            </a:r>
            <a:r>
              <a:rPr lang="en-IN" sz="1600" dirty="0" smtClean="0"/>
              <a:t>Tables </a:t>
            </a:r>
            <a:r>
              <a:rPr lang="en-IN" sz="1600" dirty="0"/>
              <a:t>used in this databases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1. users 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2. </a:t>
            </a:r>
            <a:r>
              <a:rPr lang="en-IN" sz="1600" dirty="0" err="1" smtClean="0"/>
              <a:t>use_roles</a:t>
            </a:r>
            <a:r>
              <a:rPr lang="en-IN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3. </a:t>
            </a:r>
            <a:r>
              <a:rPr lang="en-IN" sz="1600" dirty="0" err="1" smtClean="0"/>
              <a:t>login_attempts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4. </a:t>
            </a:r>
            <a:r>
              <a:rPr lang="en-IN" sz="1600" dirty="0" err="1" smtClean="0"/>
              <a:t>user_sessions</a:t>
            </a:r>
            <a:r>
              <a:rPr lang="en-IN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5. </a:t>
            </a:r>
            <a:r>
              <a:rPr lang="en-IN" sz="1600" dirty="0" err="1"/>
              <a:t>p</a:t>
            </a:r>
            <a:r>
              <a:rPr lang="en-IN" sz="1600" dirty="0" err="1" smtClean="0"/>
              <a:t>assword_resets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IN" sz="1600" dirty="0"/>
              <a:t>Tables: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</a:t>
            </a:r>
            <a:r>
              <a:rPr lang="en-IN" sz="1600" dirty="0" smtClean="0"/>
              <a:t> 1. users </a:t>
            </a:r>
            <a:r>
              <a:rPr lang="en-IN" sz="1600" dirty="0"/>
              <a:t>(id, username, password, email)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2. </a:t>
            </a:r>
            <a:r>
              <a:rPr lang="en-IN" sz="1600" dirty="0" err="1" smtClean="0"/>
              <a:t>user_roles</a:t>
            </a:r>
            <a:r>
              <a:rPr lang="en-IN" sz="1600" dirty="0" smtClean="0"/>
              <a:t> </a:t>
            </a:r>
            <a:r>
              <a:rPr lang="en-IN" sz="1600" dirty="0"/>
              <a:t>(id, </a:t>
            </a:r>
            <a:r>
              <a:rPr lang="en-IN" sz="1600" dirty="0" err="1"/>
              <a:t>role_name</a:t>
            </a:r>
            <a:r>
              <a:rPr lang="en-IN" sz="1600" dirty="0"/>
              <a:t>, description)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3. </a:t>
            </a:r>
            <a:r>
              <a:rPr lang="en-IN" sz="1600" dirty="0" err="1" smtClean="0"/>
              <a:t>login_attempts</a:t>
            </a:r>
            <a:r>
              <a:rPr lang="en-IN" sz="1600" dirty="0" smtClean="0"/>
              <a:t> </a:t>
            </a:r>
            <a:r>
              <a:rPr lang="en-IN" sz="1600" dirty="0"/>
              <a:t>(id, username, </a:t>
            </a:r>
            <a:r>
              <a:rPr lang="en-IN" sz="1600" dirty="0" err="1"/>
              <a:t>attempt_date</a:t>
            </a:r>
            <a:r>
              <a:rPr lang="en-IN" sz="1600" dirty="0"/>
              <a:t>, success)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4. </a:t>
            </a:r>
            <a:r>
              <a:rPr lang="en-IN" sz="1600" dirty="0" err="1" smtClean="0"/>
              <a:t>user_sessions</a:t>
            </a:r>
            <a:r>
              <a:rPr lang="en-IN" sz="1600" dirty="0" smtClean="0"/>
              <a:t> </a:t>
            </a:r>
            <a:r>
              <a:rPr lang="en-IN" sz="1600" dirty="0"/>
              <a:t>(id, </a:t>
            </a:r>
            <a:r>
              <a:rPr lang="en-IN" sz="1600" dirty="0" err="1"/>
              <a:t>user_id</a:t>
            </a:r>
            <a:r>
              <a:rPr lang="en-IN" sz="1600" dirty="0"/>
              <a:t>, </a:t>
            </a:r>
            <a:r>
              <a:rPr lang="en-IN" sz="1600" dirty="0" err="1"/>
              <a:t>session_start</a:t>
            </a:r>
            <a:r>
              <a:rPr lang="en-IN" sz="1600" dirty="0"/>
              <a:t>, </a:t>
            </a:r>
            <a:r>
              <a:rPr lang="en-IN" sz="1600" dirty="0" err="1"/>
              <a:t>session_end</a:t>
            </a:r>
            <a:r>
              <a:rPr lang="en-IN" sz="1600" dirty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5. </a:t>
            </a:r>
            <a:r>
              <a:rPr lang="en-IN" sz="1600" dirty="0" err="1" smtClean="0"/>
              <a:t>password_resets</a:t>
            </a:r>
            <a:r>
              <a:rPr lang="en-IN" sz="1600" dirty="0" smtClean="0"/>
              <a:t> </a:t>
            </a:r>
            <a:r>
              <a:rPr lang="en-IN" sz="1600" dirty="0"/>
              <a:t>(id, </a:t>
            </a:r>
            <a:r>
              <a:rPr lang="en-IN" sz="1600" dirty="0" err="1"/>
              <a:t>user_id</a:t>
            </a:r>
            <a:r>
              <a:rPr lang="en-IN" sz="1600" dirty="0"/>
              <a:t>, </a:t>
            </a:r>
            <a:r>
              <a:rPr lang="en-IN" sz="1600" dirty="0" err="1"/>
              <a:t>reset_date</a:t>
            </a:r>
            <a:r>
              <a:rPr lang="en-IN" sz="1600" dirty="0"/>
              <a:t>, </a:t>
            </a:r>
            <a:r>
              <a:rPr lang="en-IN" sz="1600" dirty="0" err="1"/>
              <a:t>reset_token</a:t>
            </a:r>
            <a:r>
              <a:rPr lang="en-IN" sz="1600" dirty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72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Example Queries for SQL Injection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1. Simple </a:t>
            </a:r>
            <a:r>
              <a:rPr lang="en-US" sz="1200" b="1" dirty="0"/>
              <a:t>SQL </a:t>
            </a:r>
            <a:r>
              <a:rPr lang="en-US" sz="1200" b="1" dirty="0" smtClean="0"/>
              <a:t>Injection</a:t>
            </a:r>
            <a:r>
              <a:rPr lang="en-US" sz="1200" dirty="0" smtClean="0"/>
              <a:t>: </a:t>
            </a:r>
          </a:p>
          <a:p>
            <a:pPr marL="0" indent="0">
              <a:buNone/>
            </a:pPr>
            <a:r>
              <a:rPr lang="en-US" sz="1200" dirty="0" smtClean="0"/>
              <a:t>    In </a:t>
            </a:r>
            <a:r>
              <a:rPr lang="en-US" sz="1200" dirty="0"/>
              <a:t>a vulnerable application, attackers could manipulate input fields to alter the </a:t>
            </a:r>
            <a:r>
              <a:rPr lang="en-US" sz="1200" dirty="0" smtClean="0"/>
              <a:t>SQL query</a:t>
            </a:r>
            <a:r>
              <a:rPr lang="en-US" sz="1200" dirty="0"/>
              <a:t>. For example, consider the following login </a:t>
            </a:r>
            <a:r>
              <a:rPr lang="en-US" sz="1200" dirty="0" smtClean="0"/>
              <a:t>query: </a:t>
            </a:r>
          </a:p>
          <a:p>
            <a:pPr marL="0" indent="0">
              <a:buNone/>
            </a:pPr>
            <a:r>
              <a:rPr lang="en-US" sz="1200" dirty="0" smtClean="0"/>
              <a:t>     SELECT </a:t>
            </a:r>
            <a:r>
              <a:rPr lang="en-US" sz="1200" dirty="0"/>
              <a:t>* FROM users WHERE username = '$username' AND password = '$password</a:t>
            </a:r>
            <a:r>
              <a:rPr lang="en-US" sz="1200" dirty="0" smtClean="0"/>
              <a:t>';</a:t>
            </a:r>
          </a:p>
          <a:p>
            <a:pPr marL="0" indent="0">
              <a:buNone/>
            </a:pPr>
            <a:r>
              <a:rPr lang="en-US" sz="1200" dirty="0" smtClean="0"/>
              <a:t>     SELECT </a:t>
            </a:r>
            <a:r>
              <a:rPr lang="en-US" sz="1200" dirty="0"/>
              <a:t>* FROM users WHERE username = 'admin' -- ' AND password = </a:t>
            </a:r>
            <a:r>
              <a:rPr lang="en-US" sz="1200" dirty="0" smtClean="0"/>
              <a:t>‘';</a:t>
            </a:r>
          </a:p>
          <a:p>
            <a:pPr marL="0" indent="0">
              <a:buNone/>
            </a:pPr>
            <a:r>
              <a:rPr lang="en-US" sz="1200" dirty="0" smtClean="0"/>
              <a:t>    This </a:t>
            </a:r>
            <a:r>
              <a:rPr lang="en-US" sz="1200" dirty="0"/>
              <a:t>query effectively bypasses the password check by commenting out the rest of </a:t>
            </a:r>
            <a:r>
              <a:rPr lang="en-US" sz="1200" dirty="0" smtClean="0"/>
              <a:t>the SQL </a:t>
            </a:r>
            <a:r>
              <a:rPr lang="en-US" sz="1200" dirty="0"/>
              <a:t>code. As a result, the attacker is logged in as the admin </a:t>
            </a:r>
            <a:r>
              <a:rPr lang="en-US" sz="1200" dirty="0" smtClean="0"/>
              <a:t>user without knowing the actual </a:t>
            </a:r>
            <a:r>
              <a:rPr lang="en-US" sz="1200" dirty="0"/>
              <a:t>password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2. Union-based </a:t>
            </a:r>
            <a:r>
              <a:rPr lang="en-US" sz="1200" b="1" dirty="0"/>
              <a:t>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Union-based </a:t>
            </a:r>
            <a:r>
              <a:rPr lang="en-US" sz="1200" dirty="0"/>
              <a:t>SQL Injection is another attack method where an attacker can retrieve </a:t>
            </a:r>
            <a:r>
              <a:rPr lang="en-US" sz="1200" dirty="0" smtClean="0"/>
              <a:t>data from </a:t>
            </a:r>
            <a:r>
              <a:rPr lang="en-US" sz="1200" dirty="0"/>
              <a:t>other tables by combining multiple SQL queries using the </a:t>
            </a:r>
            <a:r>
              <a:rPr lang="en-US" sz="1200" dirty="0" smtClean="0"/>
              <a:t>UNION operator.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Example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smtClean="0"/>
              <a:t>     SELECT </a:t>
            </a:r>
            <a:r>
              <a:rPr lang="en-US" sz="1200" dirty="0"/>
              <a:t>username, password FROM users WHERE username = 'admin' UNION </a:t>
            </a:r>
            <a:r>
              <a:rPr lang="en-US" sz="1200" dirty="0" smtClean="0"/>
              <a:t>SELECT database</a:t>
            </a:r>
            <a:r>
              <a:rPr lang="en-US" sz="1200" dirty="0"/>
              <a:t>(), version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    This </a:t>
            </a:r>
            <a:r>
              <a:rPr lang="en-US" sz="1200" dirty="0"/>
              <a:t>query retrieves not only the username and password of the admin user but </a:t>
            </a:r>
            <a:r>
              <a:rPr lang="en-US" sz="1200" dirty="0" smtClean="0"/>
              <a:t>also information </a:t>
            </a:r>
            <a:r>
              <a:rPr lang="en-US" sz="1200" dirty="0"/>
              <a:t>about the current database and MySQL version.</a:t>
            </a:r>
          </a:p>
        </p:txBody>
      </p:sp>
    </p:spTree>
    <p:extLst>
      <p:ext uri="{BB962C8B-B14F-4D97-AF65-F5344CB8AC3E}">
        <p14:creationId xmlns:p14="http://schemas.microsoft.com/office/powerpoint/2010/main" val="23616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Example Queries for SQL Injection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3. Error-Based 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smtClean="0"/>
              <a:t>    Attackers </a:t>
            </a:r>
            <a:r>
              <a:rPr lang="en-US" sz="1200" dirty="0"/>
              <a:t>can exploit SQL errors to gain information about the database structure. </a:t>
            </a:r>
            <a:r>
              <a:rPr lang="en-US" sz="1200" dirty="0" smtClean="0"/>
              <a:t>For instance</a:t>
            </a:r>
            <a:r>
              <a:rPr lang="en-US" sz="1200" dirty="0"/>
              <a:t>, they might intentionally input incorrect queries to trigger an </a:t>
            </a:r>
            <a:r>
              <a:rPr lang="en-US" sz="1200" dirty="0" smtClean="0"/>
              <a:t>error message</a:t>
            </a:r>
            <a:r>
              <a:rPr lang="en-US" sz="1200" dirty="0"/>
              <a:t> </a:t>
            </a:r>
            <a:r>
              <a:rPr lang="en-US" sz="1200" dirty="0" smtClean="0"/>
              <a:t>that </a:t>
            </a:r>
            <a:r>
              <a:rPr lang="en-US" sz="1200" dirty="0"/>
              <a:t>reveals useful data.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Example: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SELECT </a:t>
            </a:r>
            <a:r>
              <a:rPr lang="en-US" sz="1200" dirty="0"/>
              <a:t>* FROM users WHERE id = 1' AND </a:t>
            </a:r>
            <a:r>
              <a:rPr lang="en-US" sz="1200" dirty="0" smtClean="0"/>
              <a:t>1=2;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By </a:t>
            </a:r>
            <a:r>
              <a:rPr lang="en-US" sz="1200" dirty="0"/>
              <a:t>submitting this malformed query, the attacker can observe the database's </a:t>
            </a:r>
            <a:r>
              <a:rPr lang="en-US" sz="1200" dirty="0" smtClean="0"/>
              <a:t>response, which </a:t>
            </a:r>
            <a:r>
              <a:rPr lang="en-US" sz="1200" dirty="0"/>
              <a:t>may leak internal information such as table names or </a:t>
            </a:r>
            <a:r>
              <a:rPr lang="en-US" sz="1200" dirty="0" smtClean="0"/>
              <a:t>field structures.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4. </a:t>
            </a:r>
            <a:r>
              <a:rPr lang="en-US" sz="1200" b="1" dirty="0" smtClean="0"/>
              <a:t>Time based</a:t>
            </a:r>
            <a:r>
              <a:rPr lang="en-US" sz="1200" b="1" dirty="0" smtClean="0"/>
              <a:t> </a:t>
            </a:r>
            <a:r>
              <a:rPr lang="en-US" sz="1200" b="1" dirty="0"/>
              <a:t>SQL </a:t>
            </a:r>
            <a:r>
              <a:rPr lang="en-US" sz="1200" b="1" dirty="0" smtClean="0"/>
              <a:t>Injection</a:t>
            </a:r>
            <a:r>
              <a:rPr lang="en-US" sz="1200" dirty="0" smtClean="0"/>
              <a:t>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In </a:t>
            </a:r>
            <a:r>
              <a:rPr lang="en-US" sz="1200" dirty="0"/>
              <a:t>cases where the database does not return visible errors or data, attackers may rely </a:t>
            </a:r>
            <a:r>
              <a:rPr lang="en-US" sz="1200" dirty="0" smtClean="0"/>
              <a:t>on Blind </a:t>
            </a:r>
            <a:r>
              <a:rPr lang="en-US" sz="1200" dirty="0"/>
              <a:t>SQL Injection techniques. This involves sending queries </a:t>
            </a:r>
            <a:r>
              <a:rPr lang="en-US" sz="1200" dirty="0" smtClean="0"/>
              <a:t>that change the application's </a:t>
            </a:r>
            <a:r>
              <a:rPr lang="en-US" sz="1200" dirty="0"/>
              <a:t>behavior without displaying results.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Example: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SELECT </a:t>
            </a:r>
            <a:r>
              <a:rPr lang="en-US" sz="1200" dirty="0"/>
              <a:t>* FROM users WHERE username = 'admin' AND IF(1=1, SLEEP(5), 0);</a:t>
            </a:r>
          </a:p>
        </p:txBody>
      </p:sp>
    </p:spTree>
    <p:extLst>
      <p:ext uri="{BB962C8B-B14F-4D97-AF65-F5344CB8AC3E}">
        <p14:creationId xmlns:p14="http://schemas.microsoft.com/office/powerpoint/2010/main" val="15825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1157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SQL Injection Using MYSQL Database Queries</vt:lpstr>
      <vt:lpstr>Content</vt:lpstr>
      <vt:lpstr>Introduction to SQL Injection</vt:lpstr>
      <vt:lpstr>Types of SQL Injection Attacks</vt:lpstr>
      <vt:lpstr> </vt:lpstr>
      <vt:lpstr>Preventing SQL Injection Attacks</vt:lpstr>
      <vt:lpstr>Database Structure and Setup</vt:lpstr>
      <vt:lpstr>Example Queries for SQL Injection Testing</vt:lpstr>
      <vt:lpstr>Example Queries for SQL Injection Testing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2024-09-18T14:08:58Z</dcterms:created>
  <dcterms:modified xsi:type="dcterms:W3CDTF">2024-09-20T05:19:20Z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