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9" r:id="rId5"/>
    <p:sldId id="261" r:id="rId6"/>
    <p:sldId id="270" r:id="rId7"/>
    <p:sldId id="257" r:id="rId8"/>
    <p:sldId id="262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18" d="100"/>
          <a:sy n="118" d="100"/>
        </p:scale>
        <p:origin x="-102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0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159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8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577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F17ABC-D698-453A-A97C-A3B211DB2F4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F0310F-6237-4E25-80DE-97C54FC2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98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trc-cloud10.atrc-ecen.okstate.edu/healthcar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5997"/>
            <a:ext cx="9144000" cy="2387600"/>
          </a:xfrm>
        </p:spPr>
        <p:txBody>
          <a:bodyPr/>
          <a:lstStyle/>
          <a:p>
            <a:r>
              <a:rPr lang="en-US" dirty="0" smtClean="0"/>
              <a:t>Cloud based personal health care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078555"/>
            <a:ext cx="9397285" cy="2129061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Minh Pham</a:t>
            </a:r>
          </a:p>
          <a:p>
            <a:pPr algn="r"/>
            <a:r>
              <a:rPr lang="en-US" dirty="0" smtClean="0"/>
              <a:t>Mostakim Tanjil</a:t>
            </a:r>
          </a:p>
          <a:p>
            <a:pPr algn="r"/>
            <a:r>
              <a:rPr lang="en-US" dirty="0"/>
              <a:t> </a:t>
            </a:r>
            <a:r>
              <a:rPr lang="en-US" dirty="0" err="1" smtClean="0"/>
              <a:t>Yehenew</a:t>
            </a:r>
            <a:r>
              <a:rPr lang="en-US" dirty="0" smtClean="0"/>
              <a:t> </a:t>
            </a:r>
            <a:r>
              <a:rPr lang="en-US" dirty="0" err="1" smtClean="0"/>
              <a:t>Mengistu</a:t>
            </a:r>
            <a:endParaRPr lang="en-US" dirty="0" smtClean="0"/>
          </a:p>
          <a:p>
            <a:pPr algn="r"/>
            <a:endParaRPr lang="en-US" smtClean="0"/>
          </a:p>
          <a:p>
            <a:pPr algn="r"/>
            <a:r>
              <a:rPr lang="en-US" smtClean="0"/>
              <a:t>Oklahoma </a:t>
            </a:r>
            <a:r>
              <a:rPr lang="en-US" dirty="0" smtClean="0"/>
              <a:t>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237631" cy="2396431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size of the box</a:t>
            </a:r>
          </a:p>
          <a:p>
            <a:pPr lvl="1"/>
            <a:r>
              <a:rPr lang="en-US" dirty="0" smtClean="0"/>
              <a:t>New schematic diagram to reduce the size</a:t>
            </a:r>
          </a:p>
          <a:p>
            <a:r>
              <a:rPr lang="en-US" dirty="0" smtClean="0"/>
              <a:t>Creating machine learning algorithms to detect cardiopulmonary diseases.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Live Demonstration of Alpha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8756561" cy="6390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http://atrc-cloud10.atrc-ecen.okstate.edu/healthcare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975" y="1162319"/>
            <a:ext cx="9129489" cy="3963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31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9889901" cy="2261786"/>
          </a:xfrm>
        </p:spPr>
        <p:txBody>
          <a:bodyPr/>
          <a:lstStyle/>
          <a:p>
            <a:r>
              <a:rPr lang="en-US" dirty="0" smtClean="0"/>
              <a:t>Access to healthcare from rural areas</a:t>
            </a:r>
          </a:p>
          <a:p>
            <a:pPr lvl="1"/>
            <a:r>
              <a:rPr lang="en-US" dirty="0" smtClean="0"/>
              <a:t>Patients who bounce back frequently</a:t>
            </a:r>
          </a:p>
          <a:p>
            <a:r>
              <a:rPr lang="en-US" dirty="0" smtClean="0"/>
              <a:t>Certain patients need to be monitored constantly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Solution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4"/>
            <a:ext cx="10237631" cy="3413862"/>
          </a:xfrm>
        </p:spPr>
        <p:txBody>
          <a:bodyPr/>
          <a:lstStyle/>
          <a:p>
            <a:r>
              <a:rPr lang="en-US" dirty="0" smtClean="0"/>
              <a:t>Development of a cloud monitoring system that remotely monitors patients 24/7</a:t>
            </a:r>
          </a:p>
          <a:p>
            <a:pPr lvl="1"/>
            <a:r>
              <a:rPr lang="en-US" dirty="0" smtClean="0"/>
              <a:t>Smart medical garment embedded with EKG, Respiratory Band, Motion senor and SPO2</a:t>
            </a:r>
          </a:p>
          <a:p>
            <a:pPr lvl="1"/>
            <a:r>
              <a:rPr lang="en-US" dirty="0" smtClean="0"/>
              <a:t>Real-time data upload to cloud</a:t>
            </a:r>
          </a:p>
          <a:p>
            <a:pPr lvl="1"/>
            <a:r>
              <a:rPr lang="en-US" dirty="0" smtClean="0"/>
              <a:t>Classification of high risk signals</a:t>
            </a:r>
          </a:p>
          <a:p>
            <a:pPr lvl="1"/>
            <a:r>
              <a:rPr lang="en-US" dirty="0" smtClean="0"/>
              <a:t>Notify physician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System Architecture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0" b="11002"/>
          <a:stretch/>
        </p:blipFill>
        <p:spPr>
          <a:xfrm>
            <a:off x="1581916" y="1507067"/>
            <a:ext cx="8662086" cy="4546004"/>
          </a:xfrm>
        </p:spPr>
      </p:pic>
    </p:spTree>
    <p:extLst>
      <p:ext uri="{BB962C8B-B14F-4D97-AF65-F5344CB8AC3E}">
        <p14:creationId xmlns:p14="http://schemas.microsoft.com/office/powerpoint/2010/main" val="40997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Human activity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0935"/>
            <a:ext cx="3798194" cy="223602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12" y="1551801"/>
            <a:ext cx="5635640" cy="2917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7299" y="1551801"/>
            <a:ext cx="2481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– Moving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– Sitting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–Lying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 – Standing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7299" y="4520482"/>
            <a:ext cx="6531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of prediction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Moving – 100%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Sitting – 95.03%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Lying – 97.47%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Standing – 98.7%</a:t>
            </a:r>
          </a:p>
        </p:txBody>
      </p:sp>
    </p:spTree>
    <p:extLst>
      <p:ext uri="{BB962C8B-B14F-4D97-AF65-F5344CB8AC3E}">
        <p14:creationId xmlns:p14="http://schemas.microsoft.com/office/powerpoint/2010/main" val="41352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8515"/>
            <a:ext cx="8534400" cy="1507067"/>
          </a:xfrm>
        </p:spPr>
        <p:txBody>
          <a:bodyPr/>
          <a:lstStyle/>
          <a:p>
            <a:r>
              <a:rPr lang="en-US" dirty="0" smtClean="0"/>
              <a:t>Design of Alpha 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r="25682" b="3601"/>
          <a:stretch/>
        </p:blipFill>
        <p:spPr>
          <a:xfrm>
            <a:off x="3361386" y="1615582"/>
            <a:ext cx="4868214" cy="4543258"/>
          </a:xfrm>
        </p:spPr>
      </p:pic>
    </p:spTree>
    <p:extLst>
      <p:ext uri="{BB962C8B-B14F-4D97-AF65-F5344CB8AC3E}">
        <p14:creationId xmlns:p14="http://schemas.microsoft.com/office/powerpoint/2010/main" val="3330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894" y="6257"/>
            <a:ext cx="10515600" cy="1325563"/>
          </a:xfrm>
        </p:spPr>
        <p:txBody>
          <a:bodyPr/>
          <a:lstStyle/>
          <a:p>
            <a:r>
              <a:rPr lang="en-US" dirty="0" smtClean="0"/>
              <a:t>Design of Beta prototypes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37" y="1950935"/>
            <a:ext cx="3999103" cy="3999103"/>
          </a:xfrm>
        </p:spPr>
      </p:pic>
      <p:sp>
        <p:nvSpPr>
          <p:cNvPr id="5" name="Oval 4"/>
          <p:cNvSpPr/>
          <p:nvPr/>
        </p:nvSpPr>
        <p:spPr>
          <a:xfrm>
            <a:off x="2369713" y="2653048"/>
            <a:ext cx="128788" cy="16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45476" y="2653048"/>
            <a:ext cx="128788" cy="16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45476" y="4134118"/>
            <a:ext cx="128788" cy="16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16200000">
            <a:off x="3041194" y="2722545"/>
            <a:ext cx="160988" cy="2240924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7"/>
            <a:endCxn id="30" idx="1"/>
          </p:cNvCxnSpPr>
          <p:nvPr/>
        </p:nvCxnSpPr>
        <p:spPr>
          <a:xfrm flipV="1">
            <a:off x="3855403" y="2159075"/>
            <a:ext cx="1959879" cy="51849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30" idx="1"/>
          </p:cNvCxnSpPr>
          <p:nvPr/>
        </p:nvCxnSpPr>
        <p:spPr>
          <a:xfrm flipV="1">
            <a:off x="3855403" y="2159075"/>
            <a:ext cx="1959879" cy="199956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30" idx="1"/>
          </p:cNvCxnSpPr>
          <p:nvPr/>
        </p:nvCxnSpPr>
        <p:spPr>
          <a:xfrm flipV="1">
            <a:off x="2434107" y="2159075"/>
            <a:ext cx="3381175" cy="49397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01" b="58341"/>
          <a:stretch/>
        </p:blipFill>
        <p:spPr>
          <a:xfrm>
            <a:off x="7276572" y="1950936"/>
            <a:ext cx="2732152" cy="2530052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906220" y="2728463"/>
            <a:ext cx="128788" cy="16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296938" y="2728463"/>
            <a:ext cx="128788" cy="16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15799" y="4134118"/>
            <a:ext cx="128788" cy="167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oon 25"/>
          <p:cNvSpPr/>
          <p:nvPr/>
        </p:nvSpPr>
        <p:spPr>
          <a:xfrm rot="16200000">
            <a:off x="8598045" y="3342600"/>
            <a:ext cx="151760" cy="212501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3" idx="1"/>
            <a:endCxn id="30" idx="3"/>
          </p:cNvCxnSpPr>
          <p:nvPr/>
        </p:nvCxnSpPr>
        <p:spPr>
          <a:xfrm flipH="1" flipV="1">
            <a:off x="6376718" y="2159075"/>
            <a:ext cx="1548363" cy="59390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5282" y="1974409"/>
            <a:ext cx="5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4" idx="1"/>
            <a:endCxn id="30" idx="3"/>
          </p:cNvCxnSpPr>
          <p:nvPr/>
        </p:nvCxnSpPr>
        <p:spPr>
          <a:xfrm flipH="1" flipV="1">
            <a:off x="6376718" y="2159075"/>
            <a:ext cx="2939081" cy="59390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7"/>
            <a:endCxn id="30" idx="3"/>
          </p:cNvCxnSpPr>
          <p:nvPr/>
        </p:nvCxnSpPr>
        <p:spPr>
          <a:xfrm flipH="1" flipV="1">
            <a:off x="6376718" y="2159075"/>
            <a:ext cx="3049008" cy="199956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47" idx="1"/>
          </p:cNvCxnSpPr>
          <p:nvPr/>
        </p:nvCxnSpPr>
        <p:spPr>
          <a:xfrm>
            <a:off x="4242150" y="3762513"/>
            <a:ext cx="1070776" cy="166748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12926" y="5245332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Respiration band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6" idx="0"/>
            <a:endCxn id="47" idx="3"/>
          </p:cNvCxnSpPr>
          <p:nvPr/>
        </p:nvCxnSpPr>
        <p:spPr>
          <a:xfrm flipH="1">
            <a:off x="7084886" y="4329228"/>
            <a:ext cx="526532" cy="110077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949262" y="3206839"/>
            <a:ext cx="373487" cy="193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455904" y="4173592"/>
            <a:ext cx="373487" cy="193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25105" y="3019758"/>
            <a:ext cx="1523259" cy="64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for electronics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1" idx="3"/>
            <a:endCxn id="63" idx="1"/>
          </p:cNvCxnSpPr>
          <p:nvPr/>
        </p:nvCxnSpPr>
        <p:spPr>
          <a:xfrm>
            <a:off x="3322749" y="3303431"/>
            <a:ext cx="2102356" cy="4099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1"/>
            <a:endCxn id="63" idx="3"/>
          </p:cNvCxnSpPr>
          <p:nvPr/>
        </p:nvCxnSpPr>
        <p:spPr>
          <a:xfrm flipH="1" flipV="1">
            <a:off x="6948364" y="3344422"/>
            <a:ext cx="1507540" cy="92576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18954" y="5950772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male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81102" y="4478178"/>
            <a:ext cx="11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female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677016"/>
              </p:ext>
            </p:extLst>
          </p:nvPr>
        </p:nvGraphicFramePr>
        <p:xfrm>
          <a:off x="838199" y="1325563"/>
          <a:ext cx="10515602" cy="465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96"/>
                <a:gridCol w="1563765"/>
                <a:gridCol w="1498610"/>
                <a:gridCol w="1518891"/>
                <a:gridCol w="1706375"/>
                <a:gridCol w="1397433"/>
                <a:gridCol w="1398432"/>
              </a:tblGrid>
              <a:tr h="10271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Signal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Washable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Wire</a:t>
                      </a:r>
                      <a:r>
                        <a:rPr lang="en-US" baseline="0" dirty="0" smtClean="0"/>
                        <a:t>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Comfort</a:t>
                      </a:r>
                      <a:endParaRPr lang="en-US" dirty="0"/>
                    </a:p>
                  </a:txBody>
                  <a:tcPr/>
                </a:tc>
              </a:tr>
              <a:tr h="12000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Hexoskin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Yes, without electronics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Textile electrodes</a:t>
                      </a:r>
                      <a:endParaRPr lang="en-US" dirty="0"/>
                    </a:p>
                  </a:txBody>
                  <a:tcPr/>
                </a:tc>
              </a:tr>
              <a:tr h="12230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Visi</a:t>
                      </a:r>
                      <a:r>
                        <a:rPr lang="en-US" baseline="0" dirty="0" smtClean="0"/>
                        <a:t>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compared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Yes,</a:t>
                      </a:r>
                      <a:r>
                        <a:rPr lang="en-US" baseline="0" dirty="0" smtClean="0"/>
                        <a:t> without cuff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integrated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Adhesive</a:t>
                      </a:r>
                      <a:r>
                        <a:rPr lang="en-US" baseline="0" dirty="0" smtClean="0"/>
                        <a:t> electrodes</a:t>
                      </a:r>
                      <a:endParaRPr lang="en-US" dirty="0"/>
                    </a:p>
                  </a:txBody>
                  <a:tcPr/>
                </a:tc>
              </a:tr>
              <a:tr h="1200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Alpha 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$340  (development)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Better than </a:t>
                      </a:r>
                      <a:r>
                        <a:rPr lang="en-US" dirty="0" err="1" smtClean="0"/>
                        <a:t>hexoskin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Yes, without electronics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Textile electrodes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7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Business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276268" cy="3296992"/>
          </a:xfrm>
        </p:spPr>
        <p:txBody>
          <a:bodyPr/>
          <a:lstStyle/>
          <a:p>
            <a:r>
              <a:rPr lang="en-US" dirty="0" smtClean="0"/>
              <a:t>Product – Patent pending</a:t>
            </a:r>
          </a:p>
          <a:p>
            <a:pPr lvl="1"/>
            <a:r>
              <a:rPr lang="en-US" dirty="0" smtClean="0"/>
              <a:t>FDA approval application</a:t>
            </a:r>
          </a:p>
          <a:p>
            <a:r>
              <a:rPr lang="en-US" dirty="0" smtClean="0"/>
              <a:t>Target market</a:t>
            </a:r>
          </a:p>
          <a:p>
            <a:pPr lvl="1"/>
            <a:r>
              <a:rPr lang="en-US" dirty="0" smtClean="0"/>
              <a:t>Physicians</a:t>
            </a:r>
          </a:p>
          <a:p>
            <a:pPr lvl="1"/>
            <a:r>
              <a:rPr lang="en-US" dirty="0" smtClean="0"/>
              <a:t>Health insurance – Especially Medicare</a:t>
            </a:r>
          </a:p>
          <a:p>
            <a:r>
              <a:rPr lang="en-US" dirty="0" smtClean="0"/>
              <a:t>End users</a:t>
            </a:r>
          </a:p>
          <a:p>
            <a:pPr lvl="1"/>
            <a:r>
              <a:rPr lang="en-US" dirty="0" smtClean="0"/>
              <a:t>Elderly patients who needs continuous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312</TotalTime>
  <Words>249</Words>
  <Application>Microsoft Office PowerPoint</Application>
  <PresentationFormat>Custom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Slice</vt:lpstr>
      <vt:lpstr>Cloud based personal health care platform</vt:lpstr>
      <vt:lpstr>Problem ?</vt:lpstr>
      <vt:lpstr>Solution !!</vt:lpstr>
      <vt:lpstr>System Architecture </vt:lpstr>
      <vt:lpstr>Human activity recognition</vt:lpstr>
      <vt:lpstr>Design of Alpha Prototype</vt:lpstr>
      <vt:lpstr>Design of Beta prototypes</vt:lpstr>
      <vt:lpstr>Comparison</vt:lpstr>
      <vt:lpstr>Business strategy</vt:lpstr>
      <vt:lpstr>Work in progress</vt:lpstr>
      <vt:lpstr>Live Demonstration of Alpha prototype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Mostakim Tanjil</dc:creator>
  <cp:lastModifiedBy>Tony</cp:lastModifiedBy>
  <cp:revision>28</cp:revision>
  <dcterms:created xsi:type="dcterms:W3CDTF">2015-11-14T20:56:39Z</dcterms:created>
  <dcterms:modified xsi:type="dcterms:W3CDTF">2015-11-16T17:03:11Z</dcterms:modified>
</cp:coreProperties>
</file>