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Spectral"/>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pectral-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pectral-bold.fntdata"/><Relationship Id="rId6" Type="http://schemas.openxmlformats.org/officeDocument/2006/relationships/slide" Target="slides/slide1.xml"/><Relationship Id="rId18" Type="http://schemas.openxmlformats.org/officeDocument/2006/relationships/font" Target="fonts/Spectral-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5d16b9d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5d16b9d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5d16b9d7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5d16b9d7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question we ask is, what outside features within a 3.5 mile radius have an effect (negative or positive) on housing prices?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5d16b9d7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5d16b9d7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5d16b9d7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5d16b9d7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d16b9d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d16b9d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5d16b9d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5d16b9d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5f8fcf0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5f8fcf0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5d16b9d7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5d16b9d7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5d16b9d7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5d16b9d7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d16b9d7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5d16b9d7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map is from the Davidson County Property Assessor’s office.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d16b9d7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5d16b9d7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decided to go off of the Full Data Regression when looking at the significant features.</a:t>
            </a:r>
            <a:endParaRPr/>
          </a:p>
          <a:p>
            <a:pPr indent="0" lvl="0" marL="0" rtl="0" algn="l">
              <a:spcBef>
                <a:spcPts val="0"/>
              </a:spcBef>
              <a:spcAft>
                <a:spcPts val="0"/>
              </a:spcAft>
              <a:buNone/>
            </a:pPr>
            <a:r>
              <a:rPr lang="en"/>
              <a:t>The data performed well when going to the testing data in the normal R^2, however, performed worse in adjusted R^2 because of the number of variables in the model.</a:t>
            </a:r>
            <a:endParaRPr/>
          </a:p>
          <a:p>
            <a:pPr indent="0" lvl="0" marL="0" rtl="0" algn="l">
              <a:spcBef>
                <a:spcPts val="0"/>
              </a:spcBef>
              <a:spcAft>
                <a:spcPts val="0"/>
              </a:spcAft>
              <a:buNone/>
            </a:pPr>
            <a:r>
              <a:rPr lang="en"/>
              <a:t>The model does not perform well with any of the data as it is staying around 0.36-0.42 for all models. I believe this is because of not having more pertinent house data like sq.ft, bedrooms, etc.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ublic.tableau.com/views/DavidsonCountySeptember2021PropertySales_16454970190000/PropertyLocationandNearbyFeatures?:language=en-US&amp;:display_count=n&amp;:origin=viz_share_link" TargetMode="External"/><Relationship Id="rId4" Type="http://schemas.openxmlformats.org/officeDocument/2006/relationships/hyperlink" Target="https://public.tableau.com/app/profile/tonjakae/viz/DavidsonCountySeptember2021PropertySales_16454970190000/SingleFamiliyHomesandBar_LiquorSales?publish=y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156775" y="342775"/>
            <a:ext cx="4800600" cy="41604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None/>
            </a:pPr>
            <a:r>
              <a:rPr lang="en">
                <a:solidFill>
                  <a:srgbClr val="274E13"/>
                </a:solidFill>
              </a:rPr>
              <a:t>Davidson County Housing/Property Sale Analysis</a:t>
            </a:r>
            <a:endParaRPr>
              <a:solidFill>
                <a:srgbClr val="274E13"/>
              </a:solidFill>
            </a:endParaRPr>
          </a:p>
          <a:p>
            <a:pPr indent="0" lvl="0" marL="0" rtl="0" algn="ctr">
              <a:spcBef>
                <a:spcPts val="0"/>
              </a:spcBef>
              <a:spcAft>
                <a:spcPts val="0"/>
              </a:spcAft>
              <a:buNone/>
            </a:pPr>
            <a:r>
              <a:t/>
            </a:r>
            <a:endParaRPr>
              <a:solidFill>
                <a:srgbClr val="6A9955"/>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143250" y="514350"/>
            <a:ext cx="4013524" cy="398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Info about </a:t>
            </a:r>
            <a:r>
              <a:rPr lang="en">
                <a:latin typeface="Impact"/>
                <a:ea typeface="Impact"/>
                <a:cs typeface="Impact"/>
                <a:sym typeface="Impact"/>
              </a:rPr>
              <a:t>Variables</a:t>
            </a:r>
            <a:endParaRPr>
              <a:latin typeface="Impact"/>
              <a:ea typeface="Impact"/>
              <a:cs typeface="Impact"/>
              <a:sym typeface="Impact"/>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Bars have a negative effect on the Property Price, while Liquor Stores have a positive effect on the Property Price. This could be because people are wanting to just drink at home instead of going out to drink, and this could be attributed to the pandemic.</a:t>
            </a:r>
            <a:endParaRPr sz="1500"/>
          </a:p>
          <a:p>
            <a:pPr indent="-323850" lvl="0" marL="457200" rtl="0" algn="l">
              <a:spcBef>
                <a:spcPts val="0"/>
              </a:spcBef>
              <a:spcAft>
                <a:spcPts val="0"/>
              </a:spcAft>
              <a:buSzPts val="1500"/>
              <a:buChar char="-"/>
            </a:pPr>
            <a:r>
              <a:rPr lang="en" sz="1500"/>
              <a:t>Schools also have a negative effect on the Property Price.This could be because the measurement is all schools in the around the property not just good/bad schools.</a:t>
            </a:r>
            <a:endParaRPr sz="1500"/>
          </a:p>
          <a:p>
            <a:pPr indent="-323850" lvl="0" marL="457200" rtl="0" algn="l">
              <a:spcBef>
                <a:spcPts val="0"/>
              </a:spcBef>
              <a:spcAft>
                <a:spcPts val="0"/>
              </a:spcAft>
              <a:buSzPts val="1500"/>
              <a:buChar char="-"/>
            </a:pPr>
            <a:r>
              <a:rPr lang="en" sz="1500"/>
              <a:t>Zone 2 and Zone 9  had the most positive effect on Property Price, and I believe that is because the Zones 2 and 9 are the Brentwood area and Downtown Nashville respectively.</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23088" y="56682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Visualization</a:t>
            </a:r>
            <a:endParaRPr/>
          </a:p>
        </p:txBody>
      </p:sp>
      <p:sp>
        <p:nvSpPr>
          <p:cNvPr id="123" name="Google Shape;123;p2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Tree Map</a:t>
            </a:r>
            <a:endParaRPr/>
          </a:p>
          <a:p>
            <a:pPr indent="-342900" lvl="0" marL="457200" rtl="0" algn="l">
              <a:spcBef>
                <a:spcPts val="1000"/>
              </a:spcBef>
              <a:spcAft>
                <a:spcPts val="0"/>
              </a:spcAft>
              <a:buSzPts val="1800"/>
              <a:buChar char="●"/>
            </a:pPr>
            <a:r>
              <a:rPr lang="en"/>
              <a:t>Zones Map</a:t>
            </a:r>
            <a:endParaRPr/>
          </a:p>
          <a:p>
            <a:pPr indent="-342900" lvl="0" marL="457200" rtl="0" algn="l">
              <a:spcBef>
                <a:spcPts val="1000"/>
              </a:spcBef>
              <a:spcAft>
                <a:spcPts val="0"/>
              </a:spcAft>
              <a:buSzPts val="1800"/>
              <a:buChar char="●"/>
            </a:pPr>
            <a:r>
              <a:rPr lang="en"/>
              <a:t>Single Family Homes</a:t>
            </a:r>
            <a:endParaRPr/>
          </a:p>
          <a:p>
            <a:pPr indent="-342900" lvl="0" marL="457200" rtl="0" algn="l">
              <a:spcBef>
                <a:spcPts val="1000"/>
              </a:spcBef>
              <a:spcAft>
                <a:spcPts val="0"/>
              </a:spcAft>
              <a:buSzPts val="1800"/>
              <a:buChar char="●"/>
            </a:pPr>
            <a:r>
              <a:rPr lang="en"/>
              <a:t>Dashboard</a:t>
            </a:r>
            <a:endParaRPr/>
          </a:p>
          <a:p>
            <a:pPr indent="0" lvl="0" marL="0" rtl="0" algn="l">
              <a:spcBef>
                <a:spcPts val="100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1133213" y="2295950"/>
            <a:ext cx="2224963" cy="212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u="sng">
                <a:solidFill>
                  <a:schemeClr val="hlink"/>
                </a:solidFill>
                <a:hlinkClick r:id="rId3"/>
              </a:rPr>
              <a:t>DASHBOARD 1</a:t>
            </a:r>
            <a:endParaRPr sz="1900"/>
          </a:p>
          <a:p>
            <a:pPr indent="0" lvl="0" marL="0" rtl="0" algn="ctr">
              <a:spcBef>
                <a:spcPts val="0"/>
              </a:spcBef>
              <a:spcAft>
                <a:spcPts val="0"/>
              </a:spcAft>
              <a:buSzPts val="990"/>
              <a:buNone/>
            </a:pPr>
            <a:r>
              <a:t/>
            </a:r>
            <a:endParaRPr sz="1900"/>
          </a:p>
          <a:p>
            <a:pPr indent="0" lvl="0" marL="0" rtl="0" algn="ctr">
              <a:spcBef>
                <a:spcPts val="0"/>
              </a:spcBef>
              <a:spcAft>
                <a:spcPts val="0"/>
              </a:spcAft>
              <a:buSzPts val="990"/>
              <a:buNone/>
            </a:pPr>
            <a:r>
              <a:rPr lang="en" sz="2820" u="sng">
                <a:solidFill>
                  <a:schemeClr val="hlink"/>
                </a:solidFill>
                <a:hlinkClick r:id="rId4"/>
              </a:rPr>
              <a:t>DASHBOARD 2</a:t>
            </a:r>
            <a:endParaRPr sz="2820"/>
          </a:p>
        </p:txBody>
      </p:sp>
      <p:sp>
        <p:nvSpPr>
          <p:cNvPr id="130" name="Google Shape;130;p24"/>
          <p:cNvSpPr txBox="1"/>
          <p:nvPr>
            <p:ph type="title"/>
          </p:nvPr>
        </p:nvSpPr>
        <p:spPr>
          <a:xfrm>
            <a:off x="311700" y="983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120"/>
              <a:t>LIVE DEMO</a:t>
            </a:r>
            <a:endParaRPr sz="41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59225" y="424025"/>
            <a:ext cx="8520600" cy="46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1608"/>
              <a:t>Overview of Project :-</a:t>
            </a:r>
            <a:endParaRPr b="1" sz="1608"/>
          </a:p>
          <a:p>
            <a:pPr indent="0" lvl="0" marL="0" rtl="0" algn="l">
              <a:spcBef>
                <a:spcPts val="0"/>
              </a:spcBef>
              <a:spcAft>
                <a:spcPts val="0"/>
              </a:spcAft>
              <a:buSzPts val="891"/>
              <a:buNone/>
            </a:pPr>
            <a:r>
              <a:t/>
            </a:r>
            <a:endParaRPr b="1" sz="1608"/>
          </a:p>
          <a:p>
            <a:pPr indent="0" lvl="0" marL="0" rtl="0" algn="l">
              <a:spcBef>
                <a:spcPts val="0"/>
              </a:spcBef>
              <a:spcAft>
                <a:spcPts val="0"/>
              </a:spcAft>
              <a:buSzPts val="891"/>
              <a:buNone/>
            </a:pPr>
            <a:r>
              <a:rPr lang="en" sz="1338"/>
              <a:t>The purpose of this project is  to analyze and visualize  Davidson county housing / properties sales data with their nearby features. It determines which features put the most impact on property sales price.This will also determine number of properties sold  by house-type and maximum and minimum sales price of house-types in the month of September 2021. The features considered are schools,churches,bars,restaurants,liquor stores,convenience stores,drug stores,fire stations,hospitals,supermarkets etc.</a:t>
            </a:r>
            <a:endParaRPr sz="1338"/>
          </a:p>
          <a:p>
            <a:pPr indent="0" lvl="0" marL="0" rtl="0" algn="l">
              <a:spcBef>
                <a:spcPts val="0"/>
              </a:spcBef>
              <a:spcAft>
                <a:spcPts val="0"/>
              </a:spcAft>
              <a:buSzPts val="891"/>
              <a:buNone/>
            </a:pPr>
            <a:r>
              <a:t/>
            </a:r>
            <a:endParaRPr sz="1338"/>
          </a:p>
          <a:p>
            <a:pPr indent="-313563" lvl="0" marL="457200" rtl="0" algn="l">
              <a:spcBef>
                <a:spcPts val="0"/>
              </a:spcBef>
              <a:spcAft>
                <a:spcPts val="0"/>
              </a:spcAft>
              <a:buSzPts val="1338"/>
              <a:buChar char="●"/>
            </a:pPr>
            <a:r>
              <a:rPr lang="en" sz="1338"/>
              <a:t>For analysing our data set, we have used the “</a:t>
            </a:r>
            <a:r>
              <a:rPr b="1" lang="en" sz="1338"/>
              <a:t>Multivariate Linear Regression Model” .</a:t>
            </a:r>
            <a:endParaRPr b="1" sz="1338"/>
          </a:p>
          <a:p>
            <a:pPr indent="0" lvl="0" marL="457200" rtl="0" algn="l">
              <a:spcBef>
                <a:spcPts val="0"/>
              </a:spcBef>
              <a:spcAft>
                <a:spcPts val="0"/>
              </a:spcAft>
              <a:buNone/>
            </a:pPr>
            <a:r>
              <a:t/>
            </a:r>
            <a:endParaRPr b="1" sz="1338"/>
          </a:p>
          <a:p>
            <a:pPr indent="-313563" lvl="0" marL="457200" rtl="0" algn="l">
              <a:spcBef>
                <a:spcPts val="0"/>
              </a:spcBef>
              <a:spcAft>
                <a:spcPts val="0"/>
              </a:spcAft>
              <a:buSzPts val="1338"/>
              <a:buChar char="●"/>
            </a:pPr>
            <a:r>
              <a:rPr lang="en" sz="1338"/>
              <a:t>For visualization,we have used “</a:t>
            </a:r>
            <a:r>
              <a:rPr b="1" lang="en" sz="1338"/>
              <a:t>Tableau”</a:t>
            </a:r>
            <a:r>
              <a:rPr lang="en" sz="1338"/>
              <a:t> to Show which features impact more in housing/property sales price and put positive and negative impact on  housing/property sales price also.</a:t>
            </a:r>
            <a:endParaRPr sz="1338"/>
          </a:p>
          <a:p>
            <a:pPr indent="0" lvl="0" marL="457200" rtl="0" algn="l">
              <a:spcBef>
                <a:spcPts val="0"/>
              </a:spcBef>
              <a:spcAft>
                <a:spcPts val="0"/>
              </a:spcAft>
              <a:buNone/>
            </a:pPr>
            <a:r>
              <a:t/>
            </a:r>
            <a:endParaRPr sz="1338"/>
          </a:p>
          <a:p>
            <a:pPr indent="-313563" lvl="0" marL="457200" rtl="0" algn="l">
              <a:spcBef>
                <a:spcPts val="0"/>
              </a:spcBef>
              <a:spcAft>
                <a:spcPts val="0"/>
              </a:spcAft>
              <a:buSzPts val="1338"/>
              <a:buChar char="●"/>
            </a:pPr>
            <a:r>
              <a:rPr lang="en" sz="1338"/>
              <a:t>We have used SQLite database for this project. I used the SQLiteStudio tool to create tables and then I imported  csv files into my tables. After that I used “Inner join” to join both tables. But it’s our project limitation that we are not using this database because tableau itself has an embedded database.</a:t>
            </a:r>
            <a:endParaRPr sz="1338"/>
          </a:p>
          <a:p>
            <a:pPr indent="0" lvl="0" marL="457200" rtl="0" algn="l">
              <a:spcBef>
                <a:spcPts val="0"/>
              </a:spcBef>
              <a:spcAft>
                <a:spcPts val="0"/>
              </a:spcAft>
              <a:buNone/>
            </a:pPr>
            <a:r>
              <a:t/>
            </a:r>
            <a:endParaRPr sz="1338"/>
          </a:p>
          <a:p>
            <a:pPr indent="-313563" lvl="0" marL="457200" rtl="0" algn="l">
              <a:spcBef>
                <a:spcPts val="0"/>
              </a:spcBef>
              <a:spcAft>
                <a:spcPts val="0"/>
              </a:spcAft>
              <a:buSzPts val="1338"/>
              <a:buChar char="●"/>
            </a:pPr>
            <a:r>
              <a:rPr lang="en" sz="1338"/>
              <a:t>Show No. of properties sold by House type and it’s percentile too.</a:t>
            </a:r>
            <a:endParaRPr sz="1338"/>
          </a:p>
          <a:p>
            <a:pPr indent="-313563" lvl="0" marL="457200" rtl="0" algn="l">
              <a:spcBef>
                <a:spcPts val="0"/>
              </a:spcBef>
              <a:spcAft>
                <a:spcPts val="0"/>
              </a:spcAft>
              <a:buSzPts val="1338"/>
              <a:buChar char="●"/>
            </a:pPr>
            <a:r>
              <a:rPr lang="en" sz="1338"/>
              <a:t>Show Maximum and Minimum properties sales price for top five house-types based on their sales.</a:t>
            </a:r>
            <a:endParaRPr sz="1338"/>
          </a:p>
          <a:p>
            <a:pPr indent="0" lvl="0" marL="457200" rtl="0" algn="l">
              <a:spcBef>
                <a:spcPts val="0"/>
              </a:spcBef>
              <a:spcAft>
                <a:spcPts val="0"/>
              </a:spcAft>
              <a:buNone/>
            </a:pPr>
            <a:r>
              <a:rPr lang="en" sz="1338"/>
              <a:t>Data </a:t>
            </a:r>
            <a:endParaRPr sz="1338"/>
          </a:p>
          <a:p>
            <a:pPr indent="0" lvl="0" marL="457200" rtl="0" algn="l">
              <a:spcBef>
                <a:spcPts val="0"/>
              </a:spcBef>
              <a:spcAft>
                <a:spcPts val="0"/>
              </a:spcAft>
              <a:buNone/>
            </a:pPr>
            <a:r>
              <a:t/>
            </a:r>
            <a:endParaRPr sz="1338"/>
          </a:p>
          <a:p>
            <a:pPr indent="0" lvl="0" marL="0" rtl="0" algn="l">
              <a:spcBef>
                <a:spcPts val="0"/>
              </a:spcBef>
              <a:spcAft>
                <a:spcPts val="0"/>
              </a:spcAft>
              <a:buSzPts val="990"/>
              <a:buNone/>
            </a:pPr>
            <a:r>
              <a:t/>
            </a:r>
            <a:endParaRPr sz="1138"/>
          </a:p>
          <a:p>
            <a:pPr indent="0" lvl="0" marL="0" rtl="0" algn="l">
              <a:spcBef>
                <a:spcPts val="0"/>
              </a:spcBef>
              <a:spcAft>
                <a:spcPts val="0"/>
              </a:spcAft>
              <a:buSzPts val="990"/>
              <a:buNone/>
            </a:pPr>
            <a:r>
              <a:t/>
            </a:r>
            <a:endParaRPr sz="1438"/>
          </a:p>
          <a:p>
            <a:pPr indent="0" lvl="0" marL="0" rtl="0" algn="l">
              <a:spcBef>
                <a:spcPts val="0"/>
              </a:spcBef>
              <a:spcAft>
                <a:spcPts val="0"/>
              </a:spcAft>
              <a:buSzPts val="990"/>
              <a:buNone/>
            </a:pPr>
            <a:r>
              <a:t/>
            </a:r>
            <a:endParaRPr sz="1438"/>
          </a:p>
          <a:p>
            <a:pPr indent="0" lvl="0" marL="0" rtl="0" algn="l">
              <a:spcBef>
                <a:spcPts val="0"/>
              </a:spcBef>
              <a:spcAft>
                <a:spcPts val="0"/>
              </a:spcAft>
              <a:buSzPts val="990"/>
              <a:buNone/>
            </a:pPr>
            <a:r>
              <a:t/>
            </a:r>
            <a:endParaRPr sz="1438"/>
          </a:p>
          <a:p>
            <a:pPr indent="0" lvl="0" marL="0" rtl="0" algn="l">
              <a:spcBef>
                <a:spcPts val="0"/>
              </a:spcBef>
              <a:spcAft>
                <a:spcPts val="0"/>
              </a:spcAft>
              <a:buSzPts val="990"/>
              <a:buNone/>
            </a:pPr>
            <a:r>
              <a:t/>
            </a:r>
            <a:endParaRPr sz="1438"/>
          </a:p>
          <a:p>
            <a:pPr indent="0" lvl="0" marL="0" rtl="0" algn="l">
              <a:spcBef>
                <a:spcPts val="0"/>
              </a:spcBef>
              <a:spcAft>
                <a:spcPts val="0"/>
              </a:spcAft>
              <a:buSzPts val="990"/>
              <a:buNone/>
            </a:pPr>
            <a:r>
              <a:t/>
            </a:r>
            <a:endParaRPr sz="1438"/>
          </a:p>
          <a:p>
            <a:pPr indent="0" lvl="0" marL="0" rtl="0" algn="l">
              <a:spcBef>
                <a:spcPts val="0"/>
              </a:spcBef>
              <a:spcAft>
                <a:spcPts val="0"/>
              </a:spcAft>
              <a:buSzPts val="990"/>
              <a:buNone/>
            </a:pPr>
            <a:r>
              <a:t/>
            </a:r>
            <a:endParaRPr sz="1438"/>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Vandana - SQL (What is the question?) (Create worksheet to visualize data)1-2 minutes</a:t>
            </a:r>
            <a:endParaRPr/>
          </a:p>
          <a:p>
            <a:pPr indent="0" lvl="0" marL="0" rtl="0" algn="l">
              <a:spcBef>
                <a:spcPts val="1200"/>
              </a:spcBef>
              <a:spcAft>
                <a:spcPts val="0"/>
              </a:spcAft>
              <a:buNone/>
            </a:pPr>
            <a:r>
              <a:rPr lang="en"/>
              <a:t>Alecia - How we got the data (1-2 minutes) (How I got coordinates from address)</a:t>
            </a:r>
            <a:br>
              <a:rPr lang="en"/>
            </a:br>
            <a:r>
              <a:rPr lang="en"/>
              <a:t>(post a go-fund-me and warn about spending $ 200 doing api)</a:t>
            </a:r>
            <a:endParaRPr/>
          </a:p>
          <a:p>
            <a:pPr indent="0" lvl="0" marL="0" rtl="0" algn="l">
              <a:spcBef>
                <a:spcPts val="1200"/>
              </a:spcBef>
              <a:spcAft>
                <a:spcPts val="0"/>
              </a:spcAft>
              <a:buNone/>
            </a:pPr>
            <a:r>
              <a:rPr lang="en"/>
              <a:t>Chris - Machine Learning (2 slides?) 3-5 minutes (Statistically Significant)</a:t>
            </a:r>
            <a:endParaRPr/>
          </a:p>
          <a:p>
            <a:pPr indent="0" lvl="0" marL="0" rtl="0" algn="l">
              <a:spcBef>
                <a:spcPts val="1200"/>
              </a:spcBef>
              <a:spcAft>
                <a:spcPts val="1200"/>
              </a:spcAft>
              <a:buNone/>
            </a:pPr>
            <a:r>
              <a:rPr lang="en"/>
              <a:t>Tonja - Data Visualization (Demo) 5 minutes.  Lead in with main map, focus on Liquor stores v. bars and vacant lots v. single family homes.  Zone 2 (Brentwood)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Our Dataset</a:t>
            </a:r>
            <a:endParaRPr>
              <a:latin typeface="Impact"/>
              <a:ea typeface="Impact"/>
              <a:cs typeface="Impact"/>
              <a:sym typeface="Impact"/>
            </a:endParaRPr>
          </a:p>
        </p:txBody>
      </p:sp>
      <p:sp>
        <p:nvSpPr>
          <p:cNvPr id="73" name="Google Shape;73;p16"/>
          <p:cNvSpPr txBox="1"/>
          <p:nvPr>
            <p:ph idx="1" type="body"/>
          </p:nvPr>
        </p:nvSpPr>
        <p:spPr>
          <a:xfrm>
            <a:off x="311700" y="1152475"/>
            <a:ext cx="8520600" cy="3701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We obtained our data from the padctn.org website.</a:t>
            </a:r>
            <a:endParaRPr/>
          </a:p>
          <a:p>
            <a:pPr indent="-334327" lvl="0" marL="457200" rtl="0" algn="l">
              <a:spcBef>
                <a:spcPts val="0"/>
              </a:spcBef>
              <a:spcAft>
                <a:spcPts val="0"/>
              </a:spcAft>
              <a:buSzPct val="100000"/>
              <a:buChar char="●"/>
            </a:pPr>
            <a:r>
              <a:rPr lang="en"/>
              <a:t>The data that we used contains all the sold properties in Davidson County in the month of September of 2021.</a:t>
            </a:r>
            <a:endParaRPr/>
          </a:p>
          <a:p>
            <a:pPr indent="-334327" lvl="0" marL="457200" rtl="0" algn="l">
              <a:spcBef>
                <a:spcPts val="0"/>
              </a:spcBef>
              <a:spcAft>
                <a:spcPts val="0"/>
              </a:spcAft>
              <a:buSzPct val="100000"/>
              <a:buChar char="●"/>
            </a:pPr>
            <a:r>
              <a:rPr lang="en"/>
              <a:t>I used Jupyter Notebooks to clean up the data using Pandas.  </a:t>
            </a:r>
            <a:endParaRPr/>
          </a:p>
          <a:p>
            <a:pPr indent="-310832" lvl="1" marL="914400" rtl="0" algn="l">
              <a:spcBef>
                <a:spcPts val="0"/>
              </a:spcBef>
              <a:spcAft>
                <a:spcPts val="0"/>
              </a:spcAft>
              <a:buSzPct val="100000"/>
              <a:buChar char="○"/>
            </a:pPr>
            <a:r>
              <a:rPr lang="en"/>
              <a:t>I also used split str to get the </a:t>
            </a:r>
            <a:r>
              <a:rPr lang="en"/>
              <a:t>latitude and longitude in separate columns instead of the two sharing a column as in the original dataset.</a:t>
            </a:r>
            <a:endParaRPr/>
          </a:p>
          <a:p>
            <a:pPr indent="-310832" lvl="1" marL="914400" rtl="0" algn="l">
              <a:spcBef>
                <a:spcPts val="0"/>
              </a:spcBef>
              <a:spcAft>
                <a:spcPts val="0"/>
              </a:spcAft>
              <a:buSzPct val="100000"/>
              <a:buChar char="○"/>
            </a:pPr>
            <a:r>
              <a:rPr lang="en"/>
              <a:t>I also deleted duplicates and deleted datas that had na.</a:t>
            </a:r>
            <a:endParaRPr/>
          </a:p>
          <a:p>
            <a:pPr indent="-310832" lvl="1" marL="914400" rtl="0" algn="l">
              <a:spcBef>
                <a:spcPts val="0"/>
              </a:spcBef>
              <a:spcAft>
                <a:spcPts val="0"/>
              </a:spcAft>
              <a:buSzPct val="100000"/>
              <a:buChar char="○"/>
            </a:pPr>
            <a:r>
              <a:rPr lang="en"/>
              <a:t>I also found deleted several unnecessary columns and created a new csv file.</a:t>
            </a:r>
            <a:endParaRPr/>
          </a:p>
          <a:p>
            <a:pPr indent="-334327" lvl="0" marL="457200" rtl="0" algn="l">
              <a:spcBef>
                <a:spcPts val="0"/>
              </a:spcBef>
              <a:spcAft>
                <a:spcPts val="0"/>
              </a:spcAft>
              <a:buSzPct val="100000"/>
              <a:buChar char="●"/>
            </a:pPr>
            <a:r>
              <a:rPr lang="en"/>
              <a:t>We used the “Google Places” API in order to get the number of features nearby each address.</a:t>
            </a:r>
            <a:endParaRPr/>
          </a:p>
          <a:p>
            <a:pPr indent="-310832" lvl="1" marL="914400" rtl="0" algn="l">
              <a:spcBef>
                <a:spcPts val="0"/>
              </a:spcBef>
              <a:spcAft>
                <a:spcPts val="0"/>
              </a:spcAft>
              <a:buSzPct val="100000"/>
              <a:buChar char="○"/>
            </a:pPr>
            <a:r>
              <a:rPr lang="en"/>
              <a:t>However, this cost us $200 due to pulling roughly 14,000 api calls in one day.</a:t>
            </a:r>
            <a:endParaRPr/>
          </a:p>
          <a:p>
            <a:pPr indent="-310832" lvl="1" marL="914400" rtl="0" algn="l">
              <a:spcBef>
                <a:spcPts val="0"/>
              </a:spcBef>
              <a:spcAft>
                <a:spcPts val="0"/>
              </a:spcAft>
              <a:buSzPct val="100000"/>
              <a:buChar char="○"/>
            </a:pPr>
            <a:r>
              <a:rPr lang="en"/>
              <a:t>It would have saved us if we made one huge api call on a JSON file instead of doing all those api calls.</a:t>
            </a:r>
            <a:endParaRPr/>
          </a:p>
          <a:p>
            <a:pPr indent="-334327" lvl="0" marL="457200" rtl="0" algn="l">
              <a:spcBef>
                <a:spcPts val="0"/>
              </a:spcBef>
              <a:spcAft>
                <a:spcPts val="0"/>
              </a:spcAft>
              <a:buSzPct val="100000"/>
              <a:buChar char="●"/>
            </a:pPr>
            <a:r>
              <a:rPr lang="en"/>
              <a:t>We decided to do it based on a 3.5 mile radius</a:t>
            </a:r>
            <a:endParaRPr/>
          </a:p>
          <a:p>
            <a:pPr indent="-310832" lvl="1" marL="914400" rtl="0" algn="l">
              <a:spcBef>
                <a:spcPts val="0"/>
              </a:spcBef>
              <a:spcAft>
                <a:spcPts val="0"/>
              </a:spcAft>
              <a:buSzPct val="100000"/>
              <a:buChar char="○"/>
            </a:pPr>
            <a:r>
              <a:rPr lang="en"/>
              <a:t>Originally, it was going to be only one mile, but a lot of the data came up empty.</a:t>
            </a:r>
            <a:endParaRPr/>
          </a:p>
          <a:p>
            <a:pPr indent="-310832" lvl="2" marL="1371600" rtl="0" algn="l">
              <a:spcBef>
                <a:spcPts val="0"/>
              </a:spcBef>
              <a:spcAft>
                <a:spcPts val="0"/>
              </a:spcAft>
              <a:buSzPct val="100000"/>
              <a:buChar char="■"/>
            </a:pPr>
            <a:r>
              <a:rPr lang="en"/>
              <a:t>So I had to expand it based on a 3.5 mile radius just to get more tangible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66875"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The API Call Function</a:t>
            </a:r>
            <a:endParaRPr>
              <a:latin typeface="Impact"/>
              <a:ea typeface="Impact"/>
              <a:cs typeface="Impact"/>
              <a:sym typeface="Impact"/>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200862" y="1152463"/>
            <a:ext cx="4853776" cy="2655900"/>
          </a:xfrm>
          <a:prstGeom prst="rect">
            <a:avLst/>
          </a:prstGeom>
          <a:noFill/>
          <a:ln>
            <a:noFill/>
          </a:ln>
        </p:spPr>
      </p:pic>
      <p:pic>
        <p:nvPicPr>
          <p:cNvPr id="81" name="Google Shape;81;p17"/>
          <p:cNvPicPr preferRelativeResize="0"/>
          <p:nvPr/>
        </p:nvPicPr>
        <p:blipFill>
          <a:blip r:embed="rId4">
            <a:alphaModFix/>
          </a:blip>
          <a:stretch>
            <a:fillRect/>
          </a:stretch>
        </p:blipFill>
        <p:spPr>
          <a:xfrm>
            <a:off x="4033713" y="3015713"/>
            <a:ext cx="4853764" cy="170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The Results</a:t>
            </a:r>
            <a:endParaRPr>
              <a:latin typeface="Impact"/>
              <a:ea typeface="Impact"/>
              <a:cs typeface="Impact"/>
              <a:sym typeface="Impact"/>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248975" y="1726100"/>
            <a:ext cx="8646051" cy="284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Machine Learning</a:t>
            </a:r>
            <a:endParaRPr>
              <a:latin typeface="Impact"/>
              <a:ea typeface="Impact"/>
              <a:cs typeface="Impact"/>
              <a:sym typeface="Impact"/>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Spectral"/>
              <a:buChar char="-"/>
            </a:pPr>
            <a:r>
              <a:rPr lang="en">
                <a:latin typeface="Spectral"/>
                <a:ea typeface="Spectral"/>
                <a:cs typeface="Spectral"/>
                <a:sym typeface="Spectral"/>
              </a:rPr>
              <a:t>We used a Multivariate Linear Regression Model using the statsmodels.api package for Python.</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We used Sale Price as the dependent variable.</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We used 10 Numeric Variables being the external features around the Properties(Bars, Convenience Stores,Churches,Drugstores,Fire Stations, Hospitals, Liquor Stores, Restaurants, Schools, and Supermarkets).</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We had 4 Categorical Variables: </a:t>
            </a:r>
            <a:endParaRPr>
              <a:latin typeface="Spectral"/>
              <a:ea typeface="Spectral"/>
              <a:cs typeface="Spectral"/>
              <a:sym typeface="Spectral"/>
            </a:endParaRPr>
          </a:p>
          <a:p>
            <a:pPr indent="-317500" lvl="1" marL="914400" rtl="0" algn="l">
              <a:spcBef>
                <a:spcPts val="0"/>
              </a:spcBef>
              <a:spcAft>
                <a:spcPts val="0"/>
              </a:spcAft>
              <a:buSzPts val="1400"/>
              <a:buFont typeface="Spectral"/>
              <a:buChar char="-"/>
            </a:pPr>
            <a:r>
              <a:rPr b="1" lang="en">
                <a:latin typeface="Spectral"/>
                <a:ea typeface="Spectral"/>
                <a:cs typeface="Spectral"/>
                <a:sym typeface="Spectral"/>
              </a:rPr>
              <a:t>Address Ending(Ave, Cir, Rd,etc.)</a:t>
            </a:r>
            <a:endParaRPr b="1">
              <a:latin typeface="Spectral"/>
              <a:ea typeface="Spectral"/>
              <a:cs typeface="Spectral"/>
              <a:sym typeface="Spectral"/>
            </a:endParaRPr>
          </a:p>
          <a:p>
            <a:pPr indent="-317500" lvl="1" marL="914400" rtl="0" algn="l">
              <a:spcBef>
                <a:spcPts val="0"/>
              </a:spcBef>
              <a:spcAft>
                <a:spcPts val="0"/>
              </a:spcAft>
              <a:buSzPts val="1400"/>
              <a:buFont typeface="Spectral"/>
              <a:buChar char="-"/>
            </a:pPr>
            <a:r>
              <a:rPr b="1" lang="en">
                <a:latin typeface="Spectral"/>
                <a:ea typeface="Spectral"/>
                <a:cs typeface="Spectral"/>
                <a:sym typeface="Spectral"/>
              </a:rPr>
              <a:t>House/Property Type(Single Family, Duplex, Condo, etc.)</a:t>
            </a:r>
            <a:endParaRPr b="1">
              <a:latin typeface="Spectral"/>
              <a:ea typeface="Spectral"/>
              <a:cs typeface="Spectral"/>
              <a:sym typeface="Spectral"/>
            </a:endParaRPr>
          </a:p>
          <a:p>
            <a:pPr indent="-317500" lvl="1" marL="914400" rtl="0" algn="l">
              <a:spcBef>
                <a:spcPts val="0"/>
              </a:spcBef>
              <a:spcAft>
                <a:spcPts val="0"/>
              </a:spcAft>
              <a:buSzPts val="1400"/>
              <a:buFont typeface="Spectral"/>
              <a:buChar char="-"/>
            </a:pPr>
            <a:r>
              <a:rPr b="1" lang="en">
                <a:latin typeface="Spectral"/>
                <a:ea typeface="Spectral"/>
                <a:cs typeface="Spectral"/>
                <a:sym typeface="Spectral"/>
              </a:rPr>
              <a:t>Property City( Brentwood, Antioch, Whites Creek, etc.)</a:t>
            </a:r>
            <a:endParaRPr b="1">
              <a:latin typeface="Spectral"/>
              <a:ea typeface="Spectral"/>
              <a:cs typeface="Spectral"/>
              <a:sym typeface="Spectral"/>
            </a:endParaRPr>
          </a:p>
          <a:p>
            <a:pPr indent="-317500" lvl="1" marL="914400" rtl="0" algn="l">
              <a:spcBef>
                <a:spcPts val="0"/>
              </a:spcBef>
              <a:spcAft>
                <a:spcPts val="0"/>
              </a:spcAft>
              <a:buSzPts val="1400"/>
              <a:buFont typeface="Spectral"/>
              <a:buChar char="-"/>
            </a:pPr>
            <a:r>
              <a:rPr b="1" lang="en">
                <a:latin typeface="Spectral"/>
                <a:ea typeface="Spectral"/>
                <a:cs typeface="Spectral"/>
                <a:sym typeface="Spectral"/>
              </a:rPr>
              <a:t>Zones(1-9).</a:t>
            </a:r>
            <a:endParaRPr b="1">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The zones are in accordance to the data that was given by the Davidson County Property Assessor’s website.</a:t>
            </a:r>
            <a:endParaRPr>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Davidson County Appraisal Zone Map</a:t>
            </a:r>
            <a:endParaRPr>
              <a:latin typeface="Impact"/>
              <a:ea typeface="Impact"/>
              <a:cs typeface="Impact"/>
              <a:sym typeface="Impact"/>
            </a:endParaRPr>
          </a:p>
        </p:txBody>
      </p:sp>
      <p:pic>
        <p:nvPicPr>
          <p:cNvPr id="100" name="Google Shape;100;p20"/>
          <p:cNvPicPr preferRelativeResize="0"/>
          <p:nvPr/>
        </p:nvPicPr>
        <p:blipFill>
          <a:blip r:embed="rId3">
            <a:alphaModFix/>
          </a:blip>
          <a:stretch>
            <a:fillRect/>
          </a:stretch>
        </p:blipFill>
        <p:spPr>
          <a:xfrm>
            <a:off x="2028200" y="1152475"/>
            <a:ext cx="5087599"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Full, Train, and Test Model Summary</a:t>
            </a:r>
            <a:endParaRPr>
              <a:latin typeface="Impact"/>
              <a:ea typeface="Impact"/>
              <a:cs typeface="Impact"/>
              <a:sym typeface="Impact"/>
            </a:endParaRPr>
          </a:p>
        </p:txBody>
      </p:sp>
      <p:pic>
        <p:nvPicPr>
          <p:cNvPr id="106" name="Google Shape;106;p21"/>
          <p:cNvPicPr preferRelativeResize="0"/>
          <p:nvPr/>
        </p:nvPicPr>
        <p:blipFill>
          <a:blip r:embed="rId3">
            <a:alphaModFix/>
          </a:blip>
          <a:stretch>
            <a:fillRect/>
          </a:stretch>
        </p:blipFill>
        <p:spPr>
          <a:xfrm>
            <a:off x="152400" y="1170125"/>
            <a:ext cx="2747800" cy="2052300"/>
          </a:xfrm>
          <a:prstGeom prst="rect">
            <a:avLst/>
          </a:prstGeom>
          <a:noFill/>
          <a:ln>
            <a:noFill/>
          </a:ln>
        </p:spPr>
      </p:pic>
      <p:sp>
        <p:nvSpPr>
          <p:cNvPr id="107" name="Google Shape;107;p21"/>
          <p:cNvSpPr txBox="1"/>
          <p:nvPr/>
        </p:nvSpPr>
        <p:spPr>
          <a:xfrm>
            <a:off x="210700" y="3395950"/>
            <a:ext cx="274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Full Data Ordinary Least Squares Regression</a:t>
            </a:r>
            <a:endParaRPr/>
          </a:p>
        </p:txBody>
      </p:sp>
      <p:pic>
        <p:nvPicPr>
          <p:cNvPr id="108" name="Google Shape;108;p21"/>
          <p:cNvPicPr preferRelativeResize="0"/>
          <p:nvPr/>
        </p:nvPicPr>
        <p:blipFill>
          <a:blip r:embed="rId4">
            <a:alphaModFix/>
          </a:blip>
          <a:stretch>
            <a:fillRect/>
          </a:stretch>
        </p:blipFill>
        <p:spPr>
          <a:xfrm>
            <a:off x="2958400" y="1170125"/>
            <a:ext cx="2900101" cy="2052300"/>
          </a:xfrm>
          <a:prstGeom prst="rect">
            <a:avLst/>
          </a:prstGeom>
          <a:noFill/>
          <a:ln>
            <a:noFill/>
          </a:ln>
        </p:spPr>
      </p:pic>
      <p:sp>
        <p:nvSpPr>
          <p:cNvPr id="109" name="Google Shape;109;p21"/>
          <p:cNvSpPr txBox="1"/>
          <p:nvPr/>
        </p:nvSpPr>
        <p:spPr>
          <a:xfrm>
            <a:off x="3036525" y="3333975"/>
            <a:ext cx="282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Training</a:t>
            </a:r>
            <a:r>
              <a:rPr lang="en">
                <a:solidFill>
                  <a:schemeClr val="dk1"/>
                </a:solidFill>
              </a:rPr>
              <a:t> Data Ordinary Least Squares Regression(Scaled Data)</a:t>
            </a:r>
            <a:endParaRPr>
              <a:solidFill>
                <a:schemeClr val="dk1"/>
              </a:solidFill>
            </a:endParaRPr>
          </a:p>
          <a:p>
            <a:pPr indent="0" lvl="0" marL="0" rtl="0" algn="l">
              <a:spcBef>
                <a:spcPts val="0"/>
              </a:spcBef>
              <a:spcAft>
                <a:spcPts val="0"/>
              </a:spcAft>
              <a:buNone/>
            </a:pPr>
            <a:r>
              <a:t/>
            </a:r>
            <a:endParaRPr/>
          </a:p>
        </p:txBody>
      </p:sp>
      <p:pic>
        <p:nvPicPr>
          <p:cNvPr id="110" name="Google Shape;110;p21"/>
          <p:cNvPicPr preferRelativeResize="0"/>
          <p:nvPr/>
        </p:nvPicPr>
        <p:blipFill>
          <a:blip r:embed="rId5">
            <a:alphaModFix/>
          </a:blip>
          <a:stretch>
            <a:fillRect/>
          </a:stretch>
        </p:blipFill>
        <p:spPr>
          <a:xfrm>
            <a:off x="5916700" y="1170125"/>
            <a:ext cx="3143300" cy="2052300"/>
          </a:xfrm>
          <a:prstGeom prst="rect">
            <a:avLst/>
          </a:prstGeom>
          <a:noFill/>
          <a:ln>
            <a:noFill/>
          </a:ln>
        </p:spPr>
      </p:pic>
      <p:sp>
        <p:nvSpPr>
          <p:cNvPr id="111" name="Google Shape;111;p21"/>
          <p:cNvSpPr txBox="1"/>
          <p:nvPr/>
        </p:nvSpPr>
        <p:spPr>
          <a:xfrm>
            <a:off x="5936750" y="3333975"/>
            <a:ext cx="290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Test Data Ordinary Least Squares Regression(Scaled Data)</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