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9" r:id="rId4"/>
  </p:sldMasterIdLst>
  <p:notesMasterIdLst>
    <p:notesMasterId r:id="rId24"/>
  </p:notesMasterIdLst>
  <p:handoutMasterIdLst>
    <p:handoutMasterId r:id="rId25"/>
  </p:handoutMasterIdLst>
  <p:sldIdLst>
    <p:sldId id="256" r:id="rId5"/>
    <p:sldId id="292" r:id="rId6"/>
    <p:sldId id="264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26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5359"/>
    <a:srgbClr val="969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12C8C85-51F0-491E-9774-3900AFEF0F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howGuides="1">
      <p:cViewPr>
        <p:scale>
          <a:sx n="89" d="100"/>
          <a:sy n="89" d="100"/>
        </p:scale>
        <p:origin x="389" y="-475"/>
      </p:cViewPr>
      <p:guideLst/>
    </p:cSldViewPr>
  </p:slideViewPr>
  <p:outlineViewPr>
    <p:cViewPr>
      <p:scale>
        <a:sx n="33" d="100"/>
        <a:sy n="33" d="100"/>
      </p:scale>
      <p:origin x="0" y="-498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4C3C3A6-B337-4D83-9CDB-B9C35780FF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C79A68-3D73-4695-8C1E-3CDBCB536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7C6B7-F63D-48F8-8C65-A57506B0F13B}" type="datetimeFigureOut">
              <a:rPr lang="en-US" smtClean="0"/>
              <a:t>10/17/2025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F5045C-A7CE-41D4-85C5-0E9ACEEF9B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9ABD0F-F8EA-4B9F-8647-FC7D4AE3D8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B78DD-9481-4863-BCCC-946573546D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040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9A0FA-2191-4F92-A1E4-6EB4598AC4EC}" type="datetimeFigureOut">
              <a:rPr lang="en-US" smtClean="0"/>
              <a:t>10/17/2025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359F2-43EF-4812-9DC0-98C0B1A406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111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523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89B6F7-4AD5-47C6-5378-947DD4A0F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964508-BF92-75F6-9CF8-D91BE63741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BAD547-B7C2-AA90-EC04-AA8F703131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7F2289-6FF2-2402-4D36-9BC95DBBF7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1743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1A0DF5-EF86-8EA1-EA05-4E1EA32A9F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AA0D3C-D058-BB0E-6B45-640F98D1C9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7C27EF-ADAC-2A0B-23B3-959485CF76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180BA3-45AB-B41F-E6B8-35C2772B5E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8491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87EE1B-70E0-20EE-DF9A-504740AA82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B3924B-522E-1513-7A47-B069D8E4C4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3B1422-4A7C-7D9F-3E4B-0CA2123FF2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8E6AC-C288-0DC8-EC3C-FD70DC19C6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5376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EF5C5A-870E-AD6B-5F73-8903B5996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0D9818-1F41-0B86-C1EB-C0512E3AF9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E01AA1-94F0-66CB-90B3-FE0476EDEB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3699B5-5236-C933-263B-8E5619BBED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5440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EC557E-0EB3-3C68-E38B-9C5F5E146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1DFB9D-B7BE-38EB-480C-C60498FAFF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93E9E2-4072-8AB7-E134-33E44060C4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BDC35E-1158-0E43-54F4-4B079598B3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9305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DF68F0-BECA-2492-94A5-18EAD3DB93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7B1B1E-4680-5CF3-22C7-64F6992C66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87329C-AB83-977B-3419-4E6C225814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A002DF-FFAA-7CE7-ACD7-9C1F53E4C1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1036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703E43-868E-FD93-7A5E-CA9DC7AE6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0FDAB3-4C80-1D3C-9D6D-E48FE2A911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371CC9-FCA8-EC5F-C2C9-34A3723D23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B60EA6-3493-2BF1-C672-6E9629FD4A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2603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4D6D43-0785-9242-621F-ADDFC3E916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B51689-E955-8559-25F9-F679FA9766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AA8D97-896C-65DB-3A26-3C236F8CE7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7C69D-4A4B-57EB-0E86-3571B9D514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95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1C61F-A351-089B-BD34-81B4FD3449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D180EC-929B-1126-AFD4-D0592211FB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822662-8FFD-4264-9613-62D855FF9F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4CFD29-FEF3-5BF4-73EB-DA2AF31D2B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7299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670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850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289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E52A19-76CB-B167-60A0-2A625DCA59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B1F53E-1B30-B544-1BC3-D9838CE3B4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DC2D9D-0358-E27C-643D-A5F2C2F7E8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E2E403-D3A0-4E85-BDED-08CCD301CE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73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9023C7-74B6-C4B2-0CFC-A21D63BCEE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E7D31A-674D-9009-7069-1652AF2CE7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854D63-86D7-A01F-E762-8BD671569A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29C39-E394-57BD-D708-1DE38B7BB9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83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929592-3A13-2F1C-0AD5-203EB3188E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28F059-C6EA-0E37-9345-7A1085A21A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933CF3-30DD-CD09-2149-40355C5CDB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62B5D-C5DF-53C4-9B6C-D5B942775C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41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9F5A2D-DD75-00D3-6E05-08FF4CA53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57AF2A-52DB-20A1-A166-FD1F65474F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3450A2-7AC4-1AF2-F958-5D1D15676C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EFA3E3-AE9B-A5B6-73A7-425BF4B8B9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424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2BDF8F-232E-9F75-E867-58616F220E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023F15-3070-1705-758F-E40A3F104F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C1F61B-4BF5-5929-6E11-5FEA9A17F9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88D6E2-C1D5-6987-22AE-2E1AE8C33B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523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5C0EF-61BF-D431-098F-CFDD36B1C3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51ED2B-08B1-E6E9-562D-18529828E6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A2AFE3-94B9-784B-8675-78D01BD9B3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ABE29-26BD-E1B3-5D85-EDFB6468E6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783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6156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73301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39887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31937252-EACE-4232-855F-5C47E3F8B0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1070901"/>
            <a:ext cx="11265407" cy="1499616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CBA6DBC1-39A1-48A6-8B81-3CD966D06E8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8055" y="3103684"/>
            <a:ext cx="11274551" cy="3287971"/>
          </a:xfrm>
          <a:solidFill>
            <a:schemeClr val="accent2"/>
          </a:solidFill>
        </p:spPr>
        <p:txBody>
          <a:bodyPr anchor="t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28195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26BD44-2224-46FF-A4E7-9C9FFE197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79"/>
            <a:ext cx="3657600" cy="210085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C87D77D-2EA4-028B-1ACF-E1120CE8F0E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7201" y="2862470"/>
            <a:ext cx="3657600" cy="3510898"/>
          </a:xfrm>
        </p:spPr>
        <p:txBody>
          <a:bodyPr anchor="t" anchorCtr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CFA45C0-9EBE-13AF-9B5D-9D5F4BF223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242815" y="640080"/>
            <a:ext cx="7491984" cy="5751576"/>
          </a:xfrm>
          <a:custGeom>
            <a:avLst/>
            <a:gdLst>
              <a:gd name="connsiteX0" fmla="*/ 3800341 w 7491984"/>
              <a:gd name="connsiteY0" fmla="*/ 0 h 5751576"/>
              <a:gd name="connsiteX1" fmla="*/ 7491984 w 7491984"/>
              <a:gd name="connsiteY1" fmla="*/ 0 h 5751576"/>
              <a:gd name="connsiteX2" fmla="*/ 7491984 w 7491984"/>
              <a:gd name="connsiteY2" fmla="*/ 5751576 h 5751576"/>
              <a:gd name="connsiteX3" fmla="*/ 3800341 w 7491984"/>
              <a:gd name="connsiteY3" fmla="*/ 5751576 h 5751576"/>
              <a:gd name="connsiteX4" fmla="*/ 0 w 7491984"/>
              <a:gd name="connsiteY4" fmla="*/ 0 h 5751576"/>
              <a:gd name="connsiteX5" fmla="*/ 3696432 w 7491984"/>
              <a:gd name="connsiteY5" fmla="*/ 0 h 5751576"/>
              <a:gd name="connsiteX6" fmla="*/ 3696432 w 7491984"/>
              <a:gd name="connsiteY6" fmla="*/ 5751576 h 5751576"/>
              <a:gd name="connsiteX7" fmla="*/ 0 w 7491984"/>
              <a:gd name="connsiteY7" fmla="*/ 5751576 h 575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1984" h="5751576">
                <a:moveTo>
                  <a:pt x="3800341" y="0"/>
                </a:moveTo>
                <a:lnTo>
                  <a:pt x="7491984" y="0"/>
                </a:lnTo>
                <a:lnTo>
                  <a:pt x="7491984" y="5751576"/>
                </a:lnTo>
                <a:lnTo>
                  <a:pt x="3800341" y="5751576"/>
                </a:lnTo>
                <a:close/>
                <a:moveTo>
                  <a:pt x="0" y="0"/>
                </a:moveTo>
                <a:lnTo>
                  <a:pt x="3696432" y="0"/>
                </a:lnTo>
                <a:lnTo>
                  <a:pt x="3696432" y="5751576"/>
                </a:lnTo>
                <a:lnTo>
                  <a:pt x="0" y="575157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t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5DDC5FA-EEDB-898F-533E-4094ADA899B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E79B0359-4B55-D899-E584-A8E6B2ED912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B916D02-76FE-EAED-CC51-A50448811F7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0682289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417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90880"/>
            <a:ext cx="1126744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CA520B1-DC84-A47D-1F5E-CCD567EB2D8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57200" y="2187362"/>
            <a:ext cx="3657600" cy="3633047"/>
          </a:xfrm>
        </p:spPr>
        <p:txBody>
          <a:bodyPr anchor="t">
            <a:normAutofit/>
          </a:bodyPr>
          <a:lstStyle>
            <a:lvl1pPr marL="342900" indent="-342900">
              <a:buFont typeface="+mj-lt"/>
              <a:buAutoNum type="arabicPeriod"/>
              <a:defRPr sz="1800"/>
            </a:lvl1pPr>
            <a:lvl2pPr marL="914400" indent="-342900">
              <a:buFont typeface="+mj-lt"/>
              <a:buAutoNum type="alphaLcPeriod"/>
              <a:defRPr sz="1800"/>
            </a:lvl2pPr>
            <a:lvl3pPr marL="1371600" indent="-342900">
              <a:buFont typeface="+mj-lt"/>
              <a:buAutoNum type="arabicPeriod"/>
              <a:defRPr sz="1800"/>
            </a:lvl3pPr>
            <a:lvl4pPr marL="1600200" indent="-342900">
              <a:buFont typeface="+mj-lt"/>
              <a:buAutoNum type="alphaLcParenR"/>
              <a:defRPr sz="1800"/>
            </a:lvl4pPr>
            <a:lvl5pPr marL="2057400" indent="-400050"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282437" y="2187361"/>
            <a:ext cx="7442203" cy="3633047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0">
              <a:defRPr sz="1800"/>
            </a:lvl2pPr>
            <a:lvl3pPr marL="548640">
              <a:defRPr sz="1800"/>
            </a:lvl3pPr>
            <a:lvl4pPr marL="822960">
              <a:defRPr sz="1800"/>
            </a:lvl4pPr>
            <a:lvl5pPr marL="1097280"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23914"/>
            <a:ext cx="704120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16634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833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040" y="725444"/>
            <a:ext cx="11277600" cy="1044253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245360"/>
            <a:ext cx="3342640" cy="3992880"/>
          </a:xfrm>
        </p:spPr>
        <p:txBody>
          <a:bodyPr anchor="t"/>
          <a:lstStyle>
            <a:lvl1pPr marL="0" indent="0">
              <a:buNone/>
              <a:defRPr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236720" y="2236109"/>
            <a:ext cx="7498080" cy="4002131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2290" y="6423914"/>
            <a:ext cx="1052510" cy="365125"/>
          </a:xfrm>
        </p:spPr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291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57535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489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61492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91554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97532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20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89077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8643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457D222-120F-E222-DE7E-B44B0BC1863F}"/>
              </a:ext>
            </a:extLst>
          </p:cNvPr>
          <p:cNvGrpSpPr/>
          <p:nvPr userDrawn="1"/>
        </p:nvGrpSpPr>
        <p:grpSpPr>
          <a:xfrm>
            <a:off x="428696" y="482137"/>
            <a:ext cx="11301155" cy="81191"/>
            <a:chOff x="428696" y="482137"/>
            <a:chExt cx="11301155" cy="8119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9DF259B-1168-B954-21F8-A08A3C462F3C}"/>
                </a:ext>
              </a:extLst>
            </p:cNvPr>
            <p:cNvSpPr/>
            <p:nvPr/>
          </p:nvSpPr>
          <p:spPr>
            <a:xfrm flipV="1">
              <a:off x="428696" y="482137"/>
              <a:ext cx="3703321" cy="81191"/>
            </a:xfrm>
            <a:prstGeom prst="rect">
              <a:avLst/>
            </a:prstGeom>
            <a:solidFill>
              <a:schemeClr val="accent3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5A595C-AA3A-9D82-01BB-7810CE5F7A5E}"/>
                </a:ext>
              </a:extLst>
            </p:cNvPr>
            <p:cNvSpPr/>
            <p:nvPr/>
          </p:nvSpPr>
          <p:spPr>
            <a:xfrm flipV="1">
              <a:off x="4235926" y="482137"/>
              <a:ext cx="3703321" cy="81191"/>
            </a:xfrm>
            <a:prstGeom prst="rect">
              <a:avLst/>
            </a:prstGeom>
            <a:solidFill>
              <a:schemeClr val="accent1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178CB63-8F78-566B-8120-9DC73FB7B23B}"/>
                </a:ext>
              </a:extLst>
            </p:cNvPr>
            <p:cNvSpPr/>
            <p:nvPr/>
          </p:nvSpPr>
          <p:spPr>
            <a:xfrm flipV="1">
              <a:off x="8026530" y="482137"/>
              <a:ext cx="3703321" cy="81191"/>
            </a:xfrm>
            <a:prstGeom prst="rect">
              <a:avLst/>
            </a:prstGeom>
            <a:solidFill>
              <a:schemeClr val="accent4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0910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2" r:id="rId13"/>
    <p:sldLayoutId id="2147483817" r:id="rId14"/>
    <p:sldLayoutId id="2147483819" r:id="rId15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9F0267-9D1C-BDA9-A152-B01CD379FC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Heart Attack prediction ML</a:t>
            </a:r>
          </a:p>
        </p:txBody>
      </p:sp>
      <p:pic>
        <p:nvPicPr>
          <p:cNvPr id="10" name="Picture Placeholder 9" descr="A stethoscope on a clipboard">
            <a:extLst>
              <a:ext uri="{FF2B5EF4-FFF2-40B4-BE49-F238E27FC236}">
                <a16:creationId xmlns:a16="http://schemas.microsoft.com/office/drawing/2014/main" id="{CC4B82FA-2EA0-5319-6B9C-8D78349FCB0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28164" b="28164"/>
          <a:stretch/>
        </p:blipFill>
        <p:spPr/>
      </p:pic>
    </p:spTree>
    <p:extLst>
      <p:ext uri="{BB962C8B-B14F-4D97-AF65-F5344CB8AC3E}">
        <p14:creationId xmlns:p14="http://schemas.microsoft.com/office/powerpoint/2010/main" val="1039759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0622B1-9703-E145-53D6-8DB79ADED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DE10B873-B95F-E387-1F86-8D0566013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pipeline</a:t>
            </a:r>
          </a:p>
        </p:txBody>
      </p:sp>
      <p:sp>
        <p:nvSpPr>
          <p:cNvPr id="5" name="Content Placeholder 33">
            <a:extLst>
              <a:ext uri="{FF2B5EF4-FFF2-40B4-BE49-F238E27FC236}">
                <a16:creationId xmlns:a16="http://schemas.microsoft.com/office/drawing/2014/main" id="{BA39C50B-659C-DB61-8D95-4F88C6DF3F6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7199" y="2187362"/>
            <a:ext cx="11267439" cy="927627"/>
          </a:xfrm>
        </p:spPr>
        <p:txBody>
          <a:bodyPr>
            <a:normAutofit/>
          </a:bodyPr>
          <a:lstStyle/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dirty="0"/>
              <a:t>Models Pipeline:</a:t>
            </a:r>
          </a:p>
          <a:p>
            <a:pPr marL="742950" lvl="4" indent="-285750">
              <a:buFont typeface="Arial" panose="020B0604020202020204" pitchFamily="34" charset="0"/>
              <a:buChar char="•"/>
            </a:pPr>
            <a:r>
              <a:rPr lang="en-US" dirty="0"/>
              <a:t>Models (SMOT) :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lvl="3" indent="280988">
              <a:buNone/>
            </a:pPr>
            <a:endParaRPr lang="en-US" dirty="0"/>
          </a:p>
          <a:p>
            <a:pPr marL="573088" lvl="2" indent="0">
              <a:buFontTx/>
              <a:buChar char="-"/>
            </a:pPr>
            <a:endParaRPr lang="en-US" dirty="0"/>
          </a:p>
          <a:p>
            <a:pPr marL="857250" lvl="1" indent="-285750">
              <a:buFontTx/>
              <a:buChar char="-"/>
            </a:pPr>
            <a:endParaRPr lang="en-US" dirty="0"/>
          </a:p>
          <a:p>
            <a:pPr marL="857250" lvl="1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F47DF4-D6C0-6CE3-C598-D38F86719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68" y="2904565"/>
            <a:ext cx="11666536" cy="431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831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7153FC-5448-19BF-C4D9-F2E692D5C0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C5D08C7-B441-63E4-24F7-5BAC9C84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pipeline</a:t>
            </a:r>
          </a:p>
        </p:txBody>
      </p:sp>
      <p:sp>
        <p:nvSpPr>
          <p:cNvPr id="5" name="Content Placeholder 33">
            <a:extLst>
              <a:ext uri="{FF2B5EF4-FFF2-40B4-BE49-F238E27FC236}">
                <a16:creationId xmlns:a16="http://schemas.microsoft.com/office/drawing/2014/main" id="{FA3C26FE-B1A2-FAAC-2B49-A6C0CDB6F30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7199" y="2187362"/>
            <a:ext cx="11267439" cy="3349280"/>
          </a:xfrm>
        </p:spPr>
        <p:txBody>
          <a:bodyPr>
            <a:normAutofit fontScale="85000" lnSpcReduction="10000"/>
          </a:bodyPr>
          <a:lstStyle/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dirty="0"/>
              <a:t>Models Pipeline:</a:t>
            </a:r>
          </a:p>
          <a:p>
            <a:pPr marL="742950" lvl="4" indent="-285750">
              <a:buFont typeface="Arial" panose="020B0604020202020204" pitchFamily="34" charset="0"/>
              <a:buChar char="•"/>
            </a:pPr>
            <a:r>
              <a:rPr lang="en-US" dirty="0"/>
              <a:t>Models (Hyper </a:t>
            </a:r>
            <a:r>
              <a:rPr lang="en-US" dirty="0" err="1"/>
              <a:t>Parametr</a:t>
            </a:r>
            <a:r>
              <a:rPr lang="en-US" dirty="0"/>
              <a:t> Randomized search) :</a:t>
            </a:r>
          </a:p>
          <a:p>
            <a:pPr marL="1028700" lvl="2" indent="0">
              <a:buNone/>
            </a:pPr>
            <a:r>
              <a:rPr lang="en-US" dirty="0"/>
              <a:t> [('Logistic Regression',    </a:t>
            </a:r>
            <a:r>
              <a:rPr lang="en-US" dirty="0" err="1"/>
              <a:t>LogisticRegression</a:t>
            </a:r>
            <a:r>
              <a:rPr lang="en-US" dirty="0"/>
              <a:t>(</a:t>
            </a:r>
            <a:r>
              <a:rPr lang="en-US" dirty="0" err="1"/>
              <a:t>class_weight</a:t>
            </a:r>
            <a:r>
              <a:rPr lang="en-US" dirty="0"/>
              <a:t>="balanced",</a:t>
            </a:r>
            <a:r>
              <a:rPr lang="en-US" dirty="0" err="1"/>
              <a:t>random_state</a:t>
            </a:r>
            <a:r>
              <a:rPr lang="en-US" dirty="0"/>
              <a:t>= 42, </a:t>
            </a:r>
            <a:r>
              <a:rPr lang="en-US" dirty="0" err="1"/>
              <a:t>n_jobs</a:t>
            </a:r>
            <a:r>
              <a:rPr lang="en-US" dirty="0"/>
              <a:t>= -1),  {"</a:t>
            </a:r>
            <a:r>
              <a:rPr lang="en-US" dirty="0" err="1"/>
              <a:t>Model__C</a:t>
            </a:r>
            <a:r>
              <a:rPr lang="en-US" dirty="0"/>
              <a:t>":[0.01, 0.1, 1, 10, 100],"</a:t>
            </a:r>
            <a:r>
              <a:rPr lang="en-US" dirty="0" err="1"/>
              <a:t>Model__penalty</a:t>
            </a:r>
            <a:r>
              <a:rPr lang="en-US" dirty="0"/>
              <a:t>":['l1', 'l2']}),</a:t>
            </a:r>
          </a:p>
          <a:p>
            <a:pPr marL="1028700" lvl="2" indent="0">
              <a:buNone/>
            </a:pPr>
            <a:r>
              <a:rPr lang="en-US" dirty="0"/>
              <a:t>    ('Random Forest',   </a:t>
            </a:r>
            <a:r>
              <a:rPr lang="en-US" dirty="0" err="1"/>
              <a:t>RandomForestClassifier</a:t>
            </a:r>
            <a:r>
              <a:rPr lang="en-US" dirty="0"/>
              <a:t>(</a:t>
            </a:r>
            <a:r>
              <a:rPr lang="en-US" dirty="0" err="1"/>
              <a:t>class_weight</a:t>
            </a:r>
            <a:r>
              <a:rPr lang="en-US" dirty="0"/>
              <a:t>="balanced",</a:t>
            </a:r>
            <a:r>
              <a:rPr lang="en-US" dirty="0" err="1"/>
              <a:t>random_state</a:t>
            </a:r>
            <a:r>
              <a:rPr lang="en-US" dirty="0"/>
              <a:t>= 42, </a:t>
            </a:r>
            <a:r>
              <a:rPr lang="en-US" dirty="0" err="1"/>
              <a:t>n_jobs</a:t>
            </a:r>
            <a:r>
              <a:rPr lang="en-US" dirty="0"/>
              <a:t>= -1),   {"Model__</a:t>
            </a:r>
            <a:r>
              <a:rPr lang="en-US" dirty="0" err="1"/>
              <a:t>n_estimators</a:t>
            </a:r>
            <a:r>
              <a:rPr lang="en-US" dirty="0"/>
              <a:t>": [2,3,5,10,50,100, 300, 500],"Model__</a:t>
            </a:r>
            <a:r>
              <a:rPr lang="en-US" dirty="0" err="1"/>
              <a:t>max_depth</a:t>
            </a:r>
            <a:r>
              <a:rPr lang="en-US" dirty="0"/>
              <a:t>": [2,5, 10, 15,21 ]} ),</a:t>
            </a:r>
          </a:p>
          <a:p>
            <a:pPr marL="1028700" lvl="2" indent="0">
              <a:buNone/>
            </a:pPr>
            <a:r>
              <a:rPr lang="en-US" dirty="0"/>
              <a:t>     ('</a:t>
            </a:r>
            <a:r>
              <a:rPr lang="en-US" dirty="0" err="1"/>
              <a:t>XGBoost</a:t>
            </a:r>
            <a:r>
              <a:rPr lang="en-US" dirty="0"/>
              <a:t>', </a:t>
            </a:r>
            <a:r>
              <a:rPr lang="en-US" dirty="0" err="1"/>
              <a:t>XGBClassifier</a:t>
            </a:r>
            <a:r>
              <a:rPr lang="en-US" dirty="0"/>
              <a:t>(</a:t>
            </a:r>
            <a:r>
              <a:rPr lang="en-US" dirty="0" err="1"/>
              <a:t>scale_pos_weight</a:t>
            </a:r>
            <a:r>
              <a:rPr lang="en-US" dirty="0"/>
              <a:t>=</a:t>
            </a:r>
            <a:r>
              <a:rPr lang="en-US" dirty="0" err="1"/>
              <a:t>XGBoost_scale_pos_weight,random_state</a:t>
            </a:r>
            <a:r>
              <a:rPr lang="en-US" dirty="0"/>
              <a:t>=42, </a:t>
            </a:r>
            <a:r>
              <a:rPr lang="en-US" dirty="0" err="1"/>
              <a:t>n_jobs</a:t>
            </a:r>
            <a:r>
              <a:rPr lang="en-US" dirty="0"/>
              <a:t>=-1),  { "Model__</a:t>
            </a:r>
            <a:r>
              <a:rPr lang="en-US" dirty="0" err="1"/>
              <a:t>n_estimators</a:t>
            </a:r>
            <a:r>
              <a:rPr lang="en-US" dirty="0"/>
              <a:t>": [2,3,5,10,50,100,500],"Model__</a:t>
            </a:r>
            <a:r>
              <a:rPr lang="en-US" dirty="0" err="1"/>
              <a:t>max_depth</a:t>
            </a:r>
            <a:r>
              <a:rPr lang="en-US" dirty="0"/>
              <a:t>": [3, 5, 10, 15,21],"Model__</a:t>
            </a:r>
            <a:r>
              <a:rPr lang="en-US" dirty="0" err="1"/>
              <a:t>reg_lambda</a:t>
            </a:r>
            <a:r>
              <a:rPr lang="en-US" dirty="0"/>
              <a:t>":[1,2,5,0.1,0.2,0.5]}  ),</a:t>
            </a:r>
          </a:p>
          <a:p>
            <a:pPr marL="1028700" lvl="2" indent="0">
              <a:buNone/>
            </a:pPr>
            <a:r>
              <a:rPr lang="en-US" dirty="0"/>
              <a:t>     ('</a:t>
            </a:r>
            <a:r>
              <a:rPr lang="en-US" dirty="0" err="1"/>
              <a:t>LightGBM</a:t>
            </a:r>
            <a:r>
              <a:rPr lang="en-US" dirty="0"/>
              <a:t>',  </a:t>
            </a:r>
            <a:r>
              <a:rPr lang="en-US" dirty="0" err="1"/>
              <a:t>LGBMClassifier</a:t>
            </a:r>
            <a:r>
              <a:rPr lang="en-US" dirty="0"/>
              <a:t>(</a:t>
            </a:r>
            <a:r>
              <a:rPr lang="en-US" dirty="0" err="1"/>
              <a:t>class_weight</a:t>
            </a:r>
            <a:r>
              <a:rPr lang="en-US" dirty="0"/>
              <a:t>='balanced',</a:t>
            </a:r>
            <a:r>
              <a:rPr lang="en-US" dirty="0" err="1"/>
              <a:t>random_state</a:t>
            </a:r>
            <a:r>
              <a:rPr lang="en-US" dirty="0"/>
              <a:t>=42, </a:t>
            </a:r>
            <a:r>
              <a:rPr lang="en-US" dirty="0" err="1"/>
              <a:t>n_jobs</a:t>
            </a:r>
            <a:r>
              <a:rPr lang="en-US" dirty="0"/>
              <a:t>=-1),  {"Model__</a:t>
            </a:r>
            <a:r>
              <a:rPr lang="en-US" dirty="0" err="1"/>
              <a:t>n_estimators</a:t>
            </a:r>
            <a:r>
              <a:rPr lang="en-US" dirty="0"/>
              <a:t>": [2,3,5,10,50,100,200, 400, 600]})</a:t>
            </a:r>
          </a:p>
          <a:p>
            <a:pPr marL="1028700" lvl="2" indent="0">
              <a:buNone/>
            </a:pPr>
            <a:r>
              <a:rPr lang="en-US" dirty="0"/>
              <a:t>]</a:t>
            </a:r>
          </a:p>
          <a:p>
            <a:pPr marL="299800" lvl="5" indent="0">
              <a:buNone/>
            </a:pPr>
            <a:endParaRPr lang="en-US" dirty="0"/>
          </a:p>
          <a:p>
            <a:pPr marL="299800" lvl="5" indent="0">
              <a:buNone/>
            </a:pPr>
            <a:endParaRPr lang="en-US" dirty="0"/>
          </a:p>
          <a:p>
            <a:pPr marL="1258888" lvl="4" indent="0">
              <a:buNone/>
            </a:pPr>
            <a:endParaRPr lang="en-US" dirty="0"/>
          </a:p>
          <a:p>
            <a:pPr marL="1257300" lvl="3" indent="0">
              <a:buNone/>
            </a:pPr>
            <a:endParaRPr lang="en-US" dirty="0"/>
          </a:p>
          <a:p>
            <a:pPr marL="1257300" lvl="3" indent="0">
              <a:buNone/>
            </a:pPr>
            <a:endParaRPr lang="en-US" dirty="0"/>
          </a:p>
          <a:p>
            <a:pPr marL="1028700" lvl="2" indent="0">
              <a:buNone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248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B0D220-9DF1-1246-FCC1-2A1E317121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12844E3A-A25D-81B4-0FDC-816C79FA7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pipeline</a:t>
            </a:r>
          </a:p>
        </p:txBody>
      </p:sp>
      <p:sp>
        <p:nvSpPr>
          <p:cNvPr id="5" name="Content Placeholder 33">
            <a:extLst>
              <a:ext uri="{FF2B5EF4-FFF2-40B4-BE49-F238E27FC236}">
                <a16:creationId xmlns:a16="http://schemas.microsoft.com/office/drawing/2014/main" id="{9E452AC1-B491-0B92-FEFF-B956A6A237F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7199" y="2187362"/>
            <a:ext cx="11267439" cy="3349280"/>
          </a:xfrm>
        </p:spPr>
        <p:txBody>
          <a:bodyPr>
            <a:normAutofit/>
          </a:bodyPr>
          <a:lstStyle/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dirty="0"/>
              <a:t>Models Pipeline:</a:t>
            </a:r>
          </a:p>
          <a:p>
            <a:pPr marL="742950" lvl="4" indent="-285750">
              <a:buFont typeface="Arial" panose="020B0604020202020204" pitchFamily="34" charset="0"/>
              <a:buChar char="•"/>
            </a:pPr>
            <a:r>
              <a:rPr lang="en-US" dirty="0"/>
              <a:t>Models (Hyper Parameter Randomized search) :</a:t>
            </a:r>
          </a:p>
          <a:p>
            <a:pPr marL="299800" lvl="5" indent="0">
              <a:buNone/>
            </a:pPr>
            <a:endParaRPr lang="en-US" dirty="0"/>
          </a:p>
          <a:p>
            <a:pPr marL="299800" lvl="5" indent="0">
              <a:buNone/>
            </a:pPr>
            <a:endParaRPr lang="en-US" dirty="0"/>
          </a:p>
          <a:p>
            <a:pPr marL="1258888" lvl="4" indent="0">
              <a:buNone/>
            </a:pPr>
            <a:endParaRPr lang="en-US" dirty="0"/>
          </a:p>
          <a:p>
            <a:pPr marL="1257300" lvl="3" indent="0">
              <a:buNone/>
            </a:pPr>
            <a:endParaRPr lang="en-US" dirty="0"/>
          </a:p>
          <a:p>
            <a:pPr marL="1257300" lvl="3" indent="0">
              <a:buNone/>
            </a:pPr>
            <a:endParaRPr lang="en-US" dirty="0"/>
          </a:p>
          <a:p>
            <a:pPr marL="1028700" lvl="2" indent="0">
              <a:buNone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520B88-226F-A539-E447-BF3EA91E1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62" y="3004345"/>
            <a:ext cx="9111716" cy="365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837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C69B9-94BF-B29D-F6B8-6D1CE93BE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310E68AA-4891-CE21-6C2C-CA1673B4A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pipeline</a:t>
            </a:r>
          </a:p>
        </p:txBody>
      </p:sp>
      <p:sp>
        <p:nvSpPr>
          <p:cNvPr id="5" name="Content Placeholder 33">
            <a:extLst>
              <a:ext uri="{FF2B5EF4-FFF2-40B4-BE49-F238E27FC236}">
                <a16:creationId xmlns:a16="http://schemas.microsoft.com/office/drawing/2014/main" id="{E466B5BC-C50F-2CBE-9EEE-9746AC22876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7199" y="2187362"/>
            <a:ext cx="11267439" cy="3349280"/>
          </a:xfrm>
        </p:spPr>
        <p:txBody>
          <a:bodyPr>
            <a:normAutofit/>
          </a:bodyPr>
          <a:lstStyle/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dirty="0"/>
              <a:t>Models Pipeline:</a:t>
            </a:r>
          </a:p>
          <a:p>
            <a:pPr marL="742950" lvl="4" indent="-285750">
              <a:buFont typeface="Arial" panose="020B0604020202020204" pitchFamily="34" charset="0"/>
              <a:buChar char="•"/>
            </a:pPr>
            <a:r>
              <a:rPr lang="en-US" dirty="0"/>
              <a:t>Feature Selection</a:t>
            </a:r>
          </a:p>
          <a:p>
            <a:pPr marL="771250" lvl="6" indent="-171450"/>
            <a:r>
              <a:rPr lang="en-US" dirty="0" err="1"/>
              <a:t>VarianceThreshold</a:t>
            </a:r>
            <a:r>
              <a:rPr lang="en-US" dirty="0"/>
              <a:t> :(threshold=0)</a:t>
            </a:r>
          </a:p>
          <a:p>
            <a:pPr marL="599800" lvl="6" indent="0">
              <a:buNone/>
            </a:pPr>
            <a:r>
              <a:rPr lang="en-US" dirty="0"/>
              <a:t> ('Logistic Regression', </a:t>
            </a:r>
            <a:r>
              <a:rPr lang="en-US" dirty="0" err="1"/>
              <a:t>LogisticRegression</a:t>
            </a:r>
            <a:r>
              <a:rPr lang="en-US" dirty="0"/>
              <a:t>(</a:t>
            </a:r>
            <a:r>
              <a:rPr lang="en-US" dirty="0" err="1"/>
              <a:t>class_weight</a:t>
            </a:r>
            <a:r>
              <a:rPr lang="en-US" dirty="0"/>
              <a:t>="balanced",</a:t>
            </a:r>
            <a:r>
              <a:rPr lang="en-US" dirty="0" err="1"/>
              <a:t>random_state</a:t>
            </a:r>
            <a:r>
              <a:rPr lang="en-US" dirty="0"/>
              <a:t>= 42, </a:t>
            </a:r>
            <a:r>
              <a:rPr lang="en-US" dirty="0" err="1"/>
              <a:t>n_jobs</a:t>
            </a:r>
            <a:r>
              <a:rPr lang="en-US" dirty="0"/>
              <a:t>= -1)),</a:t>
            </a:r>
          </a:p>
          <a:p>
            <a:pPr marL="599800" lvl="6" indent="0">
              <a:buNone/>
            </a:pPr>
            <a:r>
              <a:rPr lang="en-US" dirty="0"/>
              <a:t>  ('Gaussian NB', </a:t>
            </a:r>
            <a:r>
              <a:rPr lang="en-US" dirty="0" err="1"/>
              <a:t>GaussianNB</a:t>
            </a:r>
            <a:r>
              <a:rPr lang="en-US" dirty="0"/>
              <a:t>()),</a:t>
            </a:r>
          </a:p>
          <a:p>
            <a:pPr marL="599800" lvl="6" indent="0">
              <a:buNone/>
            </a:pPr>
            <a:r>
              <a:rPr lang="en-US" dirty="0"/>
              <a:t>    ('Decision Tree', </a:t>
            </a:r>
            <a:r>
              <a:rPr lang="en-US" dirty="0" err="1"/>
              <a:t>DecisionTreeClassifier</a:t>
            </a:r>
            <a:r>
              <a:rPr lang="en-US" dirty="0"/>
              <a:t>(</a:t>
            </a:r>
            <a:r>
              <a:rPr lang="en-US" dirty="0" err="1"/>
              <a:t>class_weight</a:t>
            </a:r>
            <a:r>
              <a:rPr lang="en-US" dirty="0"/>
              <a:t>="balanced",</a:t>
            </a:r>
            <a:r>
              <a:rPr lang="en-US" dirty="0" err="1"/>
              <a:t>random_state</a:t>
            </a:r>
            <a:r>
              <a:rPr lang="en-US" dirty="0"/>
              <a:t>= 42)),</a:t>
            </a:r>
          </a:p>
          <a:p>
            <a:pPr marL="599800" lvl="6" indent="0">
              <a:buNone/>
            </a:pPr>
            <a:r>
              <a:rPr lang="en-US" dirty="0"/>
              <a:t>    ('Random Forest', </a:t>
            </a:r>
            <a:r>
              <a:rPr lang="en-US" dirty="0" err="1"/>
              <a:t>RandomForestClassifier</a:t>
            </a:r>
            <a:r>
              <a:rPr lang="en-US" dirty="0"/>
              <a:t>(</a:t>
            </a:r>
            <a:r>
              <a:rPr lang="en-US" dirty="0" err="1"/>
              <a:t>class_weight</a:t>
            </a:r>
            <a:r>
              <a:rPr lang="en-US" dirty="0"/>
              <a:t>="balanced",</a:t>
            </a:r>
            <a:r>
              <a:rPr lang="en-US" dirty="0" err="1"/>
              <a:t>random_state</a:t>
            </a:r>
            <a:r>
              <a:rPr lang="en-US" dirty="0"/>
              <a:t>= 42, </a:t>
            </a:r>
            <a:r>
              <a:rPr lang="en-US" dirty="0" err="1"/>
              <a:t>n_jobs</a:t>
            </a:r>
            <a:r>
              <a:rPr lang="en-US" dirty="0"/>
              <a:t>= -1)),</a:t>
            </a:r>
          </a:p>
          <a:p>
            <a:pPr marL="599800" lvl="6" indent="0">
              <a:buNone/>
            </a:pPr>
            <a:r>
              <a:rPr lang="en-US" dirty="0"/>
              <a:t>    ('</a:t>
            </a:r>
            <a:r>
              <a:rPr lang="en-US" dirty="0" err="1"/>
              <a:t>XGBoost</a:t>
            </a:r>
            <a:r>
              <a:rPr lang="en-US" dirty="0"/>
              <a:t>', </a:t>
            </a:r>
            <a:r>
              <a:rPr lang="en-US" dirty="0" err="1"/>
              <a:t>XGBClassifier</a:t>
            </a:r>
            <a:r>
              <a:rPr lang="en-US" dirty="0"/>
              <a:t>(</a:t>
            </a:r>
            <a:r>
              <a:rPr lang="en-US" dirty="0" err="1"/>
              <a:t>scale_pos_weight</a:t>
            </a:r>
            <a:r>
              <a:rPr lang="en-US" dirty="0"/>
              <a:t>=</a:t>
            </a:r>
            <a:r>
              <a:rPr lang="en-US" dirty="0" err="1"/>
              <a:t>XGBoost_scale_pos_weight,random_state</a:t>
            </a:r>
            <a:r>
              <a:rPr lang="en-US" dirty="0"/>
              <a:t>=42,n_jobs=-1)),</a:t>
            </a:r>
          </a:p>
          <a:p>
            <a:pPr marL="599800" lvl="6" indent="0">
              <a:buNone/>
            </a:pPr>
            <a:r>
              <a:rPr lang="en-US" dirty="0"/>
              <a:t>   ('</a:t>
            </a:r>
            <a:r>
              <a:rPr lang="en-US" dirty="0" err="1"/>
              <a:t>CatBoost</a:t>
            </a:r>
            <a:r>
              <a:rPr lang="en-US" dirty="0"/>
              <a:t>', </a:t>
            </a:r>
            <a:r>
              <a:rPr lang="en-US" dirty="0" err="1"/>
              <a:t>CatBoostClassifier</a:t>
            </a:r>
            <a:r>
              <a:rPr lang="en-US" dirty="0"/>
              <a:t>(</a:t>
            </a:r>
            <a:r>
              <a:rPr lang="en-US" dirty="0" err="1"/>
              <a:t>allow_writing_files</a:t>
            </a:r>
            <a:r>
              <a:rPr lang="en-US" dirty="0"/>
              <a:t>=</a:t>
            </a:r>
            <a:r>
              <a:rPr lang="en-US" dirty="0" err="1"/>
              <a:t>False,class_weights</a:t>
            </a:r>
            <a:r>
              <a:rPr lang="en-US" dirty="0"/>
              <a:t>=[w0, w1], </a:t>
            </a:r>
            <a:r>
              <a:rPr lang="en-US" dirty="0" err="1"/>
              <a:t>random_state</a:t>
            </a:r>
            <a:r>
              <a:rPr lang="en-US" dirty="0"/>
              <a:t>=42,thread_count=-1</a:t>
            </a:r>
          </a:p>
          <a:p>
            <a:pPr marL="599800" lvl="6" indent="0">
              <a:buNone/>
            </a:pPr>
            <a:r>
              <a:rPr lang="en-US" dirty="0"/>
              <a:t>   ('</a:t>
            </a:r>
            <a:r>
              <a:rPr lang="en-US" dirty="0" err="1"/>
              <a:t>LightGBM</a:t>
            </a:r>
            <a:r>
              <a:rPr lang="en-US" dirty="0"/>
              <a:t>', </a:t>
            </a:r>
            <a:r>
              <a:rPr lang="en-US" dirty="0" err="1"/>
              <a:t>LGBMClassifier</a:t>
            </a:r>
            <a:r>
              <a:rPr lang="en-US" dirty="0"/>
              <a:t>(</a:t>
            </a:r>
            <a:r>
              <a:rPr lang="en-US" dirty="0" err="1"/>
              <a:t>class_weight</a:t>
            </a:r>
            <a:r>
              <a:rPr lang="en-US" dirty="0"/>
              <a:t>='balanced',</a:t>
            </a:r>
            <a:r>
              <a:rPr lang="en-US" dirty="0" err="1"/>
              <a:t>random_state</a:t>
            </a:r>
            <a:r>
              <a:rPr lang="en-US" dirty="0"/>
              <a:t>=42, </a:t>
            </a:r>
            <a:r>
              <a:rPr lang="en-US" dirty="0" err="1"/>
              <a:t>n_jobs</a:t>
            </a:r>
            <a:r>
              <a:rPr lang="en-US" dirty="0"/>
              <a:t>=-1))</a:t>
            </a:r>
          </a:p>
          <a:p>
            <a:pPr marL="599800" lvl="6" indent="0">
              <a:buNone/>
            </a:pPr>
            <a:endParaRPr lang="en-US" dirty="0"/>
          </a:p>
          <a:p>
            <a:pPr marL="742950" lvl="4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99800" lvl="5" indent="0">
              <a:buNone/>
            </a:pPr>
            <a:endParaRPr lang="en-US" dirty="0"/>
          </a:p>
          <a:p>
            <a:pPr marL="1258888" lvl="4" indent="0">
              <a:buNone/>
            </a:pPr>
            <a:endParaRPr lang="en-US" dirty="0"/>
          </a:p>
          <a:p>
            <a:pPr marL="1257300" lvl="3" indent="0">
              <a:buNone/>
            </a:pPr>
            <a:endParaRPr lang="en-US" dirty="0"/>
          </a:p>
          <a:p>
            <a:pPr marL="1257300" lvl="3" indent="0">
              <a:buNone/>
            </a:pPr>
            <a:endParaRPr lang="en-US" dirty="0"/>
          </a:p>
          <a:p>
            <a:pPr marL="1028700" lvl="2" indent="0">
              <a:buNone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137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1CBD04-4B97-6BAD-2B81-34938713A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4726F726-3640-B480-89EF-9F296FBC7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pipeline</a:t>
            </a:r>
          </a:p>
        </p:txBody>
      </p:sp>
      <p:sp>
        <p:nvSpPr>
          <p:cNvPr id="5" name="Content Placeholder 33">
            <a:extLst>
              <a:ext uri="{FF2B5EF4-FFF2-40B4-BE49-F238E27FC236}">
                <a16:creationId xmlns:a16="http://schemas.microsoft.com/office/drawing/2014/main" id="{D36363DB-93AE-8AE5-9031-2C7DF953265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7199" y="2187362"/>
            <a:ext cx="11267439" cy="1241638"/>
          </a:xfrm>
        </p:spPr>
        <p:txBody>
          <a:bodyPr>
            <a:normAutofit/>
          </a:bodyPr>
          <a:lstStyle/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dirty="0"/>
              <a:t>Models Pipeline:</a:t>
            </a:r>
          </a:p>
          <a:p>
            <a:pPr marL="742950" lvl="4" indent="-285750">
              <a:buFont typeface="Arial" panose="020B0604020202020204" pitchFamily="34" charset="0"/>
              <a:buChar char="•"/>
            </a:pPr>
            <a:r>
              <a:rPr lang="en-US" dirty="0"/>
              <a:t>Feature Selection</a:t>
            </a:r>
          </a:p>
          <a:p>
            <a:pPr marL="771250" lvl="6" indent="-171450"/>
            <a:r>
              <a:rPr lang="en-US" dirty="0" err="1"/>
              <a:t>VarianceThreshold</a:t>
            </a:r>
            <a:r>
              <a:rPr lang="en-US" dirty="0"/>
              <a:t> :(threshold=0)</a:t>
            </a:r>
          </a:p>
          <a:p>
            <a:pPr marL="599800" lvl="6" indent="0">
              <a:buNone/>
            </a:pPr>
            <a:endParaRPr lang="en-US" dirty="0"/>
          </a:p>
          <a:p>
            <a:pPr marL="742950" lvl="4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99800" lvl="5" indent="0">
              <a:buNone/>
            </a:pPr>
            <a:endParaRPr lang="en-US" dirty="0"/>
          </a:p>
          <a:p>
            <a:pPr marL="1258888" lvl="4" indent="0">
              <a:buNone/>
            </a:pPr>
            <a:endParaRPr lang="en-US" dirty="0"/>
          </a:p>
          <a:p>
            <a:pPr marL="1257300" lvl="3" indent="0">
              <a:buNone/>
            </a:pPr>
            <a:endParaRPr lang="en-US" dirty="0"/>
          </a:p>
          <a:p>
            <a:pPr marL="1257300" lvl="3" indent="0">
              <a:buNone/>
            </a:pPr>
            <a:endParaRPr lang="en-US" dirty="0"/>
          </a:p>
          <a:p>
            <a:pPr marL="1028700" lvl="2" indent="0">
              <a:buNone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D1FAAE-705C-2ADF-388D-B846CAD5F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378" y="3212923"/>
            <a:ext cx="8212347" cy="364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95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C9FF25-B4BF-8D9B-5C7D-C988B03E0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3B35D3E-E233-B82D-4717-868B2ED23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pipeline</a:t>
            </a:r>
          </a:p>
        </p:txBody>
      </p:sp>
      <p:sp>
        <p:nvSpPr>
          <p:cNvPr id="5" name="Content Placeholder 33">
            <a:extLst>
              <a:ext uri="{FF2B5EF4-FFF2-40B4-BE49-F238E27FC236}">
                <a16:creationId xmlns:a16="http://schemas.microsoft.com/office/drawing/2014/main" id="{72FD23C8-B3E1-724F-F397-D0DFBC113A0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7199" y="2187362"/>
            <a:ext cx="11267439" cy="1780789"/>
          </a:xfrm>
        </p:spPr>
        <p:txBody>
          <a:bodyPr>
            <a:normAutofit/>
          </a:bodyPr>
          <a:lstStyle/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dirty="0"/>
              <a:t>Models Pipeline:</a:t>
            </a:r>
          </a:p>
          <a:p>
            <a:pPr marL="742950" lvl="4" indent="-285750">
              <a:buFont typeface="Arial" panose="020B0604020202020204" pitchFamily="34" charset="0"/>
              <a:buChar char="•"/>
            </a:pPr>
            <a:r>
              <a:rPr lang="en-US" dirty="0"/>
              <a:t>Feature Selection</a:t>
            </a:r>
          </a:p>
          <a:p>
            <a:pPr marL="771250" lvl="6" indent="-171450"/>
            <a:r>
              <a:rPr lang="en-US" dirty="0" err="1"/>
              <a:t>KBSelect</a:t>
            </a:r>
            <a:r>
              <a:rPr lang="en-US" dirty="0"/>
              <a:t>: with </a:t>
            </a:r>
          </a:p>
          <a:p>
            <a:pPr marL="771250" lvl="6" indent="-171450"/>
            <a:r>
              <a:rPr lang="en-US" dirty="0"/>
              <a:t> ('Logistic Regression', </a:t>
            </a:r>
            <a:r>
              <a:rPr lang="en-US" dirty="0" err="1"/>
              <a:t>LogisticRegression</a:t>
            </a:r>
            <a:r>
              <a:rPr lang="en-US" dirty="0"/>
              <a:t>(</a:t>
            </a:r>
            <a:r>
              <a:rPr lang="en-US" dirty="0" err="1"/>
              <a:t>class_weight</a:t>
            </a:r>
            <a:r>
              <a:rPr lang="en-US" dirty="0"/>
              <a:t>="balanced",</a:t>
            </a:r>
            <a:r>
              <a:rPr lang="en-US" dirty="0" err="1"/>
              <a:t>random_state</a:t>
            </a:r>
            <a:r>
              <a:rPr lang="en-US" dirty="0"/>
              <a:t>= 42, </a:t>
            </a:r>
            <a:r>
              <a:rPr lang="en-US" dirty="0" err="1"/>
              <a:t>n_jobs</a:t>
            </a:r>
            <a:r>
              <a:rPr lang="en-US" dirty="0"/>
              <a:t>= -1)),</a:t>
            </a:r>
          </a:p>
          <a:p>
            <a:pPr marL="599800" lvl="6" indent="0">
              <a:buNone/>
            </a:pPr>
            <a:r>
              <a:rPr lang="en-US" dirty="0"/>
              <a:t>   ('</a:t>
            </a:r>
            <a:r>
              <a:rPr lang="en-US" dirty="0" err="1"/>
              <a:t>LightGBM</a:t>
            </a:r>
            <a:r>
              <a:rPr lang="en-US" dirty="0"/>
              <a:t>', </a:t>
            </a:r>
            <a:r>
              <a:rPr lang="en-US" dirty="0" err="1"/>
              <a:t>LGBMClassifier</a:t>
            </a:r>
            <a:r>
              <a:rPr lang="en-US" dirty="0"/>
              <a:t>(</a:t>
            </a:r>
            <a:r>
              <a:rPr lang="en-US" dirty="0" err="1"/>
              <a:t>class_weight</a:t>
            </a:r>
            <a:r>
              <a:rPr lang="en-US" dirty="0"/>
              <a:t>='balanced',</a:t>
            </a:r>
            <a:r>
              <a:rPr lang="en-US" dirty="0" err="1"/>
              <a:t>random_state</a:t>
            </a:r>
            <a:r>
              <a:rPr lang="en-US" dirty="0"/>
              <a:t>=42, </a:t>
            </a:r>
            <a:r>
              <a:rPr lang="en-US" dirty="0" err="1"/>
              <a:t>n_jobs</a:t>
            </a:r>
            <a:r>
              <a:rPr lang="en-US" dirty="0"/>
              <a:t>=-1))</a:t>
            </a:r>
          </a:p>
          <a:p>
            <a:pPr marL="599800" lvl="6" indent="0">
              <a:buNone/>
            </a:pPr>
            <a:endParaRPr lang="en-US" dirty="0"/>
          </a:p>
          <a:p>
            <a:pPr marL="742950" lvl="4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99800" lvl="5" indent="0">
              <a:buNone/>
            </a:pPr>
            <a:endParaRPr lang="en-US" dirty="0"/>
          </a:p>
          <a:p>
            <a:pPr marL="1258888" lvl="4" indent="0">
              <a:buNone/>
            </a:pPr>
            <a:endParaRPr lang="en-US" dirty="0"/>
          </a:p>
          <a:p>
            <a:pPr marL="1257300" lvl="3" indent="0">
              <a:buNone/>
            </a:pPr>
            <a:endParaRPr lang="en-US" dirty="0"/>
          </a:p>
          <a:p>
            <a:pPr marL="1257300" lvl="3" indent="0">
              <a:buNone/>
            </a:pPr>
            <a:endParaRPr lang="en-US" dirty="0"/>
          </a:p>
          <a:p>
            <a:pPr marL="1028700" lvl="2" indent="0">
              <a:buNone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9B2391-ABE6-20F6-437D-FEF209B78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08" y="3925019"/>
            <a:ext cx="7768149" cy="286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564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779B9-1310-ACFF-C9AE-C5CDB47D1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492C1D1-0CD6-1355-35B6-B2A1D4440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pipeline</a:t>
            </a:r>
          </a:p>
        </p:txBody>
      </p:sp>
      <p:sp>
        <p:nvSpPr>
          <p:cNvPr id="5" name="Content Placeholder 33">
            <a:extLst>
              <a:ext uri="{FF2B5EF4-FFF2-40B4-BE49-F238E27FC236}">
                <a16:creationId xmlns:a16="http://schemas.microsoft.com/office/drawing/2014/main" id="{05676CE7-0BB8-BED3-C8D5-F9BA6E7A215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7199" y="2187362"/>
            <a:ext cx="11267439" cy="3764864"/>
          </a:xfrm>
        </p:spPr>
        <p:txBody>
          <a:bodyPr>
            <a:normAutofit/>
          </a:bodyPr>
          <a:lstStyle/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dirty="0"/>
              <a:t>Models Pipeline:</a:t>
            </a:r>
          </a:p>
          <a:p>
            <a:pPr marL="742950" lvl="4" indent="-285750">
              <a:buFont typeface="Arial" panose="020B0604020202020204" pitchFamily="34" charset="0"/>
              <a:buChar char="•"/>
            </a:pPr>
            <a:r>
              <a:rPr lang="en-US" dirty="0"/>
              <a:t>Feature Selection</a:t>
            </a:r>
          </a:p>
          <a:p>
            <a:pPr marL="771250" lvl="6" indent="-171450"/>
            <a:r>
              <a:rPr lang="en-US" dirty="0"/>
              <a:t>Embedded methods</a:t>
            </a:r>
          </a:p>
          <a:p>
            <a:pPr marL="599800" lvl="6" indent="0">
              <a:buNone/>
            </a:pPr>
            <a:r>
              <a:rPr lang="en-US" dirty="0"/>
              <a:t>models = [</a:t>
            </a:r>
          </a:p>
          <a:p>
            <a:pPr marL="599800" lvl="6" indent="0">
              <a:buNone/>
            </a:pPr>
            <a:r>
              <a:rPr lang="en-US" dirty="0"/>
              <a:t>    ('Logistic Regression', </a:t>
            </a:r>
            <a:r>
              <a:rPr lang="en-US" dirty="0" err="1"/>
              <a:t>LogisticRegression</a:t>
            </a:r>
            <a:r>
              <a:rPr lang="en-US" dirty="0"/>
              <a:t>(</a:t>
            </a:r>
            <a:r>
              <a:rPr lang="en-US" dirty="0" err="1"/>
              <a:t>class_weight</a:t>
            </a:r>
            <a:r>
              <a:rPr lang="en-US" dirty="0"/>
              <a:t>="balanced",</a:t>
            </a:r>
            <a:r>
              <a:rPr lang="en-US" dirty="0" err="1"/>
              <a:t>random_state</a:t>
            </a:r>
            <a:r>
              <a:rPr lang="en-US" dirty="0"/>
              <a:t>= 42, </a:t>
            </a:r>
            <a:r>
              <a:rPr lang="en-US" dirty="0" err="1"/>
              <a:t>n_jobs</a:t>
            </a:r>
            <a:r>
              <a:rPr lang="en-US" dirty="0"/>
              <a:t>= -1)),</a:t>
            </a:r>
          </a:p>
          <a:p>
            <a:pPr marL="599800" lvl="6" indent="0">
              <a:buNone/>
            </a:pPr>
            <a:r>
              <a:rPr lang="en-US" dirty="0"/>
              <a:t>    ('Decision Tree', </a:t>
            </a:r>
            <a:r>
              <a:rPr lang="en-US" dirty="0" err="1"/>
              <a:t>DecisionTreeClassifier</a:t>
            </a:r>
            <a:r>
              <a:rPr lang="en-US" dirty="0"/>
              <a:t>(</a:t>
            </a:r>
            <a:r>
              <a:rPr lang="en-US" dirty="0" err="1"/>
              <a:t>class_weight</a:t>
            </a:r>
            <a:r>
              <a:rPr lang="en-US" dirty="0"/>
              <a:t>="balanced",</a:t>
            </a:r>
            <a:r>
              <a:rPr lang="en-US" dirty="0" err="1"/>
              <a:t>random_state</a:t>
            </a:r>
            <a:r>
              <a:rPr lang="en-US" dirty="0"/>
              <a:t>= 42)),</a:t>
            </a:r>
          </a:p>
          <a:p>
            <a:pPr marL="599800" lvl="6" indent="0">
              <a:buNone/>
            </a:pPr>
            <a:r>
              <a:rPr lang="en-US" dirty="0"/>
              <a:t>    ('Random Forest', </a:t>
            </a:r>
            <a:r>
              <a:rPr lang="en-US" dirty="0" err="1"/>
              <a:t>RandomForestClassifier</a:t>
            </a:r>
            <a:r>
              <a:rPr lang="en-US" dirty="0"/>
              <a:t>(</a:t>
            </a:r>
            <a:r>
              <a:rPr lang="en-US" dirty="0" err="1"/>
              <a:t>class_weight</a:t>
            </a:r>
            <a:r>
              <a:rPr lang="en-US" dirty="0"/>
              <a:t>="balanced",</a:t>
            </a:r>
            <a:r>
              <a:rPr lang="en-US" dirty="0" err="1"/>
              <a:t>random_state</a:t>
            </a:r>
            <a:r>
              <a:rPr lang="en-US" dirty="0"/>
              <a:t>= 42, </a:t>
            </a:r>
            <a:r>
              <a:rPr lang="en-US" dirty="0" err="1"/>
              <a:t>n_jobs</a:t>
            </a:r>
            <a:r>
              <a:rPr lang="en-US" dirty="0"/>
              <a:t>= -1)),</a:t>
            </a:r>
          </a:p>
          <a:p>
            <a:pPr marL="599800" lvl="6" indent="0">
              <a:buNone/>
            </a:pPr>
            <a:r>
              <a:rPr lang="en-US" dirty="0"/>
              <a:t>    ('</a:t>
            </a:r>
            <a:r>
              <a:rPr lang="en-US" dirty="0" err="1"/>
              <a:t>XGBoost</a:t>
            </a:r>
            <a:r>
              <a:rPr lang="en-US" dirty="0"/>
              <a:t>', </a:t>
            </a:r>
            <a:r>
              <a:rPr lang="en-US" dirty="0" err="1"/>
              <a:t>XGBClassifier</a:t>
            </a:r>
            <a:r>
              <a:rPr lang="en-US" dirty="0"/>
              <a:t>(</a:t>
            </a:r>
            <a:r>
              <a:rPr lang="en-US" dirty="0" err="1"/>
              <a:t>scale_pos_weight</a:t>
            </a:r>
            <a:r>
              <a:rPr lang="en-US" dirty="0"/>
              <a:t>=</a:t>
            </a:r>
            <a:r>
              <a:rPr lang="en-US" dirty="0" err="1"/>
              <a:t>XGBoost_scale_pos_weight,random_state</a:t>
            </a:r>
            <a:r>
              <a:rPr lang="en-US" dirty="0"/>
              <a:t>=42,n_jobs=-1)),</a:t>
            </a:r>
          </a:p>
          <a:p>
            <a:pPr marL="599800" lvl="6" indent="0">
              <a:buNone/>
            </a:pPr>
            <a:r>
              <a:rPr lang="en-US" dirty="0"/>
              <a:t>    ('</a:t>
            </a:r>
            <a:r>
              <a:rPr lang="en-US" dirty="0" err="1"/>
              <a:t>CatBoost</a:t>
            </a:r>
            <a:r>
              <a:rPr lang="en-US" dirty="0"/>
              <a:t>', </a:t>
            </a:r>
            <a:r>
              <a:rPr lang="en-US" dirty="0" err="1"/>
              <a:t>CatBoostClassifier</a:t>
            </a:r>
            <a:r>
              <a:rPr lang="en-US" dirty="0"/>
              <a:t>(</a:t>
            </a:r>
            <a:r>
              <a:rPr lang="en-US" dirty="0" err="1"/>
              <a:t>allow_writing_files</a:t>
            </a:r>
            <a:r>
              <a:rPr lang="en-US" dirty="0"/>
              <a:t>=</a:t>
            </a:r>
            <a:r>
              <a:rPr lang="en-US" dirty="0" err="1"/>
              <a:t>False,class_weights</a:t>
            </a:r>
            <a:r>
              <a:rPr lang="en-US" dirty="0"/>
              <a:t>=[w0, w1], </a:t>
            </a:r>
            <a:r>
              <a:rPr lang="en-US" dirty="0" err="1"/>
              <a:t>random_state</a:t>
            </a:r>
            <a:r>
              <a:rPr lang="en-US" dirty="0"/>
              <a:t>=42,thread_count=-1)), ('</a:t>
            </a:r>
            <a:r>
              <a:rPr lang="en-US" dirty="0" err="1"/>
              <a:t>LightGBM</a:t>
            </a:r>
            <a:r>
              <a:rPr lang="en-US" dirty="0"/>
              <a:t>', </a:t>
            </a:r>
            <a:r>
              <a:rPr lang="en-US" dirty="0" err="1"/>
              <a:t>LGBMClassifier</a:t>
            </a:r>
            <a:r>
              <a:rPr lang="en-US" dirty="0"/>
              <a:t>(</a:t>
            </a:r>
            <a:r>
              <a:rPr lang="en-US" dirty="0" err="1"/>
              <a:t>class_weight</a:t>
            </a:r>
            <a:r>
              <a:rPr lang="en-US" dirty="0"/>
              <a:t>='balanced',</a:t>
            </a:r>
            <a:r>
              <a:rPr lang="en-US" dirty="0" err="1"/>
              <a:t>random_state</a:t>
            </a:r>
            <a:r>
              <a:rPr lang="en-US" dirty="0"/>
              <a:t>=42, </a:t>
            </a:r>
            <a:r>
              <a:rPr lang="en-US" dirty="0" err="1"/>
              <a:t>n_jobs</a:t>
            </a:r>
            <a:r>
              <a:rPr lang="en-US" dirty="0"/>
              <a:t>=-1))</a:t>
            </a:r>
          </a:p>
          <a:p>
            <a:pPr marL="599800" lvl="6" indent="0">
              <a:buNone/>
            </a:pPr>
            <a:r>
              <a:rPr lang="en-US" dirty="0"/>
              <a:t>]</a:t>
            </a:r>
          </a:p>
          <a:p>
            <a:pPr marL="299800" lvl="5" indent="0">
              <a:buNone/>
            </a:pPr>
            <a:endParaRPr lang="en-US" dirty="0"/>
          </a:p>
          <a:p>
            <a:pPr marL="1258888" lvl="4" indent="0">
              <a:buNone/>
            </a:pPr>
            <a:endParaRPr lang="en-US" dirty="0"/>
          </a:p>
          <a:p>
            <a:pPr marL="1257300" lvl="3" indent="0">
              <a:buNone/>
            </a:pPr>
            <a:endParaRPr lang="en-US" dirty="0"/>
          </a:p>
          <a:p>
            <a:pPr marL="1257300" lvl="3" indent="0">
              <a:buNone/>
            </a:pPr>
            <a:endParaRPr lang="en-US" dirty="0"/>
          </a:p>
          <a:p>
            <a:pPr marL="1028700" lvl="2" indent="0">
              <a:buNone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523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AB7479-829B-F9A5-E36A-C523557083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387EC46A-57BD-380A-FA70-BC8349506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Best Model</a:t>
            </a:r>
          </a:p>
        </p:txBody>
      </p:sp>
      <p:sp>
        <p:nvSpPr>
          <p:cNvPr id="5" name="Content Placeholder 33">
            <a:extLst>
              <a:ext uri="{FF2B5EF4-FFF2-40B4-BE49-F238E27FC236}">
                <a16:creationId xmlns:a16="http://schemas.microsoft.com/office/drawing/2014/main" id="{CADB5CEC-E4E3-0A9C-36DF-5DF9219F62D3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7200" y="2187362"/>
            <a:ext cx="6357668" cy="1703151"/>
          </a:xfrm>
        </p:spPr>
        <p:txBody>
          <a:bodyPr>
            <a:normAutofit/>
          </a:bodyPr>
          <a:lstStyle/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dirty="0"/>
              <a:t>Light GPM without any further processing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dirty="0"/>
              <a:t>validation Recall 0.78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dirty="0"/>
              <a:t>test Recall 0.81</a:t>
            </a:r>
          </a:p>
          <a:p>
            <a:pPr marL="1257300" lvl="3" indent="0">
              <a:buNone/>
            </a:pPr>
            <a:endParaRPr lang="en-US" dirty="0"/>
          </a:p>
          <a:p>
            <a:pPr marL="1257300" lvl="3" indent="0">
              <a:buNone/>
            </a:pPr>
            <a:endParaRPr lang="en-US" dirty="0"/>
          </a:p>
          <a:p>
            <a:pPr marL="1028700" lvl="2" indent="0">
              <a:buNone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731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F219F-FCA9-4E76-241A-EEF817D4E4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6F95717B-D384-0BCC-1960-D8B936BD0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Streamlet</a:t>
            </a:r>
          </a:p>
        </p:txBody>
      </p:sp>
      <p:sp>
        <p:nvSpPr>
          <p:cNvPr id="5" name="Content Placeholder 33">
            <a:extLst>
              <a:ext uri="{FF2B5EF4-FFF2-40B4-BE49-F238E27FC236}">
                <a16:creationId xmlns:a16="http://schemas.microsoft.com/office/drawing/2014/main" id="{C35F0C7B-A2A2-1729-68CC-F8929F51D9F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7199" y="2187362"/>
            <a:ext cx="9583947" cy="1703151"/>
          </a:xfrm>
        </p:spPr>
        <p:txBody>
          <a:bodyPr>
            <a:normAutofit/>
          </a:bodyPr>
          <a:lstStyle/>
          <a:p>
            <a:pPr marL="0" lvl="3" indent="0">
              <a:buNone/>
            </a:pPr>
            <a:r>
              <a:rPr lang="en-US" dirty="0"/>
              <a:t>https://awasseem-epsilon-finalprojectmlheartattack-streamlet-pzddwy.streamlit.app/</a:t>
            </a:r>
          </a:p>
          <a:p>
            <a:pPr marL="1028700" lvl="2" indent="0">
              <a:buNone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653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>
            <a:extLst>
              <a:ext uri="{FF2B5EF4-FFF2-40B4-BE49-F238E27FC236}">
                <a16:creationId xmlns:a16="http://schemas.microsoft.com/office/drawing/2014/main" id="{6A93E959-E68D-08C8-9C1E-5A318B3EF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delivery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4C1675C6-9CE1-3D87-365F-B3DB1F59CE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</p:txBody>
      </p:sp>
      <p:graphicFrame>
        <p:nvGraphicFramePr>
          <p:cNvPr id="17" name="Table Placeholder 3">
            <a:extLst>
              <a:ext uri="{FF2B5EF4-FFF2-40B4-BE49-F238E27FC236}">
                <a16:creationId xmlns:a16="http://schemas.microsoft.com/office/drawing/2014/main" id="{8A222178-BDA0-1F26-F788-4610ADCDC64A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484645028"/>
              </p:ext>
            </p:extLst>
          </p:nvPr>
        </p:nvGraphicFramePr>
        <p:xfrm>
          <a:off x="4237038" y="2236788"/>
          <a:ext cx="7493924" cy="396960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873481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1966082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  <a:gridCol w="1780880">
                  <a:extLst>
                    <a:ext uri="{9D8B030D-6E8A-4147-A177-3AD203B41FA5}">
                      <a16:colId xmlns:a16="http://schemas.microsoft.com/office/drawing/2014/main" val="4277526474"/>
                    </a:ext>
                  </a:extLst>
                </a:gridCol>
                <a:gridCol w="1873481">
                  <a:extLst>
                    <a:ext uri="{9D8B030D-6E8A-4147-A177-3AD203B41FA5}">
                      <a16:colId xmlns:a16="http://schemas.microsoft.com/office/drawing/2014/main" val="2438884888"/>
                    </a:ext>
                  </a:extLst>
                </a:gridCol>
              </a:tblGrid>
              <a:tr h="5876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6763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6763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6763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  <a:tr h="6763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251906"/>
                  </a:ext>
                </a:extLst>
              </a:tr>
              <a:tr h="6763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537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9977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B23E1E4-7CB2-923B-9D41-672CB85E0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	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A667A9A-3428-68BE-D555-0DE1859FDF8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Data Exploring</a:t>
            </a:r>
          </a:p>
          <a:p>
            <a:r>
              <a:rPr lang="en-US" dirty="0"/>
              <a:t>Data Preprocessing</a:t>
            </a:r>
          </a:p>
          <a:p>
            <a:r>
              <a:rPr lang="en-US" dirty="0"/>
              <a:t>Pipelines</a:t>
            </a:r>
          </a:p>
          <a:p>
            <a:r>
              <a:rPr lang="en-US" dirty="0"/>
              <a:t>Best Model</a:t>
            </a:r>
          </a:p>
          <a:p>
            <a:r>
              <a:rPr lang="en-US" dirty="0"/>
              <a:t>Streamlet</a:t>
            </a:r>
          </a:p>
        </p:txBody>
      </p:sp>
      <p:pic>
        <p:nvPicPr>
          <p:cNvPr id="34" name="Picture Placeholder 21" descr="A close-up of a stethoscope">
            <a:extLst>
              <a:ext uri="{FF2B5EF4-FFF2-40B4-BE49-F238E27FC236}">
                <a16:creationId xmlns:a16="http://schemas.microsoft.com/office/drawing/2014/main" id="{63F55FD3-B051-BD22-347E-065B72C87E1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48" r="148"/>
          <a:stretch/>
        </p:blipFill>
        <p:spPr/>
      </p:pic>
    </p:spTree>
    <p:extLst>
      <p:ext uri="{BB962C8B-B14F-4D97-AF65-F5344CB8AC3E}">
        <p14:creationId xmlns:p14="http://schemas.microsoft.com/office/powerpoint/2010/main" val="2201125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FF0FD1A0-C075-EE18-B3AE-363C242D0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Exploring</a:t>
            </a:r>
          </a:p>
        </p:txBody>
      </p:sp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C69167C3-302B-24DE-9CF7-D85D5D5DD20A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Number of rows: 445132</a:t>
            </a:r>
          </a:p>
          <a:p>
            <a:pPr marL="0" indent="0">
              <a:buNone/>
            </a:pPr>
            <a:r>
              <a:rPr lang="en-US" dirty="0"/>
              <a:t>Number of columns: 40</a:t>
            </a:r>
          </a:p>
          <a:p>
            <a:pPr marL="0" indent="0">
              <a:buNone/>
            </a:pPr>
            <a:r>
              <a:rPr lang="en-US" dirty="0"/>
              <a:t>Target column : </a:t>
            </a:r>
            <a:r>
              <a:rPr lang="en-US" dirty="0" err="1"/>
              <a:t>HadHeartAttack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 data set contain Nans</a:t>
            </a:r>
          </a:p>
        </p:txBody>
      </p:sp>
    </p:spTree>
    <p:extLst>
      <p:ext uri="{BB962C8B-B14F-4D97-AF65-F5344CB8AC3E}">
        <p14:creationId xmlns:p14="http://schemas.microsoft.com/office/powerpoint/2010/main" val="837402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AB46F5-4028-5EBC-25F6-B8475F68CB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22830B5-61D1-B242-35A9-D14924B0B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Preprocessing</a:t>
            </a:r>
          </a:p>
        </p:txBody>
      </p:sp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A0AB9831-6311-8D77-51AE-9E3E105F766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7200" y="2187362"/>
            <a:ext cx="8978630" cy="3633047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Drop duplicates</a:t>
            </a:r>
          </a:p>
          <a:p>
            <a:pPr marL="285750" indent="-285750">
              <a:buFontTx/>
              <a:buChar char="-"/>
            </a:pPr>
            <a:r>
              <a:rPr lang="en-US" dirty="0"/>
              <a:t>Remove nans &lt; 5%</a:t>
            </a:r>
          </a:p>
          <a:p>
            <a:pPr marL="285750" indent="-285750">
              <a:buFontTx/>
              <a:buChar char="-"/>
            </a:pPr>
            <a:r>
              <a:rPr lang="en-US" dirty="0"/>
              <a:t>Replace “Never used e-cigarettes in my entire life” and  “Not at all (right now)” to “Not at all“ in </a:t>
            </a:r>
            <a:r>
              <a:rPr lang="en-US" dirty="0" err="1"/>
              <a:t>ECigaretteUsage</a:t>
            </a:r>
            <a:r>
              <a:rPr lang="en-US" dirty="0"/>
              <a:t> column</a:t>
            </a:r>
          </a:p>
          <a:p>
            <a:pPr marL="285750" indent="-285750">
              <a:buFontTx/>
              <a:buChar char="-"/>
            </a:pPr>
            <a:r>
              <a:rPr lang="en-US" dirty="0"/>
              <a:t>Remove columns :</a:t>
            </a:r>
          </a:p>
          <a:p>
            <a:pPr marL="0" indent="0">
              <a:buNone/>
            </a:pPr>
            <a:r>
              <a:rPr lang="en-US" dirty="0"/>
              <a:t>	'</a:t>
            </a:r>
            <a:r>
              <a:rPr lang="en-US" dirty="0" err="1"/>
              <a:t>WeightInKilograms</a:t>
            </a:r>
            <a:r>
              <a:rPr lang="en-US" dirty="0"/>
              <a:t>’ (Exists in BMI)</a:t>
            </a:r>
          </a:p>
          <a:p>
            <a:pPr marL="0" indent="0">
              <a:buNone/>
            </a:pPr>
            <a:r>
              <a:rPr lang="en-US" dirty="0"/>
              <a:t>	'State’</a:t>
            </a:r>
          </a:p>
          <a:p>
            <a:pPr marL="0" indent="0">
              <a:buNone/>
            </a:pPr>
            <a:r>
              <a:rPr lang="en-US" dirty="0"/>
              <a:t>	'</a:t>
            </a:r>
            <a:r>
              <a:rPr lang="en-US" dirty="0" err="1"/>
              <a:t>RaceEthnicityCategory</a:t>
            </a:r>
            <a:r>
              <a:rPr lang="en-US" dirty="0"/>
              <a:t>’</a:t>
            </a:r>
          </a:p>
          <a:p>
            <a:pPr marL="0" indent="0">
              <a:buNone/>
            </a:pPr>
            <a:r>
              <a:rPr lang="en-US" dirty="0"/>
              <a:t>	'</a:t>
            </a:r>
            <a:r>
              <a:rPr lang="en-US" dirty="0" err="1"/>
              <a:t>HadAsthma</a:t>
            </a:r>
            <a:r>
              <a:rPr lang="en-US" dirty="0"/>
              <a:t>’</a:t>
            </a:r>
          </a:p>
          <a:p>
            <a:pPr marL="0" indent="0">
              <a:buNone/>
            </a:pPr>
            <a:r>
              <a:rPr lang="en-US" dirty="0"/>
              <a:t>	'</a:t>
            </a:r>
            <a:r>
              <a:rPr lang="en-US" dirty="0" err="1"/>
              <a:t>HadSkinCancer</a:t>
            </a:r>
            <a:r>
              <a:rPr lang="en-US" dirty="0"/>
              <a:t>'</a:t>
            </a:r>
          </a:p>
          <a:p>
            <a:pPr marL="0" indent="0">
              <a:buNone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285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468544-EE87-3D1C-C3BD-B83485D488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1D56B408-0317-E2BE-6583-6A20E1AEC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pipeline</a:t>
            </a:r>
          </a:p>
        </p:txBody>
      </p:sp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99DAEB50-80CD-1840-A005-5D2AF6B4056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7200" y="2187362"/>
            <a:ext cx="8978630" cy="4349625"/>
          </a:xfrm>
        </p:spPr>
        <p:txBody>
          <a:bodyPr>
            <a:normAutofit lnSpcReduction="10000"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Split data Train ,Test</a:t>
            </a:r>
          </a:p>
          <a:p>
            <a:pPr marL="285750" indent="-285750">
              <a:buFontTx/>
              <a:buChar char="-"/>
            </a:pPr>
            <a:r>
              <a:rPr lang="en-US" dirty="0"/>
              <a:t>Change y from text to 0 “no”, 1 “yes”</a:t>
            </a:r>
          </a:p>
          <a:p>
            <a:pPr marL="285750" indent="-285750">
              <a:buFontTx/>
              <a:buChar char="-"/>
            </a:pPr>
            <a:r>
              <a:rPr lang="en-US" dirty="0"/>
              <a:t>Imbalanced Target </a:t>
            </a:r>
            <a:r>
              <a:rPr lang="en-US" b="1" dirty="0" err="1"/>
              <a:t>HadHeartAttack</a:t>
            </a:r>
            <a:r>
              <a:rPr lang="en-US" b="1" dirty="0"/>
              <a:t>: 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Class weight calculation:</a:t>
            </a:r>
          </a:p>
          <a:p>
            <a:pPr marL="857250" lvl="1" indent="-285750">
              <a:buFontTx/>
              <a:buChar char="-"/>
            </a:pPr>
            <a:r>
              <a:rPr lang="en-US" dirty="0" err="1"/>
              <a:t>XGBoost</a:t>
            </a:r>
            <a:r>
              <a:rPr lang="en-US" dirty="0"/>
              <a:t> : </a:t>
            </a:r>
            <a:r>
              <a:rPr lang="en-US" dirty="0" err="1"/>
              <a:t>XGBoost_scale_pos_weight</a:t>
            </a:r>
            <a:r>
              <a:rPr lang="en-US" dirty="0"/>
              <a:t> = negative / positive</a:t>
            </a:r>
          </a:p>
          <a:p>
            <a:pPr marL="857250" lvl="1" indent="-285750">
              <a:buFontTx/>
              <a:buChar char="-"/>
            </a:pPr>
            <a:r>
              <a:rPr lang="en-US" dirty="0" err="1"/>
              <a:t>CatBoost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w0 = total / (2 * negative)</a:t>
            </a:r>
          </a:p>
          <a:p>
            <a:pPr lvl="2"/>
            <a:r>
              <a:rPr lang="en-US" dirty="0"/>
              <a:t>w1 = total / (2 * positive)</a:t>
            </a:r>
          </a:p>
          <a:p>
            <a:pPr marL="857250" lvl="1" indent="-285750">
              <a:buFontTx/>
              <a:buChar char="-"/>
            </a:pPr>
            <a:endParaRPr lang="en-US" dirty="0"/>
          </a:p>
          <a:p>
            <a:pPr marL="857250" lvl="1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FC03AA-3B54-1601-8643-606A0FE78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431786"/>
              </p:ext>
            </p:extLst>
          </p:nvPr>
        </p:nvGraphicFramePr>
        <p:xfrm>
          <a:off x="1086435" y="3264894"/>
          <a:ext cx="5588662" cy="109728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794331">
                  <a:extLst>
                    <a:ext uri="{9D8B030D-6E8A-4147-A177-3AD203B41FA5}">
                      <a16:colId xmlns:a16="http://schemas.microsoft.com/office/drawing/2014/main" val="1384559569"/>
                    </a:ext>
                  </a:extLst>
                </a:gridCol>
                <a:gridCol w="2794331">
                  <a:extLst>
                    <a:ext uri="{9D8B030D-6E8A-4147-A177-3AD203B41FA5}">
                      <a16:colId xmlns:a16="http://schemas.microsoft.com/office/drawing/2014/main" val="33382439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b="1" dirty="0" err="1">
                          <a:effectLst/>
                        </a:rPr>
                        <a:t>HadHeartAttack</a:t>
                      </a: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18848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>
                        <a:buNone/>
                      </a:pPr>
                      <a:r>
                        <a:rPr lang="en-US" b="1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</a:rPr>
                        <a:t>276635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2894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>
                        <a:buNone/>
                      </a:pPr>
                      <a:r>
                        <a:rPr lang="en-US" b="1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dirty="0">
                          <a:effectLst/>
                        </a:rPr>
                        <a:t>15199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5724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096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8011D7-F4DE-A330-33F5-2994D078B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837F8B23-A7E0-0DE1-1D00-A1990D59D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pipeline</a:t>
            </a:r>
          </a:p>
        </p:txBody>
      </p:sp>
      <p:sp>
        <p:nvSpPr>
          <p:cNvPr id="5" name="Content Placeholder 33">
            <a:extLst>
              <a:ext uri="{FF2B5EF4-FFF2-40B4-BE49-F238E27FC236}">
                <a16:creationId xmlns:a16="http://schemas.microsoft.com/office/drawing/2014/main" id="{AC52B310-2749-AD87-FDA0-97C6938D612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7200" y="2187362"/>
            <a:ext cx="8978630" cy="3633047"/>
          </a:xfrm>
        </p:spPr>
        <p:txBody>
          <a:bodyPr>
            <a:normAutofit lnSpcReduction="10000"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Categorical pipeline</a:t>
            </a:r>
          </a:p>
          <a:p>
            <a:pPr marL="857250" lvl="1" indent="-285750">
              <a:buFontTx/>
              <a:buChar char="-"/>
            </a:pPr>
            <a:r>
              <a:rPr lang="en-US" dirty="0"/>
              <a:t>col not in ['TetanusLast10Tdap','AgeCategory’]</a:t>
            </a:r>
          </a:p>
          <a:p>
            <a:pPr marL="1314450" lvl="2" indent="-285750">
              <a:buFontTx/>
              <a:buChar char="-"/>
            </a:pPr>
            <a:r>
              <a:rPr lang="en-US" dirty="0" err="1"/>
              <a:t>SimpleImputer</a:t>
            </a:r>
            <a:r>
              <a:rPr lang="en-US" dirty="0"/>
              <a:t> : </a:t>
            </a:r>
            <a:r>
              <a:rPr lang="en-US" dirty="0" err="1"/>
              <a:t>most_frequent</a:t>
            </a:r>
            <a:endParaRPr lang="en-US" dirty="0"/>
          </a:p>
          <a:p>
            <a:pPr marL="1314450" lvl="2" indent="-285750">
              <a:buFontTx/>
              <a:buChar char="-"/>
            </a:pPr>
            <a:r>
              <a:rPr lang="en-US" dirty="0" err="1"/>
              <a:t>OneHotEncoder</a:t>
            </a:r>
            <a:endParaRPr lang="en-US" dirty="0"/>
          </a:p>
          <a:p>
            <a:pPr marL="858838" lvl="2" indent="-285750">
              <a:buFont typeface="Arial" panose="020B0604020202020204" pitchFamily="34" charset="0"/>
              <a:buChar char="•"/>
            </a:pPr>
            <a:r>
              <a:rPr lang="en-US" dirty="0"/>
              <a:t>["TetanusLast10Tdap"]</a:t>
            </a:r>
          </a:p>
          <a:p>
            <a:pPr marL="1314450" lvl="2" indent="-285750">
              <a:buFontTx/>
              <a:buChar char="-"/>
            </a:pPr>
            <a:r>
              <a:rPr lang="en-US" dirty="0" err="1"/>
              <a:t>SimpleImputer</a:t>
            </a:r>
            <a:r>
              <a:rPr lang="en-US" dirty="0"/>
              <a:t>: </a:t>
            </a:r>
            <a:r>
              <a:rPr lang="en-US" dirty="0" err="1"/>
              <a:t>unKnown</a:t>
            </a:r>
            <a:endParaRPr lang="en-US" dirty="0"/>
          </a:p>
          <a:p>
            <a:pPr marL="1314450" lvl="2" indent="-285750">
              <a:buFontTx/>
              <a:buChar char="-"/>
            </a:pPr>
            <a:r>
              <a:rPr lang="en-US" dirty="0" err="1"/>
              <a:t>OneHotEncoder</a:t>
            </a:r>
            <a:endParaRPr lang="en-US" dirty="0"/>
          </a:p>
          <a:p>
            <a:pPr marL="854075" lvl="2" indent="-280988">
              <a:buFontTx/>
              <a:buChar char="-"/>
            </a:pPr>
            <a:r>
              <a:rPr lang="en-US" dirty="0" err="1"/>
              <a:t>AgeCategory</a:t>
            </a:r>
            <a:r>
              <a:rPr lang="en-US" dirty="0"/>
              <a:t> </a:t>
            </a:r>
          </a:p>
          <a:p>
            <a:pPr marL="1082675" lvl="3" indent="-280988">
              <a:buFontTx/>
              <a:buChar char="-"/>
            </a:pPr>
            <a:r>
              <a:rPr lang="en-US" dirty="0" err="1"/>
              <a:t>OrdinalEncoder</a:t>
            </a:r>
            <a:endParaRPr lang="en-US" dirty="0"/>
          </a:p>
          <a:p>
            <a:pPr marL="1082675" lvl="3" indent="-280988">
              <a:buFontTx/>
              <a:buChar char="-"/>
            </a:pPr>
            <a:endParaRPr lang="en-US" dirty="0"/>
          </a:p>
          <a:p>
            <a:pPr marL="801688" lvl="3" indent="0">
              <a:buFontTx/>
              <a:buChar char="-"/>
            </a:pPr>
            <a:endParaRPr lang="en-US" dirty="0"/>
          </a:p>
          <a:p>
            <a:pPr marL="573088" lvl="2" indent="0">
              <a:buFontTx/>
              <a:buChar char="-"/>
            </a:pPr>
            <a:endParaRPr lang="en-US" dirty="0"/>
          </a:p>
          <a:p>
            <a:pPr marL="857250" lvl="1" indent="-285750">
              <a:buFontTx/>
              <a:buChar char="-"/>
            </a:pPr>
            <a:endParaRPr lang="en-US" dirty="0"/>
          </a:p>
          <a:p>
            <a:pPr marL="857250" lvl="1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414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A7AA8E-CB3B-CBE5-B5EF-F3E9DAA428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11567EB5-EC87-AA54-EE79-53150B080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pipeline</a:t>
            </a:r>
          </a:p>
        </p:txBody>
      </p:sp>
      <p:sp>
        <p:nvSpPr>
          <p:cNvPr id="5" name="Content Placeholder 33">
            <a:extLst>
              <a:ext uri="{FF2B5EF4-FFF2-40B4-BE49-F238E27FC236}">
                <a16:creationId xmlns:a16="http://schemas.microsoft.com/office/drawing/2014/main" id="{ABE346E7-7A8A-406C-7B12-91E0C2D61A6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7199" y="2187362"/>
            <a:ext cx="11267439" cy="4670638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numeric pipeline</a:t>
            </a:r>
          </a:p>
          <a:p>
            <a:pPr marL="857250" lvl="1" indent="-285750">
              <a:buFontTx/>
              <a:buChar char="-"/>
            </a:pPr>
            <a:r>
              <a:rPr lang="en-US" dirty="0" err="1"/>
              <a:t>SimpleImputer</a:t>
            </a:r>
            <a:r>
              <a:rPr lang="en-US" dirty="0"/>
              <a:t> : median</a:t>
            </a:r>
          </a:p>
          <a:p>
            <a:pPr marL="857250" lvl="1" indent="-285750">
              <a:buFontTx/>
              <a:buChar char="-"/>
            </a:pPr>
            <a:r>
              <a:rPr lang="en-US" dirty="0" err="1"/>
              <a:t>RobustScaler</a:t>
            </a:r>
            <a:endParaRPr lang="en-US" dirty="0"/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dirty="0"/>
              <a:t>ColumnTransformer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dirty="0"/>
              <a:t>Models Pipeline:</a:t>
            </a:r>
          </a:p>
          <a:p>
            <a:pPr marL="742950" lvl="4" indent="-285750">
              <a:buFont typeface="Arial" panose="020B0604020202020204" pitchFamily="34" charset="0"/>
              <a:buChar char="•"/>
            </a:pPr>
            <a:r>
              <a:rPr lang="en-US" dirty="0"/>
              <a:t>Models :</a:t>
            </a:r>
          </a:p>
          <a:p>
            <a:pPr marL="457200" lvl="4" indent="0">
              <a:buNone/>
            </a:pPr>
            <a:r>
              <a:rPr lang="en-US" dirty="0"/>
              <a:t> [</a:t>
            </a:r>
          </a:p>
          <a:p>
            <a:pPr marL="457200" lvl="4" indent="0">
              <a:buNone/>
            </a:pPr>
            <a:r>
              <a:rPr lang="en-US" dirty="0"/>
              <a:t>    ('Logistic Regression', </a:t>
            </a:r>
            <a:r>
              <a:rPr lang="en-US" dirty="0" err="1"/>
              <a:t>LogisticRegression</a:t>
            </a:r>
            <a:r>
              <a:rPr lang="en-US" dirty="0"/>
              <a:t>(</a:t>
            </a:r>
            <a:r>
              <a:rPr lang="en-US" dirty="0" err="1"/>
              <a:t>class_weight</a:t>
            </a:r>
            <a:r>
              <a:rPr lang="en-US" dirty="0"/>
              <a:t>="balanced",</a:t>
            </a:r>
            <a:r>
              <a:rPr lang="en-US" dirty="0" err="1"/>
              <a:t>random_state</a:t>
            </a:r>
            <a:r>
              <a:rPr lang="en-US" dirty="0"/>
              <a:t>= 42, </a:t>
            </a:r>
            <a:r>
              <a:rPr lang="en-US" dirty="0" err="1"/>
              <a:t>n_jobs</a:t>
            </a:r>
            <a:r>
              <a:rPr lang="en-US" dirty="0"/>
              <a:t>= -1)),</a:t>
            </a:r>
          </a:p>
          <a:p>
            <a:pPr marL="457200" lvl="4" indent="0">
              <a:buNone/>
            </a:pPr>
            <a:r>
              <a:rPr lang="en-US" dirty="0"/>
              <a:t>    ('Gaussian NB', </a:t>
            </a:r>
            <a:r>
              <a:rPr lang="en-US" dirty="0" err="1"/>
              <a:t>GaussianNB</a:t>
            </a:r>
            <a:r>
              <a:rPr lang="en-US" dirty="0"/>
              <a:t>()),</a:t>
            </a:r>
          </a:p>
          <a:p>
            <a:pPr marL="457200" lvl="4" indent="0">
              <a:buNone/>
            </a:pPr>
            <a:r>
              <a:rPr lang="en-US" dirty="0"/>
              <a:t>    ('Decision Tree', </a:t>
            </a:r>
            <a:r>
              <a:rPr lang="en-US" dirty="0" err="1"/>
              <a:t>DecisionTreeClassifier</a:t>
            </a:r>
            <a:r>
              <a:rPr lang="en-US" dirty="0"/>
              <a:t>(</a:t>
            </a:r>
            <a:r>
              <a:rPr lang="en-US" dirty="0" err="1"/>
              <a:t>class_weight</a:t>
            </a:r>
            <a:r>
              <a:rPr lang="en-US" dirty="0"/>
              <a:t>="balanced",</a:t>
            </a:r>
            <a:r>
              <a:rPr lang="en-US" dirty="0" err="1"/>
              <a:t>random_state</a:t>
            </a:r>
            <a:r>
              <a:rPr lang="en-US" dirty="0"/>
              <a:t>= 42)),</a:t>
            </a:r>
          </a:p>
          <a:p>
            <a:pPr marL="457200" lvl="4" indent="0">
              <a:buNone/>
            </a:pPr>
            <a:r>
              <a:rPr lang="en-US" dirty="0"/>
              <a:t>    ('Random Forest', </a:t>
            </a:r>
            <a:r>
              <a:rPr lang="en-US" dirty="0" err="1"/>
              <a:t>RandomForestClassifier</a:t>
            </a:r>
            <a:r>
              <a:rPr lang="en-US" dirty="0"/>
              <a:t>(</a:t>
            </a:r>
            <a:r>
              <a:rPr lang="en-US" dirty="0" err="1"/>
              <a:t>class_weight</a:t>
            </a:r>
            <a:r>
              <a:rPr lang="en-US" dirty="0"/>
              <a:t>="balanced",</a:t>
            </a:r>
            <a:r>
              <a:rPr lang="en-US" dirty="0" err="1"/>
              <a:t>random_state</a:t>
            </a:r>
            <a:r>
              <a:rPr lang="en-US" dirty="0"/>
              <a:t>= 42, </a:t>
            </a:r>
            <a:r>
              <a:rPr lang="en-US" dirty="0" err="1"/>
              <a:t>n_jobs</a:t>
            </a:r>
            <a:r>
              <a:rPr lang="en-US" dirty="0"/>
              <a:t>= -1)),</a:t>
            </a:r>
          </a:p>
          <a:p>
            <a:pPr marL="457200" lvl="4" indent="0">
              <a:buNone/>
            </a:pPr>
            <a:r>
              <a:rPr lang="en-US" dirty="0"/>
              <a:t>    ('</a:t>
            </a:r>
            <a:r>
              <a:rPr lang="en-US" dirty="0" err="1"/>
              <a:t>XGBoost</a:t>
            </a:r>
            <a:r>
              <a:rPr lang="en-US" dirty="0"/>
              <a:t>', </a:t>
            </a:r>
            <a:r>
              <a:rPr lang="en-US" dirty="0" err="1"/>
              <a:t>XGBClassifier</a:t>
            </a:r>
            <a:r>
              <a:rPr lang="en-US" dirty="0"/>
              <a:t>(</a:t>
            </a:r>
            <a:r>
              <a:rPr lang="en-US" dirty="0" err="1"/>
              <a:t>scale_pos_weight</a:t>
            </a:r>
            <a:r>
              <a:rPr lang="en-US" dirty="0"/>
              <a:t>=</a:t>
            </a:r>
            <a:r>
              <a:rPr lang="en-US" dirty="0" err="1"/>
              <a:t>XGBoost_scale_pos_weight,random_state</a:t>
            </a:r>
            <a:r>
              <a:rPr lang="en-US" dirty="0"/>
              <a:t>=42,n_jobs=-1)),</a:t>
            </a:r>
          </a:p>
          <a:p>
            <a:pPr marL="457200" lvl="4" indent="0">
              <a:buNone/>
            </a:pPr>
            <a:r>
              <a:rPr lang="en-US" dirty="0"/>
              <a:t>    ('</a:t>
            </a:r>
            <a:r>
              <a:rPr lang="en-US" dirty="0" err="1"/>
              <a:t>CatBoost</a:t>
            </a:r>
            <a:r>
              <a:rPr lang="en-US" dirty="0"/>
              <a:t>', </a:t>
            </a:r>
            <a:r>
              <a:rPr lang="en-US" dirty="0" err="1"/>
              <a:t>CatBoostClassifier</a:t>
            </a:r>
            <a:r>
              <a:rPr lang="en-US" dirty="0"/>
              <a:t>(</a:t>
            </a:r>
            <a:r>
              <a:rPr lang="en-US" dirty="0" err="1"/>
              <a:t>allow_writing_files</a:t>
            </a:r>
            <a:r>
              <a:rPr lang="en-US" dirty="0"/>
              <a:t>=</a:t>
            </a:r>
            <a:r>
              <a:rPr lang="en-US" dirty="0" err="1"/>
              <a:t>False,class_weights</a:t>
            </a:r>
            <a:r>
              <a:rPr lang="en-US" dirty="0"/>
              <a:t>=[w0, w1], </a:t>
            </a:r>
            <a:r>
              <a:rPr lang="en-US" dirty="0" err="1"/>
              <a:t>random_state</a:t>
            </a:r>
            <a:r>
              <a:rPr lang="en-US" dirty="0"/>
              <a:t>=42,thread_count=-1)),</a:t>
            </a:r>
          </a:p>
          <a:p>
            <a:pPr marL="457200" lvl="4" indent="0">
              <a:buNone/>
            </a:pPr>
            <a:r>
              <a:rPr lang="en-US" dirty="0"/>
              <a:t>    ('</a:t>
            </a:r>
            <a:r>
              <a:rPr lang="en-US" dirty="0" err="1"/>
              <a:t>LightGBM</a:t>
            </a:r>
            <a:r>
              <a:rPr lang="en-US" dirty="0"/>
              <a:t>', </a:t>
            </a:r>
            <a:r>
              <a:rPr lang="en-US" dirty="0" err="1"/>
              <a:t>LGBMClassifier</a:t>
            </a:r>
            <a:r>
              <a:rPr lang="en-US" dirty="0"/>
              <a:t>(</a:t>
            </a:r>
            <a:r>
              <a:rPr lang="en-US" dirty="0" err="1"/>
              <a:t>class_weight</a:t>
            </a:r>
            <a:r>
              <a:rPr lang="en-US" dirty="0"/>
              <a:t>='balanced',</a:t>
            </a:r>
            <a:r>
              <a:rPr lang="en-US" dirty="0" err="1"/>
              <a:t>random_state</a:t>
            </a:r>
            <a:r>
              <a:rPr lang="en-US" dirty="0"/>
              <a:t>=42, </a:t>
            </a:r>
            <a:r>
              <a:rPr lang="en-US" dirty="0" err="1"/>
              <a:t>n_jobs</a:t>
            </a:r>
            <a:r>
              <a:rPr lang="en-US" dirty="0"/>
              <a:t>=-1))</a:t>
            </a:r>
          </a:p>
          <a:p>
            <a:pPr marL="457200" lvl="4" indent="0">
              <a:buNone/>
            </a:pPr>
            <a:r>
              <a:rPr lang="en-US" dirty="0"/>
              <a:t>]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lvl="3" indent="280988">
              <a:buNone/>
            </a:pPr>
            <a:endParaRPr lang="en-US" dirty="0"/>
          </a:p>
          <a:p>
            <a:pPr marL="573088" lvl="2" indent="0">
              <a:buFontTx/>
              <a:buChar char="-"/>
            </a:pPr>
            <a:endParaRPr lang="en-US" dirty="0"/>
          </a:p>
          <a:p>
            <a:pPr marL="857250" lvl="1" indent="-285750">
              <a:buFontTx/>
              <a:buChar char="-"/>
            </a:pPr>
            <a:endParaRPr lang="en-US" dirty="0"/>
          </a:p>
          <a:p>
            <a:pPr marL="857250" lvl="1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52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72408A-D01B-FAE8-66CB-D4E6B11733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415E68F-4E6D-9C91-B49A-9A1954A4F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pipeline</a:t>
            </a:r>
          </a:p>
        </p:txBody>
      </p:sp>
      <p:sp>
        <p:nvSpPr>
          <p:cNvPr id="5" name="Content Placeholder 33">
            <a:extLst>
              <a:ext uri="{FF2B5EF4-FFF2-40B4-BE49-F238E27FC236}">
                <a16:creationId xmlns:a16="http://schemas.microsoft.com/office/drawing/2014/main" id="{8A2B1767-40E4-61FA-DFAA-A2F3C30875A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7200" y="2187362"/>
            <a:ext cx="9794838" cy="588111"/>
          </a:xfrm>
        </p:spPr>
        <p:txBody>
          <a:bodyPr>
            <a:normAutofit/>
          </a:bodyPr>
          <a:lstStyle/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dirty="0"/>
              <a:t>Models Pipeline: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lvl="3" indent="280988">
              <a:buNone/>
            </a:pPr>
            <a:endParaRPr lang="en-US" dirty="0"/>
          </a:p>
          <a:p>
            <a:pPr marL="573088" lvl="2" indent="0">
              <a:buFontTx/>
              <a:buChar char="-"/>
            </a:pPr>
            <a:endParaRPr lang="en-US" dirty="0"/>
          </a:p>
          <a:p>
            <a:pPr marL="857250" lvl="1" indent="-285750">
              <a:buFontTx/>
              <a:buChar char="-"/>
            </a:pPr>
            <a:endParaRPr lang="en-US" dirty="0"/>
          </a:p>
          <a:p>
            <a:pPr marL="857250" lvl="1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10E3D2-BAAC-8E68-9DA5-B1DFA6B3B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650924"/>
            <a:ext cx="11734800" cy="427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132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FB7903-02B0-11E5-BD81-F222AC74C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F907286A-0746-F72B-BF77-192868D91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pipeline</a:t>
            </a:r>
          </a:p>
        </p:txBody>
      </p:sp>
      <p:sp>
        <p:nvSpPr>
          <p:cNvPr id="5" name="Content Placeholder 33">
            <a:extLst>
              <a:ext uri="{FF2B5EF4-FFF2-40B4-BE49-F238E27FC236}">
                <a16:creationId xmlns:a16="http://schemas.microsoft.com/office/drawing/2014/main" id="{23C0B00A-7F4A-B489-1530-ABD5443E9F1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7199" y="2187362"/>
            <a:ext cx="11267439" cy="3349280"/>
          </a:xfrm>
        </p:spPr>
        <p:txBody>
          <a:bodyPr>
            <a:normAutofit fontScale="77500" lnSpcReduction="20000"/>
          </a:bodyPr>
          <a:lstStyle/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dirty="0"/>
              <a:t>Models Pipeline:</a:t>
            </a:r>
          </a:p>
          <a:p>
            <a:pPr marL="742950" lvl="4" indent="-285750">
              <a:buFont typeface="Arial" panose="020B0604020202020204" pitchFamily="34" charset="0"/>
              <a:buChar char="•"/>
            </a:pPr>
            <a:r>
              <a:rPr lang="en-US" dirty="0"/>
              <a:t>Models (SMOT) :</a:t>
            </a:r>
          </a:p>
          <a:p>
            <a:pPr marL="457200" lvl="4" indent="0">
              <a:buNone/>
            </a:pPr>
            <a:r>
              <a:rPr lang="en-US" dirty="0"/>
              <a:t> [</a:t>
            </a:r>
          </a:p>
          <a:p>
            <a:pPr marL="457200" lvl="4" indent="0">
              <a:buNone/>
            </a:pPr>
            <a:r>
              <a:rPr lang="en-US" dirty="0"/>
              <a:t>    ('Logistic Regression', </a:t>
            </a:r>
            <a:r>
              <a:rPr lang="en-US" dirty="0" err="1"/>
              <a:t>LogisticRegression</a:t>
            </a:r>
            <a:r>
              <a:rPr lang="en-US" dirty="0"/>
              <a:t>(</a:t>
            </a:r>
            <a:r>
              <a:rPr lang="en-US" dirty="0" err="1"/>
              <a:t>class_weight</a:t>
            </a:r>
            <a:r>
              <a:rPr lang="en-US" dirty="0"/>
              <a:t>="balanced",</a:t>
            </a:r>
            <a:r>
              <a:rPr lang="en-US" dirty="0" err="1"/>
              <a:t>random_state</a:t>
            </a:r>
            <a:r>
              <a:rPr lang="en-US" dirty="0"/>
              <a:t>= 42, </a:t>
            </a:r>
            <a:r>
              <a:rPr lang="en-US" dirty="0" err="1"/>
              <a:t>n_jobs</a:t>
            </a:r>
            <a:r>
              <a:rPr lang="en-US" dirty="0"/>
              <a:t>= -1)),</a:t>
            </a:r>
          </a:p>
          <a:p>
            <a:pPr marL="457200" lvl="4" indent="0">
              <a:buNone/>
            </a:pPr>
            <a:r>
              <a:rPr lang="en-US" dirty="0"/>
              <a:t>    ('Gaussian NB', </a:t>
            </a:r>
            <a:r>
              <a:rPr lang="en-US" dirty="0" err="1"/>
              <a:t>GaussianNB</a:t>
            </a:r>
            <a:r>
              <a:rPr lang="en-US" dirty="0"/>
              <a:t>()),</a:t>
            </a:r>
          </a:p>
          <a:p>
            <a:pPr marL="457200" lvl="4" indent="0">
              <a:buNone/>
            </a:pPr>
            <a:r>
              <a:rPr lang="en-US" dirty="0"/>
              <a:t>    ('Decision Tree', </a:t>
            </a:r>
            <a:r>
              <a:rPr lang="en-US" dirty="0" err="1"/>
              <a:t>DecisionTreeClassifier</a:t>
            </a:r>
            <a:r>
              <a:rPr lang="en-US" dirty="0"/>
              <a:t>(</a:t>
            </a:r>
            <a:r>
              <a:rPr lang="en-US" dirty="0" err="1"/>
              <a:t>class_weight</a:t>
            </a:r>
            <a:r>
              <a:rPr lang="en-US" dirty="0"/>
              <a:t>="balanced",</a:t>
            </a:r>
            <a:r>
              <a:rPr lang="en-US" dirty="0" err="1"/>
              <a:t>random_state</a:t>
            </a:r>
            <a:r>
              <a:rPr lang="en-US" dirty="0"/>
              <a:t>= 42)),</a:t>
            </a:r>
          </a:p>
          <a:p>
            <a:pPr marL="457200" lvl="4" indent="0">
              <a:buNone/>
            </a:pPr>
            <a:r>
              <a:rPr lang="en-US" dirty="0"/>
              <a:t>    ('Random Forest', </a:t>
            </a:r>
            <a:r>
              <a:rPr lang="en-US" dirty="0" err="1"/>
              <a:t>RandomForestClassifier</a:t>
            </a:r>
            <a:r>
              <a:rPr lang="en-US" dirty="0"/>
              <a:t>(</a:t>
            </a:r>
            <a:r>
              <a:rPr lang="en-US" dirty="0" err="1"/>
              <a:t>class_weight</a:t>
            </a:r>
            <a:r>
              <a:rPr lang="en-US" dirty="0"/>
              <a:t>="balanced",</a:t>
            </a:r>
            <a:r>
              <a:rPr lang="en-US" dirty="0" err="1"/>
              <a:t>random_state</a:t>
            </a:r>
            <a:r>
              <a:rPr lang="en-US" dirty="0"/>
              <a:t>= 42, </a:t>
            </a:r>
            <a:r>
              <a:rPr lang="en-US" dirty="0" err="1"/>
              <a:t>n_jobs</a:t>
            </a:r>
            <a:r>
              <a:rPr lang="en-US" dirty="0"/>
              <a:t>= -1)),</a:t>
            </a:r>
          </a:p>
          <a:p>
            <a:pPr marL="457200" lvl="4" indent="0">
              <a:buNone/>
            </a:pPr>
            <a:r>
              <a:rPr lang="en-US" dirty="0"/>
              <a:t>    ('</a:t>
            </a:r>
            <a:r>
              <a:rPr lang="en-US" dirty="0" err="1"/>
              <a:t>XGBoost</a:t>
            </a:r>
            <a:r>
              <a:rPr lang="en-US" dirty="0"/>
              <a:t>', </a:t>
            </a:r>
            <a:r>
              <a:rPr lang="en-US" dirty="0" err="1"/>
              <a:t>XGBClassifier</a:t>
            </a:r>
            <a:r>
              <a:rPr lang="en-US" dirty="0"/>
              <a:t>(</a:t>
            </a:r>
            <a:r>
              <a:rPr lang="en-US" dirty="0" err="1"/>
              <a:t>scale_pos_weight</a:t>
            </a:r>
            <a:r>
              <a:rPr lang="en-US" dirty="0"/>
              <a:t>=</a:t>
            </a:r>
            <a:r>
              <a:rPr lang="en-US" dirty="0" err="1"/>
              <a:t>XGBoost_scale_pos_weight,random_state</a:t>
            </a:r>
            <a:r>
              <a:rPr lang="en-US" dirty="0"/>
              <a:t>=42,n_jobs=-1)),</a:t>
            </a:r>
          </a:p>
          <a:p>
            <a:pPr marL="457200" lvl="4" indent="0">
              <a:buNone/>
            </a:pPr>
            <a:r>
              <a:rPr lang="en-US" dirty="0"/>
              <a:t>    ('</a:t>
            </a:r>
            <a:r>
              <a:rPr lang="en-US" dirty="0" err="1"/>
              <a:t>CatBoost</a:t>
            </a:r>
            <a:r>
              <a:rPr lang="en-US" dirty="0"/>
              <a:t>', </a:t>
            </a:r>
            <a:r>
              <a:rPr lang="en-US" dirty="0" err="1"/>
              <a:t>CatBoostClassifier</a:t>
            </a:r>
            <a:r>
              <a:rPr lang="en-US" dirty="0"/>
              <a:t>(</a:t>
            </a:r>
            <a:r>
              <a:rPr lang="en-US" dirty="0" err="1"/>
              <a:t>allow_writing_files</a:t>
            </a:r>
            <a:r>
              <a:rPr lang="en-US" dirty="0"/>
              <a:t>=</a:t>
            </a:r>
            <a:r>
              <a:rPr lang="en-US" dirty="0" err="1"/>
              <a:t>False,class_weights</a:t>
            </a:r>
            <a:r>
              <a:rPr lang="en-US" dirty="0"/>
              <a:t>=[w0, w1], 	</a:t>
            </a:r>
            <a:r>
              <a:rPr lang="en-US" dirty="0" err="1"/>
              <a:t>random_state</a:t>
            </a:r>
            <a:r>
              <a:rPr lang="en-US" dirty="0"/>
              <a:t>=42,thread_count=-1)),</a:t>
            </a:r>
          </a:p>
          <a:p>
            <a:pPr marL="457200" lvl="4" indent="0">
              <a:buNone/>
            </a:pPr>
            <a:r>
              <a:rPr lang="en-US" dirty="0"/>
              <a:t>    ('</a:t>
            </a:r>
            <a:r>
              <a:rPr lang="en-US" dirty="0" err="1"/>
              <a:t>LightGBM</a:t>
            </a:r>
            <a:r>
              <a:rPr lang="en-US" dirty="0"/>
              <a:t>', </a:t>
            </a:r>
            <a:r>
              <a:rPr lang="en-US" dirty="0" err="1"/>
              <a:t>LGBMClassifier</a:t>
            </a:r>
            <a:r>
              <a:rPr lang="en-US" dirty="0"/>
              <a:t>(</a:t>
            </a:r>
            <a:r>
              <a:rPr lang="en-US" dirty="0" err="1"/>
              <a:t>class_weight</a:t>
            </a:r>
            <a:r>
              <a:rPr lang="en-US" dirty="0"/>
              <a:t>='balanced',</a:t>
            </a:r>
            <a:r>
              <a:rPr lang="en-US" dirty="0" err="1"/>
              <a:t>random_state</a:t>
            </a:r>
            <a:r>
              <a:rPr lang="en-US" dirty="0"/>
              <a:t>=42, </a:t>
            </a:r>
            <a:r>
              <a:rPr lang="en-US" dirty="0" err="1"/>
              <a:t>n_jobs</a:t>
            </a:r>
            <a:r>
              <a:rPr lang="en-US" dirty="0"/>
              <a:t>=-1))</a:t>
            </a:r>
          </a:p>
          <a:p>
            <a:pPr marL="457200" lvl="4" indent="0">
              <a:buNone/>
            </a:pPr>
            <a:r>
              <a:rPr lang="en-US" dirty="0"/>
              <a:t>]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lvl="3" indent="280988">
              <a:buNone/>
            </a:pPr>
            <a:endParaRPr lang="en-US" dirty="0"/>
          </a:p>
          <a:p>
            <a:pPr marL="573088" lvl="2" indent="0">
              <a:buFontTx/>
              <a:buChar char="-"/>
            </a:pPr>
            <a:endParaRPr lang="en-US" dirty="0"/>
          </a:p>
          <a:p>
            <a:pPr marL="857250" lvl="1" indent="-285750">
              <a:buFontTx/>
              <a:buChar char="-"/>
            </a:pPr>
            <a:endParaRPr lang="en-US" dirty="0"/>
          </a:p>
          <a:p>
            <a:pPr marL="857250" lvl="1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83907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037C456-A6DA-4DEE-A3FB-4EC3058FD0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9D1F84C-D1FD-4B1B-9CFD-8E0D96AC4DF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00B2AC-C335-4100-B8B3-2D9F49A7290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{EAA0409D-9C1E-4561-B93A-F8C588A2024A}TF44327b14-72fa-4a42-8e82-8afcf10927fa9096c001_win32-283260f3ca19</Template>
  <TotalTime>650</TotalTime>
  <Words>1323</Words>
  <Application>Microsoft Office PowerPoint</Application>
  <PresentationFormat>Widescreen</PresentationFormat>
  <Paragraphs>237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Gill Sans MT</vt:lpstr>
      <vt:lpstr>Wingdings 2</vt:lpstr>
      <vt:lpstr>DividendVTI</vt:lpstr>
      <vt:lpstr>Heart Attack prediction ML</vt:lpstr>
      <vt:lpstr>Agenda </vt:lpstr>
      <vt:lpstr>Data Exploring</vt:lpstr>
      <vt:lpstr>Data Preprocessing</vt:lpstr>
      <vt:lpstr>pipeline</vt:lpstr>
      <vt:lpstr>pipeline</vt:lpstr>
      <vt:lpstr>pipeline</vt:lpstr>
      <vt:lpstr>pipeline</vt:lpstr>
      <vt:lpstr>pipeline</vt:lpstr>
      <vt:lpstr>pipeline</vt:lpstr>
      <vt:lpstr>pipeline</vt:lpstr>
      <vt:lpstr>pipeline</vt:lpstr>
      <vt:lpstr>pipeline</vt:lpstr>
      <vt:lpstr>pipeline</vt:lpstr>
      <vt:lpstr>pipeline</vt:lpstr>
      <vt:lpstr>pipeline</vt:lpstr>
      <vt:lpstr>Best Model</vt:lpstr>
      <vt:lpstr>Streamlet</vt:lpstr>
      <vt:lpstr>Dynamic delivery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abdelrahman wasseem</dc:creator>
  <cp:lastModifiedBy>abdelrahman wasseem</cp:lastModifiedBy>
  <cp:revision>1</cp:revision>
  <dcterms:created xsi:type="dcterms:W3CDTF">2025-10-17T20:21:29Z</dcterms:created>
  <dcterms:modified xsi:type="dcterms:W3CDTF">2025-10-18T07:12:10Z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