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6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75" autoAdjust="0"/>
  </p:normalViewPr>
  <p:slideViewPr>
    <p:cSldViewPr snapToGrid="0">
      <p:cViewPr varScale="1">
        <p:scale>
          <a:sx n="84" d="100"/>
          <a:sy n="84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AF6C0-2069-4262-8F61-00051EFA4A7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74B273A-2917-4A2D-9658-34730BE40348}">
      <dgm:prSet phldrT="[Text]"/>
      <dgm:spPr/>
      <dgm:t>
        <a:bodyPr/>
        <a:lstStyle/>
        <a:p>
          <a:r>
            <a:rPr lang="en-US" dirty="0" smtClean="0"/>
            <a:t>GME</a:t>
          </a:r>
          <a:endParaRPr lang="en-US" dirty="0"/>
        </a:p>
      </dgm:t>
    </dgm:pt>
    <dgm:pt modelId="{7C824AC7-65B3-4522-8E4C-2D6AF897C5CD}" type="parTrans" cxnId="{196526FC-2CAD-4E5B-88A6-A861780FD4A3}">
      <dgm:prSet/>
      <dgm:spPr/>
      <dgm:t>
        <a:bodyPr/>
        <a:lstStyle/>
        <a:p>
          <a:endParaRPr lang="en-US"/>
        </a:p>
      </dgm:t>
    </dgm:pt>
    <dgm:pt modelId="{34279E4D-C3DC-4193-AD3A-437050944A6B}" type="sibTrans" cxnId="{196526FC-2CAD-4E5B-88A6-A861780FD4A3}">
      <dgm:prSet/>
      <dgm:spPr/>
      <dgm:t>
        <a:bodyPr/>
        <a:lstStyle/>
        <a:p>
          <a:endParaRPr lang="en-US"/>
        </a:p>
      </dgm:t>
    </dgm:pt>
    <dgm:pt modelId="{32135D61-AF15-4DE7-B732-588B415CA548}">
      <dgm:prSet phldrT="[Text]"/>
      <dgm:spPr/>
      <dgm:t>
        <a:bodyPr/>
        <a:lstStyle/>
        <a:p>
          <a:r>
            <a:rPr lang="en-US" dirty="0" smtClean="0"/>
            <a:t>UDM</a:t>
          </a:r>
          <a:endParaRPr lang="en-US" dirty="0"/>
        </a:p>
      </dgm:t>
    </dgm:pt>
    <dgm:pt modelId="{CFB653A5-1CED-470B-98CF-E84A3D5D1BDD}" type="parTrans" cxnId="{444AEDE2-DD07-4F33-82C3-C78FDE9174C7}">
      <dgm:prSet/>
      <dgm:spPr/>
      <dgm:t>
        <a:bodyPr/>
        <a:lstStyle/>
        <a:p>
          <a:endParaRPr lang="en-US"/>
        </a:p>
      </dgm:t>
    </dgm:pt>
    <dgm:pt modelId="{17957503-C73C-4C47-BED1-FC94FAB5727D}" type="sibTrans" cxnId="{444AEDE2-DD07-4F33-82C3-C78FDE9174C7}">
      <dgm:prSet/>
      <dgm:spPr/>
      <dgm:t>
        <a:bodyPr/>
        <a:lstStyle/>
        <a:p>
          <a:endParaRPr lang="en-US"/>
        </a:p>
      </dgm:t>
    </dgm:pt>
    <dgm:pt modelId="{3AAABF4C-59CC-4DC7-B68F-17FB36CB35B5}">
      <dgm:prSet/>
      <dgm:spPr/>
      <dgm:t>
        <a:bodyPr/>
        <a:lstStyle/>
        <a:p>
          <a:r>
            <a:rPr lang="en-US" dirty="0" smtClean="0"/>
            <a:t>Cheetah Templates</a:t>
          </a:r>
          <a:endParaRPr lang="en-US" dirty="0"/>
        </a:p>
      </dgm:t>
    </dgm:pt>
    <dgm:pt modelId="{95578ABE-5666-4472-B075-55CD615CD3DD}" type="parTrans" cxnId="{5E59F3EC-4887-41D5-AF2D-77DF27383802}">
      <dgm:prSet/>
      <dgm:spPr/>
      <dgm:t>
        <a:bodyPr/>
        <a:lstStyle/>
        <a:p>
          <a:endParaRPr lang="en-US"/>
        </a:p>
      </dgm:t>
    </dgm:pt>
    <dgm:pt modelId="{F0CF6A7B-E558-429C-A78B-706FBF5AAD15}" type="sibTrans" cxnId="{5E59F3EC-4887-41D5-AF2D-77DF27383802}">
      <dgm:prSet/>
      <dgm:spPr/>
      <dgm:t>
        <a:bodyPr/>
        <a:lstStyle/>
        <a:p>
          <a:endParaRPr lang="en-US"/>
        </a:p>
      </dgm:t>
    </dgm:pt>
    <dgm:pt modelId="{BA1E53E9-CC7A-44EC-8165-389FC65D7FCB}">
      <dgm:prSet/>
      <dgm:spPr/>
      <dgm:t>
        <a:bodyPr/>
        <a:lstStyle/>
        <a:p>
          <a:r>
            <a:rPr lang="en-US" dirty="0" err="1" smtClean="0"/>
            <a:t>OpenFOAM</a:t>
          </a:r>
          <a:r>
            <a:rPr lang="en-US" dirty="0" smtClean="0"/>
            <a:t> Case </a:t>
          </a:r>
          <a:endParaRPr lang="en-US" dirty="0"/>
        </a:p>
      </dgm:t>
    </dgm:pt>
    <dgm:pt modelId="{261B190F-1388-4666-9614-5148AE10553B}" type="parTrans" cxnId="{F326DA43-6423-42A2-82ED-E054E3A3C672}">
      <dgm:prSet/>
      <dgm:spPr/>
      <dgm:t>
        <a:bodyPr/>
        <a:lstStyle/>
        <a:p>
          <a:endParaRPr lang="en-US"/>
        </a:p>
      </dgm:t>
    </dgm:pt>
    <dgm:pt modelId="{5C0B15CF-4AB1-4176-8499-ABB10AF0901F}" type="sibTrans" cxnId="{F326DA43-6423-42A2-82ED-E054E3A3C672}">
      <dgm:prSet/>
      <dgm:spPr/>
      <dgm:t>
        <a:bodyPr/>
        <a:lstStyle/>
        <a:p>
          <a:endParaRPr lang="en-US"/>
        </a:p>
      </dgm:t>
    </dgm:pt>
    <dgm:pt modelId="{1F4894C8-EF8E-4868-BC01-28D00A789A78}" type="pres">
      <dgm:prSet presAssocID="{DBEAF6C0-2069-4262-8F61-00051EFA4A7A}" presName="Name0" presStyleCnt="0">
        <dgm:presLayoutVars>
          <dgm:dir/>
          <dgm:resizeHandles val="exact"/>
        </dgm:presLayoutVars>
      </dgm:prSet>
      <dgm:spPr/>
    </dgm:pt>
    <dgm:pt modelId="{490E4836-55C1-4251-95CA-600D3153860A}" type="pres">
      <dgm:prSet presAssocID="{774B273A-2917-4A2D-9658-34730BE403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CBE7A-D326-4D22-ABF4-8F784F843EA7}" type="pres">
      <dgm:prSet presAssocID="{34279E4D-C3DC-4193-AD3A-437050944A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F9C606F-3C5B-490E-8EBE-66C2120BAB06}" type="pres">
      <dgm:prSet presAssocID="{34279E4D-C3DC-4193-AD3A-437050944A6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3290DC9-20BC-4CA7-8CEA-E1D726B81406}" type="pres">
      <dgm:prSet presAssocID="{32135D61-AF15-4DE7-B732-588B415CA54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6DD84-DBD8-4556-8EC2-9FD473D7E381}" type="pres">
      <dgm:prSet presAssocID="{17957503-C73C-4C47-BED1-FC94FAB572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FF0D6C-06D5-4763-BFCD-5742AE1EBF94}" type="pres">
      <dgm:prSet presAssocID="{17957503-C73C-4C47-BED1-FC94FAB572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B125BC0-0633-4731-951E-C440A747E18B}" type="pres">
      <dgm:prSet presAssocID="{3AAABF4C-59CC-4DC7-B68F-17FB36CB35B5}" presName="node" presStyleLbl="node1" presStyleIdx="2" presStyleCnt="4">
        <dgm:presLayoutVars>
          <dgm:bulletEnabled val="1"/>
        </dgm:presLayoutVars>
      </dgm:prSet>
      <dgm:spPr>
        <a:prstGeom prst="notchedRightArrow">
          <a:avLst/>
        </a:prstGeom>
      </dgm:spPr>
      <dgm:t>
        <a:bodyPr/>
        <a:lstStyle/>
        <a:p>
          <a:endParaRPr lang="en-US"/>
        </a:p>
      </dgm:t>
    </dgm:pt>
    <dgm:pt modelId="{29360DF0-5CF9-4436-9EA0-5B47A1E22FE3}" type="pres">
      <dgm:prSet presAssocID="{F0CF6A7B-E558-429C-A78B-706FBF5AAD1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751D2B8-D616-4350-AB8F-B9FB7E7C4BBD}" type="pres">
      <dgm:prSet presAssocID="{F0CF6A7B-E558-429C-A78B-706FBF5AAD1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5EB68DE-2E6E-49FB-AFF2-5A2D810E3672}" type="pres">
      <dgm:prSet presAssocID="{BA1E53E9-CC7A-44EC-8165-389FC65D7F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1D3041-FA6A-4A13-9855-854884485B44}" type="presOf" srcId="{34279E4D-C3DC-4193-AD3A-437050944A6B}" destId="{986CBE7A-D326-4D22-ABF4-8F784F843EA7}" srcOrd="0" destOrd="0" presId="urn:microsoft.com/office/officeart/2005/8/layout/process1"/>
    <dgm:cxn modelId="{24F09899-F15B-4961-A58E-7F804637C561}" type="presOf" srcId="{DBEAF6C0-2069-4262-8F61-00051EFA4A7A}" destId="{1F4894C8-EF8E-4868-BC01-28D00A789A78}" srcOrd="0" destOrd="0" presId="urn:microsoft.com/office/officeart/2005/8/layout/process1"/>
    <dgm:cxn modelId="{07EB9EA9-B769-4ADE-9177-AD8D30926C8A}" type="presOf" srcId="{34279E4D-C3DC-4193-AD3A-437050944A6B}" destId="{3F9C606F-3C5B-490E-8EBE-66C2120BAB06}" srcOrd="1" destOrd="0" presId="urn:microsoft.com/office/officeart/2005/8/layout/process1"/>
    <dgm:cxn modelId="{2E6DADF4-AEED-4A71-88BA-086B7A10BEF0}" type="presOf" srcId="{F0CF6A7B-E558-429C-A78B-706FBF5AAD15}" destId="{29360DF0-5CF9-4436-9EA0-5B47A1E22FE3}" srcOrd="0" destOrd="0" presId="urn:microsoft.com/office/officeart/2005/8/layout/process1"/>
    <dgm:cxn modelId="{51CEAF0B-EC0C-429F-815C-80A02F4726A6}" type="presOf" srcId="{17957503-C73C-4C47-BED1-FC94FAB5727D}" destId="{96D6DD84-DBD8-4556-8EC2-9FD473D7E381}" srcOrd="0" destOrd="0" presId="urn:microsoft.com/office/officeart/2005/8/layout/process1"/>
    <dgm:cxn modelId="{58A35D4F-235A-4126-8FBA-AE7E23D336A7}" type="presOf" srcId="{17957503-C73C-4C47-BED1-FC94FAB5727D}" destId="{80FF0D6C-06D5-4763-BFCD-5742AE1EBF94}" srcOrd="1" destOrd="0" presId="urn:microsoft.com/office/officeart/2005/8/layout/process1"/>
    <dgm:cxn modelId="{AE2F3170-1269-4794-BDB9-91045AC2D06A}" type="presOf" srcId="{774B273A-2917-4A2D-9658-34730BE40348}" destId="{490E4836-55C1-4251-95CA-600D3153860A}" srcOrd="0" destOrd="0" presId="urn:microsoft.com/office/officeart/2005/8/layout/process1"/>
    <dgm:cxn modelId="{6FADF944-9261-404C-9C1A-B6B017A93195}" type="presOf" srcId="{32135D61-AF15-4DE7-B732-588B415CA548}" destId="{D3290DC9-20BC-4CA7-8CEA-E1D726B81406}" srcOrd="0" destOrd="0" presId="urn:microsoft.com/office/officeart/2005/8/layout/process1"/>
    <dgm:cxn modelId="{444AEDE2-DD07-4F33-82C3-C78FDE9174C7}" srcId="{DBEAF6C0-2069-4262-8F61-00051EFA4A7A}" destId="{32135D61-AF15-4DE7-B732-588B415CA548}" srcOrd="1" destOrd="0" parTransId="{CFB653A5-1CED-470B-98CF-E84A3D5D1BDD}" sibTransId="{17957503-C73C-4C47-BED1-FC94FAB5727D}"/>
    <dgm:cxn modelId="{FD6ED02F-B4B8-4556-9B36-9EC54BDB34BE}" type="presOf" srcId="{3AAABF4C-59CC-4DC7-B68F-17FB36CB35B5}" destId="{2B125BC0-0633-4731-951E-C440A747E18B}" srcOrd="0" destOrd="0" presId="urn:microsoft.com/office/officeart/2005/8/layout/process1"/>
    <dgm:cxn modelId="{F326DA43-6423-42A2-82ED-E054E3A3C672}" srcId="{DBEAF6C0-2069-4262-8F61-00051EFA4A7A}" destId="{BA1E53E9-CC7A-44EC-8165-389FC65D7FCB}" srcOrd="3" destOrd="0" parTransId="{261B190F-1388-4666-9614-5148AE10553B}" sibTransId="{5C0B15CF-4AB1-4176-8499-ABB10AF0901F}"/>
    <dgm:cxn modelId="{533D500B-88E6-4D74-B651-4F720D198E91}" type="presOf" srcId="{BA1E53E9-CC7A-44EC-8165-389FC65D7FCB}" destId="{25EB68DE-2E6E-49FB-AFF2-5A2D810E3672}" srcOrd="0" destOrd="0" presId="urn:microsoft.com/office/officeart/2005/8/layout/process1"/>
    <dgm:cxn modelId="{196526FC-2CAD-4E5B-88A6-A861780FD4A3}" srcId="{DBEAF6C0-2069-4262-8F61-00051EFA4A7A}" destId="{774B273A-2917-4A2D-9658-34730BE40348}" srcOrd="0" destOrd="0" parTransId="{7C824AC7-65B3-4522-8E4C-2D6AF897C5CD}" sibTransId="{34279E4D-C3DC-4193-AD3A-437050944A6B}"/>
    <dgm:cxn modelId="{B4367149-8FCB-4D3A-B100-DA1B4922AA85}" type="presOf" srcId="{F0CF6A7B-E558-429C-A78B-706FBF5AAD15}" destId="{8751D2B8-D616-4350-AB8F-B9FB7E7C4BBD}" srcOrd="1" destOrd="0" presId="urn:microsoft.com/office/officeart/2005/8/layout/process1"/>
    <dgm:cxn modelId="{5E59F3EC-4887-41D5-AF2D-77DF27383802}" srcId="{DBEAF6C0-2069-4262-8F61-00051EFA4A7A}" destId="{3AAABF4C-59CC-4DC7-B68F-17FB36CB35B5}" srcOrd="2" destOrd="0" parTransId="{95578ABE-5666-4472-B075-55CD615CD3DD}" sibTransId="{F0CF6A7B-E558-429C-A78B-706FBF5AAD15}"/>
    <dgm:cxn modelId="{1EF28F14-C1E2-4C38-B4C0-1E3707C18D98}" type="presParOf" srcId="{1F4894C8-EF8E-4868-BC01-28D00A789A78}" destId="{490E4836-55C1-4251-95CA-600D3153860A}" srcOrd="0" destOrd="0" presId="urn:microsoft.com/office/officeart/2005/8/layout/process1"/>
    <dgm:cxn modelId="{F03C3920-C2A2-4808-A76B-8832EDA165C0}" type="presParOf" srcId="{1F4894C8-EF8E-4868-BC01-28D00A789A78}" destId="{986CBE7A-D326-4D22-ABF4-8F784F843EA7}" srcOrd="1" destOrd="0" presId="urn:microsoft.com/office/officeart/2005/8/layout/process1"/>
    <dgm:cxn modelId="{DA57BCE2-E334-4DA7-85CC-B327D97F9B21}" type="presParOf" srcId="{986CBE7A-D326-4D22-ABF4-8F784F843EA7}" destId="{3F9C606F-3C5B-490E-8EBE-66C2120BAB06}" srcOrd="0" destOrd="0" presId="urn:microsoft.com/office/officeart/2005/8/layout/process1"/>
    <dgm:cxn modelId="{2FC34AE3-C70E-4738-A08A-7697E401FBA3}" type="presParOf" srcId="{1F4894C8-EF8E-4868-BC01-28D00A789A78}" destId="{D3290DC9-20BC-4CA7-8CEA-E1D726B81406}" srcOrd="2" destOrd="0" presId="urn:microsoft.com/office/officeart/2005/8/layout/process1"/>
    <dgm:cxn modelId="{B60A8355-3CE7-4CC9-8CF9-0CF133EE03AE}" type="presParOf" srcId="{1F4894C8-EF8E-4868-BC01-28D00A789A78}" destId="{96D6DD84-DBD8-4556-8EC2-9FD473D7E381}" srcOrd="3" destOrd="0" presId="urn:microsoft.com/office/officeart/2005/8/layout/process1"/>
    <dgm:cxn modelId="{04D800FF-1114-413D-8FA2-E858B6B3CD79}" type="presParOf" srcId="{96D6DD84-DBD8-4556-8EC2-9FD473D7E381}" destId="{80FF0D6C-06D5-4763-BFCD-5742AE1EBF94}" srcOrd="0" destOrd="0" presId="urn:microsoft.com/office/officeart/2005/8/layout/process1"/>
    <dgm:cxn modelId="{B9278449-B33E-4FDC-86E5-5D6AFA4605B8}" type="presParOf" srcId="{1F4894C8-EF8E-4868-BC01-28D00A789A78}" destId="{2B125BC0-0633-4731-951E-C440A747E18B}" srcOrd="4" destOrd="0" presId="urn:microsoft.com/office/officeart/2005/8/layout/process1"/>
    <dgm:cxn modelId="{08ABE21B-7CA5-4CC8-AE23-439AC3388820}" type="presParOf" srcId="{1F4894C8-EF8E-4868-BC01-28D00A789A78}" destId="{29360DF0-5CF9-4436-9EA0-5B47A1E22FE3}" srcOrd="5" destOrd="0" presId="urn:microsoft.com/office/officeart/2005/8/layout/process1"/>
    <dgm:cxn modelId="{6E0C94C0-4D49-41E7-84FE-76ECE8A08568}" type="presParOf" srcId="{29360DF0-5CF9-4436-9EA0-5B47A1E22FE3}" destId="{8751D2B8-D616-4350-AB8F-B9FB7E7C4BBD}" srcOrd="0" destOrd="0" presId="urn:microsoft.com/office/officeart/2005/8/layout/process1"/>
    <dgm:cxn modelId="{D79DAD44-B408-49CB-A173-60637F7D1565}" type="presParOf" srcId="{1F4894C8-EF8E-4868-BC01-28D00A789A78}" destId="{25EB68DE-2E6E-49FB-AFF2-5A2D810E36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E4836-55C1-4251-95CA-600D3153860A}">
      <dsp:nvSpPr>
        <dsp:cNvPr id="0" name=""/>
        <dsp:cNvSpPr/>
      </dsp:nvSpPr>
      <dsp:spPr>
        <a:xfrm>
          <a:off x="4751" y="1165152"/>
          <a:ext cx="2077599" cy="1304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GME</a:t>
          </a:r>
          <a:endParaRPr lang="en-US" sz="1800" kern="1200" dirty="0"/>
        </a:p>
      </dsp:txBody>
      <dsp:txXfrm>
        <a:off x="42973" y="1203374"/>
        <a:ext cx="2001155" cy="1228548"/>
      </dsp:txXfrm>
    </dsp:sp>
    <dsp:sp modelId="{986CBE7A-D326-4D22-ABF4-8F784F843EA7}">
      <dsp:nvSpPr>
        <dsp:cNvPr id="0" name=""/>
        <dsp:cNvSpPr/>
      </dsp:nvSpPr>
      <dsp:spPr>
        <a:xfrm>
          <a:off x="2290111" y="1560026"/>
          <a:ext cx="440451" cy="515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90111" y="1663075"/>
        <a:ext cx="308316" cy="309146"/>
      </dsp:txXfrm>
    </dsp:sp>
    <dsp:sp modelId="{D3290DC9-20BC-4CA7-8CEA-E1D726B81406}">
      <dsp:nvSpPr>
        <dsp:cNvPr id="0" name=""/>
        <dsp:cNvSpPr/>
      </dsp:nvSpPr>
      <dsp:spPr>
        <a:xfrm>
          <a:off x="2913391" y="1165152"/>
          <a:ext cx="2077599" cy="1304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UDM</a:t>
          </a:r>
          <a:endParaRPr lang="en-US" sz="1800" kern="1200" dirty="0"/>
        </a:p>
      </dsp:txBody>
      <dsp:txXfrm>
        <a:off x="2951613" y="1203374"/>
        <a:ext cx="2001155" cy="1228548"/>
      </dsp:txXfrm>
    </dsp:sp>
    <dsp:sp modelId="{96D6DD84-DBD8-4556-8EC2-9FD473D7E381}">
      <dsp:nvSpPr>
        <dsp:cNvPr id="0" name=""/>
        <dsp:cNvSpPr/>
      </dsp:nvSpPr>
      <dsp:spPr>
        <a:xfrm>
          <a:off x="5198751" y="1560026"/>
          <a:ext cx="440451" cy="515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98751" y="1663075"/>
        <a:ext cx="308316" cy="309146"/>
      </dsp:txXfrm>
    </dsp:sp>
    <dsp:sp modelId="{2B125BC0-0633-4731-951E-C440A747E18B}">
      <dsp:nvSpPr>
        <dsp:cNvPr id="0" name=""/>
        <dsp:cNvSpPr/>
      </dsp:nvSpPr>
      <dsp:spPr>
        <a:xfrm>
          <a:off x="5822030" y="1165152"/>
          <a:ext cx="2077599" cy="1304992"/>
        </a:xfrm>
        <a:prstGeom prst="notch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Cheetah Templates</a:t>
          </a:r>
          <a:endParaRPr lang="en-US" sz="1800" kern="1200" dirty="0"/>
        </a:p>
      </dsp:txBody>
      <dsp:txXfrm>
        <a:off x="6148278" y="1491400"/>
        <a:ext cx="1425103" cy="652496"/>
      </dsp:txXfrm>
    </dsp:sp>
    <dsp:sp modelId="{29360DF0-5CF9-4436-9EA0-5B47A1E22FE3}">
      <dsp:nvSpPr>
        <dsp:cNvPr id="0" name=""/>
        <dsp:cNvSpPr/>
      </dsp:nvSpPr>
      <dsp:spPr>
        <a:xfrm>
          <a:off x="8107390" y="1560026"/>
          <a:ext cx="440451" cy="515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107390" y="1663075"/>
        <a:ext cx="308316" cy="309146"/>
      </dsp:txXfrm>
    </dsp:sp>
    <dsp:sp modelId="{25EB68DE-2E6E-49FB-AFF2-5A2D810E3672}">
      <dsp:nvSpPr>
        <dsp:cNvPr id="0" name=""/>
        <dsp:cNvSpPr/>
      </dsp:nvSpPr>
      <dsp:spPr>
        <a:xfrm>
          <a:off x="8730670" y="1165152"/>
          <a:ext cx="2077599" cy="1304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OpenFOAM</a:t>
          </a:r>
          <a:r>
            <a:rPr lang="en-US" sz="1800" kern="1200" dirty="0" smtClean="0"/>
            <a:t> Case </a:t>
          </a:r>
          <a:endParaRPr lang="en-US" sz="1800" kern="1200" dirty="0"/>
        </a:p>
      </dsp:txBody>
      <dsp:txXfrm>
        <a:off x="8768892" y="1203374"/>
        <a:ext cx="2001155" cy="122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E2A50-B01E-4827-892B-40B765ACEA3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8782-64FF-4407-B4B9-84898832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 research</a:t>
            </a:r>
            <a:r>
              <a:rPr lang="en-US" baseline="0" dirty="0" smtClean="0"/>
              <a:t> is in computational modeling of </a:t>
            </a:r>
            <a:r>
              <a:rPr lang="en-US" baseline="0" dirty="0" err="1" smtClean="0"/>
              <a:t>airbreathing</a:t>
            </a:r>
            <a:r>
              <a:rPr lang="en-US" baseline="0" dirty="0" smtClean="0"/>
              <a:t> engines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some of my past work.  I’ve built and tested sub-</a:t>
            </a:r>
            <a:r>
              <a:rPr lang="en-US" baseline="0" dirty="0" err="1" smtClean="0"/>
              <a:t>sonics</a:t>
            </a:r>
            <a:r>
              <a:rPr lang="en-US" baseline="0" dirty="0" smtClean="0"/>
              <a:t> versions of ramjet engines, as well as developed 2-dimensional models of fluid flow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need for more </a:t>
            </a:r>
            <a:r>
              <a:rPr lang="en-US" baseline="0" dirty="0" smtClean="0"/>
              <a:t>complex </a:t>
            </a:r>
            <a:r>
              <a:rPr lang="en-US" baseline="0" dirty="0" smtClean="0"/>
              <a:t>and in-depth analysis, which brings a need for more complex and in-depth tools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CFD, or computational fluid dynamics, is be broken into 3 distinct steps</a:t>
            </a:r>
            <a:r>
              <a:rPr lang="en-US" dirty="0" smtClean="0"/>
              <a:t>, each</a:t>
            </a:r>
            <a:r>
              <a:rPr lang="en-US" baseline="0" dirty="0" smtClean="0"/>
              <a:t> of which r</a:t>
            </a:r>
            <a:r>
              <a:rPr lang="en-US" dirty="0" smtClean="0"/>
              <a:t>equire different sets of tools and expertise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need to simplify and expedite these steps as much as possible when modeling complex systems such as ramjets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do this, using 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opensource</a:t>
            </a:r>
            <a:r>
              <a:rPr lang="en-US" baseline="0" dirty="0" smtClean="0"/>
              <a:t> CFD </a:t>
            </a:r>
            <a:r>
              <a:rPr lang="en-US" baseline="0" dirty="0" err="1" smtClean="0"/>
              <a:t>toolsuite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OpenFOAM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OpenFOAM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collection of about 250 applications built upon over 100 software libraries (modules). Each application performs a specific task within a CFD workflow.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utilities for pre-processing included parallelization tools and meshing solutions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</a:t>
            </a:r>
            <a:r>
              <a:rPr lang="en-US" baseline="0" dirty="0" smtClean="0"/>
              <a:t> a model of the pre-processing step in GME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particular, construct a model that is relevant to analysis of </a:t>
            </a:r>
            <a:r>
              <a:rPr lang="en-US" baseline="0" dirty="0" err="1" smtClean="0"/>
              <a:t>airbreathing</a:t>
            </a:r>
            <a:r>
              <a:rPr lang="en-US" baseline="0" dirty="0" smtClean="0"/>
              <a:t>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must be based upon the </a:t>
            </a:r>
            <a:r>
              <a:rPr lang="en-US" baseline="0" dirty="0" err="1" smtClean="0"/>
              <a:t>OpenFOAM</a:t>
            </a:r>
            <a:r>
              <a:rPr lang="en-US" baseline="0" dirty="0" smtClean="0"/>
              <a:t> case structure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Aids in the future step of writing an interpreter to construct an </a:t>
            </a:r>
            <a:r>
              <a:rPr lang="en-US" dirty="0" err="1" smtClean="0"/>
              <a:t>openFOAM</a:t>
            </a:r>
            <a:r>
              <a:rPr lang="en-US" dirty="0" smtClean="0"/>
              <a:t> case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case structure is just a file directory, with specific folders and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GME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rhoSimpleFoam</a:t>
            </a:r>
            <a:r>
              <a:rPr lang="en-US" baseline="0" dirty="0" smtClean="0"/>
              <a:t> case definition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proxies are use to reduce clutter and separate the independent sections of the solver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GME’s cardinality rules to ensure each component is present in the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step through each component, from left to right, starting with geometry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generic components specify groups of settings for the </a:t>
            </a:r>
            <a:r>
              <a:rPr lang="en-US" dirty="0" err="1" smtClean="0"/>
              <a:t>OpenFOAM</a:t>
            </a:r>
            <a:r>
              <a:rPr lang="en-US" dirty="0" smtClean="0"/>
              <a:t> case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components define domain specific properties and boundary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interpreter was written in python, mainly because I’ve never used C# before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GME’s built in UML converter, then read the UML into a UDM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UDM is then processed and utilizes cheetah templated to construct the necessary </a:t>
            </a:r>
            <a:r>
              <a:rPr lang="en-US" baseline="0" smtClean="0"/>
              <a:t>case structure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8782-64FF-4407-B4B9-8489883211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3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3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F2A888E-5937-4ED1-9A91-E6300C84D98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64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84" y="0"/>
            <a:ext cx="963834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74" y="1497765"/>
            <a:ext cx="8595360" cy="43513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1419" y="4"/>
            <a:ext cx="15037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Motivation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Background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Rules</a:t>
            </a:r>
            <a:r>
              <a:rPr lang="en-US" sz="1600" baseline="0" dirty="0" smtClean="0">
                <a:solidFill>
                  <a:schemeClr val="bg1"/>
                </a:solidFill>
              </a:rPr>
              <a:t> and Considerations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Meta-Model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Model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Interpreter</a:t>
            </a:r>
          </a:p>
          <a:p>
            <a:pPr algn="l">
              <a:spcAft>
                <a:spcPts val="8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>
          <a:xfrm>
            <a:off x="10974070" y="51486"/>
            <a:ext cx="2057936" cy="3048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1579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84" y="0"/>
            <a:ext cx="963834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74" y="1497765"/>
            <a:ext cx="8595360" cy="43513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1419" y="4"/>
            <a:ext cx="1503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Motivation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Background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Rules</a:t>
            </a:r>
            <a:r>
              <a:rPr lang="en-US" sz="1600" baseline="0" dirty="0" smtClean="0">
                <a:solidFill>
                  <a:schemeClr val="bg1"/>
                </a:solidFill>
              </a:rPr>
              <a:t> and Considerations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Meta-Model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Model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Interpreter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algn="l">
              <a:spcAft>
                <a:spcPts val="8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>
          <a:xfrm>
            <a:off x="10974070" y="51486"/>
            <a:ext cx="2057936" cy="3048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343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AndConside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84" y="0"/>
            <a:ext cx="963834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74" y="1497765"/>
            <a:ext cx="8595360" cy="43513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1419" y="4"/>
            <a:ext cx="1503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Motivation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Background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Rules</a:t>
            </a:r>
            <a:r>
              <a:rPr lang="en-US" sz="1600" baseline="0" dirty="0" smtClean="0">
                <a:solidFill>
                  <a:srgbClr val="FFFF00"/>
                </a:solidFill>
              </a:rPr>
              <a:t> and Considerations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Meta-Model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Model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Interpreter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algn="l">
              <a:spcAft>
                <a:spcPts val="8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>
          <a:xfrm>
            <a:off x="10974070" y="51486"/>
            <a:ext cx="2057936" cy="3048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244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ta-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84" y="0"/>
            <a:ext cx="963834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74" y="1497765"/>
            <a:ext cx="8595360" cy="43513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1419" y="4"/>
            <a:ext cx="1503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Motivation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Background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Rules</a:t>
            </a:r>
            <a:r>
              <a:rPr lang="en-US" sz="1600" baseline="0" dirty="0" smtClean="0">
                <a:solidFill>
                  <a:schemeClr val="bg1"/>
                </a:solidFill>
              </a:rPr>
              <a:t> and Considerations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rgbClr val="FFFF00"/>
                </a:solidFill>
              </a:rPr>
              <a:t>Meta-Model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Model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Interpreter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algn="l">
              <a:spcAft>
                <a:spcPts val="8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>
          <a:xfrm>
            <a:off x="10974070" y="51486"/>
            <a:ext cx="2057936" cy="3048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391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84" y="0"/>
            <a:ext cx="963834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74" y="1497765"/>
            <a:ext cx="8595360" cy="43513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1419" y="4"/>
            <a:ext cx="15037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Motivation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Background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Rules</a:t>
            </a:r>
            <a:r>
              <a:rPr lang="en-US" sz="1600" baseline="0" dirty="0" smtClean="0">
                <a:solidFill>
                  <a:schemeClr val="bg1"/>
                </a:solidFill>
              </a:rPr>
              <a:t> and Considerations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Meta-Model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rgbClr val="FFFF00"/>
                </a:solidFill>
              </a:rPr>
              <a:t>Model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Interpreter</a:t>
            </a:r>
          </a:p>
          <a:p>
            <a:pPr algn="l">
              <a:spcAft>
                <a:spcPts val="8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>
          <a:xfrm>
            <a:off x="10974070" y="51486"/>
            <a:ext cx="2057936" cy="3048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2032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erpre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84" y="0"/>
            <a:ext cx="9638340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174" y="1497765"/>
            <a:ext cx="8595360" cy="43513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1419" y="4"/>
            <a:ext cx="15037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Motivation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Background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Rules</a:t>
            </a:r>
            <a:r>
              <a:rPr lang="en-US" sz="1600" baseline="0" dirty="0" smtClean="0">
                <a:solidFill>
                  <a:schemeClr val="bg1"/>
                </a:solidFill>
              </a:rPr>
              <a:t> and Considerations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Meta-Model</a:t>
            </a:r>
          </a:p>
          <a:p>
            <a:endParaRPr lang="en-US" sz="1600" baseline="0" dirty="0" smtClean="0">
              <a:solidFill>
                <a:schemeClr val="bg1"/>
              </a:solidFill>
            </a:endParaRPr>
          </a:p>
          <a:p>
            <a:r>
              <a:rPr lang="en-US" sz="1600" baseline="0" dirty="0" smtClean="0">
                <a:solidFill>
                  <a:schemeClr val="bg1"/>
                </a:solidFill>
              </a:rPr>
              <a:t>Model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Interpreter</a:t>
            </a:r>
          </a:p>
          <a:p>
            <a:pPr algn="l">
              <a:spcAft>
                <a:spcPts val="8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>
          <a:xfrm>
            <a:off x="10974070" y="51486"/>
            <a:ext cx="2057936" cy="3048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713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4513" y="0"/>
            <a:ext cx="125272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3" y="365760"/>
            <a:ext cx="96383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90123" y="527845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ED91EC-F7ED-46B6-910E-1C60EA0A8EF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admissions.vanderbilt.edu/insidedores/manage/wp-content/uploads/vanderbilt-logo-2008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123" y="5872175"/>
            <a:ext cx="914400" cy="89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939" y="5939984"/>
            <a:ext cx="1155875" cy="8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OpenFOAM</a:t>
            </a:r>
            <a:r>
              <a:rPr lang="en-US" sz="4400" dirty="0" smtClean="0"/>
              <a:t> Pre-Processing in GME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Dexter Watkins</a:t>
            </a:r>
          </a:p>
          <a:p>
            <a:r>
              <a:rPr lang="en-US" dirty="0" smtClean="0"/>
              <a:t>12/1/2015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60" y="32225"/>
            <a:ext cx="10908523" cy="955911"/>
          </a:xfrm>
        </p:spPr>
        <p:txBody>
          <a:bodyPr/>
          <a:lstStyle/>
          <a:p>
            <a:r>
              <a:rPr lang="en-US" dirty="0" smtClean="0"/>
              <a:t>Meta-Model – Solver-Specific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" y="1422249"/>
            <a:ext cx="8596312" cy="3450277"/>
          </a:xfrm>
        </p:spPr>
      </p:pic>
      <p:sp>
        <p:nvSpPr>
          <p:cNvPr id="6" name="Oval 5"/>
          <p:cNvSpPr/>
          <p:nvPr/>
        </p:nvSpPr>
        <p:spPr>
          <a:xfrm>
            <a:off x="1285134" y="3608962"/>
            <a:ext cx="281020" cy="291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498059" y="3910519"/>
            <a:ext cx="894945" cy="12062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7709" y="5116749"/>
            <a:ext cx="28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Cardinality insures one and only one object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53" y="1085652"/>
            <a:ext cx="2410161" cy="46774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09847" y="4911439"/>
            <a:ext cx="1440383" cy="177252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59" y="1642928"/>
            <a:ext cx="3373394" cy="4923551"/>
          </a:xfrm>
        </p:spPr>
      </p:pic>
      <p:sp>
        <p:nvSpPr>
          <p:cNvPr id="5" name="TextBox 4"/>
          <p:cNvSpPr txBox="1"/>
          <p:nvPr/>
        </p:nvSpPr>
        <p:spPr>
          <a:xfrm>
            <a:off x="457200" y="1906621"/>
            <a:ext cx="2986391" cy="6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Geometry can be a premade </a:t>
            </a:r>
            <a:r>
              <a:rPr lang="en-US" dirty="0" err="1" smtClean="0"/>
              <a:t>stl</a:t>
            </a:r>
            <a:r>
              <a:rPr lang="en-US" dirty="0" smtClean="0"/>
              <a:t> file or user-defined cubes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35" y="1503941"/>
            <a:ext cx="2410161" cy="46774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19729" y="3335558"/>
            <a:ext cx="1440383" cy="177252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460" y="32225"/>
            <a:ext cx="10908523" cy="9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Meta-Model – Solver-Specific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2" y="1661586"/>
            <a:ext cx="6782820" cy="5196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35" y="1503941"/>
            <a:ext cx="2655642" cy="51538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65468" y="6051963"/>
            <a:ext cx="2038142" cy="17316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460" y="32225"/>
            <a:ext cx="10908523" cy="9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Meta-Model – Solver-Specific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65"/>
            <a:ext cx="7498991" cy="445077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460" y="32225"/>
            <a:ext cx="10908523" cy="955911"/>
          </a:xfrm>
        </p:spPr>
        <p:txBody>
          <a:bodyPr/>
          <a:lstStyle/>
          <a:p>
            <a:r>
              <a:rPr lang="en-US" dirty="0" smtClean="0"/>
              <a:t>Meta-Model – Solver-Specific 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35" y="1503941"/>
            <a:ext cx="2655642" cy="5153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65468" y="5886592"/>
            <a:ext cx="2038142" cy="17316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/>
          <a:stretch/>
        </p:blipFill>
        <p:spPr>
          <a:xfrm>
            <a:off x="58365" y="1266029"/>
            <a:ext cx="8213117" cy="3918361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460" y="32225"/>
            <a:ext cx="10908523" cy="955911"/>
          </a:xfrm>
        </p:spPr>
        <p:txBody>
          <a:bodyPr/>
          <a:lstStyle/>
          <a:p>
            <a:r>
              <a:rPr lang="en-US" dirty="0" smtClean="0"/>
              <a:t>Meta-Model – Solver-Specific 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4" y="1387209"/>
            <a:ext cx="2655642" cy="5153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8310" y="6110329"/>
            <a:ext cx="2038142" cy="17316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8" y="1344968"/>
            <a:ext cx="2388489" cy="501090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460" y="32225"/>
            <a:ext cx="10908523" cy="955911"/>
          </a:xfrm>
        </p:spPr>
        <p:txBody>
          <a:bodyPr/>
          <a:lstStyle/>
          <a:p>
            <a:r>
              <a:rPr lang="en-US" dirty="0" smtClean="0"/>
              <a:t>Meta-Model – Generic 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6" y="2505570"/>
            <a:ext cx="3065430" cy="385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6" y="3227469"/>
            <a:ext cx="2622527" cy="3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2" y="1177048"/>
            <a:ext cx="5356649" cy="521089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460" y="32225"/>
            <a:ext cx="10908523" cy="955911"/>
          </a:xfrm>
        </p:spPr>
        <p:txBody>
          <a:bodyPr/>
          <a:lstStyle/>
          <a:p>
            <a:r>
              <a:rPr lang="en-US" dirty="0" smtClean="0"/>
              <a:t>Meta-Model – Generic 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2" y="1072128"/>
            <a:ext cx="2610989" cy="543254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936906" y="3848125"/>
            <a:ext cx="504754" cy="480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519482" y="4088495"/>
            <a:ext cx="9435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94401" y="3782492"/>
            <a:ext cx="251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boundary condition is made for each boundary in the supplied geometry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OpenFOAM</a:t>
            </a:r>
            <a:r>
              <a:rPr lang="en-US" dirty="0" smtClean="0"/>
              <a:t> pre-processing meta-model was validated through the construction of two </a:t>
            </a:r>
            <a:r>
              <a:rPr lang="en-US" i="1" dirty="0" err="1" smtClean="0"/>
              <a:t>rhoSimpleFoam</a:t>
            </a:r>
            <a:r>
              <a:rPr lang="en-US" dirty="0" smtClean="0"/>
              <a:t> case structures</a:t>
            </a:r>
          </a:p>
          <a:p>
            <a:r>
              <a:rPr lang="en-US" dirty="0" smtClean="0"/>
              <a:t>The model follows a tree like hierarchy, with modifiable properties located solely at the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1" y="32918"/>
            <a:ext cx="2292507" cy="6825082"/>
          </a:xfrm>
        </p:spPr>
      </p:pic>
      <p:sp>
        <p:nvSpPr>
          <p:cNvPr id="5" name="TextBox 4"/>
          <p:cNvSpPr txBox="1"/>
          <p:nvPr/>
        </p:nvSpPr>
        <p:spPr>
          <a:xfrm>
            <a:off x="5214026" y="2799128"/>
            <a:ext cx="326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completely defined </a:t>
            </a:r>
            <a:r>
              <a:rPr lang="en-US" dirty="0" err="1" smtClean="0"/>
              <a:t>OpenFOAM</a:t>
            </a:r>
            <a:r>
              <a:rPr lang="en-US" dirty="0" smtClean="0"/>
              <a:t> </a:t>
            </a:r>
            <a:r>
              <a:rPr lang="en-US" i="1" dirty="0" err="1" smtClean="0"/>
              <a:t>rhoSimpleFoam</a:t>
            </a:r>
            <a:r>
              <a:rPr lang="en-US" dirty="0" smtClean="0"/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0" y="1497013"/>
            <a:ext cx="7389171" cy="4351336"/>
          </a:xfrm>
        </p:spPr>
      </p:pic>
      <p:sp>
        <p:nvSpPr>
          <p:cNvPr id="5" name="TextBox 4"/>
          <p:cNvSpPr txBox="1"/>
          <p:nvPr/>
        </p:nvSpPr>
        <p:spPr>
          <a:xfrm>
            <a:off x="593388" y="6019801"/>
            <a:ext cx="625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necessary components to define a </a:t>
            </a:r>
            <a:r>
              <a:rPr lang="en-US" i="1" dirty="0" err="1" smtClean="0"/>
              <a:t>rhoSimpleFoam</a:t>
            </a:r>
            <a:r>
              <a:rPr lang="en-US" dirty="0" smtClean="0"/>
              <a:t>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59" y="0"/>
            <a:ext cx="230356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40582" y="729574"/>
            <a:ext cx="2038142" cy="106374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Research: CFD and Combustion Modeling</a:t>
            </a:r>
            <a:endParaRPr lang="en-US" dirty="0"/>
          </a:p>
          <a:p>
            <a:r>
              <a:rPr lang="en-US" dirty="0" smtClean="0"/>
              <a:t>Computation Fluid Dynamics consists of three steps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Solving</a:t>
            </a:r>
          </a:p>
          <a:p>
            <a:pPr lvl="1"/>
            <a:r>
              <a:rPr lang="en-US" dirty="0" smtClean="0"/>
              <a:t>Post-Processing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77"/>
            <a:ext cx="4793125" cy="164619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5" y="2879386"/>
            <a:ext cx="6063222" cy="38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8" y="1276923"/>
            <a:ext cx="9712264" cy="5261232"/>
          </a:xfrm>
        </p:spPr>
      </p:pic>
      <p:sp>
        <p:nvSpPr>
          <p:cNvPr id="5" name="TextBox 4"/>
          <p:cNvSpPr txBox="1"/>
          <p:nvPr/>
        </p:nvSpPr>
        <p:spPr>
          <a:xfrm>
            <a:off x="359924" y="648866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Properties are contained at the leaves of the case structure and can be modified using the object inspector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92630" y="4766553"/>
            <a:ext cx="1507787" cy="68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5268" y="4581887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Modifiable properties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8" y="1287251"/>
            <a:ext cx="9712264" cy="524057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7373566" y="4649821"/>
            <a:ext cx="826851" cy="19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4724" y="4304888"/>
            <a:ext cx="306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Boundary properties are specified for every boundary in the geometry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5062753" y="3147764"/>
            <a:ext cx="786895" cy="1519547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18174" y="1497766"/>
            <a:ext cx="8595360" cy="2115230"/>
          </a:xfrm>
        </p:spPr>
        <p:txBody>
          <a:bodyPr/>
          <a:lstStyle/>
          <a:p>
            <a:r>
              <a:rPr lang="en-US" dirty="0" smtClean="0"/>
              <a:t>Written in Python</a:t>
            </a:r>
          </a:p>
          <a:p>
            <a:r>
              <a:rPr lang="en-US" dirty="0" smtClean="0"/>
              <a:t>GME to UDM</a:t>
            </a:r>
          </a:p>
          <a:p>
            <a:r>
              <a:rPr lang="en-US" dirty="0" smtClean="0"/>
              <a:t>UDM to Case Structure via Cheetah templates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30968727"/>
              </p:ext>
            </p:extLst>
          </p:nvPr>
        </p:nvGraphicFramePr>
        <p:xfrm>
          <a:off x="70569" y="2888166"/>
          <a:ext cx="10813022" cy="363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2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Cont’d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4" y="2262213"/>
            <a:ext cx="10223199" cy="3623198"/>
          </a:xfrm>
        </p:spPr>
      </p:pic>
    </p:spTree>
    <p:extLst>
      <p:ext uri="{BB962C8B-B14F-4D97-AF65-F5344CB8AC3E}">
        <p14:creationId xmlns:p14="http://schemas.microsoft.com/office/powerpoint/2010/main" val="23871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 steps</a:t>
            </a:r>
          </a:p>
          <a:p>
            <a:pPr lvl="1"/>
            <a:r>
              <a:rPr lang="en-US" dirty="0" smtClean="0"/>
              <a:t>Define a geometry and mesh</a:t>
            </a:r>
          </a:p>
          <a:p>
            <a:pPr lvl="1"/>
            <a:r>
              <a:rPr lang="en-US" dirty="0" smtClean="0"/>
              <a:t>Define the domain</a:t>
            </a:r>
          </a:p>
          <a:p>
            <a:pPr lvl="2"/>
            <a:r>
              <a:rPr lang="en-US" dirty="0" smtClean="0"/>
              <a:t>Material properties</a:t>
            </a:r>
          </a:p>
          <a:p>
            <a:pPr lvl="2"/>
            <a:r>
              <a:rPr lang="en-US" dirty="0" smtClean="0"/>
              <a:t>Presence of phenomenon such as turbulence</a:t>
            </a:r>
          </a:p>
          <a:p>
            <a:pPr lvl="1"/>
            <a:r>
              <a:rPr lang="en-US" dirty="0" smtClean="0"/>
              <a:t>Define Boundary and Initial Conditions</a:t>
            </a:r>
          </a:p>
          <a:p>
            <a:pPr lvl="1"/>
            <a:r>
              <a:rPr lang="en-US" dirty="0" smtClean="0"/>
              <a:t>Define case settings</a:t>
            </a:r>
          </a:p>
          <a:p>
            <a:pPr lvl="2"/>
            <a:r>
              <a:rPr lang="en-US" dirty="0" smtClean="0"/>
              <a:t>Start/stop times</a:t>
            </a:r>
          </a:p>
          <a:p>
            <a:pPr lvl="2"/>
            <a:r>
              <a:rPr lang="en-US" dirty="0" smtClean="0"/>
              <a:t>Time interval</a:t>
            </a:r>
          </a:p>
          <a:p>
            <a:pPr lvl="2"/>
            <a:r>
              <a:rPr lang="en-US" dirty="0" smtClean="0"/>
              <a:t>Write/purge interval</a:t>
            </a:r>
          </a:p>
          <a:p>
            <a:pPr marL="548640" lvl="2" indent="0">
              <a:buNone/>
            </a:pP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50" y="969462"/>
            <a:ext cx="4464555" cy="26178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98" y="3673433"/>
            <a:ext cx="6839607" cy="29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of the pre-processing step in </a:t>
            </a:r>
            <a:r>
              <a:rPr lang="en-US" dirty="0" smtClean="0"/>
              <a:t>GME</a:t>
            </a:r>
          </a:p>
          <a:p>
            <a:r>
              <a:rPr lang="en-US" dirty="0" smtClean="0"/>
              <a:t>Relevant to analysis of ramjet performance</a:t>
            </a:r>
          </a:p>
          <a:p>
            <a:r>
              <a:rPr lang="en-US" dirty="0" smtClean="0"/>
              <a:t>The GME Meta-Model and Model must be based upon the </a:t>
            </a:r>
            <a:r>
              <a:rPr lang="en-US" dirty="0" err="1" smtClean="0"/>
              <a:t>OpenFOAM</a:t>
            </a:r>
            <a:r>
              <a:rPr lang="en-US" dirty="0" smtClean="0"/>
              <a:t>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640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Cont’d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OpenFOAM</a:t>
            </a:r>
            <a:r>
              <a:rPr lang="en-US" dirty="0" smtClean="0"/>
              <a:t> case structure folders</a:t>
            </a:r>
          </a:p>
          <a:p>
            <a:pPr lvl="1"/>
            <a:r>
              <a:rPr lang="en-US" dirty="0" smtClean="0"/>
              <a:t>0 – Contains Starting Conditions</a:t>
            </a:r>
          </a:p>
          <a:p>
            <a:pPr lvl="1"/>
            <a:r>
              <a:rPr lang="en-US" dirty="0" smtClean="0"/>
              <a:t>Constant – Mesh settings and material properties</a:t>
            </a:r>
          </a:p>
          <a:p>
            <a:pPr lvl="1"/>
            <a:r>
              <a:rPr lang="en-US" dirty="0" smtClean="0"/>
              <a:t>System – Solver and Case settings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3" y="3570052"/>
            <a:ext cx="9850801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Considerations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follow some well-formedness rules to avoid invalid models of an </a:t>
            </a:r>
            <a:r>
              <a:rPr lang="en-US" dirty="0" err="1" smtClean="0"/>
              <a:t>OpenFOAM</a:t>
            </a:r>
            <a:r>
              <a:rPr lang="en-US" dirty="0" smtClean="0"/>
              <a:t> case structure</a:t>
            </a:r>
          </a:p>
          <a:p>
            <a:pPr lvl="1"/>
            <a:r>
              <a:rPr lang="en-US" dirty="0" smtClean="0"/>
              <a:t>Use of cardinality to check that all necessary objects are present or that there are no duplicates</a:t>
            </a:r>
          </a:p>
          <a:p>
            <a:pPr lvl="1"/>
            <a:r>
              <a:rPr lang="en-US" dirty="0" smtClean="0"/>
              <a:t>Definition of hidden property attributes to ensure correct unit dimensions</a:t>
            </a:r>
          </a:p>
          <a:p>
            <a:r>
              <a:rPr lang="en-US" dirty="0" smtClean="0"/>
              <a:t>Avoid user error when possible</a:t>
            </a:r>
          </a:p>
          <a:p>
            <a:pPr lvl="1"/>
            <a:r>
              <a:rPr lang="en-US" dirty="0" smtClean="0"/>
              <a:t>Store property values in </a:t>
            </a:r>
            <a:r>
              <a:rPr lang="en-US" dirty="0" err="1" smtClean="0"/>
              <a:t>enum</a:t>
            </a:r>
            <a:r>
              <a:rPr lang="en-US" dirty="0" smtClean="0"/>
              <a:t> attributes whenever possible to avoid allowing the user to input an invalid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meta-model is split into two logical parts</a:t>
            </a:r>
          </a:p>
          <a:p>
            <a:pPr lvl="1"/>
            <a:r>
              <a:rPr lang="en-US" dirty="0" smtClean="0"/>
              <a:t>Common, reusable components</a:t>
            </a:r>
          </a:p>
          <a:p>
            <a:pPr lvl="2"/>
            <a:r>
              <a:rPr lang="en-US" dirty="0" smtClean="0"/>
              <a:t>Properties such as Temperature, Velocity, Pressure</a:t>
            </a:r>
          </a:p>
          <a:p>
            <a:pPr lvl="2"/>
            <a:r>
              <a:rPr lang="en-US" dirty="0" smtClean="0"/>
              <a:t>Settings such as Case Settings, Numerical Schemes, and </a:t>
            </a:r>
            <a:r>
              <a:rPr lang="en-US" dirty="0" err="1" smtClean="0"/>
              <a:t>Thermophysical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Solver specific models</a:t>
            </a:r>
          </a:p>
          <a:p>
            <a:pPr lvl="2"/>
            <a:r>
              <a:rPr lang="en-US" dirty="0" smtClean="0"/>
              <a:t>Fully describe a specific </a:t>
            </a:r>
            <a:r>
              <a:rPr lang="en-US" dirty="0" err="1" smtClean="0"/>
              <a:t>OpenFOAM</a:t>
            </a:r>
            <a:r>
              <a:rPr lang="en-US" dirty="0" smtClean="0"/>
              <a:t> solver using the common components</a:t>
            </a:r>
          </a:p>
          <a:p>
            <a:pPr lvl="2"/>
            <a:r>
              <a:rPr lang="en-US" dirty="0" smtClean="0"/>
              <a:t>This project contains a single fully defined solver, </a:t>
            </a:r>
            <a:r>
              <a:rPr lang="en-US" i="1" dirty="0" err="1" smtClean="0"/>
              <a:t>rhoSimpleFoam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0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76" y="164323"/>
            <a:ext cx="3208072" cy="6225945"/>
          </a:xfrm>
        </p:spPr>
      </p:pic>
      <p:sp>
        <p:nvSpPr>
          <p:cNvPr id="5" name="Right Brace 4"/>
          <p:cNvSpPr/>
          <p:nvPr/>
        </p:nvSpPr>
        <p:spPr>
          <a:xfrm>
            <a:off x="4452025" y="5204298"/>
            <a:ext cx="1381327" cy="894945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887821" y="1309991"/>
            <a:ext cx="1381327" cy="3463047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887821" y="4870314"/>
            <a:ext cx="1381327" cy="118354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40485" y="2856848"/>
            <a:ext cx="269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Reusable 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148" y="4733885"/>
            <a:ext cx="34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folder to aid organization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138" y="5467104"/>
            <a:ext cx="34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Solver-specific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dy_Theme">
  <a:themeElements>
    <a:clrScheme name="Custom 16">
      <a:dk1>
        <a:sysClr val="windowText" lastClr="000000"/>
      </a:dk1>
      <a:lt1>
        <a:sysClr val="window" lastClr="FFFFFF"/>
      </a:lt1>
      <a:dk2>
        <a:srgbClr val="262626"/>
      </a:dk2>
      <a:lt2>
        <a:srgbClr val="FBEEC9"/>
      </a:lt2>
      <a:accent1>
        <a:srgbClr val="B88F1A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DFAD1F"/>
      </a:folHlink>
    </a:clrScheme>
    <a:fontScheme name="Custom 6">
      <a:majorFont>
        <a:latin typeface="Tahoma (bold)"/>
        <a:ea typeface=""/>
        <a:cs typeface=""/>
      </a:majorFont>
      <a:minorFont>
        <a:latin typeface="Calibri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 w="381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dy_Theme" id="{A658B761-1C14-486B-AFF9-051FFE564777}" vid="{06E0D745-9C28-4E5A-9BBF-FE073F924C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Vandy_Theme</Template>
  <TotalTime>350</TotalTime>
  <Words>753</Words>
  <Application>Microsoft Office PowerPoint</Application>
  <PresentationFormat>Widescreen</PresentationFormat>
  <Paragraphs>120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 (bold)</vt:lpstr>
      <vt:lpstr>Wingdings 2</vt:lpstr>
      <vt:lpstr>Vandy_Theme</vt:lpstr>
      <vt:lpstr>OpenFOAM Pre-Processing in GME</vt:lpstr>
      <vt:lpstr>Motivation</vt:lpstr>
      <vt:lpstr>Motivation – Cont’d</vt:lpstr>
      <vt:lpstr>Motivation – Cont’d</vt:lpstr>
      <vt:lpstr>Motivation – Project Goals</vt:lpstr>
      <vt:lpstr>Background – Cont’d</vt:lpstr>
      <vt:lpstr>Rules and Considerations</vt:lpstr>
      <vt:lpstr>Meta-Model</vt:lpstr>
      <vt:lpstr>PowerPoint Presentation</vt:lpstr>
      <vt:lpstr>Meta-Model – Solver-Specific Components</vt:lpstr>
      <vt:lpstr>PowerPoint Presentation</vt:lpstr>
      <vt:lpstr>PowerPoint Presentation</vt:lpstr>
      <vt:lpstr>Meta-Model – Solver-Specific Components</vt:lpstr>
      <vt:lpstr>Meta-Model – Solver-Specific Components</vt:lpstr>
      <vt:lpstr>Meta-Model – Generic Components</vt:lpstr>
      <vt:lpstr>Meta-Model – Generic Components</vt:lpstr>
      <vt:lpstr>Model</vt:lpstr>
      <vt:lpstr>PowerPoint Presentation</vt:lpstr>
      <vt:lpstr>Model - Example</vt:lpstr>
      <vt:lpstr>Model - Example</vt:lpstr>
      <vt:lpstr>Model - Example</vt:lpstr>
      <vt:lpstr>Interpreter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OpenFOAM Pre-Processing in GME</dc:title>
  <dc:creator>Dexter Watkins</dc:creator>
  <cp:lastModifiedBy>Dexter Watkins</cp:lastModifiedBy>
  <cp:revision>19</cp:revision>
  <dcterms:created xsi:type="dcterms:W3CDTF">2015-10-09T22:34:56Z</dcterms:created>
  <dcterms:modified xsi:type="dcterms:W3CDTF">2015-12-01T23:44:49Z</dcterms:modified>
</cp:coreProperties>
</file>