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62" r:id="rId2"/>
    <p:sldId id="296" r:id="rId3"/>
    <p:sldId id="266" r:id="rId4"/>
    <p:sldId id="268" r:id="rId5"/>
    <p:sldId id="256" r:id="rId6"/>
    <p:sldId id="258" r:id="rId7"/>
    <p:sldId id="343" r:id="rId8"/>
    <p:sldId id="259" r:id="rId9"/>
    <p:sldId id="261" r:id="rId10"/>
    <p:sldId id="260" r:id="rId11"/>
    <p:sldId id="345" r:id="rId12"/>
    <p:sldId id="346" r:id="rId13"/>
    <p:sldId id="264" r:id="rId14"/>
    <p:sldId id="263" r:id="rId15"/>
    <p:sldId id="267" r:id="rId16"/>
    <p:sldId id="297" r:id="rId17"/>
    <p:sldId id="269" r:id="rId18"/>
    <p:sldId id="270" r:id="rId19"/>
    <p:sldId id="272" r:id="rId20"/>
    <p:sldId id="273" r:id="rId21"/>
    <p:sldId id="277" r:id="rId22"/>
    <p:sldId id="278" r:id="rId23"/>
    <p:sldId id="280" r:id="rId24"/>
    <p:sldId id="281" r:id="rId25"/>
    <p:sldId id="282" r:id="rId26"/>
    <p:sldId id="284" r:id="rId27"/>
    <p:sldId id="283" r:id="rId28"/>
    <p:sldId id="316" r:id="rId29"/>
    <p:sldId id="317" r:id="rId30"/>
    <p:sldId id="318" r:id="rId31"/>
    <p:sldId id="289" r:id="rId32"/>
    <p:sldId id="275" r:id="rId33"/>
    <p:sldId id="285" r:id="rId34"/>
    <p:sldId id="286" r:id="rId35"/>
    <p:sldId id="287" r:id="rId36"/>
    <p:sldId id="294" r:id="rId37"/>
    <p:sldId id="295" r:id="rId38"/>
    <p:sldId id="293" r:id="rId39"/>
    <p:sldId id="292" r:id="rId40"/>
    <p:sldId id="319" r:id="rId41"/>
    <p:sldId id="344" r:id="rId42"/>
    <p:sldId id="290" r:id="rId43"/>
    <p:sldId id="291" r:id="rId44"/>
    <p:sldId id="325" r:id="rId45"/>
    <p:sldId id="326" r:id="rId46"/>
    <p:sldId id="327" r:id="rId47"/>
    <p:sldId id="329" r:id="rId48"/>
    <p:sldId id="330" r:id="rId49"/>
    <p:sldId id="271" r:id="rId50"/>
    <p:sldId id="302" r:id="rId51"/>
    <p:sldId id="303" r:id="rId52"/>
    <p:sldId id="298" r:id="rId53"/>
    <p:sldId id="299" r:id="rId54"/>
    <p:sldId id="300" r:id="rId55"/>
    <p:sldId id="301" r:id="rId56"/>
    <p:sldId id="304" r:id="rId57"/>
    <p:sldId id="305" r:id="rId58"/>
    <p:sldId id="306" r:id="rId59"/>
    <p:sldId id="309" r:id="rId60"/>
    <p:sldId id="308" r:id="rId61"/>
    <p:sldId id="310" r:id="rId62"/>
    <p:sldId id="311" r:id="rId63"/>
    <p:sldId id="312" r:id="rId64"/>
    <p:sldId id="313" r:id="rId65"/>
    <p:sldId id="314" r:id="rId66"/>
    <p:sldId id="315" r:id="rId67"/>
    <p:sldId id="320" r:id="rId68"/>
    <p:sldId id="322" r:id="rId69"/>
    <p:sldId id="331" r:id="rId70"/>
    <p:sldId id="332" r:id="rId71"/>
    <p:sldId id="333" r:id="rId72"/>
    <p:sldId id="324" r:id="rId73"/>
    <p:sldId id="334" r:id="rId74"/>
    <p:sldId id="335" r:id="rId75"/>
    <p:sldId id="337" r:id="rId76"/>
    <p:sldId id="338" r:id="rId77"/>
    <p:sldId id="339" r:id="rId78"/>
    <p:sldId id="340" r:id="rId79"/>
    <p:sldId id="341" r:id="rId80"/>
    <p:sldId id="342" r:id="rId8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938C565-8D73-4DF4-9C78-0824FEF29395}">
          <p14:sldIdLst>
            <p14:sldId id="262"/>
            <p14:sldId id="296"/>
            <p14:sldId id="266"/>
            <p14:sldId id="268"/>
            <p14:sldId id="256"/>
            <p14:sldId id="258"/>
            <p14:sldId id="343"/>
            <p14:sldId id="259"/>
            <p14:sldId id="261"/>
            <p14:sldId id="260"/>
            <p14:sldId id="345"/>
            <p14:sldId id="346"/>
            <p14:sldId id="264"/>
            <p14:sldId id="263"/>
            <p14:sldId id="267"/>
            <p14:sldId id="297"/>
            <p14:sldId id="269"/>
          </p14:sldIdLst>
        </p14:section>
        <p14:section name="Html" id="{E7A4DADE-5375-421C-929A-5A8AF0FE4A20}">
          <p14:sldIdLst>
            <p14:sldId id="270"/>
            <p14:sldId id="272"/>
            <p14:sldId id="273"/>
          </p14:sldIdLst>
        </p14:section>
        <p14:section name="HTML TAGS" id="{DC0B1CDD-884C-4F2E-9C21-CF71418D1BE0}">
          <p14:sldIdLst>
            <p14:sldId id="277"/>
            <p14:sldId id="278"/>
            <p14:sldId id="280"/>
            <p14:sldId id="281"/>
            <p14:sldId id="282"/>
            <p14:sldId id="284"/>
            <p14:sldId id="283"/>
            <p14:sldId id="316"/>
            <p14:sldId id="317"/>
            <p14:sldId id="318"/>
          </p14:sldIdLst>
        </p14:section>
        <p14:section name="HTML attrs" id="{9F55DB6D-FA8D-4C71-B9BA-2C86CC80926C}">
          <p14:sldIdLst>
            <p14:sldId id="289"/>
            <p14:sldId id="275"/>
            <p14:sldId id="285"/>
            <p14:sldId id="286"/>
            <p14:sldId id="287"/>
          </p14:sldIdLst>
        </p14:section>
        <p14:section name="HTML special" id="{BDCB8473-BB80-4477-B495-382BDD00FDC4}">
          <p14:sldIdLst>
            <p14:sldId id="294"/>
            <p14:sldId id="295"/>
          </p14:sldIdLst>
        </p14:section>
        <p14:section name="HTML syntax" id="{A78A4AEB-EBD0-4B2C-B274-10FAD793DB64}">
          <p14:sldIdLst>
            <p14:sldId id="293"/>
            <p14:sldId id="292"/>
            <p14:sldId id="319"/>
          </p14:sldIdLst>
        </p14:section>
        <p14:section name="HTML - practice" id="{E6A9E960-5525-4EB5-AC6B-CE73BF83150A}">
          <p14:sldIdLst>
            <p14:sldId id="344"/>
            <p14:sldId id="290"/>
            <p14:sldId id="291"/>
          </p14:sldIdLst>
        </p14:section>
        <p14:section name="HTML - important" id="{BDDEE90C-EC95-4881-85D9-3F1D096FBEF1}">
          <p14:sldIdLst>
            <p14:sldId id="325"/>
            <p14:sldId id="326"/>
            <p14:sldId id="327"/>
            <p14:sldId id="329"/>
            <p14:sldId id="330"/>
          </p14:sldIdLst>
        </p14:section>
        <p14:section name="Git stories" id="{4EA658F8-02ED-4E1B-A7D3-682E9033ECEF}">
          <p14:sldIdLst>
            <p14:sldId id="271"/>
            <p14:sldId id="302"/>
          </p14:sldIdLst>
        </p14:section>
        <p14:section name="Git story 1" id="{40435559-5C5A-4945-9666-39C75EEF0BCC}">
          <p14:sldIdLst>
            <p14:sldId id="303"/>
            <p14:sldId id="298"/>
            <p14:sldId id="299"/>
            <p14:sldId id="300"/>
            <p14:sldId id="301"/>
          </p14:sldIdLst>
        </p14:section>
        <p14:section name="Git story 2" id="{3F81DF0B-2278-4D24-9442-DCD452797BA5}">
          <p14:sldIdLst>
            <p14:sldId id="304"/>
            <p14:sldId id="305"/>
            <p14:sldId id="306"/>
            <p14:sldId id="309"/>
            <p14:sldId id="308"/>
            <p14:sldId id="310"/>
          </p14:sldIdLst>
        </p14:section>
        <p14:section name="Git story 3" id="{77219946-6430-461E-9AC4-C741D6ADDF52}">
          <p14:sldIdLst>
            <p14:sldId id="311"/>
            <p14:sldId id="312"/>
            <p14:sldId id="313"/>
            <p14:sldId id="314"/>
            <p14:sldId id="315"/>
          </p14:sldIdLst>
        </p14:section>
        <p14:section name="Git phylosophy" id="{0F017820-6576-4253-9492-A5287EC59959}">
          <p14:sldIdLst>
            <p14:sldId id="320"/>
            <p14:sldId id="322"/>
            <p14:sldId id="331"/>
            <p14:sldId id="332"/>
            <p14:sldId id="333"/>
            <p14:sldId id="324"/>
          </p14:sldIdLst>
        </p14:section>
        <p14:section name="Git entities" id="{111567D1-86A9-9745-9414-378FEA2BAB66}">
          <p14:sldIdLst>
            <p14:sldId id="334"/>
            <p14:sldId id="335"/>
            <p14:sldId id="337"/>
            <p14:sldId id="338"/>
          </p14:sldIdLst>
        </p14:section>
        <p14:section name="Git practice" id="{12A1CC84-2115-7D41-AF72-659524ED98BF}">
          <p14:sldIdLst>
            <p14:sldId id="339"/>
            <p14:sldId id="340"/>
            <p14:sldId id="341"/>
          </p14:sldIdLst>
        </p14:section>
        <p14:section name="Closing word" id="{22E72C84-DA18-5449-BC13-59B32C653ECF}">
          <p14:sldIdLst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95939" autoAdjust="0"/>
  </p:normalViewPr>
  <p:slideViewPr>
    <p:cSldViewPr snapToGrid="0">
      <p:cViewPr varScale="1">
        <p:scale>
          <a:sx n="110" d="100"/>
          <a:sy n="110" d="100"/>
        </p:scale>
        <p:origin x="582" y="108"/>
      </p:cViewPr>
      <p:guideLst>
        <p:guide orient="horz" pos="2136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3561F-3BD1-6A47-B891-80E8F3CBC98A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82EBB-D5C0-F64F-89BA-209A8AB01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07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82EBB-D5C0-F64F-89BA-209A8AB010A7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66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1D9C-A5DE-43F3-BCDE-564BCEBCA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CBE8B-E6FD-41A5-80CD-19791BE3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295A-858C-42F0-B141-4BDEC721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9FF2-4B01-46C0-9B80-E7538A6D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9E37-1F42-46AF-BB7F-698BC69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4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E76-E9F2-4EEB-89DE-EE8F3693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C0F08-FA9A-4C69-BF5F-1EC1DA99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84097-F24F-41F4-94AC-D562B594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1BDE-9334-4D79-B83F-606C9EAB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8DE6-68F9-4F56-9582-69155442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5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31CE2-A821-4EC0-A473-A349C3E0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60E31-2B26-4622-A742-7EE8FA62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A680-24E4-4696-ACD9-5DCFA04D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B23C-C743-4DCB-93AB-5C672D0D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AE7A-7E96-456F-BAD6-C5DBC277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3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BC0B-8AF8-4749-9F34-7D40286C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C117-B28E-4C69-AB2A-368294A3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7397-0943-4A60-A473-1FC7AF5E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8C9B-F488-4AB6-945E-8AF44CBC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725F-54A1-48A2-B7AF-F3729F7F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5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7455-82CE-4300-86FF-B3CA52BB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D9FDC-46C8-4A6C-89C2-787251DA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3E3A-5A7A-4AB4-8791-56383C8C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EDB8F-DB30-48EC-938C-ADD8D20E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7A12-37ED-460D-B5CB-82681839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74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9FA5-9229-49E6-8AB4-1C05F063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DAB-06C2-4C6D-8202-9F49ED1C6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A731-9F08-4AF8-955A-065EF9943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D19E-91B5-410B-9FBA-D6456064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DABD-29A1-4C4D-B05F-30CAB3C1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AE68A-BB76-460B-B280-B4D1E508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85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B741-3DF9-4D16-A859-7BA11C0B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E75CE-CF6F-4449-A201-9C779A8B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F1D91-64B1-464D-8727-18810A7F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C0A86-D6C0-413B-8F4B-A3186F0DE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E43AA-FBF8-4380-BB95-9A5C60F62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F6260-6173-4BDA-AA6B-DBEA19A5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515CE-2EB9-4B12-AA4B-4EEC354E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A7E51-90FD-4C98-B7AA-C538409D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6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2CD8-0240-4FE7-95A0-DE046F48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AAB11-A14D-4A5E-97B0-7E308332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4B48-FCBB-42A2-884F-E861574E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DCD9-FC9B-408A-BFC2-07651F8C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74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47D4E-ADB6-4B51-9EB2-3F2C44AD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518F6-B73D-40D0-9ADE-C9D7E872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73186-A405-4475-B705-2F490DF0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6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C3B0-AB5C-44CB-9AB9-A2F6B640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1FF0-26AE-4BC7-87E1-02DABEAC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F52D-A71B-495B-9F23-E24CD8669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D9AD-3115-42CC-A1D7-7729FC00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6BBAF-32CD-4E52-94E4-EB4CA5C3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0392-9A15-4369-9AC2-262E2264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87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1A81-E46B-4701-BCEC-689CBAC5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DF8DA-6ACB-46D0-B693-D214FA99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D6F91-F6CE-42A3-9341-3CE3CECF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4A5B-553F-491E-87A2-4F7FF87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2E55-486A-4477-9077-66049D8D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A2E4-F649-4AA7-98E8-2B7493A3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09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8C027-0EA1-4835-ACA9-CCBF6FDD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B76CA-89DA-41AB-889B-24F84422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83A0-92F1-4569-87D4-C384D5866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D8C8-251A-45B8-BB98-5CBAA419412F}" type="datetimeFigureOut">
              <a:rPr lang="ru-RU" smtClean="0"/>
              <a:t>09.10.2017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D92E-426B-443C-BF9D-BEE6861E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A5F6-85CF-4233-BD13-9E9C8FD9D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2776-C048-47F1-83AA-BF6A4E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7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F%D0%B7%D1%8B%D0%BA_%D1%80%D0%B0%D0%B7%D0%BC%D0%B5%D1%82%D0%BA%D0%B8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way.php?utf=1&amp;to=https://github.com/am-cp-frontend/course" TargetMode="External"/><Relationship Id="rId2" Type="http://schemas.openxmlformats.org/officeDocument/2006/relationships/hyperlink" Target="http://git-scm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-cp-frontend/course" TargetMode="External"/><Relationship Id="rId2" Type="http://schemas.openxmlformats.org/officeDocument/2006/relationships/hyperlink" Target="https://github.com/am-cp-front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Frontend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82137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8142CA-38AA-42E2-9FC6-4EEAFB088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1" y="4825952"/>
            <a:ext cx="4948518" cy="1343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34C2D-87BF-47A1-8ED6-A1D52D69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026" y="5305441"/>
            <a:ext cx="3881718" cy="8639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49871E-6F1E-4358-B33F-7F6DFD288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6" y="1685358"/>
            <a:ext cx="8130988" cy="23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6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3474D-E234-4145-B24C-2087344E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70" y="2024470"/>
            <a:ext cx="2732859" cy="27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1B597F-0296-4A53-BBB2-D8D5474F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Фреймворки?</a:t>
            </a:r>
          </a:p>
        </p:txBody>
      </p:sp>
    </p:spTree>
    <p:extLst>
      <p:ext uri="{BB962C8B-B14F-4D97-AF65-F5344CB8AC3E}">
        <p14:creationId xmlns:p14="http://schemas.microsoft.com/office/powerpoint/2010/main" val="266704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Must have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64500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D978E2-7BC7-4337-B898-C91730BE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56" y="663388"/>
            <a:ext cx="9125485" cy="5247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BC1017-5D41-42D3-A5ED-0BA3635A9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91" y="878305"/>
            <a:ext cx="3282018" cy="2461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55C4F-9283-4A64-8A38-FA1706C97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38" y="3311286"/>
            <a:ext cx="5721724" cy="1625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1DD03-2A63-4669-963F-1B8F8118C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55" y="663388"/>
            <a:ext cx="3855127" cy="2891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9F08CE-043D-48D6-ACE7-A5B47D557D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73" y="1373154"/>
            <a:ext cx="1471811" cy="14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D978E2-7BC7-4337-B898-C91730BE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56" y="663388"/>
            <a:ext cx="9125485" cy="5247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485E83-0FCA-4C3C-8927-CC1E92DFF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54" y="1178131"/>
            <a:ext cx="1968615" cy="1968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0A695B-85FD-42B8-8675-5218FD1B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76" y="1252416"/>
            <a:ext cx="2737179" cy="1820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D5F162-B8E5-4952-892D-966658062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91" y="3535657"/>
            <a:ext cx="4461371" cy="12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4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Структура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87603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7200" dirty="0"/>
              <a:t>Синтаксис \ </a:t>
            </a:r>
            <a:r>
              <a:rPr lang="en-US" sz="7200" dirty="0"/>
              <a:t>API</a:t>
            </a:r>
            <a:endParaRPr lang="ru-RU" sz="7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617C16-CA39-485F-9BAF-0765D697E415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dirty="0"/>
              <a:t>Философия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0B863C-1D22-4B20-8913-A64E1688D238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3617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HTML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22648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49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+mj-lt"/>
              </a:rPr>
              <a:t>Парадигма: </a:t>
            </a:r>
            <a:r>
              <a:rPr lang="ru-RU" dirty="0"/>
              <a:t>Декларативный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Пишешь что должно быть</a:t>
            </a:r>
            <a:endParaRPr lang="ru-RU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+mj-lt"/>
              </a:rPr>
              <a:t>Изначальная цель: </a:t>
            </a:r>
            <a:r>
              <a:rPr lang="ru-RU" dirty="0"/>
              <a:t>Описание структуры документа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+mj-lt"/>
              </a:rPr>
              <a:t>Сейчас:</a:t>
            </a:r>
            <a:r>
              <a:rPr lang="ru-RU" dirty="0"/>
              <a:t> то же что и раньше + метаданные</a:t>
            </a:r>
          </a:p>
        </p:txBody>
      </p:sp>
    </p:spTree>
    <p:extLst>
      <p:ext uri="{BB962C8B-B14F-4D97-AF65-F5344CB8AC3E}">
        <p14:creationId xmlns:p14="http://schemas.microsoft.com/office/powerpoint/2010/main" val="392544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Структура курса</a:t>
            </a:r>
          </a:p>
        </p:txBody>
      </p:sp>
    </p:spTree>
    <p:extLst>
      <p:ext uri="{BB962C8B-B14F-4D97-AF65-F5344CB8AC3E}">
        <p14:creationId xmlns:p14="http://schemas.microsoft.com/office/powerpoint/2010/main" val="1307773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Сущности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403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Тег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Атрибут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Текст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Спецсимвол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Namespace (</a:t>
            </a:r>
            <a:r>
              <a:rPr lang="ru-RU" dirty="0"/>
              <a:t>пространство имен)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3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теги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&lt;tag&gt; </a:t>
            </a:r>
          </a:p>
        </p:txBody>
      </p:sp>
    </p:spTree>
    <p:extLst>
      <p:ext uri="{BB962C8B-B14F-4D97-AF65-F5344CB8AC3E}">
        <p14:creationId xmlns:p14="http://schemas.microsoft.com/office/powerpoint/2010/main" val="20599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теги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&lt;tag&gt;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321455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теги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102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&lt;tag&gt;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540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tag&gt;</a:t>
            </a:r>
            <a:endParaRPr lang="en-US" sz="5400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B46A9C-EC96-40CA-A683-ED58D2ED39A7}"/>
              </a:ext>
            </a:extLst>
          </p:cNvPr>
          <p:cNvSpPr/>
          <p:nvPr/>
        </p:nvSpPr>
        <p:spPr>
          <a:xfrm>
            <a:off x="1294889" y="1884783"/>
            <a:ext cx="129591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1228724" y="3079102"/>
            <a:ext cx="10268144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Имя тега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302B3D-9EEA-4F0D-A843-D516810291DC}"/>
              </a:ext>
            </a:extLst>
          </p:cNvPr>
          <p:cNvSpPr/>
          <p:nvPr/>
        </p:nvSpPr>
        <p:spPr>
          <a:xfrm>
            <a:off x="4176202" y="1884783"/>
            <a:ext cx="129591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6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теги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971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&lt;div&gt;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1228724" y="3079102"/>
            <a:ext cx="10268144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Имя тега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A5CDF-1DFF-450A-8B31-74CC2C8E87D1}"/>
              </a:ext>
            </a:extLst>
          </p:cNvPr>
          <p:cNvSpPr/>
          <p:nvPr/>
        </p:nvSpPr>
        <p:spPr>
          <a:xfrm>
            <a:off x="1294889" y="1884783"/>
            <a:ext cx="129591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A46CEA-6447-4266-BAC2-46A76D3C4D1F}"/>
              </a:ext>
            </a:extLst>
          </p:cNvPr>
          <p:cNvSpPr/>
          <p:nvPr/>
        </p:nvSpPr>
        <p:spPr>
          <a:xfrm>
            <a:off x="4176202" y="1884783"/>
            <a:ext cx="1295910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70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теги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971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&lt;div&gt;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3695699" y="3079102"/>
            <a:ext cx="7801169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Символ закрытия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CE864-DF48-4FF5-827C-098B3494BED8}"/>
              </a:ext>
            </a:extLst>
          </p:cNvPr>
          <p:cNvSpPr/>
          <p:nvPr/>
        </p:nvSpPr>
        <p:spPr>
          <a:xfrm flipH="1">
            <a:off x="3755791" y="1884783"/>
            <a:ext cx="473308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0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теги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85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br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FFB02-FE86-46AF-B957-F04A815C830C}"/>
              </a:ext>
            </a:extLst>
          </p:cNvPr>
          <p:cNvSpPr/>
          <p:nvPr/>
        </p:nvSpPr>
        <p:spPr>
          <a:xfrm flipH="1">
            <a:off x="2516135" y="1884783"/>
            <a:ext cx="473308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73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теги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4"/>
            <a:ext cx="10991461" cy="4719736"/>
          </a:xfrm>
          <a:prstGeom prst="roundRect">
            <a:avLst>
              <a:gd name="adj" fmla="val 292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&lt;div&gt;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  <a:p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Outer 1</a:t>
            </a:r>
            <a:endParaRPr lang="ru-RU" sz="5400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&lt;div&gt;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Inner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</a:t>
            </a:r>
            <a:endParaRPr lang="ru-RU" sz="5400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Outer 2</a:t>
            </a:r>
            <a:endParaRPr lang="ru-RU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2DC3B3-A80A-4365-8182-71F19EBCE66A}"/>
              </a:ext>
            </a:extLst>
          </p:cNvPr>
          <p:cNvSpPr/>
          <p:nvPr/>
        </p:nvSpPr>
        <p:spPr>
          <a:xfrm flipH="1">
            <a:off x="7155640" y="3507532"/>
            <a:ext cx="473308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B55EC-097D-425B-AB7C-6B27CE992339}"/>
              </a:ext>
            </a:extLst>
          </p:cNvPr>
          <p:cNvSpPr/>
          <p:nvPr/>
        </p:nvSpPr>
        <p:spPr>
          <a:xfrm flipH="1">
            <a:off x="1306139" y="5175750"/>
            <a:ext cx="473308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59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теги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3929C3-FEDE-4EC5-83A7-4A3F3D632FBE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85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&lt;b&gt;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Жирный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&lt;/b&gt;</a:t>
            </a:r>
          </a:p>
        </p:txBody>
      </p:sp>
    </p:spTree>
    <p:extLst>
      <p:ext uri="{BB962C8B-B14F-4D97-AF65-F5344CB8AC3E}">
        <p14:creationId xmlns:p14="http://schemas.microsoft.com/office/powerpoint/2010/main" val="3553326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теги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3929C3-FEDE-4EC5-83A7-4A3F3D632FBE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85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&lt;b&gt;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Жирный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&lt;/b&gt;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4BC317-325A-4595-81E4-651F71E36744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85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&lt;b&gt; </a:t>
            </a:r>
            <a:r>
              <a:rPr lang="ru-RU" sz="5400" b="1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Жирный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&lt;/b&gt;</a:t>
            </a:r>
          </a:p>
        </p:txBody>
      </p:sp>
    </p:spTree>
    <p:extLst>
      <p:ext uri="{BB962C8B-B14F-4D97-AF65-F5344CB8AC3E}">
        <p14:creationId xmlns:p14="http://schemas.microsoft.com/office/powerpoint/2010/main" val="27541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7200" dirty="0"/>
              <a:t>Проекты  50%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617C16-CA39-485F-9BAF-0765D697E415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7200" dirty="0"/>
              <a:t>Лекции  30%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0B863C-1D22-4B20-8913-A64E1688D238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7200" dirty="0"/>
              <a:t>Обсуждения  20%</a:t>
            </a:r>
          </a:p>
        </p:txBody>
      </p:sp>
    </p:spTree>
    <p:extLst>
      <p:ext uri="{BB962C8B-B14F-4D97-AF65-F5344CB8AC3E}">
        <p14:creationId xmlns:p14="http://schemas.microsoft.com/office/powerpoint/2010/main" val="607140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теги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3929C3-FEDE-4EC5-83A7-4A3F3D632FBE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85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&lt;b&gt;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Жирный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&lt;/b&gt;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5E0ACE-469B-467E-9373-6231A8ED367A}"/>
              </a:ext>
            </a:extLst>
          </p:cNvPr>
          <p:cNvSpPr/>
          <p:nvPr/>
        </p:nvSpPr>
        <p:spPr>
          <a:xfrm>
            <a:off x="597159" y="3581723"/>
            <a:ext cx="10991461" cy="1474237"/>
          </a:xfrm>
          <a:prstGeom prst="roundRect">
            <a:avLst>
              <a:gd name="adj" fmla="val 85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&lt;div&gt;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Просто блок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4BC317-325A-4595-81E4-651F71E36744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85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&lt;b&gt; </a:t>
            </a:r>
            <a:r>
              <a:rPr lang="ru-RU" sz="5400" b="1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Жирный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&lt;/b&gt;</a:t>
            </a:r>
          </a:p>
        </p:txBody>
      </p:sp>
    </p:spTree>
    <p:extLst>
      <p:ext uri="{BB962C8B-B14F-4D97-AF65-F5344CB8AC3E}">
        <p14:creationId xmlns:p14="http://schemas.microsoft.com/office/powerpoint/2010/main" val="4052768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атрибуты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805335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 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attr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'value' 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    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short-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attr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 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	{children}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0730C4-FAF8-4718-ABB0-0FA7F2DD3C28}"/>
              </a:ext>
            </a:extLst>
          </p:cNvPr>
          <p:cNvSpPr txBox="1">
            <a:spLocks/>
          </p:cNvSpPr>
          <p:nvPr/>
        </p:nvSpPr>
        <p:spPr>
          <a:xfrm>
            <a:off x="2886074" y="5410200"/>
            <a:ext cx="7801169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Имя атрибута</a:t>
            </a:r>
          </a:p>
        </p:txBody>
      </p:sp>
    </p:spTree>
    <p:extLst>
      <p:ext uri="{BB962C8B-B14F-4D97-AF65-F5344CB8AC3E}">
        <p14:creationId xmlns:p14="http://schemas.microsoft.com/office/powerpoint/2010/main" val="2048598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— атрибуты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805335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 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attr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'value' 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    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short-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attr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 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	{children}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0730C4-FAF8-4718-ABB0-0FA7F2DD3C28}"/>
              </a:ext>
            </a:extLst>
          </p:cNvPr>
          <p:cNvSpPr txBox="1">
            <a:spLocks/>
          </p:cNvSpPr>
          <p:nvPr/>
        </p:nvSpPr>
        <p:spPr>
          <a:xfrm>
            <a:off x="2886074" y="5410200"/>
            <a:ext cx="7801169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Имя атрибута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8B752-D016-402E-8F2E-DB5469C28F75}"/>
              </a:ext>
            </a:extLst>
          </p:cNvPr>
          <p:cNvSpPr/>
          <p:nvPr/>
        </p:nvSpPr>
        <p:spPr>
          <a:xfrm>
            <a:off x="2886074" y="1953838"/>
            <a:ext cx="1769816" cy="7405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813A85-44FB-4111-8C78-4CCAA3B9230A}"/>
              </a:ext>
            </a:extLst>
          </p:cNvPr>
          <p:cNvSpPr/>
          <p:nvPr/>
        </p:nvSpPr>
        <p:spPr>
          <a:xfrm>
            <a:off x="2886074" y="2809874"/>
            <a:ext cx="4248152" cy="7405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57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— атрибуты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805335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 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class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'value'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    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contenteditable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 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	{children}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CDE240-DC97-43A2-99C3-723781CBDF09}"/>
              </a:ext>
            </a:extLst>
          </p:cNvPr>
          <p:cNvSpPr/>
          <p:nvPr/>
        </p:nvSpPr>
        <p:spPr>
          <a:xfrm>
            <a:off x="2886074" y="1953838"/>
            <a:ext cx="2181226" cy="7405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0730C4-FAF8-4718-ABB0-0FA7F2DD3C28}"/>
              </a:ext>
            </a:extLst>
          </p:cNvPr>
          <p:cNvSpPr txBox="1">
            <a:spLocks/>
          </p:cNvSpPr>
          <p:nvPr/>
        </p:nvSpPr>
        <p:spPr>
          <a:xfrm>
            <a:off x="2886074" y="5410200"/>
            <a:ext cx="7801169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Имя атрибута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07F0F-C6AE-4E4F-B403-83FDAF236AB2}"/>
              </a:ext>
            </a:extLst>
          </p:cNvPr>
          <p:cNvSpPr/>
          <p:nvPr/>
        </p:nvSpPr>
        <p:spPr>
          <a:xfrm>
            <a:off x="2886073" y="2809874"/>
            <a:ext cx="6305551" cy="7405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8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— атрибуты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805335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 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class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'value'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    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contenteditable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 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	{children}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CDE240-DC97-43A2-99C3-723781CBDF09}"/>
              </a:ext>
            </a:extLst>
          </p:cNvPr>
          <p:cNvSpPr/>
          <p:nvPr/>
        </p:nvSpPr>
        <p:spPr>
          <a:xfrm>
            <a:off x="5514975" y="1953838"/>
            <a:ext cx="2724149" cy="7405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0730C4-FAF8-4718-ABB0-0FA7F2DD3C28}"/>
              </a:ext>
            </a:extLst>
          </p:cNvPr>
          <p:cNvSpPr txBox="1">
            <a:spLocks/>
          </p:cNvSpPr>
          <p:nvPr/>
        </p:nvSpPr>
        <p:spPr>
          <a:xfrm>
            <a:off x="5514975" y="5410200"/>
            <a:ext cx="5667376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Значение атрибута</a:t>
            </a:r>
          </a:p>
        </p:txBody>
      </p:sp>
    </p:spTree>
    <p:extLst>
      <p:ext uri="{BB962C8B-B14F-4D97-AF65-F5344CB8AC3E}">
        <p14:creationId xmlns:p14="http://schemas.microsoft.com/office/powerpoint/2010/main" val="513660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— атрибуты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805335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 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class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'card' 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    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contenteditable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 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	{children}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CDE240-DC97-43A2-99C3-723781CBDF09}"/>
              </a:ext>
            </a:extLst>
          </p:cNvPr>
          <p:cNvSpPr/>
          <p:nvPr/>
        </p:nvSpPr>
        <p:spPr>
          <a:xfrm>
            <a:off x="5514975" y="1953838"/>
            <a:ext cx="2333625" cy="7405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0730C4-FAF8-4718-ABB0-0FA7F2DD3C28}"/>
              </a:ext>
            </a:extLst>
          </p:cNvPr>
          <p:cNvSpPr txBox="1">
            <a:spLocks/>
          </p:cNvSpPr>
          <p:nvPr/>
        </p:nvSpPr>
        <p:spPr>
          <a:xfrm>
            <a:off x="5514975" y="5410200"/>
            <a:ext cx="5667376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Значение атрибута</a:t>
            </a:r>
          </a:p>
        </p:txBody>
      </p:sp>
    </p:spTree>
    <p:extLst>
      <p:ext uri="{BB962C8B-B14F-4D97-AF65-F5344CB8AC3E}">
        <p14:creationId xmlns:p14="http://schemas.microsoft.com/office/powerpoint/2010/main" val="3591520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c</a:t>
            </a:r>
            <a:r>
              <a:rPr lang="ru-RU" dirty="0"/>
              <a:t>пецсимволы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97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&amp;name;</a:t>
            </a:r>
            <a:endParaRPr lang="en-US" sz="5400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1314449" y="3079102"/>
            <a:ext cx="7801169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Имя спецсимвола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CE864-DF48-4FF5-827C-098B3494BED8}"/>
              </a:ext>
            </a:extLst>
          </p:cNvPr>
          <p:cNvSpPr/>
          <p:nvPr/>
        </p:nvSpPr>
        <p:spPr>
          <a:xfrm flipH="1">
            <a:off x="1314449" y="1884783"/>
            <a:ext cx="1666876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16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c</a:t>
            </a:r>
            <a:r>
              <a:rPr lang="ru-RU" dirty="0"/>
              <a:t>пецсимволы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474237"/>
          </a:xfrm>
          <a:prstGeom prst="roundRect">
            <a:avLst>
              <a:gd name="adj" fmla="val 97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&amp;</a:t>
            </a:r>
            <a:r>
              <a:rPr lang="en-US" sz="5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nbsp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;</a:t>
            </a:r>
            <a:endParaRPr lang="en-US" sz="5400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1314449" y="3079102"/>
            <a:ext cx="7801169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Имя спецсимвола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CE864-DF48-4FF5-827C-098B3494BED8}"/>
              </a:ext>
            </a:extLst>
          </p:cNvPr>
          <p:cNvSpPr/>
          <p:nvPr/>
        </p:nvSpPr>
        <p:spPr>
          <a:xfrm flipH="1">
            <a:off x="1314449" y="1884783"/>
            <a:ext cx="1666876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18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4"/>
            <a:ext cx="10991461" cy="4719736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class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'card'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  <a:p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Outer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&amp;nbsp;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1</a:t>
            </a:r>
            <a:endParaRPr lang="ru-RU" sz="5400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&lt;div&gt;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Inner</a:t>
            </a:r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</a:t>
            </a:r>
            <a:endParaRPr lang="ru-RU" sz="5400" dirty="0">
              <a:solidFill>
                <a:schemeClr val="accent2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ru-RU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Outer 2</a:t>
            </a:r>
            <a:endParaRPr lang="ru-RU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464776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89" y="339626"/>
            <a:ext cx="10515600" cy="1325563"/>
          </a:xfrm>
        </p:spPr>
        <p:txBody>
          <a:bodyPr/>
          <a:lstStyle/>
          <a:p>
            <a:r>
              <a:rPr lang="ru-RU" dirty="0"/>
              <a:t>База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4"/>
            <a:ext cx="10991461" cy="4719736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&lt;!Doctype html&gt;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&lt;html&gt;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&lt;head&gt;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Мета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&lt;/head&gt;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&lt;body&gt;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Контент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&lt;/body&gt;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&lt;/html&gt;</a:t>
            </a:r>
          </a:p>
          <a:p>
            <a:endParaRPr lang="ru-RU" sz="5400" dirty="0">
              <a:solidFill>
                <a:schemeClr val="tx2">
                  <a:lumMod val="20000"/>
                  <a:lumOff val="80000"/>
                </a:schemeClr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1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Тизер</a:t>
            </a:r>
          </a:p>
        </p:txBody>
      </p:sp>
    </p:spTree>
    <p:extLst>
      <p:ext uri="{BB962C8B-B14F-4D97-AF65-F5344CB8AC3E}">
        <p14:creationId xmlns:p14="http://schemas.microsoft.com/office/powerpoint/2010/main" val="180561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89" y="339626"/>
            <a:ext cx="10515600" cy="1325563"/>
          </a:xfrm>
        </p:spPr>
        <p:txBody>
          <a:bodyPr/>
          <a:lstStyle/>
          <a:p>
            <a:r>
              <a:rPr lang="ru-RU" dirty="0"/>
              <a:t>База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4"/>
            <a:ext cx="10991461" cy="4719736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&lt;!Doctype html&gt;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&lt;html&gt;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&lt;head&gt;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Мета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&lt;/head&gt;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&lt;body&gt;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Контент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&lt;/body&gt;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&lt;/html&gt;</a:t>
            </a:r>
          </a:p>
          <a:p>
            <a:endParaRPr lang="ru-RU" sz="5400" dirty="0">
              <a:solidFill>
                <a:schemeClr val="tx2">
                  <a:lumMod val="20000"/>
                  <a:lumOff val="80000"/>
                </a:schemeClr>
              </a:solidFill>
              <a:latin typeface="Roboto Mono" pitchFamily="2" charset="0"/>
              <a:ea typeface="Roboto Mono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484C63-5F66-455B-A68F-744E6988BC68}"/>
              </a:ext>
            </a:extLst>
          </p:cNvPr>
          <p:cNvCxnSpPr>
            <a:cxnSpLocks/>
          </p:cNvCxnSpPr>
          <p:nvPr/>
        </p:nvCxnSpPr>
        <p:spPr>
          <a:xfrm>
            <a:off x="11861800" y="1604864"/>
            <a:ext cx="0" cy="4719736"/>
          </a:xfrm>
          <a:prstGeom prst="straightConnector1">
            <a:avLst/>
          </a:prstGeom>
          <a:ln w="76200">
            <a:solidFill>
              <a:schemeClr val="accent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82A6E7-CEB7-4A75-A541-CD7033A1760E}"/>
              </a:ext>
            </a:extLst>
          </p:cNvPr>
          <p:cNvCxnSpPr>
            <a:cxnSpLocks/>
          </p:cNvCxnSpPr>
          <p:nvPr/>
        </p:nvCxnSpPr>
        <p:spPr>
          <a:xfrm>
            <a:off x="597159" y="6612137"/>
            <a:ext cx="10991461" cy="0"/>
          </a:xfrm>
          <a:prstGeom prst="straightConnector1">
            <a:avLst/>
          </a:prstGeom>
          <a:ln w="76200">
            <a:solidFill>
              <a:schemeClr val="accent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56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89" y="339626"/>
            <a:ext cx="10515600" cy="1325563"/>
          </a:xfrm>
        </p:spPr>
        <p:txBody>
          <a:bodyPr/>
          <a:lstStyle/>
          <a:p>
            <a:r>
              <a:rPr lang="ru-RU" dirty="0"/>
              <a:t>Расчехляйте свои редакторы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155C0A-AC07-490E-AE09-4A44A3EC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68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Скачайте </a:t>
            </a:r>
            <a:r>
              <a:rPr lang="en-US" dirty="0"/>
              <a:t>VS Code</a:t>
            </a:r>
            <a:br>
              <a:rPr lang="en-US" dirty="0"/>
            </a:br>
            <a:r>
              <a:rPr lang="en-US" dirty="0">
                <a:hlinkClick r:id="rId2"/>
              </a:rPr>
              <a:t>https://code.visualstudio.com/</a:t>
            </a:r>
            <a:endParaRPr lang="ru-R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Установите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/>
              <a:t>Готовьтесь верстать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C331A3-318F-4FBB-8AE8-02741D79B338}"/>
              </a:ext>
            </a:extLst>
          </p:cNvPr>
          <p:cNvSpPr/>
          <p:nvPr/>
        </p:nvSpPr>
        <p:spPr>
          <a:xfrm>
            <a:off x="835089" y="1553160"/>
            <a:ext cx="950901" cy="666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accent3"/>
                </a:solidFill>
              </a:rPr>
              <a:t>ИЛИ</a:t>
            </a:r>
          </a:p>
        </p:txBody>
      </p:sp>
    </p:spTree>
    <p:extLst>
      <p:ext uri="{BB962C8B-B14F-4D97-AF65-F5344CB8AC3E}">
        <p14:creationId xmlns:p14="http://schemas.microsoft.com/office/powerpoint/2010/main" val="877199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89" y="339626"/>
            <a:ext cx="10515600" cy="1325563"/>
          </a:xfrm>
        </p:spPr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4"/>
            <a:ext cx="10991461" cy="4719736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&lt;a </a:t>
            </a:r>
            <a:r>
              <a:rPr lang="en-US" sz="5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href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''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Ссылка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&lt;/a&gt;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&lt;b&gt;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Жирный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&lt;/b&gt;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Курсив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&lt;h1&gt; 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Заголовок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&lt;/h1&gt;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&amp;</a:t>
            </a:r>
            <a:r>
              <a:rPr lang="en-US" sz="5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mdash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endParaRPr lang="ru-RU" sz="5400" dirty="0">
              <a:solidFill>
                <a:schemeClr val="tx2">
                  <a:lumMod val="20000"/>
                  <a:lumOff val="80000"/>
                </a:schemeClr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14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31CE-59C5-4885-9769-5741CB21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HTML!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08DA-F511-4098-9548-290DFFB7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2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(от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Английский язык"/>
              </a:rPr>
              <a:t>англ.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Markup Language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 гипертекстовой разметки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стандартизированны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Язык разметки"/>
              </a:rPr>
              <a:t>язык разметки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документов во Всемирной паутине.</a:t>
            </a:r>
          </a:p>
        </p:txBody>
      </p:sp>
    </p:spTree>
    <p:extLst>
      <p:ext uri="{BB962C8B-B14F-4D97-AF65-F5344CB8AC3E}">
        <p14:creationId xmlns:p14="http://schemas.microsoft.com/office/powerpoint/2010/main" val="2249549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89" y="339626"/>
            <a:ext cx="10515600" cy="1325563"/>
          </a:xfrm>
        </p:spPr>
        <p:txBody>
          <a:bodyPr/>
          <a:lstStyle/>
          <a:p>
            <a:r>
              <a:rPr lang="en-US" dirty="0"/>
              <a:t>&lt;b&gt; VS &lt;strong&gt;</a:t>
            </a:r>
            <a:endParaRPr lang="ru-R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4"/>
            <a:ext cx="10991461" cy="4719736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&lt;b&gt; </a:t>
            </a:r>
            <a:r>
              <a:rPr lang="ru-RU" sz="5400" b="1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Жирный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&lt;/b&gt;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 </a:t>
            </a:r>
            <a:r>
              <a:rPr lang="ru-RU" sz="5400" i="1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Курсив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  <a:endParaRPr lang="en-US" sz="5400" dirty="0">
              <a:solidFill>
                <a:schemeClr val="tx2">
                  <a:lumMod val="20000"/>
                  <a:lumOff val="80000"/>
                </a:schemeClr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en-US" sz="5400" dirty="0">
                <a:solidFill>
                  <a:schemeClr val="tx2">
                    <a:lumMod val="20000"/>
                    <a:lumOff val="80000"/>
                  </a:schemeClr>
                </a:solidFill>
                <a:latin typeface="Roboto Mono" pitchFamily="2" charset="0"/>
                <a:ea typeface="Roboto Mono" pitchFamily="2" charset="0"/>
              </a:rPr>
              <a:t>&lt;!–- vs --&gt;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&lt;strong&gt; </a:t>
            </a:r>
            <a:r>
              <a:rPr lang="ru-RU" sz="5400" b="1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Важный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&lt;/strong&gt;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em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 </a:t>
            </a:r>
            <a:r>
              <a:rPr lang="ru-RU" sz="5400" i="1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Акцент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em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</a:p>
          <a:p>
            <a:endParaRPr lang="ru-RU" sz="5400" dirty="0">
              <a:solidFill>
                <a:schemeClr val="tx2">
                  <a:lumMod val="20000"/>
                  <a:lumOff val="80000"/>
                </a:schemeClr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46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89" y="339626"/>
            <a:ext cx="10515600" cy="132556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ru-RU" dirty="0"/>
              <a:t>Физические</a:t>
            </a:r>
            <a:r>
              <a:rPr lang="en-US" dirty="0"/>
              <a:t>”</a:t>
            </a:r>
            <a:r>
              <a:rPr lang="ru-RU" dirty="0"/>
              <a:t> теги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4"/>
            <a:ext cx="10991461" cy="4334382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&lt;b&gt; </a:t>
            </a:r>
            <a:r>
              <a:rPr lang="ru-RU" sz="5400" b="1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Жирный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&lt;/b&gt;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 </a:t>
            </a:r>
            <a:r>
              <a:rPr lang="ru-RU" sz="5400" i="1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Курсив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i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  <a:endParaRPr lang="ru-RU" sz="5400" dirty="0">
              <a:solidFill>
                <a:schemeClr val="tx2">
                  <a:lumMod val="20000"/>
                  <a:lumOff val="80000"/>
                </a:schemeClr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47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89" y="339626"/>
            <a:ext cx="10515600" cy="1325563"/>
          </a:xfrm>
        </p:spPr>
        <p:txBody>
          <a:bodyPr/>
          <a:lstStyle/>
          <a:p>
            <a:r>
              <a:rPr lang="en-US"/>
              <a:t>“</a:t>
            </a:r>
            <a:r>
              <a:rPr lang="ru-RU"/>
              <a:t>Логические</a:t>
            </a:r>
            <a:r>
              <a:rPr lang="en-US" dirty="0"/>
              <a:t>”</a:t>
            </a:r>
            <a:r>
              <a:rPr lang="ru-RU" dirty="0"/>
              <a:t> теги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ACE7EE-E026-4F33-B6A3-7702CECCA335}"/>
              </a:ext>
            </a:extLst>
          </p:cNvPr>
          <p:cNvSpPr/>
          <p:nvPr/>
        </p:nvSpPr>
        <p:spPr>
          <a:xfrm>
            <a:off x="597159" y="1604864"/>
            <a:ext cx="10991461" cy="4719736"/>
          </a:xfrm>
          <a:prstGeom prst="roundRect">
            <a:avLst>
              <a:gd name="adj" fmla="val 34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&lt;strong&gt; </a:t>
            </a:r>
            <a:r>
              <a:rPr lang="ru-RU" sz="5400" b="1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Важный</a:t>
            </a:r>
            <a:r>
              <a:rPr lang="ru-RU" sz="54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&lt;/strong&gt;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em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 </a:t>
            </a:r>
            <a:r>
              <a:rPr lang="ru-RU" sz="5400" i="1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Акцент</a:t>
            </a:r>
            <a:r>
              <a:rPr lang="ru-RU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&lt;/</a:t>
            </a:r>
            <a:r>
              <a:rPr lang="en-US" sz="5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em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</a:p>
          <a:p>
            <a:endParaRPr lang="ru-RU" sz="5400" dirty="0">
              <a:solidFill>
                <a:schemeClr val="tx2">
                  <a:lumMod val="20000"/>
                  <a:lumOff val="80000"/>
                </a:schemeClr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33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55A009-C0D9-4D60-9D71-1B77383F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+mj-lt"/>
              </a:rPr>
              <a:t>Смысл: </a:t>
            </a:r>
            <a:r>
              <a:rPr lang="ru-RU" dirty="0"/>
              <a:t>Теги имеют опредленне  значение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+mj-lt"/>
              </a:rPr>
              <a:t>Зачем: </a:t>
            </a:r>
            <a:r>
              <a:rPr lang="ru-RU" dirty="0"/>
              <a:t>Поисковые системы, читалки т.д.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CAFC73-7546-4516-873A-BAA96044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89" y="339626"/>
            <a:ext cx="10515600" cy="1325563"/>
          </a:xfrm>
        </p:spPr>
        <p:txBody>
          <a:bodyPr/>
          <a:lstStyle/>
          <a:p>
            <a:r>
              <a:rPr lang="ru-RU" dirty="0"/>
              <a:t>Семантика</a:t>
            </a:r>
          </a:p>
        </p:txBody>
      </p:sp>
    </p:spTree>
    <p:extLst>
      <p:ext uri="{BB962C8B-B14F-4D97-AF65-F5344CB8AC3E}">
        <p14:creationId xmlns:p14="http://schemas.microsoft.com/office/powerpoint/2010/main" val="582183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55A009-C0D9-4D60-9D71-1B77383F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1. Использовать теги, согласно их семантике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2. Соблюдать иерархию не только визуально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CAFC73-7546-4516-873A-BAA96044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89" y="339626"/>
            <a:ext cx="10515600" cy="1325563"/>
          </a:xfrm>
        </p:spPr>
        <p:txBody>
          <a:bodyPr/>
          <a:lstStyle/>
          <a:p>
            <a:r>
              <a:rPr lang="ru-RU" dirty="0"/>
              <a:t>Семантическая верстка</a:t>
            </a:r>
          </a:p>
        </p:txBody>
      </p:sp>
    </p:spTree>
    <p:extLst>
      <p:ext uri="{BB962C8B-B14F-4D97-AF65-F5344CB8AC3E}">
        <p14:creationId xmlns:p14="http://schemas.microsoft.com/office/powerpoint/2010/main" val="2166309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Git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33644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B1CD7E-0293-4F73-AEBB-92BAFAE35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0"/>
            <a:ext cx="955221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8C36E-531B-44F5-A8D4-E2D13D4FC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57" y="2499557"/>
            <a:ext cx="1858885" cy="18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4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7200" dirty="0"/>
              <a:t>Про квадратики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617C16-CA39-485F-9BAF-0765D697E415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dirty="0"/>
              <a:t>В абстрактных историях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0B863C-1D22-4B20-8913-A64E1688D238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dirty="0"/>
              <a:t>И башни</a:t>
            </a:r>
          </a:p>
        </p:txBody>
      </p:sp>
    </p:spTree>
    <p:extLst>
      <p:ext uri="{BB962C8B-B14F-4D97-AF65-F5344CB8AC3E}">
        <p14:creationId xmlns:p14="http://schemas.microsoft.com/office/powerpoint/2010/main" val="3629282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7200" dirty="0"/>
              <a:t>Про </a:t>
            </a:r>
            <a:r>
              <a:rPr lang="en-US" sz="7200" dirty="0"/>
              <a:t>Revert</a:t>
            </a:r>
            <a:endParaRPr lang="ru-RU" sz="7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617C16-CA39-485F-9BAF-0765D697E415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dirty="0"/>
              <a:t>История №1</a:t>
            </a:r>
          </a:p>
        </p:txBody>
      </p:sp>
    </p:spTree>
    <p:extLst>
      <p:ext uri="{BB962C8B-B14F-4D97-AF65-F5344CB8AC3E}">
        <p14:creationId xmlns:p14="http://schemas.microsoft.com/office/powerpoint/2010/main" val="808245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>
            <a:off x="8843394" y="4387442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485C7-B115-4798-941A-473C568646F5}"/>
              </a:ext>
            </a:extLst>
          </p:cNvPr>
          <p:cNvSpPr/>
          <p:nvPr/>
        </p:nvSpPr>
        <p:spPr>
          <a:xfrm>
            <a:off x="8843393" y="3429000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A238-7FB2-4240-A661-0F4C1570F60D}"/>
              </a:ext>
            </a:extLst>
          </p:cNvPr>
          <p:cNvSpPr/>
          <p:nvPr/>
        </p:nvSpPr>
        <p:spPr>
          <a:xfrm>
            <a:off x="8843393" y="2470558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F5CA91-1F61-44FB-AE62-23100B540B28}"/>
              </a:ext>
            </a:extLst>
          </p:cNvPr>
          <p:cNvSpPr/>
          <p:nvPr/>
        </p:nvSpPr>
        <p:spPr>
          <a:xfrm>
            <a:off x="8843392" y="1512116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8E5345-2C0F-4124-8FA3-8AAFE60714A9}"/>
              </a:ext>
            </a:extLst>
          </p:cNvPr>
          <p:cNvSpPr/>
          <p:nvPr/>
        </p:nvSpPr>
        <p:spPr>
          <a:xfrm>
            <a:off x="1526796" y="2516697"/>
            <a:ext cx="922789" cy="912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05BCA-C699-46BF-9C38-F380026325CE}"/>
              </a:ext>
            </a:extLst>
          </p:cNvPr>
          <p:cNvSpPr txBox="1"/>
          <p:nvPr/>
        </p:nvSpPr>
        <p:spPr>
          <a:xfrm>
            <a:off x="1526796" y="3429000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Петя</a:t>
            </a:r>
          </a:p>
        </p:txBody>
      </p:sp>
    </p:spTree>
    <p:extLst>
      <p:ext uri="{BB962C8B-B14F-4D97-AF65-F5344CB8AC3E}">
        <p14:creationId xmlns:p14="http://schemas.microsoft.com/office/powerpoint/2010/main" val="17783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>
            <a:off x="9601200" y="4387442"/>
            <a:ext cx="164983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485C7-B115-4798-941A-473C568646F5}"/>
              </a:ext>
            </a:extLst>
          </p:cNvPr>
          <p:cNvSpPr/>
          <p:nvPr/>
        </p:nvSpPr>
        <p:spPr>
          <a:xfrm>
            <a:off x="8843393" y="3429000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A238-7FB2-4240-A661-0F4C1570F60D}"/>
              </a:ext>
            </a:extLst>
          </p:cNvPr>
          <p:cNvSpPr/>
          <p:nvPr/>
        </p:nvSpPr>
        <p:spPr>
          <a:xfrm>
            <a:off x="8843393" y="2470558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F5CA91-1F61-44FB-AE62-23100B540B28}"/>
              </a:ext>
            </a:extLst>
          </p:cNvPr>
          <p:cNvSpPr/>
          <p:nvPr/>
        </p:nvSpPr>
        <p:spPr>
          <a:xfrm>
            <a:off x="8843392" y="1512116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42C7A-DB7D-4466-AF07-E6B193248414}"/>
              </a:ext>
            </a:extLst>
          </p:cNvPr>
          <p:cNvSpPr/>
          <p:nvPr/>
        </p:nvSpPr>
        <p:spPr>
          <a:xfrm>
            <a:off x="9304786" y="4387441"/>
            <a:ext cx="164983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68526-FB01-4362-BB4A-30E924A7BA15}"/>
              </a:ext>
            </a:extLst>
          </p:cNvPr>
          <p:cNvSpPr/>
          <p:nvPr/>
        </p:nvSpPr>
        <p:spPr>
          <a:xfrm>
            <a:off x="1526796" y="2516697"/>
            <a:ext cx="922789" cy="912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54FA0-545A-4845-8AB0-231DA12DA7F9}"/>
              </a:ext>
            </a:extLst>
          </p:cNvPr>
          <p:cNvSpPr txBox="1"/>
          <p:nvPr/>
        </p:nvSpPr>
        <p:spPr>
          <a:xfrm>
            <a:off x="1526796" y="3429000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Петя</a:t>
            </a:r>
          </a:p>
        </p:txBody>
      </p:sp>
    </p:spTree>
    <p:extLst>
      <p:ext uri="{BB962C8B-B14F-4D97-AF65-F5344CB8AC3E}">
        <p14:creationId xmlns:p14="http://schemas.microsoft.com/office/powerpoint/2010/main" val="32984769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 rot="19362997">
            <a:off x="9438037" y="4426541"/>
            <a:ext cx="164983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485C7-B115-4798-941A-473C568646F5}"/>
              </a:ext>
            </a:extLst>
          </p:cNvPr>
          <p:cNvSpPr/>
          <p:nvPr/>
        </p:nvSpPr>
        <p:spPr>
          <a:xfrm rot="18865673">
            <a:off x="7831761" y="4188701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A238-7FB2-4240-A661-0F4C1570F60D}"/>
              </a:ext>
            </a:extLst>
          </p:cNvPr>
          <p:cNvSpPr/>
          <p:nvPr/>
        </p:nvSpPr>
        <p:spPr>
          <a:xfrm>
            <a:off x="6736110" y="4387440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F5CA91-1F61-44FB-AE62-23100B540B28}"/>
              </a:ext>
            </a:extLst>
          </p:cNvPr>
          <p:cNvSpPr/>
          <p:nvPr/>
        </p:nvSpPr>
        <p:spPr>
          <a:xfrm rot="5400000">
            <a:off x="5686402" y="4361924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42C7A-DB7D-4466-AF07-E6B193248414}"/>
              </a:ext>
            </a:extLst>
          </p:cNvPr>
          <p:cNvSpPr/>
          <p:nvPr/>
        </p:nvSpPr>
        <p:spPr>
          <a:xfrm rot="19003110">
            <a:off x="9162598" y="4387439"/>
            <a:ext cx="164983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864B0-DA43-4C98-8C7C-1A08A2AF980E}"/>
              </a:ext>
            </a:extLst>
          </p:cNvPr>
          <p:cNvSpPr/>
          <p:nvPr/>
        </p:nvSpPr>
        <p:spPr>
          <a:xfrm>
            <a:off x="1526796" y="2516697"/>
            <a:ext cx="922789" cy="912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CF844C-CCD6-4CE9-999B-31E606CD5B1A}"/>
              </a:ext>
            </a:extLst>
          </p:cNvPr>
          <p:cNvSpPr txBox="1"/>
          <p:nvPr/>
        </p:nvSpPr>
        <p:spPr>
          <a:xfrm>
            <a:off x="1526796" y="3429000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Петя</a:t>
            </a:r>
          </a:p>
        </p:txBody>
      </p:sp>
    </p:spTree>
    <p:extLst>
      <p:ext uri="{BB962C8B-B14F-4D97-AF65-F5344CB8AC3E}">
        <p14:creationId xmlns:p14="http://schemas.microsoft.com/office/powerpoint/2010/main" val="3940708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34B9E5-11D7-4F97-9FFB-FE6A33C981BE}"/>
              </a:ext>
            </a:extLst>
          </p:cNvPr>
          <p:cNvSpPr/>
          <p:nvPr/>
        </p:nvSpPr>
        <p:spPr>
          <a:xfrm>
            <a:off x="1526796" y="2516697"/>
            <a:ext cx="922789" cy="912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74B1B-E891-4195-84E3-8294F0451874}"/>
              </a:ext>
            </a:extLst>
          </p:cNvPr>
          <p:cNvSpPr txBox="1"/>
          <p:nvPr/>
        </p:nvSpPr>
        <p:spPr>
          <a:xfrm>
            <a:off x="1526796" y="3429000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Петя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>
            <a:off x="8843394" y="4387442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485C7-B115-4798-941A-473C568646F5}"/>
              </a:ext>
            </a:extLst>
          </p:cNvPr>
          <p:cNvSpPr/>
          <p:nvPr/>
        </p:nvSpPr>
        <p:spPr>
          <a:xfrm>
            <a:off x="8843393" y="3429000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A238-7FB2-4240-A661-0F4C1570F60D}"/>
              </a:ext>
            </a:extLst>
          </p:cNvPr>
          <p:cNvSpPr/>
          <p:nvPr/>
        </p:nvSpPr>
        <p:spPr>
          <a:xfrm>
            <a:off x="8843393" y="2470558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F5CA91-1F61-44FB-AE62-23100B540B28}"/>
              </a:ext>
            </a:extLst>
          </p:cNvPr>
          <p:cNvSpPr/>
          <p:nvPr/>
        </p:nvSpPr>
        <p:spPr>
          <a:xfrm>
            <a:off x="8843392" y="1512116"/>
            <a:ext cx="922789" cy="87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86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7200" dirty="0"/>
              <a:t>Про </a:t>
            </a:r>
            <a:r>
              <a:rPr lang="en-US" sz="7200" dirty="0"/>
              <a:t>Teamwork</a:t>
            </a:r>
            <a:endParaRPr lang="ru-RU" sz="7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617C16-CA39-485F-9BAF-0765D697E415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dirty="0"/>
              <a:t>История №</a:t>
            </a:r>
            <a:r>
              <a:rPr lang="en-US" sz="7200" dirty="0"/>
              <a:t>2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549348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>
            <a:off x="9725521" y="3836915"/>
            <a:ext cx="914400" cy="914400"/>
          </a:xfrm>
          <a:prstGeom prst="rect">
            <a:avLst/>
          </a:prstGeom>
          <a:noFill/>
          <a:ln w="762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A238-7FB2-4240-A661-0F4C1570F60D}"/>
              </a:ext>
            </a:extLst>
          </p:cNvPr>
          <p:cNvSpPr/>
          <p:nvPr/>
        </p:nvSpPr>
        <p:spPr>
          <a:xfrm>
            <a:off x="9725518" y="2712241"/>
            <a:ext cx="914400" cy="914400"/>
          </a:xfrm>
          <a:prstGeom prst="rect">
            <a:avLst/>
          </a:prstGeom>
          <a:noFill/>
          <a:ln w="762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F5CA91-1F61-44FB-AE62-23100B540B28}"/>
              </a:ext>
            </a:extLst>
          </p:cNvPr>
          <p:cNvSpPr/>
          <p:nvPr/>
        </p:nvSpPr>
        <p:spPr>
          <a:xfrm>
            <a:off x="9725518" y="1587567"/>
            <a:ext cx="914400" cy="914400"/>
          </a:xfrm>
          <a:prstGeom prst="rect">
            <a:avLst/>
          </a:prstGeom>
          <a:noFill/>
          <a:ln w="76200" cap="flat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BD0D39-6B6C-4827-B68E-34070BC3A966}"/>
              </a:ext>
            </a:extLst>
          </p:cNvPr>
          <p:cNvSpPr/>
          <p:nvPr/>
        </p:nvSpPr>
        <p:spPr>
          <a:xfrm>
            <a:off x="1526796" y="2014406"/>
            <a:ext cx="922789" cy="912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4B895-B6D9-4573-BFDA-53B97C5AE9B2}"/>
              </a:ext>
            </a:extLst>
          </p:cNvPr>
          <p:cNvSpPr txBox="1"/>
          <p:nvPr/>
        </p:nvSpPr>
        <p:spPr>
          <a:xfrm>
            <a:off x="1526796" y="2926709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Петя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A9B5BA-8198-4207-A21C-5F693672317E}"/>
              </a:ext>
            </a:extLst>
          </p:cNvPr>
          <p:cNvSpPr/>
          <p:nvPr/>
        </p:nvSpPr>
        <p:spPr>
          <a:xfrm>
            <a:off x="1526796" y="3839012"/>
            <a:ext cx="922789" cy="912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D7D2C-3AC2-451B-9780-03973F0EE152}"/>
              </a:ext>
            </a:extLst>
          </p:cNvPr>
          <p:cNvSpPr txBox="1"/>
          <p:nvPr/>
        </p:nvSpPr>
        <p:spPr>
          <a:xfrm>
            <a:off x="1526796" y="4751315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Вася</a:t>
            </a:r>
          </a:p>
        </p:txBody>
      </p:sp>
    </p:spTree>
    <p:extLst>
      <p:ext uri="{BB962C8B-B14F-4D97-AF65-F5344CB8AC3E}">
        <p14:creationId xmlns:p14="http://schemas.microsoft.com/office/powerpoint/2010/main" val="3354626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>
            <a:off x="3389264" y="2012309"/>
            <a:ext cx="914400" cy="914400"/>
          </a:xfrm>
          <a:prstGeom prst="rect">
            <a:avLst/>
          </a:prstGeom>
          <a:noFill/>
          <a:ln w="762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A238-7FB2-4240-A661-0F4C1570F60D}"/>
              </a:ext>
            </a:extLst>
          </p:cNvPr>
          <p:cNvSpPr/>
          <p:nvPr/>
        </p:nvSpPr>
        <p:spPr>
          <a:xfrm>
            <a:off x="3389264" y="3836915"/>
            <a:ext cx="914400" cy="914400"/>
          </a:xfrm>
          <a:prstGeom prst="rect">
            <a:avLst/>
          </a:prstGeom>
          <a:noFill/>
          <a:ln w="762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0AB5A-0461-41EF-A56E-4C6BAFE1FD7C}"/>
              </a:ext>
            </a:extLst>
          </p:cNvPr>
          <p:cNvSpPr/>
          <p:nvPr/>
        </p:nvSpPr>
        <p:spPr>
          <a:xfrm>
            <a:off x="1526796" y="2014406"/>
            <a:ext cx="922789" cy="912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C339D-64CB-49B7-B2F4-D28A2076289A}"/>
              </a:ext>
            </a:extLst>
          </p:cNvPr>
          <p:cNvSpPr txBox="1"/>
          <p:nvPr/>
        </p:nvSpPr>
        <p:spPr>
          <a:xfrm>
            <a:off x="1526796" y="2926709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Петя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0C524-DDDB-4BF6-8A43-1181CDD1E682}"/>
              </a:ext>
            </a:extLst>
          </p:cNvPr>
          <p:cNvSpPr/>
          <p:nvPr/>
        </p:nvSpPr>
        <p:spPr>
          <a:xfrm>
            <a:off x="1526796" y="3839012"/>
            <a:ext cx="922789" cy="912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98AD7-49CD-4966-A492-B50F9D56CF32}"/>
              </a:ext>
            </a:extLst>
          </p:cNvPr>
          <p:cNvSpPr txBox="1"/>
          <p:nvPr/>
        </p:nvSpPr>
        <p:spPr>
          <a:xfrm>
            <a:off x="1526796" y="4751315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Вася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12A00-22BE-4558-B5C6-7D2DE0E3BAB0}"/>
              </a:ext>
            </a:extLst>
          </p:cNvPr>
          <p:cNvSpPr/>
          <p:nvPr/>
        </p:nvSpPr>
        <p:spPr>
          <a:xfrm>
            <a:off x="9725517" y="1840767"/>
            <a:ext cx="914400" cy="914400"/>
          </a:xfrm>
          <a:prstGeom prst="rect">
            <a:avLst/>
          </a:prstGeom>
          <a:solidFill>
            <a:schemeClr val="accent4"/>
          </a:solidFill>
          <a:ln w="76200" cap="flat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154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>
            <a:off x="3389264" y="2012309"/>
            <a:ext cx="160760" cy="9144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A238-7FB2-4240-A661-0F4C1570F60D}"/>
              </a:ext>
            </a:extLst>
          </p:cNvPr>
          <p:cNvSpPr/>
          <p:nvPr/>
        </p:nvSpPr>
        <p:spPr>
          <a:xfrm>
            <a:off x="3389264" y="3836915"/>
            <a:ext cx="914400" cy="914400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6E15-A65A-4CF0-A635-FCF48FF02B91}"/>
              </a:ext>
            </a:extLst>
          </p:cNvPr>
          <p:cNvSpPr/>
          <p:nvPr/>
        </p:nvSpPr>
        <p:spPr>
          <a:xfrm>
            <a:off x="4142901" y="2012309"/>
            <a:ext cx="16076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92DAF-AB43-45BC-9001-05DE59B6EF7F}"/>
              </a:ext>
            </a:extLst>
          </p:cNvPr>
          <p:cNvSpPr/>
          <p:nvPr/>
        </p:nvSpPr>
        <p:spPr>
          <a:xfrm>
            <a:off x="1526796" y="2014406"/>
            <a:ext cx="922789" cy="912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35ED6-C9D2-4EA9-AAA1-B59E7DA54CA6}"/>
              </a:ext>
            </a:extLst>
          </p:cNvPr>
          <p:cNvSpPr txBox="1"/>
          <p:nvPr/>
        </p:nvSpPr>
        <p:spPr>
          <a:xfrm>
            <a:off x="1526796" y="2926709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Петя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83DA44-8902-4C03-ACAD-B33746C1DC7B}"/>
              </a:ext>
            </a:extLst>
          </p:cNvPr>
          <p:cNvSpPr/>
          <p:nvPr/>
        </p:nvSpPr>
        <p:spPr>
          <a:xfrm>
            <a:off x="1526796" y="3839012"/>
            <a:ext cx="922789" cy="912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5797D-62E9-4312-BA97-280389EDEF2F}"/>
              </a:ext>
            </a:extLst>
          </p:cNvPr>
          <p:cNvSpPr txBox="1"/>
          <p:nvPr/>
        </p:nvSpPr>
        <p:spPr>
          <a:xfrm>
            <a:off x="1526796" y="4751315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Вася</a:t>
            </a:r>
          </a:p>
        </p:txBody>
      </p:sp>
    </p:spTree>
    <p:extLst>
      <p:ext uri="{BB962C8B-B14F-4D97-AF65-F5344CB8AC3E}">
        <p14:creationId xmlns:p14="http://schemas.microsoft.com/office/powerpoint/2010/main" val="193325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F2024-C677-42E9-8997-C0A4C648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45" y="709127"/>
            <a:ext cx="5570509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60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>
            <a:off x="3389264" y="2012309"/>
            <a:ext cx="160760" cy="9144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6E15-A65A-4CF0-A635-FCF48FF02B91}"/>
              </a:ext>
            </a:extLst>
          </p:cNvPr>
          <p:cNvSpPr/>
          <p:nvPr/>
        </p:nvSpPr>
        <p:spPr>
          <a:xfrm>
            <a:off x="4142901" y="2012309"/>
            <a:ext cx="160760" cy="9144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0C7B1-6260-4112-B7CB-70859E8553C2}"/>
              </a:ext>
            </a:extLst>
          </p:cNvPr>
          <p:cNvSpPr/>
          <p:nvPr/>
        </p:nvSpPr>
        <p:spPr>
          <a:xfrm>
            <a:off x="3389261" y="3841874"/>
            <a:ext cx="914400" cy="914400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4E249-0D75-4CCE-A866-141545088E00}"/>
              </a:ext>
            </a:extLst>
          </p:cNvPr>
          <p:cNvSpPr/>
          <p:nvPr/>
        </p:nvSpPr>
        <p:spPr>
          <a:xfrm>
            <a:off x="4647906" y="3751144"/>
            <a:ext cx="419548" cy="1000171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CC041-B65D-4007-A600-EA4B78387641}"/>
              </a:ext>
            </a:extLst>
          </p:cNvPr>
          <p:cNvSpPr/>
          <p:nvPr/>
        </p:nvSpPr>
        <p:spPr>
          <a:xfrm>
            <a:off x="1526796" y="2014406"/>
            <a:ext cx="922789" cy="912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A9B45-68BE-4F5F-844D-177338F3D990}"/>
              </a:ext>
            </a:extLst>
          </p:cNvPr>
          <p:cNvSpPr txBox="1"/>
          <p:nvPr/>
        </p:nvSpPr>
        <p:spPr>
          <a:xfrm>
            <a:off x="1526796" y="2926709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Петя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D5486-46F9-4045-BC26-8350FE902015}"/>
              </a:ext>
            </a:extLst>
          </p:cNvPr>
          <p:cNvSpPr/>
          <p:nvPr/>
        </p:nvSpPr>
        <p:spPr>
          <a:xfrm>
            <a:off x="1526796" y="3839012"/>
            <a:ext cx="922789" cy="912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5DF2A1-0C37-4E71-A4F9-2B63F5ACE664}"/>
              </a:ext>
            </a:extLst>
          </p:cNvPr>
          <p:cNvSpPr txBox="1"/>
          <p:nvPr/>
        </p:nvSpPr>
        <p:spPr>
          <a:xfrm>
            <a:off x="1526796" y="4751315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Вася</a:t>
            </a:r>
          </a:p>
        </p:txBody>
      </p:sp>
    </p:spTree>
    <p:extLst>
      <p:ext uri="{BB962C8B-B14F-4D97-AF65-F5344CB8AC3E}">
        <p14:creationId xmlns:p14="http://schemas.microsoft.com/office/powerpoint/2010/main" val="1985871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34B9E5-11D7-4F97-9FFB-FE6A33C981BE}"/>
              </a:ext>
            </a:extLst>
          </p:cNvPr>
          <p:cNvSpPr/>
          <p:nvPr/>
        </p:nvSpPr>
        <p:spPr>
          <a:xfrm>
            <a:off x="1526796" y="2014406"/>
            <a:ext cx="922789" cy="912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74B1B-E891-4195-84E3-8294F0451874}"/>
              </a:ext>
            </a:extLst>
          </p:cNvPr>
          <p:cNvSpPr txBox="1"/>
          <p:nvPr/>
        </p:nvSpPr>
        <p:spPr>
          <a:xfrm>
            <a:off x="1526796" y="2926709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Петя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>
            <a:off x="9725520" y="3836915"/>
            <a:ext cx="160760" cy="9144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F5CA91-1F61-44FB-AE62-23100B540B28}"/>
              </a:ext>
            </a:extLst>
          </p:cNvPr>
          <p:cNvSpPr/>
          <p:nvPr/>
        </p:nvSpPr>
        <p:spPr>
          <a:xfrm>
            <a:off x="9725517" y="1840767"/>
            <a:ext cx="914400" cy="914400"/>
          </a:xfrm>
          <a:prstGeom prst="rect">
            <a:avLst/>
          </a:prstGeom>
          <a:solidFill>
            <a:schemeClr val="accent4"/>
          </a:solidFill>
          <a:ln w="76200" cap="flat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74C9B-6EB7-4B81-81F3-DB38D429721E}"/>
              </a:ext>
            </a:extLst>
          </p:cNvPr>
          <p:cNvSpPr/>
          <p:nvPr/>
        </p:nvSpPr>
        <p:spPr>
          <a:xfrm>
            <a:off x="1526796" y="3839012"/>
            <a:ext cx="922789" cy="912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96781-D307-440F-A187-2BFB8E2430DB}"/>
              </a:ext>
            </a:extLst>
          </p:cNvPr>
          <p:cNvSpPr txBox="1"/>
          <p:nvPr/>
        </p:nvSpPr>
        <p:spPr>
          <a:xfrm>
            <a:off x="1526796" y="4751315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Вася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6E15-A65A-4CF0-A635-FCF48FF02B91}"/>
              </a:ext>
            </a:extLst>
          </p:cNvPr>
          <p:cNvSpPr/>
          <p:nvPr/>
        </p:nvSpPr>
        <p:spPr>
          <a:xfrm>
            <a:off x="10479157" y="3836915"/>
            <a:ext cx="160760" cy="9144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E9673-3392-4AA0-B85E-3CC0653A5714}"/>
              </a:ext>
            </a:extLst>
          </p:cNvPr>
          <p:cNvSpPr/>
          <p:nvPr/>
        </p:nvSpPr>
        <p:spPr>
          <a:xfrm>
            <a:off x="9725517" y="2838841"/>
            <a:ext cx="914400" cy="914400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0053-6F33-4EC3-90A5-D6A6B55209E3}"/>
              </a:ext>
            </a:extLst>
          </p:cNvPr>
          <p:cNvSpPr/>
          <p:nvPr/>
        </p:nvSpPr>
        <p:spPr>
          <a:xfrm>
            <a:off x="9972339" y="3753241"/>
            <a:ext cx="419548" cy="998074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252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sz="7200" dirty="0"/>
              <a:t>Про Пользователей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617C16-CA39-485F-9BAF-0765D697E415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dirty="0"/>
              <a:t>История №3</a:t>
            </a:r>
          </a:p>
        </p:txBody>
      </p:sp>
    </p:spTree>
    <p:extLst>
      <p:ext uri="{BB962C8B-B14F-4D97-AF65-F5344CB8AC3E}">
        <p14:creationId xmlns:p14="http://schemas.microsoft.com/office/powerpoint/2010/main" val="7460212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>
            <a:off x="9725520" y="3836915"/>
            <a:ext cx="160760" cy="9144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F5CA91-1F61-44FB-AE62-23100B540B28}"/>
              </a:ext>
            </a:extLst>
          </p:cNvPr>
          <p:cNvSpPr/>
          <p:nvPr/>
        </p:nvSpPr>
        <p:spPr>
          <a:xfrm>
            <a:off x="9725517" y="1840767"/>
            <a:ext cx="914400" cy="914400"/>
          </a:xfrm>
          <a:prstGeom prst="rect">
            <a:avLst/>
          </a:prstGeom>
          <a:solidFill>
            <a:schemeClr val="accent4"/>
          </a:solidFill>
          <a:ln w="76200" cap="flat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74C9B-6EB7-4B81-81F3-DB38D429721E}"/>
              </a:ext>
            </a:extLst>
          </p:cNvPr>
          <p:cNvSpPr/>
          <p:nvPr/>
        </p:nvSpPr>
        <p:spPr>
          <a:xfrm>
            <a:off x="1526796" y="2516697"/>
            <a:ext cx="922789" cy="9123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96781-D307-440F-A187-2BFB8E2430DB}"/>
              </a:ext>
            </a:extLst>
          </p:cNvPr>
          <p:cNvSpPr txBox="1"/>
          <p:nvPr/>
        </p:nvSpPr>
        <p:spPr>
          <a:xfrm>
            <a:off x="1526796" y="3429000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Коля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6E15-A65A-4CF0-A635-FCF48FF02B91}"/>
              </a:ext>
            </a:extLst>
          </p:cNvPr>
          <p:cNvSpPr/>
          <p:nvPr/>
        </p:nvSpPr>
        <p:spPr>
          <a:xfrm>
            <a:off x="10479157" y="3836915"/>
            <a:ext cx="160760" cy="9144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E9673-3392-4AA0-B85E-3CC0653A5714}"/>
              </a:ext>
            </a:extLst>
          </p:cNvPr>
          <p:cNvSpPr/>
          <p:nvPr/>
        </p:nvSpPr>
        <p:spPr>
          <a:xfrm>
            <a:off x="9725517" y="2838841"/>
            <a:ext cx="914400" cy="914400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0053-6F33-4EC3-90A5-D6A6B55209E3}"/>
              </a:ext>
            </a:extLst>
          </p:cNvPr>
          <p:cNvSpPr/>
          <p:nvPr/>
        </p:nvSpPr>
        <p:spPr>
          <a:xfrm>
            <a:off x="9972339" y="3753241"/>
            <a:ext cx="419548" cy="998074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E389-8DA5-4AC3-8D48-74DDC3C316EF}"/>
              </a:ext>
            </a:extLst>
          </p:cNvPr>
          <p:cNvSpPr/>
          <p:nvPr/>
        </p:nvSpPr>
        <p:spPr>
          <a:xfrm>
            <a:off x="9230061" y="4834989"/>
            <a:ext cx="1904104" cy="215153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79448-4E00-472D-97E9-7DD05439FA05}"/>
              </a:ext>
            </a:extLst>
          </p:cNvPr>
          <p:cNvSpPr txBox="1"/>
          <p:nvPr/>
        </p:nvSpPr>
        <p:spPr>
          <a:xfrm>
            <a:off x="9230061" y="5296383"/>
            <a:ext cx="190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№71</a:t>
            </a:r>
          </a:p>
        </p:txBody>
      </p:sp>
    </p:spTree>
    <p:extLst>
      <p:ext uri="{BB962C8B-B14F-4D97-AF65-F5344CB8AC3E}">
        <p14:creationId xmlns:p14="http://schemas.microsoft.com/office/powerpoint/2010/main" val="1260075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>
            <a:off x="9725520" y="3836915"/>
            <a:ext cx="160760" cy="914400"/>
          </a:xfrm>
          <a:prstGeom prst="rect">
            <a:avLst/>
          </a:prstGeom>
          <a:noFill/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F5CA91-1F61-44FB-AE62-23100B540B28}"/>
              </a:ext>
            </a:extLst>
          </p:cNvPr>
          <p:cNvSpPr/>
          <p:nvPr/>
        </p:nvSpPr>
        <p:spPr>
          <a:xfrm>
            <a:off x="9725517" y="1840767"/>
            <a:ext cx="914400" cy="914400"/>
          </a:xfrm>
          <a:prstGeom prst="rect">
            <a:avLst/>
          </a:prstGeom>
          <a:noFill/>
          <a:ln w="76200" cap="flat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74C9B-6EB7-4B81-81F3-DB38D429721E}"/>
              </a:ext>
            </a:extLst>
          </p:cNvPr>
          <p:cNvSpPr/>
          <p:nvPr/>
        </p:nvSpPr>
        <p:spPr>
          <a:xfrm>
            <a:off x="1526796" y="2516697"/>
            <a:ext cx="922789" cy="9123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96781-D307-440F-A187-2BFB8E2430DB}"/>
              </a:ext>
            </a:extLst>
          </p:cNvPr>
          <p:cNvSpPr txBox="1"/>
          <p:nvPr/>
        </p:nvSpPr>
        <p:spPr>
          <a:xfrm>
            <a:off x="1526796" y="3429000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Коля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6E15-A65A-4CF0-A635-FCF48FF02B91}"/>
              </a:ext>
            </a:extLst>
          </p:cNvPr>
          <p:cNvSpPr/>
          <p:nvPr/>
        </p:nvSpPr>
        <p:spPr>
          <a:xfrm>
            <a:off x="10479157" y="3836915"/>
            <a:ext cx="160760" cy="914400"/>
          </a:xfrm>
          <a:prstGeom prst="rect">
            <a:avLst/>
          </a:prstGeom>
          <a:noFill/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E9673-3392-4AA0-B85E-3CC0653A5714}"/>
              </a:ext>
            </a:extLst>
          </p:cNvPr>
          <p:cNvSpPr/>
          <p:nvPr/>
        </p:nvSpPr>
        <p:spPr>
          <a:xfrm>
            <a:off x="9725517" y="2838841"/>
            <a:ext cx="914400" cy="914400"/>
          </a:xfrm>
          <a:prstGeom prst="rect">
            <a:avLst/>
          </a:prstGeom>
          <a:noFill/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0053-6F33-4EC3-90A5-D6A6B55209E3}"/>
              </a:ext>
            </a:extLst>
          </p:cNvPr>
          <p:cNvSpPr/>
          <p:nvPr/>
        </p:nvSpPr>
        <p:spPr>
          <a:xfrm>
            <a:off x="9972339" y="3753241"/>
            <a:ext cx="419548" cy="998074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E389-8DA5-4AC3-8D48-74DDC3C316EF}"/>
              </a:ext>
            </a:extLst>
          </p:cNvPr>
          <p:cNvSpPr/>
          <p:nvPr/>
        </p:nvSpPr>
        <p:spPr>
          <a:xfrm>
            <a:off x="9230061" y="4834989"/>
            <a:ext cx="1904104" cy="215153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9B660-6D22-4E7C-85FD-EB3EDC7F5731}"/>
              </a:ext>
            </a:extLst>
          </p:cNvPr>
          <p:cNvSpPr txBox="1"/>
          <p:nvPr/>
        </p:nvSpPr>
        <p:spPr>
          <a:xfrm>
            <a:off x="9230061" y="5296383"/>
            <a:ext cx="190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№2</a:t>
            </a:r>
          </a:p>
        </p:txBody>
      </p:sp>
    </p:spTree>
    <p:extLst>
      <p:ext uri="{BB962C8B-B14F-4D97-AF65-F5344CB8AC3E}">
        <p14:creationId xmlns:p14="http://schemas.microsoft.com/office/powerpoint/2010/main" val="20544034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6F25C6B-3775-472A-BBAC-F2FAA038F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86" y="0"/>
            <a:ext cx="9552214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074C9B-6EB7-4B81-81F3-DB38D429721E}"/>
              </a:ext>
            </a:extLst>
          </p:cNvPr>
          <p:cNvSpPr/>
          <p:nvPr/>
        </p:nvSpPr>
        <p:spPr>
          <a:xfrm>
            <a:off x="1526796" y="2516697"/>
            <a:ext cx="922789" cy="9123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96781-D307-440F-A187-2BFB8E2430DB}"/>
              </a:ext>
            </a:extLst>
          </p:cNvPr>
          <p:cNvSpPr txBox="1"/>
          <p:nvPr/>
        </p:nvSpPr>
        <p:spPr>
          <a:xfrm>
            <a:off x="1526796" y="3429000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Коля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41EE3A-5A58-4901-8956-562E34E7F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294" y="1286039"/>
            <a:ext cx="7834198" cy="44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882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D1309-A4E2-4E03-99E6-D858F1BF7597}"/>
              </a:ext>
            </a:extLst>
          </p:cNvPr>
          <p:cNvSpPr/>
          <p:nvPr/>
        </p:nvSpPr>
        <p:spPr>
          <a:xfrm>
            <a:off x="9725520" y="3836915"/>
            <a:ext cx="160760" cy="914400"/>
          </a:xfrm>
          <a:prstGeom prst="rect">
            <a:avLst/>
          </a:prstGeom>
          <a:noFill/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F5CA91-1F61-44FB-AE62-23100B540B28}"/>
              </a:ext>
            </a:extLst>
          </p:cNvPr>
          <p:cNvSpPr/>
          <p:nvPr/>
        </p:nvSpPr>
        <p:spPr>
          <a:xfrm>
            <a:off x="9725517" y="1840767"/>
            <a:ext cx="914400" cy="914400"/>
          </a:xfrm>
          <a:prstGeom prst="rect">
            <a:avLst/>
          </a:prstGeom>
          <a:noFill/>
          <a:ln w="76200" cap="flat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74C9B-6EB7-4B81-81F3-DB38D429721E}"/>
              </a:ext>
            </a:extLst>
          </p:cNvPr>
          <p:cNvSpPr/>
          <p:nvPr/>
        </p:nvSpPr>
        <p:spPr>
          <a:xfrm>
            <a:off x="1526796" y="2516697"/>
            <a:ext cx="922789" cy="9123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96781-D307-440F-A187-2BFB8E2430DB}"/>
              </a:ext>
            </a:extLst>
          </p:cNvPr>
          <p:cNvSpPr txBox="1"/>
          <p:nvPr/>
        </p:nvSpPr>
        <p:spPr>
          <a:xfrm>
            <a:off x="1526796" y="3429000"/>
            <a:ext cx="92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Коля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6E15-A65A-4CF0-A635-FCF48FF02B91}"/>
              </a:ext>
            </a:extLst>
          </p:cNvPr>
          <p:cNvSpPr/>
          <p:nvPr/>
        </p:nvSpPr>
        <p:spPr>
          <a:xfrm>
            <a:off x="10479157" y="3836915"/>
            <a:ext cx="160760" cy="914400"/>
          </a:xfrm>
          <a:prstGeom prst="rect">
            <a:avLst/>
          </a:prstGeom>
          <a:noFill/>
          <a:ln w="762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E9673-3392-4AA0-B85E-3CC0653A5714}"/>
              </a:ext>
            </a:extLst>
          </p:cNvPr>
          <p:cNvSpPr/>
          <p:nvPr/>
        </p:nvSpPr>
        <p:spPr>
          <a:xfrm>
            <a:off x="9725517" y="2838841"/>
            <a:ext cx="914400" cy="914400"/>
          </a:xfrm>
          <a:prstGeom prst="rect">
            <a:avLst/>
          </a:prstGeom>
          <a:noFill/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30053-6F33-4EC3-90A5-D6A6B55209E3}"/>
              </a:ext>
            </a:extLst>
          </p:cNvPr>
          <p:cNvSpPr/>
          <p:nvPr/>
        </p:nvSpPr>
        <p:spPr>
          <a:xfrm>
            <a:off x="9972339" y="3753241"/>
            <a:ext cx="419548" cy="998074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E389-8DA5-4AC3-8D48-74DDC3C316EF}"/>
              </a:ext>
            </a:extLst>
          </p:cNvPr>
          <p:cNvSpPr/>
          <p:nvPr/>
        </p:nvSpPr>
        <p:spPr>
          <a:xfrm>
            <a:off x="9230061" y="4834989"/>
            <a:ext cx="1904104" cy="215153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9B660-6D22-4E7C-85FD-EB3EDC7F5731}"/>
              </a:ext>
            </a:extLst>
          </p:cNvPr>
          <p:cNvSpPr txBox="1"/>
          <p:nvPr/>
        </p:nvSpPr>
        <p:spPr>
          <a:xfrm>
            <a:off x="9230061" y="5296383"/>
            <a:ext cx="190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№</a:t>
            </a:r>
            <a:r>
              <a:rPr lang="en-US" sz="2400" dirty="0">
                <a:latin typeface="+mj-lt"/>
              </a:rPr>
              <a:t>71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97266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Git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71364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 — Изначальные 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Хранение истории изменений и контроль версий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Откат изменений в любой момент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5758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 — </a:t>
            </a:r>
            <a:r>
              <a:rPr lang="ru-RU" dirty="0" err="1"/>
              <a:t>Коллаборация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68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Координирование работы множества разработчиков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Все члены команды знают, кем именно были внесены изменения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Все члены команды знают, зачем нужны изменения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Ветви позволяют разным командам работать над разным функционалом в рамках одного продукта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04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44A42-D562-4C5E-85F2-7CD0641A6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941" y="2013041"/>
            <a:ext cx="2755718" cy="27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302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 —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685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Доступ к </a:t>
            </a:r>
            <a:r>
              <a:rPr lang="en-US" dirty="0" err="1"/>
              <a:t>Git</a:t>
            </a:r>
            <a:r>
              <a:rPr lang="en-US" dirty="0"/>
              <a:t>-</a:t>
            </a:r>
            <a:r>
              <a:rPr lang="ru-RU" dirty="0" err="1"/>
              <a:t>репозиториям</a:t>
            </a:r>
            <a:r>
              <a:rPr lang="ru-RU" dirty="0"/>
              <a:t> на ресурсе с удобным интерфейсом, средствами аналитики и возможностью настроить права доступа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Избавление компаний от необходимости создавать свой </a:t>
            </a:r>
            <a:r>
              <a:rPr lang="en-US" dirty="0" err="1"/>
              <a:t>Git</a:t>
            </a:r>
            <a:r>
              <a:rPr lang="en-US" dirty="0"/>
              <a:t>-</a:t>
            </a:r>
            <a:r>
              <a:rPr lang="ru-RU" dirty="0"/>
              <a:t>сервер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Система </a:t>
            </a:r>
            <a:r>
              <a:rPr lang="en-US" dirty="0"/>
              <a:t>Issues </a:t>
            </a:r>
            <a:r>
              <a:rPr lang="ru-RU" dirty="0"/>
              <a:t>позволяет отслеживать баги, текущее направление разработки и предложения членов команды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8667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 — </a:t>
            </a:r>
            <a:r>
              <a:rPr lang="en-US" dirty="0"/>
              <a:t>GitHub</a:t>
            </a:r>
            <a:r>
              <a:rPr lang="ru-RU" dirty="0"/>
              <a:t> и </a:t>
            </a:r>
            <a:r>
              <a:rPr lang="en-US" dirty="0"/>
              <a:t>Open Source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68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Любой может сделать ответвление </a:t>
            </a:r>
            <a:r>
              <a:rPr lang="mr-IN" dirty="0"/>
              <a:t>–</a:t>
            </a:r>
            <a:r>
              <a:rPr lang="en-US" dirty="0"/>
              <a:t> fork </a:t>
            </a:r>
            <a:r>
              <a:rPr lang="ru-RU" dirty="0"/>
              <a:t>существующего кода и продолжить работу так, как будто бы это был его </a:t>
            </a:r>
            <a:r>
              <a:rPr lang="ru-RU" dirty="0" err="1"/>
              <a:t>репозиторий</a:t>
            </a:r>
            <a:endParaRPr lang="ru-R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Система </a:t>
            </a:r>
            <a:r>
              <a:rPr lang="en-US" dirty="0"/>
              <a:t>Pull Request </a:t>
            </a:r>
            <a:r>
              <a:rPr lang="ru-RU" dirty="0"/>
              <a:t>позволяет сторонним разработчикам делать вклад в развитие существующего проекта с открытым исходным кодом</a:t>
            </a:r>
          </a:p>
        </p:txBody>
      </p:sp>
    </p:spTree>
    <p:extLst>
      <p:ext uri="{BB962C8B-B14F-4D97-AF65-F5344CB8AC3E}">
        <p14:creationId xmlns:p14="http://schemas.microsoft.com/office/powerpoint/2010/main" val="7027048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D716-F7B2-4D7B-8D66-BB197E1E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 — Принцип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00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Хранит историю с помощью «снимков»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Разработчик решает, когда делать «снимки», с помощью коммитов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Можно вернуться к любому «снимку» в любой момент времени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Объединяет неконфликтующие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2936389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40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Глоссарий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78025"/>
            <a:ext cx="10515600" cy="4401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 err="1"/>
              <a:t>Репозиторий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от </a:t>
            </a:r>
            <a:r>
              <a:rPr lang="en-US" dirty="0"/>
              <a:t>repository)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хранилище кода, находящееся под наблюдением </a:t>
            </a:r>
            <a:r>
              <a:rPr lang="en-US" dirty="0"/>
              <a:t>Git</a:t>
            </a:r>
            <a:endParaRPr lang="ru-RU" b="1" dirty="0"/>
          </a:p>
          <a:p>
            <a:pPr marL="0" indent="0">
              <a:lnSpc>
                <a:spcPct val="150000"/>
              </a:lnSpc>
              <a:buNone/>
            </a:pPr>
            <a:r>
              <a:rPr lang="ru-RU" b="1" dirty="0" err="1"/>
              <a:t>Коммит</a:t>
            </a:r>
            <a:r>
              <a:rPr lang="ru-RU" b="1" dirty="0"/>
              <a:t> </a:t>
            </a:r>
            <a:r>
              <a:rPr lang="ru-RU" dirty="0"/>
              <a:t>(от </a:t>
            </a:r>
            <a:r>
              <a:rPr lang="ru-RU" dirty="0" err="1"/>
              <a:t>commit</a:t>
            </a:r>
            <a:r>
              <a:rPr lang="ru-RU" dirty="0"/>
              <a:t>) </a:t>
            </a:r>
            <a:r>
              <a:rPr lang="mr-IN" dirty="0"/>
              <a:t>–</a:t>
            </a:r>
            <a:r>
              <a:rPr lang="ru-RU" dirty="0"/>
              <a:t> конкретный набор внесённых и </a:t>
            </a:r>
            <a:r>
              <a:rPr lang="ru-RU" i="1" dirty="0"/>
              <a:t>зафиксированных</a:t>
            </a:r>
            <a:r>
              <a:rPr lang="ru-RU" dirty="0"/>
              <a:t> изменений, на основе которого формируется «снимок», отсюда же англицизм «коммитить»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 err="1"/>
              <a:t>Бранч</a:t>
            </a:r>
            <a:r>
              <a:rPr lang="ru-RU" b="1" dirty="0"/>
              <a:t> </a:t>
            </a:r>
            <a:r>
              <a:rPr lang="ru-RU" dirty="0"/>
              <a:t>(от </a:t>
            </a:r>
            <a:r>
              <a:rPr lang="en-US" dirty="0"/>
              <a:t>branch) </a:t>
            </a:r>
            <a:r>
              <a:rPr lang="mr-IN" dirty="0"/>
              <a:t>–</a:t>
            </a:r>
            <a:r>
              <a:rPr lang="ru-RU" dirty="0"/>
              <a:t> ветвь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6843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6571" y="6880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Сущность — </a:t>
            </a:r>
            <a:r>
              <a:rPr lang="ru-RU" dirty="0" err="1"/>
              <a:t>Репозиторий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7" y="731586"/>
            <a:ext cx="9112985" cy="65385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" b="23238"/>
          <a:stretch/>
        </p:blipFill>
        <p:spPr>
          <a:xfrm>
            <a:off x="2362127" y="1951375"/>
            <a:ext cx="7464488" cy="43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56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4646" y="6880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Сущность — </a:t>
            </a:r>
            <a:r>
              <a:rPr lang="ru-RU" dirty="0" err="1"/>
              <a:t>Коммит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7" y="731586"/>
            <a:ext cx="9112985" cy="65385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934" b="28047"/>
          <a:stretch/>
        </p:blipFill>
        <p:spPr>
          <a:xfrm>
            <a:off x="2354317" y="1961296"/>
            <a:ext cx="7476259" cy="43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89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Сущность — Ветвь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95" y="1325563"/>
            <a:ext cx="9207408" cy="51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964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работать с </a:t>
            </a:r>
            <a:r>
              <a:rPr lang="en-US" dirty="0" err="1"/>
              <a:t>Git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65" y="1959426"/>
            <a:ext cx="3810212" cy="3810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22" y="1959426"/>
            <a:ext cx="3808800" cy="3808800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5650477" y="1855087"/>
            <a:ext cx="891045" cy="4016065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942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работать с </a:t>
            </a:r>
            <a:r>
              <a:rPr lang="en-US" dirty="0" err="1"/>
              <a:t>Git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08587" y="1800925"/>
            <a:ext cx="5979381" cy="3776759"/>
          </a:xfrm>
          <a:prstGeom prst="rect">
            <a:avLst/>
          </a:prstGeom>
          <a:solidFill>
            <a:srgbClr val="444444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091143" y="1918839"/>
            <a:ext cx="3850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 commit -m "Hello World!" </a:t>
            </a:r>
            <a:endParaRPr lang="ru-RU" sz="1600" dirty="0">
              <a:solidFill>
                <a:schemeClr val="bg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1143" y="2257393"/>
            <a:ext cx="3850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 push origin master </a:t>
            </a:r>
            <a:endParaRPr lang="ru-RU" sz="1600" dirty="0">
              <a:solidFill>
                <a:schemeClr val="bg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60" y="1605002"/>
            <a:ext cx="7673817" cy="44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2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Практика, без которой невозможно идти вперёд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68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Создайте аккаунт на </a:t>
            </a:r>
            <a:r>
              <a:rPr lang="en-US" dirty="0" err="1"/>
              <a:t>GitHub.com</a:t>
            </a:r>
            <a:endParaRPr lang="ru-R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Установите </a:t>
            </a:r>
            <a:r>
              <a:rPr lang="en-US" dirty="0"/>
              <a:t>GitHub Desktop / </a:t>
            </a:r>
            <a:r>
              <a:rPr lang="en-US" dirty="0" err="1"/>
              <a:t>GitKraken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mr-IN" dirty="0"/>
              <a:t>…</a:t>
            </a:r>
            <a:r>
              <a:rPr lang="ru-RU" dirty="0"/>
              <a:t>и/или </a:t>
            </a:r>
            <a:r>
              <a:rPr lang="en-US" dirty="0"/>
              <a:t>CLI c </a:t>
            </a:r>
            <a:r>
              <a:rPr lang="en-US" dirty="0">
                <a:hlinkClick r:id="rId2"/>
              </a:rPr>
              <a:t>git-scm.org</a:t>
            </a:r>
            <a:endParaRPr lang="ru-R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Склонируйте</a:t>
            </a:r>
            <a:r>
              <a:rPr lang="ru-RU" dirty="0"/>
              <a:t> </a:t>
            </a:r>
            <a:r>
              <a:rPr lang="ru-RU" dirty="0" err="1"/>
              <a:t>репозиторий</a:t>
            </a:r>
            <a:br>
              <a:rPr lang="ru-RU" dirty="0"/>
            </a:br>
            <a:r>
              <a:rPr lang="en-US" dirty="0">
                <a:hlinkClick r:id="rId3"/>
              </a:rPr>
              <a:t>https://github.com/am-cp-frontend/course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0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0D073C-BD27-409C-8761-9A4C281F8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603"/>
            <a:ext cx="12192000" cy="47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421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качестве заключительного слова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GitHub-</a:t>
            </a:r>
            <a:r>
              <a:rPr lang="ru-RU" dirty="0"/>
              <a:t>аккаунт нашей организации: </a:t>
            </a:r>
            <a:br>
              <a:rPr lang="ru-RU" dirty="0"/>
            </a:br>
            <a:r>
              <a:rPr lang="en-US" dirty="0">
                <a:hlinkClick r:id="rId2"/>
              </a:rPr>
              <a:t>https://github.com/am-cp-frontend</a:t>
            </a:r>
            <a:endParaRPr lang="ru-R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Репозиторий</a:t>
            </a:r>
            <a:r>
              <a:rPr lang="ru-RU" dirty="0"/>
              <a:t> курса (домашнее задание будет там же):</a:t>
            </a:r>
            <a:br>
              <a:rPr lang="ru-RU" dirty="0"/>
            </a:b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/am-</a:t>
            </a:r>
            <a:r>
              <a:rPr lang="en-US" dirty="0" err="1">
                <a:hlinkClick r:id="rId3"/>
              </a:rPr>
              <a:t>cp</a:t>
            </a:r>
            <a:r>
              <a:rPr lang="en-US" dirty="0">
                <a:hlinkClick r:id="rId3"/>
              </a:rPr>
              <a:t>-frontend/course</a:t>
            </a:r>
            <a:endParaRPr lang="ru-R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1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8F87E-8835-403B-94B7-6CB0CC46D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" y="118459"/>
            <a:ext cx="9036424" cy="3516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F98A6-8A8F-478B-8BB2-FA49969CB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35" y="2438400"/>
            <a:ext cx="5351929" cy="5351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F8F69-1418-4A85-891E-DE20B6BBEB03}"/>
              </a:ext>
            </a:extLst>
          </p:cNvPr>
          <p:cNvSpPr txBox="1"/>
          <p:nvPr/>
        </p:nvSpPr>
        <p:spPr>
          <a:xfrm>
            <a:off x="0" y="267148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+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84249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math course">
      <a:dk1>
        <a:sysClr val="windowText" lastClr="000000"/>
      </a:dk1>
      <a:lt1>
        <a:sysClr val="window" lastClr="FFFFFF"/>
      </a:lt1>
      <a:dk2>
        <a:srgbClr val="393E41"/>
      </a:dk2>
      <a:lt2>
        <a:srgbClr val="F7EBEC"/>
      </a:lt2>
      <a:accent1>
        <a:srgbClr val="4472C4"/>
      </a:accent1>
      <a:accent2>
        <a:srgbClr val="EF7684"/>
      </a:accent2>
      <a:accent3>
        <a:srgbClr val="A5A5A5"/>
      </a:accent3>
      <a:accent4>
        <a:srgbClr val="F0DB4F"/>
      </a:accent4>
      <a:accent5>
        <a:srgbClr val="5B9BD5"/>
      </a:accent5>
      <a:accent6>
        <a:srgbClr val="5FAD56"/>
      </a:accent6>
      <a:hlink>
        <a:srgbClr val="0563C1"/>
      </a:hlink>
      <a:folHlink>
        <a:srgbClr val="954F72"/>
      </a:folHlink>
    </a:clrScheme>
    <a:fontScheme name="Custom 1">
      <a:majorFont>
        <a:latin typeface="Roboto 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775</Words>
  <Application>Microsoft Office PowerPoint</Application>
  <PresentationFormat>Widescreen</PresentationFormat>
  <Paragraphs>214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Roboto</vt:lpstr>
      <vt:lpstr>Roboto Bold</vt:lpstr>
      <vt:lpstr>Roboto Mono</vt:lpstr>
      <vt:lpstr>Times New Roman</vt:lpstr>
      <vt:lpstr>Office Theme</vt:lpstr>
      <vt:lpstr>Frontend</vt:lpstr>
      <vt:lpstr>Структура курса</vt:lpstr>
      <vt:lpstr>Проекты  50%</vt:lpstr>
      <vt:lpstr>Тизер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Фреймворки?</vt:lpstr>
      <vt:lpstr>Must have</vt:lpstr>
      <vt:lpstr>PowerPoint Presentation</vt:lpstr>
      <vt:lpstr>PowerPoint Presentation</vt:lpstr>
      <vt:lpstr>Структура технологии</vt:lpstr>
      <vt:lpstr>Синтаксис \ API</vt:lpstr>
      <vt:lpstr>HTML</vt:lpstr>
      <vt:lpstr>Философия</vt:lpstr>
      <vt:lpstr>Синтаксис — Сущности</vt:lpstr>
      <vt:lpstr>Синтаксис — теги</vt:lpstr>
      <vt:lpstr>Синтаксис — теги</vt:lpstr>
      <vt:lpstr>Синтаксис — теги</vt:lpstr>
      <vt:lpstr>Синтаксис — теги</vt:lpstr>
      <vt:lpstr>Синтаксис — теги</vt:lpstr>
      <vt:lpstr>Синтаксис — теги</vt:lpstr>
      <vt:lpstr>Синтаксис — теги</vt:lpstr>
      <vt:lpstr>Синтаксис — теги</vt:lpstr>
      <vt:lpstr>Синтаксис — теги</vt:lpstr>
      <vt:lpstr>Синтаксис — теги</vt:lpstr>
      <vt:lpstr>Синтаксис — атрибуты</vt:lpstr>
      <vt:lpstr>Синтаксис — атрибуты</vt:lpstr>
      <vt:lpstr>Синтаксис — атрибуты</vt:lpstr>
      <vt:lpstr>Синтаксис — атрибуты</vt:lpstr>
      <vt:lpstr>Синтаксис — атрибуты</vt:lpstr>
      <vt:lpstr>Синтаксис — cпецсимволы</vt:lpstr>
      <vt:lpstr>Синтаксис — cпецсимволы</vt:lpstr>
      <vt:lpstr>Синтаксис</vt:lpstr>
      <vt:lpstr>База</vt:lpstr>
      <vt:lpstr>База</vt:lpstr>
      <vt:lpstr>Расчехляйте свои редакторы</vt:lpstr>
      <vt:lpstr>Практика</vt:lpstr>
      <vt:lpstr>HTML!</vt:lpstr>
      <vt:lpstr>&lt;b&gt; VS &lt;strong&gt;</vt:lpstr>
      <vt:lpstr>“Физические” теги</vt:lpstr>
      <vt:lpstr>“Логические” теги</vt:lpstr>
      <vt:lpstr>Семантика</vt:lpstr>
      <vt:lpstr>Семантическая верстка</vt:lpstr>
      <vt:lpstr>Git</vt:lpstr>
      <vt:lpstr>Про квадратики</vt:lpstr>
      <vt:lpstr>Про Revert</vt:lpstr>
      <vt:lpstr>PowerPoint Presentation</vt:lpstr>
      <vt:lpstr>PowerPoint Presentation</vt:lpstr>
      <vt:lpstr>PowerPoint Presentation</vt:lpstr>
      <vt:lpstr>PowerPoint Presentation</vt:lpstr>
      <vt:lpstr>Про Teamwork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 Пользователей</vt:lpstr>
      <vt:lpstr>PowerPoint Presentation</vt:lpstr>
      <vt:lpstr>PowerPoint Presentation</vt:lpstr>
      <vt:lpstr>PowerPoint Presentation</vt:lpstr>
      <vt:lpstr>PowerPoint Presentation</vt:lpstr>
      <vt:lpstr>Git</vt:lpstr>
      <vt:lpstr>Философия — Изначальные цели</vt:lpstr>
      <vt:lpstr>Философия — Коллаборация</vt:lpstr>
      <vt:lpstr>Философия — GitHub</vt:lpstr>
      <vt:lpstr>Философия — GitHub и Open Source</vt:lpstr>
      <vt:lpstr>Философия — Принцип работы</vt:lpstr>
      <vt:lpstr>Глоссарий</vt:lpstr>
      <vt:lpstr>Сущность — Репозиторий</vt:lpstr>
      <vt:lpstr>Сущность — Коммит</vt:lpstr>
      <vt:lpstr>Сущность — Ветвь</vt:lpstr>
      <vt:lpstr>Как можно работать с Git</vt:lpstr>
      <vt:lpstr>Как можно работать с Git</vt:lpstr>
      <vt:lpstr>Практика, без которой невозможно идти вперёд</vt:lpstr>
      <vt:lpstr>В качестве заключительного слова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Vsevolod Trofimov</dc:creator>
  <cp:lastModifiedBy>Vsevolod Trofimov</cp:lastModifiedBy>
  <cp:revision>132</cp:revision>
  <dcterms:created xsi:type="dcterms:W3CDTF">2017-09-18T11:24:18Z</dcterms:created>
  <dcterms:modified xsi:type="dcterms:W3CDTF">2017-10-09T15:44:38Z</dcterms:modified>
</cp:coreProperties>
</file>