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50" r:id="rId2"/>
    <p:sldId id="256" r:id="rId3"/>
    <p:sldId id="292" r:id="rId4"/>
    <p:sldId id="293" r:id="rId5"/>
    <p:sldId id="351" r:id="rId6"/>
    <p:sldId id="337" r:id="rId7"/>
    <p:sldId id="340" r:id="rId8"/>
    <p:sldId id="338" r:id="rId9"/>
    <p:sldId id="354" r:id="rId10"/>
    <p:sldId id="345" r:id="rId11"/>
    <p:sldId id="356" r:id="rId12"/>
    <p:sldId id="342" r:id="rId13"/>
    <p:sldId id="355" r:id="rId14"/>
    <p:sldId id="360" r:id="rId15"/>
    <p:sldId id="343" r:id="rId16"/>
    <p:sldId id="339" r:id="rId17"/>
    <p:sldId id="363" r:id="rId18"/>
    <p:sldId id="364" r:id="rId19"/>
    <p:sldId id="369" r:id="rId20"/>
    <p:sldId id="374" r:id="rId21"/>
    <p:sldId id="375" r:id="rId22"/>
    <p:sldId id="368" r:id="rId23"/>
    <p:sldId id="376" r:id="rId24"/>
    <p:sldId id="377" r:id="rId25"/>
    <p:sldId id="367" r:id="rId26"/>
    <p:sldId id="379" r:id="rId27"/>
    <p:sldId id="380" r:id="rId28"/>
    <p:sldId id="370" r:id="rId29"/>
    <p:sldId id="381" r:id="rId30"/>
    <p:sldId id="371" r:id="rId31"/>
    <p:sldId id="382" r:id="rId32"/>
    <p:sldId id="372" r:id="rId33"/>
    <p:sldId id="384" r:id="rId34"/>
    <p:sldId id="307" r:id="rId35"/>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B5ABAE4-DFC4-4A50-AF79-0BD53D23BDC0}">
          <p14:sldIdLst>
            <p14:sldId id="350"/>
            <p14:sldId id="256"/>
            <p14:sldId id="292"/>
          </p14:sldIdLst>
        </p14:section>
        <p14:section name="P1" id="{54AD71F3-046B-4AA2-9CC9-3D6E302ED0FA}">
          <p14:sldIdLst>
            <p14:sldId id="293"/>
            <p14:sldId id="351"/>
            <p14:sldId id="337"/>
            <p14:sldId id="340"/>
            <p14:sldId id="338"/>
            <p14:sldId id="354"/>
            <p14:sldId id="345"/>
            <p14:sldId id="356"/>
            <p14:sldId id="342"/>
            <p14:sldId id="355"/>
            <p14:sldId id="360"/>
            <p14:sldId id="343"/>
            <p14:sldId id="339"/>
            <p14:sldId id="363"/>
            <p14:sldId id="364"/>
            <p14:sldId id="369"/>
            <p14:sldId id="374"/>
            <p14:sldId id="375"/>
            <p14:sldId id="368"/>
            <p14:sldId id="376"/>
            <p14:sldId id="377"/>
            <p14:sldId id="367"/>
            <p14:sldId id="379"/>
            <p14:sldId id="380"/>
            <p14:sldId id="370"/>
            <p14:sldId id="381"/>
            <p14:sldId id="371"/>
            <p14:sldId id="382"/>
            <p14:sldId id="372"/>
            <p14:sldId id="384"/>
            <p14:sldId id="30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 家恒" initials="周" lastIdx="1" clrIdx="0">
    <p:extLst>
      <p:ext uri="{19B8F6BF-5375-455C-9EA6-DF929625EA0E}">
        <p15:presenceInfo xmlns:p15="http://schemas.microsoft.com/office/powerpoint/2012/main" userId="dd937b6f16a421c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9640"/>
    <a:srgbClr val="2C21E4"/>
    <a:srgbClr val="8891C8"/>
    <a:srgbClr val="F0F0F0"/>
    <a:srgbClr val="B8D6EE"/>
    <a:srgbClr val="2A50A1"/>
    <a:srgbClr val="404040"/>
    <a:srgbClr val="C6CFD7"/>
    <a:srgbClr val="4B0C77"/>
    <a:srgbClr val="014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3992" autoAdjust="0"/>
  </p:normalViewPr>
  <p:slideViewPr>
    <p:cSldViewPr snapToGrid="0" showGuides="1">
      <p:cViewPr varScale="1">
        <p:scale>
          <a:sx n="79" d="100"/>
          <a:sy n="79" d="100"/>
        </p:scale>
        <p:origin x="43" y="6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EDE3F-4B2A-486A-9C6C-20BBCBB58781}" type="datetimeFigureOut">
              <a:rPr lang="zh-CN" altLang="en-US" smtClean="0"/>
              <a:t>2024/3/6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2449A8-D2B7-4E91-BF2E-38A9305E957C}" type="slidenum">
              <a:rPr lang="zh-CN" altLang="en-US" smtClean="0"/>
              <a:t>‹#›</a:t>
            </a:fld>
            <a:endParaRPr lang="zh-CN" altLang="en-US"/>
          </a:p>
        </p:txBody>
      </p:sp>
    </p:spTree>
    <p:extLst>
      <p:ext uri="{BB962C8B-B14F-4D97-AF65-F5344CB8AC3E}">
        <p14:creationId xmlns:p14="http://schemas.microsoft.com/office/powerpoint/2010/main" val="387582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2449A8-D2B7-4E91-BF2E-38A9305E957C}" type="slidenum">
              <a:rPr lang="zh-CN" altLang="en-US" smtClean="0"/>
              <a:t>1</a:t>
            </a:fld>
            <a:endParaRPr lang="zh-CN" altLang="en-US"/>
          </a:p>
        </p:txBody>
      </p:sp>
    </p:spTree>
    <p:extLst>
      <p:ext uri="{BB962C8B-B14F-4D97-AF65-F5344CB8AC3E}">
        <p14:creationId xmlns:p14="http://schemas.microsoft.com/office/powerpoint/2010/main" val="3855278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2449A8-D2B7-4E91-BF2E-38A9305E957C}" type="slidenum">
              <a:rPr lang="zh-CN" altLang="en-US" smtClean="0"/>
              <a:t>2</a:t>
            </a:fld>
            <a:endParaRPr lang="zh-CN" altLang="en-US"/>
          </a:p>
        </p:txBody>
      </p:sp>
    </p:spTree>
    <p:extLst>
      <p:ext uri="{BB962C8B-B14F-4D97-AF65-F5344CB8AC3E}">
        <p14:creationId xmlns:p14="http://schemas.microsoft.com/office/powerpoint/2010/main" val="3051125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2449A8-D2B7-4E91-BF2E-38A9305E957C}" type="slidenum">
              <a:rPr lang="zh-CN" altLang="en-US" smtClean="0"/>
              <a:t>5</a:t>
            </a:fld>
            <a:endParaRPr lang="zh-CN" altLang="en-US"/>
          </a:p>
        </p:txBody>
      </p:sp>
    </p:spTree>
    <p:extLst>
      <p:ext uri="{BB962C8B-B14F-4D97-AF65-F5344CB8AC3E}">
        <p14:creationId xmlns:p14="http://schemas.microsoft.com/office/powerpoint/2010/main" val="118799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2449A8-D2B7-4E91-BF2E-38A9305E957C}" type="slidenum">
              <a:rPr lang="zh-CN" altLang="en-US" smtClean="0"/>
              <a:t>6</a:t>
            </a:fld>
            <a:endParaRPr lang="zh-CN" altLang="en-US"/>
          </a:p>
        </p:txBody>
      </p:sp>
    </p:spTree>
    <p:extLst>
      <p:ext uri="{BB962C8B-B14F-4D97-AF65-F5344CB8AC3E}">
        <p14:creationId xmlns:p14="http://schemas.microsoft.com/office/powerpoint/2010/main" val="1706925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2449A8-D2B7-4E91-BF2E-38A9305E957C}" type="slidenum">
              <a:rPr lang="zh-CN" altLang="en-US" smtClean="0"/>
              <a:t>17</a:t>
            </a:fld>
            <a:endParaRPr lang="zh-CN" altLang="en-US"/>
          </a:p>
        </p:txBody>
      </p:sp>
    </p:spTree>
    <p:extLst>
      <p:ext uri="{BB962C8B-B14F-4D97-AF65-F5344CB8AC3E}">
        <p14:creationId xmlns:p14="http://schemas.microsoft.com/office/powerpoint/2010/main" val="558683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2449A8-D2B7-4E91-BF2E-38A9305E957C}" type="slidenum">
              <a:rPr lang="zh-CN" altLang="en-US" smtClean="0"/>
              <a:t>29</a:t>
            </a:fld>
            <a:endParaRPr lang="zh-CN" altLang="en-US"/>
          </a:p>
        </p:txBody>
      </p:sp>
    </p:spTree>
    <p:extLst>
      <p:ext uri="{BB962C8B-B14F-4D97-AF65-F5344CB8AC3E}">
        <p14:creationId xmlns:p14="http://schemas.microsoft.com/office/powerpoint/2010/main" val="725728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2449A8-D2B7-4E91-BF2E-38A9305E957C}" type="slidenum">
              <a:rPr lang="zh-CN" altLang="en-US" smtClean="0"/>
              <a:t>31</a:t>
            </a:fld>
            <a:endParaRPr lang="zh-CN" altLang="en-US"/>
          </a:p>
        </p:txBody>
      </p:sp>
    </p:spTree>
    <p:extLst>
      <p:ext uri="{BB962C8B-B14F-4D97-AF65-F5344CB8AC3E}">
        <p14:creationId xmlns:p14="http://schemas.microsoft.com/office/powerpoint/2010/main" val="3514023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2449A8-D2B7-4E91-BF2E-38A9305E957C}" type="slidenum">
              <a:rPr lang="zh-CN" altLang="en-US" smtClean="0"/>
              <a:t>33</a:t>
            </a:fld>
            <a:endParaRPr lang="zh-CN" altLang="en-US"/>
          </a:p>
        </p:txBody>
      </p:sp>
    </p:spTree>
    <p:extLst>
      <p:ext uri="{BB962C8B-B14F-4D97-AF65-F5344CB8AC3E}">
        <p14:creationId xmlns:p14="http://schemas.microsoft.com/office/powerpoint/2010/main" val="1645500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bg1"/>
        </a:solidFill>
        <a:effectLst/>
      </p:bgPr>
    </p:bg>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581FE403-EFBE-407B-B1B0-589475D3132E}"/>
              </a:ext>
            </a:extLst>
          </p:cNvPr>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Tree>
    <p:extLst>
      <p:ext uri="{BB962C8B-B14F-4D97-AF65-F5344CB8AC3E}">
        <p14:creationId xmlns:p14="http://schemas.microsoft.com/office/powerpoint/2010/main" val="321001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bg1"/>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AF93E90-9242-47EA-9503-C81D31940530}"/>
              </a:ext>
            </a:extLst>
          </p:cNvPr>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Tree>
    <p:extLst>
      <p:ext uri="{BB962C8B-B14F-4D97-AF65-F5344CB8AC3E}">
        <p14:creationId xmlns:p14="http://schemas.microsoft.com/office/powerpoint/2010/main" val="321212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C27C9616-A78E-42B7-B805-E89A55542A54}"/>
              </a:ext>
            </a:extLst>
          </p:cNvPr>
          <p:cNvSpPr/>
          <p:nvPr userDrawn="1"/>
        </p:nvSpPr>
        <p:spPr>
          <a:xfrm>
            <a:off x="0" y="0"/>
            <a:ext cx="12192000" cy="6858000"/>
          </a:xfrm>
          <a:prstGeom prst="rect">
            <a:avLst/>
          </a:prstGeom>
          <a:gradFill>
            <a:gsLst>
              <a:gs pos="0">
                <a:schemeClr val="bg1"/>
              </a:gs>
              <a:gs pos="10000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Tree>
    <p:extLst>
      <p:ext uri="{BB962C8B-B14F-4D97-AF65-F5344CB8AC3E}">
        <p14:creationId xmlns:p14="http://schemas.microsoft.com/office/powerpoint/2010/main" val="275951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50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solidFill>
        <a:effectLst/>
      </p:bgPr>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3BAB4A06-08C2-4C23-89B2-C98B3F8C7F75}"/>
              </a:ext>
            </a:extLst>
          </p:cNvPr>
          <p:cNvSpPr/>
          <p:nvPr userDrawn="1"/>
        </p:nvSpPr>
        <p:spPr>
          <a:xfrm>
            <a:off x="0" y="1"/>
            <a:ext cx="46841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Tree>
    <p:extLst>
      <p:ext uri="{BB962C8B-B14F-4D97-AF65-F5344CB8AC3E}">
        <p14:creationId xmlns:p14="http://schemas.microsoft.com/office/powerpoint/2010/main" val="84386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60EC24C7-A0C0-4B33-8A17-49C5A5794F5D}"/>
              </a:ext>
            </a:extLst>
          </p:cNvPr>
          <p:cNvSpPr/>
          <p:nvPr userDrawn="1"/>
        </p:nvSpPr>
        <p:spPr>
          <a:xfrm>
            <a:off x="0" y="0"/>
            <a:ext cx="12192000" cy="6858000"/>
          </a:xfrm>
          <a:prstGeom prst="rect">
            <a:avLst/>
          </a:prstGeom>
          <a:gradFill flip="none" rotWithShape="1">
            <a:gsLst>
              <a:gs pos="0">
                <a:schemeClr val="accent1"/>
              </a:gs>
              <a:gs pos="100000">
                <a:schemeClr val="accent2">
                  <a:lumMod val="75000"/>
                </a:schemeClr>
              </a:gs>
            </a:gsLst>
            <a:lin ang="270000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nvGrpSpPr>
          <p:cNvPr id="5" name="组合 4">
            <a:extLst>
              <a:ext uri="{FF2B5EF4-FFF2-40B4-BE49-F238E27FC236}">
                <a16:creationId xmlns:a16="http://schemas.microsoft.com/office/drawing/2014/main" id="{9169061B-B437-4A41-8A82-9946D85760BD}"/>
              </a:ext>
            </a:extLst>
          </p:cNvPr>
          <p:cNvGrpSpPr/>
          <p:nvPr userDrawn="1"/>
        </p:nvGrpSpPr>
        <p:grpSpPr>
          <a:xfrm>
            <a:off x="731838" y="2196223"/>
            <a:ext cx="3125794" cy="1606508"/>
            <a:chOff x="3834754" y="2495699"/>
            <a:chExt cx="3125794" cy="1606508"/>
          </a:xfrm>
        </p:grpSpPr>
        <p:sp>
          <p:nvSpPr>
            <p:cNvPr id="8" name="文本框 7">
              <a:extLst>
                <a:ext uri="{FF2B5EF4-FFF2-40B4-BE49-F238E27FC236}">
                  <a16:creationId xmlns:a16="http://schemas.microsoft.com/office/drawing/2014/main" id="{25ABDEFE-D045-4665-A494-BC505B6C61A3}"/>
                </a:ext>
              </a:extLst>
            </p:cNvPr>
            <p:cNvSpPr txBox="1"/>
            <p:nvPr/>
          </p:nvSpPr>
          <p:spPr>
            <a:xfrm>
              <a:off x="3839501" y="2495699"/>
              <a:ext cx="3121047" cy="923330"/>
            </a:xfrm>
            <a:prstGeom prst="rect">
              <a:avLst/>
            </a:prstGeom>
            <a:noFill/>
          </p:spPr>
          <p:txBody>
            <a:bodyPr wrap="none" lIns="0" tIns="0" rIns="0" bIns="0" rtlCol="0">
              <a:noAutofit/>
            </a:bodyPr>
            <a:lstStyle/>
            <a:p>
              <a:r>
                <a:rPr lang="en-US" altLang="zh-CN" sz="6000" dirty="0">
                  <a:solidFill>
                    <a:schemeClr val="bg1"/>
                  </a:solidFill>
                </a:rPr>
                <a:t>THANKS</a:t>
              </a:r>
              <a:endParaRPr lang="zh-CN" altLang="en-US" sz="6000" dirty="0">
                <a:solidFill>
                  <a:schemeClr val="bg1"/>
                </a:solidFill>
              </a:endParaRPr>
            </a:p>
          </p:txBody>
        </p:sp>
        <p:sp>
          <p:nvSpPr>
            <p:cNvPr id="12" name="文本框 11">
              <a:extLst>
                <a:ext uri="{FF2B5EF4-FFF2-40B4-BE49-F238E27FC236}">
                  <a16:creationId xmlns:a16="http://schemas.microsoft.com/office/drawing/2014/main" id="{8D1E52D4-FA37-4BFF-93D6-6734531D01FB}"/>
                </a:ext>
              </a:extLst>
            </p:cNvPr>
            <p:cNvSpPr txBox="1"/>
            <p:nvPr/>
          </p:nvSpPr>
          <p:spPr>
            <a:xfrm>
              <a:off x="3834754" y="3794430"/>
              <a:ext cx="1011495" cy="307777"/>
            </a:xfrm>
            <a:prstGeom prst="rect">
              <a:avLst/>
            </a:prstGeom>
            <a:noFill/>
          </p:spPr>
          <p:txBody>
            <a:bodyPr wrap="none" lIns="0" tIns="0" rIns="0" bIns="0" rtlCol="0">
              <a:noAutofit/>
            </a:bodyPr>
            <a:lstStyle/>
            <a:p>
              <a:endParaRPr lang="zh-CN" altLang="en-US" sz="2200" dirty="0">
                <a:solidFill>
                  <a:schemeClr val="bg1"/>
                </a:solidFill>
              </a:endParaRPr>
            </a:p>
          </p:txBody>
        </p:sp>
      </p:grpSp>
      <p:grpSp>
        <p:nvGrpSpPr>
          <p:cNvPr id="21" name="组合 20">
            <a:extLst>
              <a:ext uri="{FF2B5EF4-FFF2-40B4-BE49-F238E27FC236}">
                <a16:creationId xmlns:a16="http://schemas.microsoft.com/office/drawing/2014/main" id="{B8274DD1-C79A-4AC5-B392-A4900D81502B}"/>
              </a:ext>
            </a:extLst>
          </p:cNvPr>
          <p:cNvGrpSpPr/>
          <p:nvPr userDrawn="1"/>
        </p:nvGrpSpPr>
        <p:grpSpPr>
          <a:xfrm rot="20394303">
            <a:off x="3221945" y="-1575994"/>
            <a:ext cx="11439261" cy="11910951"/>
            <a:chOff x="3439566" y="1666270"/>
            <a:chExt cx="11439261" cy="11910951"/>
          </a:xfrm>
        </p:grpSpPr>
        <p:grpSp>
          <p:nvGrpSpPr>
            <p:cNvPr id="22" name="组合 21">
              <a:extLst>
                <a:ext uri="{FF2B5EF4-FFF2-40B4-BE49-F238E27FC236}">
                  <a16:creationId xmlns:a16="http://schemas.microsoft.com/office/drawing/2014/main" id="{23B3CDDB-B14C-42F2-A1F1-49B0792801F9}"/>
                </a:ext>
              </a:extLst>
            </p:cNvPr>
            <p:cNvGrpSpPr/>
            <p:nvPr/>
          </p:nvGrpSpPr>
          <p:grpSpPr>
            <a:xfrm rot="4029167">
              <a:off x="8779335" y="1665563"/>
              <a:ext cx="6098786" cy="6100199"/>
              <a:chOff x="18351500" y="3723568"/>
              <a:chExt cx="4878842" cy="4879972"/>
            </a:xfrm>
          </p:grpSpPr>
          <p:sp>
            <p:nvSpPr>
              <p:cNvPr id="26" name="任意多边形: 形状 25">
                <a:extLst>
                  <a:ext uri="{FF2B5EF4-FFF2-40B4-BE49-F238E27FC236}">
                    <a16:creationId xmlns:a16="http://schemas.microsoft.com/office/drawing/2014/main" id="{26E67D38-75E0-4071-95F6-2AE5FDAF866A}"/>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7" name="任意多边形: 形状 26">
                <a:extLst>
                  <a:ext uri="{FF2B5EF4-FFF2-40B4-BE49-F238E27FC236}">
                    <a16:creationId xmlns:a16="http://schemas.microsoft.com/office/drawing/2014/main" id="{5A2EBA7D-F88D-443E-AA35-69B8AB9B6520}"/>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nvGrpSpPr>
            <p:cNvPr id="23" name="组合 22">
              <a:extLst>
                <a:ext uri="{FF2B5EF4-FFF2-40B4-BE49-F238E27FC236}">
                  <a16:creationId xmlns:a16="http://schemas.microsoft.com/office/drawing/2014/main" id="{E3386FE9-1899-4359-9BFD-946DEFB6A584}"/>
                </a:ext>
              </a:extLst>
            </p:cNvPr>
            <p:cNvGrpSpPr/>
            <p:nvPr/>
          </p:nvGrpSpPr>
          <p:grpSpPr>
            <a:xfrm rot="14829167">
              <a:off x="3440583" y="4789517"/>
              <a:ext cx="8786687" cy="8788722"/>
              <a:chOff x="18351500" y="3723568"/>
              <a:chExt cx="4878842" cy="4879972"/>
            </a:xfrm>
          </p:grpSpPr>
          <p:sp>
            <p:nvSpPr>
              <p:cNvPr id="24" name="任意多边形: 形状 23">
                <a:extLst>
                  <a:ext uri="{FF2B5EF4-FFF2-40B4-BE49-F238E27FC236}">
                    <a16:creationId xmlns:a16="http://schemas.microsoft.com/office/drawing/2014/main" id="{F24A2437-0A2C-45FB-9F89-DF6496635EC3}"/>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5" name="任意多边形: 形状 24">
                <a:extLst>
                  <a:ext uri="{FF2B5EF4-FFF2-40B4-BE49-F238E27FC236}">
                    <a16:creationId xmlns:a16="http://schemas.microsoft.com/office/drawing/2014/main" id="{491B2948-B0A7-4C57-902F-1D49D22C7EC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grpSp>
    </p:spTree>
    <p:extLst>
      <p:ext uri="{BB962C8B-B14F-4D97-AF65-F5344CB8AC3E}">
        <p14:creationId xmlns:p14="http://schemas.microsoft.com/office/powerpoint/2010/main" val="159788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pic>
        <p:nvPicPr>
          <p:cNvPr id="11" name="图片 10" descr="形状&#10;&#10;描述已自动生成">
            <a:extLst>
              <a:ext uri="{FF2B5EF4-FFF2-40B4-BE49-F238E27FC236}">
                <a16:creationId xmlns:a16="http://schemas.microsoft.com/office/drawing/2014/main" id="{0A229E26-7C93-45E4-98A3-AD3438CF8F7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文本框 11">
            <a:extLst>
              <a:ext uri="{FF2B5EF4-FFF2-40B4-BE49-F238E27FC236}">
                <a16:creationId xmlns:a16="http://schemas.microsoft.com/office/drawing/2014/main" id="{AC3EA38F-EB6D-4502-BD67-6BF5A109A263}"/>
              </a:ext>
            </a:extLst>
          </p:cNvPr>
          <p:cNvSpPr txBox="1">
            <a:spLocks/>
          </p:cNvSpPr>
          <p:nvPr userDrawn="1"/>
        </p:nvSpPr>
        <p:spPr>
          <a:xfrm>
            <a:off x="440603" y="182445"/>
            <a:ext cx="1657138" cy="28725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100" b="0" i="0" kern="120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en-US" altLang="zh-CN" sz="11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cs typeface="Segoe UI Light" charset="0"/>
              </a:rPr>
              <a:t>OfficePLUS.cn</a:t>
            </a:r>
            <a:endParaRPr kumimoji="1" lang="zh-CN" altLang="en-US" sz="11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cs typeface="Segoe UI Light" charset="0"/>
            </a:endParaRPr>
          </a:p>
        </p:txBody>
      </p:sp>
      <p:sp>
        <p:nvSpPr>
          <p:cNvPr id="13" name="文本框 12">
            <a:extLst>
              <a:ext uri="{FF2B5EF4-FFF2-40B4-BE49-F238E27FC236}">
                <a16:creationId xmlns:a16="http://schemas.microsoft.com/office/drawing/2014/main" id="{E779D199-2617-4064-B528-4BD87100ECEE}"/>
              </a:ext>
            </a:extLst>
          </p:cNvPr>
          <p:cNvSpPr txBox="1">
            <a:spLocks/>
          </p:cNvSpPr>
          <p:nvPr userDrawn="1"/>
        </p:nvSpPr>
        <p:spPr>
          <a:xfrm>
            <a:off x="4153012" y="759876"/>
            <a:ext cx="7074345"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中文 黑体</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英文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Arial</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标题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1.0</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正文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1.25</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https://pixabay.com/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免费可商用</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本网站所提供的任何信息内容（包括但不限于 </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PPT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模板、</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Word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文档、</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Excel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图表、图片素材等）均受</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中华人民共和国著作权法</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信息网络传播权保护条例</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及其他适用的法律法规的保护，未经权利人书面明确授权，信息内容的任何部分</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包括图片或图表</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不得被全部或部分的复制、传播、销售，否则将承担法律责任。</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err="1">
                <a:ln>
                  <a:noFill/>
                </a:ln>
                <a:solidFill>
                  <a:srgbClr val="FFFFFF"/>
                </a:solidFill>
                <a:effectLst/>
                <a:uLnTx/>
                <a:uFillTx/>
                <a:latin typeface="Microsoft YaHei Light" panose="020B0503020204020204" pitchFamily="34" charset="-122"/>
                <a:ea typeface="Microsoft YaHei Light" panose="020B0503020204020204" pitchFamily="34" charset="-122"/>
              </a:rPr>
              <a:t>OfficePLUS</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p:txBody>
      </p:sp>
      <p:sp>
        <p:nvSpPr>
          <p:cNvPr id="14" name="文本框 13">
            <a:extLst>
              <a:ext uri="{FF2B5EF4-FFF2-40B4-BE49-F238E27FC236}">
                <a16:creationId xmlns:a16="http://schemas.microsoft.com/office/drawing/2014/main" id="{0A051C53-9682-4112-B69A-7BB70918F171}"/>
              </a:ext>
            </a:extLst>
          </p:cNvPr>
          <p:cNvSpPr txBox="1">
            <a:spLocks/>
          </p:cNvSpPr>
          <p:nvPr userDrawn="1"/>
        </p:nvSpPr>
        <p:spPr>
          <a:xfrm>
            <a:off x="440603" y="759873"/>
            <a:ext cx="1657138" cy="440267"/>
          </a:xfrm>
          <a:prstGeom prst="rect">
            <a:avLst/>
          </a:prstGeom>
        </p:spPr>
        <p:txBody>
          <a:bodyPr/>
          <a:lstStyle>
            <a:lvl1pPr marL="0" marR="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sz="1867" b="0" i="0" kern="12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zh-CN" altLang="en-US" sz="1867" b="0"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rPr>
              <a:t>标注</a:t>
            </a:r>
          </a:p>
        </p:txBody>
      </p:sp>
      <p:sp>
        <p:nvSpPr>
          <p:cNvPr id="15" name="文本框 14">
            <a:extLst>
              <a:ext uri="{FF2B5EF4-FFF2-40B4-BE49-F238E27FC236}">
                <a16:creationId xmlns:a16="http://schemas.microsoft.com/office/drawing/2014/main" id="{4C0908CF-7CB8-4192-A43C-CC3A75F8749B}"/>
              </a:ext>
            </a:extLst>
          </p:cNvPr>
          <p:cNvSpPr txBox="1">
            <a:spLocks/>
          </p:cNvSpPr>
          <p:nvPr userDrawn="1"/>
        </p:nvSpPr>
        <p:spPr>
          <a:xfrm>
            <a:off x="2378000" y="759876"/>
            <a:ext cx="1494754"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字体使用</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行距</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素材</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声明</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作者</a:t>
            </a:r>
          </a:p>
        </p:txBody>
      </p:sp>
    </p:spTree>
    <p:extLst>
      <p:ext uri="{BB962C8B-B14F-4D97-AF65-F5344CB8AC3E}">
        <p14:creationId xmlns:p14="http://schemas.microsoft.com/office/powerpoint/2010/main" val="21587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B9B3896-319D-45EF-A996-F06C43596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2CC5610D-D3BB-48E8-B638-5938ABB9CFDE}" type="datetimeFigureOut">
              <a:rPr lang="zh-CN" altLang="en-US" smtClean="0"/>
              <a:t>2024/3/6</a:t>
            </a:fld>
            <a:endParaRPr lang="zh-CN" altLang="en-US"/>
          </a:p>
        </p:txBody>
      </p:sp>
      <p:sp>
        <p:nvSpPr>
          <p:cNvPr id="5" name="页脚占位符 4">
            <a:extLst>
              <a:ext uri="{FF2B5EF4-FFF2-40B4-BE49-F238E27FC236}">
                <a16:creationId xmlns:a16="http://schemas.microsoft.com/office/drawing/2014/main" id="{149B380B-4756-4CAD-8741-32E82C5C1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6C9323-1CD7-4830-B0EE-DC83BF437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E4F05AE2-E521-4071-B027-062C254CFD7B}" type="slidenum">
              <a:rPr lang="zh-CN" altLang="en-US" smtClean="0"/>
              <a:t>‹#›</a:t>
            </a:fld>
            <a:endParaRPr lang="zh-CN" altLang="en-US"/>
          </a:p>
        </p:txBody>
      </p:sp>
    </p:spTree>
    <p:extLst>
      <p:ext uri="{BB962C8B-B14F-4D97-AF65-F5344CB8AC3E}">
        <p14:creationId xmlns:p14="http://schemas.microsoft.com/office/powerpoint/2010/main" val="328430547"/>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59" r:id="rId6"/>
    <p:sldLayoutId id="214748365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p15:clr>
            <a:srgbClr val="F26B43"/>
          </p15:clr>
        </p15:guide>
        <p15:guide id="2" orient="horz" pos="3968">
          <p15:clr>
            <a:srgbClr val="F26B43"/>
          </p15:clr>
        </p15:guide>
        <p15:guide id="3" pos="461">
          <p15:clr>
            <a:srgbClr val="F26B43"/>
          </p15:clr>
        </p15:guide>
        <p15:guide id="4" pos="721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88B8CC6-B548-40CA-93E4-212D0E04D22F}"/>
              </a:ext>
            </a:extLst>
          </p:cNvPr>
          <p:cNvGrpSpPr/>
          <p:nvPr/>
        </p:nvGrpSpPr>
        <p:grpSpPr>
          <a:xfrm rot="637793">
            <a:off x="7146143" y="-2980925"/>
            <a:ext cx="8786687" cy="13750507"/>
            <a:chOff x="14552960" y="-652273"/>
            <a:chExt cx="7029080" cy="10999984"/>
          </a:xfrm>
        </p:grpSpPr>
        <p:grpSp>
          <p:nvGrpSpPr>
            <p:cNvPr id="28" name="组合 27">
              <a:extLst>
                <a:ext uri="{FF2B5EF4-FFF2-40B4-BE49-F238E27FC236}">
                  <a16:creationId xmlns:a16="http://schemas.microsoft.com/office/drawing/2014/main" id="{D57EA9D9-5E3A-4570-A0A1-FE4F71280BCC}"/>
                </a:ext>
              </a:extLst>
            </p:cNvPr>
            <p:cNvGrpSpPr/>
            <p:nvPr/>
          </p:nvGrpSpPr>
          <p:grpSpPr>
            <a:xfrm rot="1495231">
              <a:off x="15271365" y="-652273"/>
              <a:ext cx="4878842" cy="5377956"/>
              <a:chOff x="18351500" y="3225584"/>
              <a:chExt cx="4878842" cy="5377956"/>
            </a:xfrm>
          </p:grpSpPr>
          <p:sp>
            <p:nvSpPr>
              <p:cNvPr id="32" name="任意多边形: 形状 31">
                <a:extLst>
                  <a:ext uri="{FF2B5EF4-FFF2-40B4-BE49-F238E27FC236}">
                    <a16:creationId xmlns:a16="http://schemas.microsoft.com/office/drawing/2014/main" id="{A1E9E03B-1BC3-4C9A-8A51-7329E00EC163}"/>
                  </a:ext>
                </a:extLst>
              </p:cNvPr>
              <p:cNvSpPr>
                <a:spLocks noEditPoints="1"/>
              </p:cNvSpPr>
              <p:nvPr/>
            </p:nvSpPr>
            <p:spPr bwMode="auto">
              <a:xfrm>
                <a:off x="18588911" y="3225584"/>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3" name="任意多边形: 形状 32">
                <a:extLst>
                  <a:ext uri="{FF2B5EF4-FFF2-40B4-BE49-F238E27FC236}">
                    <a16:creationId xmlns:a16="http://schemas.microsoft.com/office/drawing/2014/main" id="{245CCFFC-F09A-47D8-8B3B-88EF31E8902B}"/>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31" name="任意多边形: 形状 30">
              <a:extLst>
                <a:ext uri="{FF2B5EF4-FFF2-40B4-BE49-F238E27FC236}">
                  <a16:creationId xmlns:a16="http://schemas.microsoft.com/office/drawing/2014/main" id="{1B6F08D9-7F96-4802-B7C9-CB4EEC20831D}"/>
                </a:ext>
              </a:extLst>
            </p:cNvPr>
            <p:cNvSpPr>
              <a:spLocks noEditPoints="1"/>
            </p:cNvSpPr>
            <p:nvPr/>
          </p:nvSpPr>
          <p:spPr bwMode="auto">
            <a:xfrm rot="12295231">
              <a:off x="14552960" y="3317003"/>
              <a:ext cx="7029080" cy="7030708"/>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78" name="文本框 77">
            <a:extLst>
              <a:ext uri="{FF2B5EF4-FFF2-40B4-BE49-F238E27FC236}">
                <a16:creationId xmlns:a16="http://schemas.microsoft.com/office/drawing/2014/main" id="{CDC4B2FB-BB76-41C8-965E-0654ED86E1AA}"/>
              </a:ext>
            </a:extLst>
          </p:cNvPr>
          <p:cNvSpPr txBox="1"/>
          <p:nvPr/>
        </p:nvSpPr>
        <p:spPr>
          <a:xfrm>
            <a:off x="2566380" y="2320002"/>
            <a:ext cx="750205" cy="538609"/>
          </a:xfrm>
          <a:prstGeom prst="rect">
            <a:avLst/>
          </a:prstGeom>
          <a:noFill/>
        </p:spPr>
        <p:txBody>
          <a:bodyPr wrap="square" lIns="0" tIns="0" rIns="0" bIns="0" rtlCol="0">
            <a:spAutoFit/>
          </a:bodyPr>
          <a:lstStyle/>
          <a:p>
            <a:r>
              <a:rPr lang="en-US" altLang="zh-CN" sz="3500" dirty="0">
                <a:solidFill>
                  <a:schemeClr val="accent1"/>
                </a:solidFill>
              </a:rPr>
              <a:t>01</a:t>
            </a:r>
            <a:endParaRPr lang="zh-CN" altLang="en-US" sz="3500" dirty="0">
              <a:solidFill>
                <a:schemeClr val="accent1"/>
              </a:solidFill>
            </a:endParaRPr>
          </a:p>
        </p:txBody>
      </p:sp>
      <p:sp>
        <p:nvSpPr>
          <p:cNvPr id="83" name="文本框 82">
            <a:extLst>
              <a:ext uri="{FF2B5EF4-FFF2-40B4-BE49-F238E27FC236}">
                <a16:creationId xmlns:a16="http://schemas.microsoft.com/office/drawing/2014/main" id="{4BA16557-8577-4ADF-9D8C-9A5C0CBEAE4C}"/>
              </a:ext>
            </a:extLst>
          </p:cNvPr>
          <p:cNvSpPr txBox="1"/>
          <p:nvPr/>
        </p:nvSpPr>
        <p:spPr>
          <a:xfrm>
            <a:off x="2572759" y="3522378"/>
            <a:ext cx="500137" cy="538609"/>
          </a:xfrm>
          <a:prstGeom prst="rect">
            <a:avLst/>
          </a:prstGeom>
          <a:noFill/>
        </p:spPr>
        <p:txBody>
          <a:bodyPr wrap="none" lIns="0" tIns="0" rIns="0" bIns="0" rtlCol="0">
            <a:spAutoFit/>
          </a:bodyPr>
          <a:lstStyle/>
          <a:p>
            <a:r>
              <a:rPr lang="en-US" altLang="zh-CN" sz="3500" dirty="0">
                <a:solidFill>
                  <a:schemeClr val="accent1"/>
                </a:solidFill>
              </a:rPr>
              <a:t>02</a:t>
            </a:r>
            <a:endParaRPr lang="zh-CN" altLang="en-US" sz="3500" dirty="0">
              <a:solidFill>
                <a:schemeClr val="accent1"/>
              </a:solidFill>
            </a:endParaRPr>
          </a:p>
        </p:txBody>
      </p:sp>
      <p:sp>
        <p:nvSpPr>
          <p:cNvPr id="20" name="文本框 19">
            <a:extLst>
              <a:ext uri="{FF2B5EF4-FFF2-40B4-BE49-F238E27FC236}">
                <a16:creationId xmlns:a16="http://schemas.microsoft.com/office/drawing/2014/main" id="{86B7EEC8-D0FE-4CE4-8A07-1E4B690DFD28}"/>
              </a:ext>
            </a:extLst>
          </p:cNvPr>
          <p:cNvSpPr txBox="1"/>
          <p:nvPr/>
        </p:nvSpPr>
        <p:spPr>
          <a:xfrm>
            <a:off x="735264" y="1025913"/>
            <a:ext cx="1585370" cy="307777"/>
          </a:xfrm>
          <a:prstGeom prst="rect">
            <a:avLst/>
          </a:prstGeom>
          <a:noFill/>
        </p:spPr>
        <p:txBody>
          <a:bodyPr wrap="none" lIns="0" tIns="0" rIns="0" bIns="0" rtlCol="0">
            <a:spAutoFit/>
          </a:bodyPr>
          <a:lstStyle/>
          <a:p>
            <a:pPr algn="l"/>
            <a:r>
              <a:rPr lang="en-US" altLang="zh-CN" sz="2000" b="1" dirty="0">
                <a:solidFill>
                  <a:schemeClr val="bg2">
                    <a:lumMod val="25000"/>
                  </a:schemeClr>
                </a:solidFill>
              </a:rPr>
              <a:t>CONTENTES</a:t>
            </a:r>
            <a:endParaRPr lang="zh-CN" altLang="en-US" sz="2000" b="1" dirty="0">
              <a:solidFill>
                <a:schemeClr val="bg2">
                  <a:lumMod val="25000"/>
                </a:schemeClr>
              </a:solidFill>
            </a:endParaRPr>
          </a:p>
        </p:txBody>
      </p:sp>
      <p:cxnSp>
        <p:nvCxnSpPr>
          <p:cNvPr id="3" name="直接连接符 2">
            <a:extLst>
              <a:ext uri="{FF2B5EF4-FFF2-40B4-BE49-F238E27FC236}">
                <a16:creationId xmlns:a16="http://schemas.microsoft.com/office/drawing/2014/main" id="{A7B4CD1D-6AD6-4688-8633-DC339240DC4F}"/>
              </a:ext>
            </a:extLst>
          </p:cNvPr>
          <p:cNvCxnSpPr/>
          <p:nvPr/>
        </p:nvCxnSpPr>
        <p:spPr>
          <a:xfrm>
            <a:off x="2450789" y="1025913"/>
            <a:ext cx="0" cy="456208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文本框 18">
            <a:extLst>
              <a:ext uri="{FF2B5EF4-FFF2-40B4-BE49-F238E27FC236}">
                <a16:creationId xmlns:a16="http://schemas.microsoft.com/office/drawing/2014/main" id="{EA178E5B-74EB-4472-9261-43D09FBB4F2E}"/>
              </a:ext>
            </a:extLst>
          </p:cNvPr>
          <p:cNvSpPr txBox="1"/>
          <p:nvPr/>
        </p:nvSpPr>
        <p:spPr>
          <a:xfrm>
            <a:off x="581338" y="1405326"/>
            <a:ext cx="1288814" cy="769441"/>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000" b="1" dirty="0">
                <a:solidFill>
                  <a:schemeClr val="bg2">
                    <a:lumMod val="25000"/>
                  </a:schemeClr>
                </a:solidFill>
              </a:rPr>
              <a:t>目录</a:t>
            </a:r>
          </a:p>
        </p:txBody>
      </p:sp>
      <p:sp>
        <p:nvSpPr>
          <p:cNvPr id="6" name="文本框 5">
            <a:extLst>
              <a:ext uri="{FF2B5EF4-FFF2-40B4-BE49-F238E27FC236}">
                <a16:creationId xmlns:a16="http://schemas.microsoft.com/office/drawing/2014/main" id="{7C5687CC-2DF2-F7E8-0782-515A5E8C8FCB}"/>
              </a:ext>
            </a:extLst>
          </p:cNvPr>
          <p:cNvSpPr txBox="1"/>
          <p:nvPr/>
        </p:nvSpPr>
        <p:spPr>
          <a:xfrm>
            <a:off x="3524037" y="2396946"/>
            <a:ext cx="8087020" cy="461665"/>
          </a:xfrm>
          <a:prstGeom prst="rect">
            <a:avLst/>
          </a:prstGeom>
          <a:noFill/>
        </p:spPr>
        <p:txBody>
          <a:bodyPr wrap="square" lIns="0" tIns="0" rIns="0" bIns="0" rtlCol="0">
            <a:spAutoFit/>
          </a:bodyPr>
          <a:lstStyle/>
          <a:p>
            <a:r>
              <a:rPr lang="zh-CN" altLang="en-US" sz="3000" dirty="0">
                <a:solidFill>
                  <a:schemeClr val="accent1"/>
                </a:solidFill>
              </a:rPr>
              <a:t>基于变量访问序模式的中断数据竞争检测方法</a:t>
            </a:r>
          </a:p>
        </p:txBody>
      </p:sp>
      <p:sp>
        <p:nvSpPr>
          <p:cNvPr id="7" name="文本框 6">
            <a:extLst>
              <a:ext uri="{FF2B5EF4-FFF2-40B4-BE49-F238E27FC236}">
                <a16:creationId xmlns:a16="http://schemas.microsoft.com/office/drawing/2014/main" id="{A8B47C36-61C7-529B-D188-148C51F8FE52}"/>
              </a:ext>
            </a:extLst>
          </p:cNvPr>
          <p:cNvSpPr txBox="1"/>
          <p:nvPr/>
        </p:nvSpPr>
        <p:spPr>
          <a:xfrm>
            <a:off x="3544229" y="3560849"/>
            <a:ext cx="8225462" cy="461665"/>
          </a:xfrm>
          <a:prstGeom prst="rect">
            <a:avLst/>
          </a:prstGeom>
          <a:noFill/>
        </p:spPr>
        <p:txBody>
          <a:bodyPr wrap="square" lIns="0" tIns="0" rIns="0" bIns="0" rtlCol="0">
            <a:spAutoFit/>
          </a:bodyPr>
          <a:lstStyle/>
          <a:p>
            <a:r>
              <a:rPr lang="en-US" altLang="zh-CN" sz="3000" dirty="0">
                <a:solidFill>
                  <a:schemeClr val="accent1"/>
                </a:solidFill>
              </a:rPr>
              <a:t>Modular Verification of Interrupt-Driven Software</a:t>
            </a:r>
            <a:endParaRPr lang="zh-CN" altLang="en-US" sz="3000" dirty="0">
              <a:solidFill>
                <a:schemeClr val="accent1"/>
              </a:solidFill>
            </a:endParaRPr>
          </a:p>
        </p:txBody>
      </p:sp>
      <p:sp>
        <p:nvSpPr>
          <p:cNvPr id="8" name="文本框 7">
            <a:extLst>
              <a:ext uri="{FF2B5EF4-FFF2-40B4-BE49-F238E27FC236}">
                <a16:creationId xmlns:a16="http://schemas.microsoft.com/office/drawing/2014/main" id="{CA14E794-A452-7C59-9FAD-7A44EC4A65C5}"/>
              </a:ext>
            </a:extLst>
          </p:cNvPr>
          <p:cNvSpPr txBox="1"/>
          <p:nvPr/>
        </p:nvSpPr>
        <p:spPr>
          <a:xfrm>
            <a:off x="4632959" y="4075134"/>
            <a:ext cx="4937760" cy="461665"/>
          </a:xfrm>
          <a:prstGeom prst="rect">
            <a:avLst/>
          </a:prstGeom>
          <a:noFill/>
        </p:spPr>
        <p:txBody>
          <a:bodyPr wrap="square" lIns="0" tIns="0" rIns="0" bIns="0" rtlCol="0">
            <a:spAutoFit/>
          </a:bodyPr>
          <a:lstStyle/>
          <a:p>
            <a:r>
              <a:rPr lang="en-US" altLang="zh-CN" sz="3000" dirty="0">
                <a:solidFill>
                  <a:schemeClr val="accent1"/>
                </a:solidFill>
              </a:rPr>
              <a:t>(</a:t>
            </a:r>
            <a:r>
              <a:rPr lang="zh-CN" altLang="en-US" sz="3000" dirty="0">
                <a:solidFill>
                  <a:schemeClr val="accent1"/>
                </a:solidFill>
              </a:rPr>
              <a:t>中断驱动软件的模块化验证</a:t>
            </a:r>
            <a:r>
              <a:rPr lang="en-US" altLang="zh-CN" sz="3000" dirty="0">
                <a:solidFill>
                  <a:schemeClr val="accent1"/>
                </a:solidFill>
              </a:rPr>
              <a:t>)</a:t>
            </a:r>
            <a:endParaRPr lang="zh-CN" altLang="en-US" sz="3000" dirty="0">
              <a:solidFill>
                <a:schemeClr val="accent1"/>
              </a:solidFill>
            </a:endParaRPr>
          </a:p>
        </p:txBody>
      </p:sp>
      <p:sp>
        <p:nvSpPr>
          <p:cNvPr id="4" name="文本框 3">
            <a:extLst>
              <a:ext uri="{FF2B5EF4-FFF2-40B4-BE49-F238E27FC236}">
                <a16:creationId xmlns:a16="http://schemas.microsoft.com/office/drawing/2014/main" id="{73474865-2EC3-9856-D9CC-82C06FCA9A11}"/>
              </a:ext>
            </a:extLst>
          </p:cNvPr>
          <p:cNvSpPr txBox="1"/>
          <p:nvPr/>
        </p:nvSpPr>
        <p:spPr>
          <a:xfrm>
            <a:off x="5609419" y="5341779"/>
            <a:ext cx="1598777" cy="246221"/>
          </a:xfrm>
          <a:prstGeom prst="rect">
            <a:avLst/>
          </a:prstGeom>
          <a:noFill/>
        </p:spPr>
        <p:txBody>
          <a:bodyPr wrap="square" lIns="0" tIns="0" rIns="0" bIns="0" rtlCol="0">
            <a:spAutoFit/>
          </a:bodyPr>
          <a:lstStyle/>
          <a:p>
            <a:r>
              <a:rPr lang="zh-CN" altLang="en-US" sz="1600" dirty="0">
                <a:solidFill>
                  <a:schemeClr val="accent1"/>
                </a:solidFill>
              </a:rPr>
              <a:t>汇报人：周家恒</a:t>
            </a:r>
          </a:p>
        </p:txBody>
      </p:sp>
    </p:spTree>
    <p:extLst>
      <p:ext uri="{BB962C8B-B14F-4D97-AF65-F5344CB8AC3E}">
        <p14:creationId xmlns:p14="http://schemas.microsoft.com/office/powerpoint/2010/main" val="753317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42C96CEE-3584-4608-A976-CE3C0870AE88}"/>
              </a:ext>
            </a:extLst>
          </p:cNvPr>
          <p:cNvGrpSpPr/>
          <p:nvPr/>
        </p:nvGrpSpPr>
        <p:grpSpPr>
          <a:xfrm>
            <a:off x="7292983" y="1343461"/>
            <a:ext cx="425713" cy="442041"/>
            <a:chOff x="5823870" y="1767426"/>
            <a:chExt cx="425713" cy="442041"/>
          </a:xfrm>
        </p:grpSpPr>
        <p:grpSp>
          <p:nvGrpSpPr>
            <p:cNvPr id="62" name="组合 61">
              <a:extLst>
                <a:ext uri="{FF2B5EF4-FFF2-40B4-BE49-F238E27FC236}">
                  <a16:creationId xmlns:a16="http://schemas.microsoft.com/office/drawing/2014/main" id="{D98310E3-17BB-4D73-BCEC-625C3D21F266}"/>
                </a:ext>
              </a:extLst>
            </p:cNvPr>
            <p:cNvGrpSpPr>
              <a:grpSpLocks noChangeAspect="1"/>
            </p:cNvGrpSpPr>
            <p:nvPr/>
          </p:nvGrpSpPr>
          <p:grpSpPr bwMode="auto">
            <a:xfrm rot="18923445">
              <a:off x="5963891" y="1767426"/>
              <a:ext cx="285692" cy="285786"/>
              <a:chOff x="14101" y="4437"/>
              <a:chExt cx="3056" cy="3057"/>
            </a:xfrm>
          </p:grpSpPr>
          <p:sp>
            <p:nvSpPr>
              <p:cNvPr id="66" name="任意多边形: 形状 65">
                <a:extLst>
                  <a:ext uri="{FF2B5EF4-FFF2-40B4-BE49-F238E27FC236}">
                    <a16:creationId xmlns:a16="http://schemas.microsoft.com/office/drawing/2014/main" id="{C81321AB-D81D-467E-9D6F-803BEECDD616}"/>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67" name="任意多边形: 形状 66">
                <a:extLst>
                  <a:ext uri="{FF2B5EF4-FFF2-40B4-BE49-F238E27FC236}">
                    <a16:creationId xmlns:a16="http://schemas.microsoft.com/office/drawing/2014/main" id="{375F98DA-61A2-4080-887D-931F35A57EC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3" name="组合 62">
              <a:extLst>
                <a:ext uri="{FF2B5EF4-FFF2-40B4-BE49-F238E27FC236}">
                  <a16:creationId xmlns:a16="http://schemas.microsoft.com/office/drawing/2014/main" id="{E810992E-1E0F-4FB7-858C-DC1261F88AB7}"/>
                </a:ext>
              </a:extLst>
            </p:cNvPr>
            <p:cNvGrpSpPr>
              <a:grpSpLocks noChangeAspect="1"/>
            </p:cNvGrpSpPr>
            <p:nvPr/>
          </p:nvGrpSpPr>
          <p:grpSpPr bwMode="auto">
            <a:xfrm rot="18923445">
              <a:off x="5823870" y="1809585"/>
              <a:ext cx="399751" cy="399882"/>
              <a:chOff x="14101" y="4437"/>
              <a:chExt cx="3056" cy="3057"/>
            </a:xfrm>
          </p:grpSpPr>
          <p:sp>
            <p:nvSpPr>
              <p:cNvPr id="64" name="任意多边形: 形状 63">
                <a:extLst>
                  <a:ext uri="{FF2B5EF4-FFF2-40B4-BE49-F238E27FC236}">
                    <a16:creationId xmlns:a16="http://schemas.microsoft.com/office/drawing/2014/main" id="{B8D98CDA-8A91-4323-B5EF-B56A6E9D6F2D}"/>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65" name="任意多边形: 形状 64">
                <a:extLst>
                  <a:ext uri="{FF2B5EF4-FFF2-40B4-BE49-F238E27FC236}">
                    <a16:creationId xmlns:a16="http://schemas.microsoft.com/office/drawing/2014/main" id="{6B6603DF-4BF0-4BFC-9F99-6AE495D68910}"/>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0" name="文本框 59">
            <a:extLst>
              <a:ext uri="{FF2B5EF4-FFF2-40B4-BE49-F238E27FC236}">
                <a16:creationId xmlns:a16="http://schemas.microsoft.com/office/drawing/2014/main" id="{6A4ACE47-E770-47BD-B31C-FC56151B7EB6}"/>
              </a:ext>
            </a:extLst>
          </p:cNvPr>
          <p:cNvSpPr txBox="1"/>
          <p:nvPr/>
        </p:nvSpPr>
        <p:spPr>
          <a:xfrm>
            <a:off x="731838" y="1290635"/>
            <a:ext cx="6573916" cy="461665"/>
          </a:xfrm>
          <a:prstGeom prst="rect">
            <a:avLst/>
          </a:prstGeom>
          <a:noFill/>
        </p:spPr>
        <p:txBody>
          <a:bodyPr wrap="none" lIns="0" tIns="0" rIns="0" bIns="0" rtlCol="0">
            <a:spAutoFit/>
          </a:bodyPr>
          <a:lstStyle/>
          <a:p>
            <a:r>
              <a:rPr lang="en-US" altLang="zh-CN" sz="3000" b="1" dirty="0" err="1">
                <a:solidFill>
                  <a:schemeClr val="accent1"/>
                </a:solidFill>
                <a:latin typeface="+mj-ea"/>
                <a:ea typeface="+mj-ea"/>
              </a:rPr>
              <a:t>SpaceDRC</a:t>
            </a:r>
            <a:r>
              <a:rPr lang="zh-CN" altLang="en-US" sz="3000" b="1" dirty="0">
                <a:solidFill>
                  <a:schemeClr val="accent1"/>
                </a:solidFill>
                <a:latin typeface="+mj-ea"/>
                <a:ea typeface="+mj-ea"/>
              </a:rPr>
              <a:t>工具进行数据竞争检测的步骤</a:t>
            </a:r>
          </a:p>
        </p:txBody>
      </p:sp>
      <p:grpSp>
        <p:nvGrpSpPr>
          <p:cNvPr id="20" name="组合 19">
            <a:extLst>
              <a:ext uri="{FF2B5EF4-FFF2-40B4-BE49-F238E27FC236}">
                <a16:creationId xmlns:a16="http://schemas.microsoft.com/office/drawing/2014/main" id="{588281EF-8178-4380-A8E8-5672D60662B3}"/>
              </a:ext>
            </a:extLst>
          </p:cNvPr>
          <p:cNvGrpSpPr/>
          <p:nvPr/>
        </p:nvGrpSpPr>
        <p:grpSpPr>
          <a:xfrm rot="8100000">
            <a:off x="9477749" y="-587970"/>
            <a:ext cx="2327172" cy="2327712"/>
            <a:chOff x="18351500" y="3723568"/>
            <a:chExt cx="4878842" cy="4879972"/>
          </a:xfrm>
        </p:grpSpPr>
        <p:sp>
          <p:nvSpPr>
            <p:cNvPr id="21" name="任意多边形: 形状 20">
              <a:extLst>
                <a:ext uri="{FF2B5EF4-FFF2-40B4-BE49-F238E27FC236}">
                  <a16:creationId xmlns:a16="http://schemas.microsoft.com/office/drawing/2014/main" id="{11FBF39D-8D62-486E-9AB3-42815465FC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2" name="任意多边形: 形状 21">
              <a:extLst>
                <a:ext uri="{FF2B5EF4-FFF2-40B4-BE49-F238E27FC236}">
                  <a16:creationId xmlns:a16="http://schemas.microsoft.com/office/drawing/2014/main" id="{7037A61B-B097-40F2-BEEE-01939865E2F6}"/>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3" name="组合 22">
            <a:extLst>
              <a:ext uri="{FF2B5EF4-FFF2-40B4-BE49-F238E27FC236}">
                <a16:creationId xmlns:a16="http://schemas.microsoft.com/office/drawing/2014/main" id="{14163A5E-A838-4665-8117-3D7539E4678B}"/>
              </a:ext>
            </a:extLst>
          </p:cNvPr>
          <p:cNvGrpSpPr>
            <a:grpSpLocks noChangeAspect="1"/>
          </p:cNvGrpSpPr>
          <p:nvPr/>
        </p:nvGrpSpPr>
        <p:grpSpPr bwMode="auto">
          <a:xfrm rot="8100000">
            <a:off x="10772787" y="108000"/>
            <a:ext cx="1284904" cy="1285324"/>
            <a:chOff x="14101" y="4437"/>
            <a:chExt cx="3056" cy="3057"/>
          </a:xfrm>
        </p:grpSpPr>
        <p:sp>
          <p:nvSpPr>
            <p:cNvPr id="24" name="任意多边形: 形状 23">
              <a:extLst>
                <a:ext uri="{FF2B5EF4-FFF2-40B4-BE49-F238E27FC236}">
                  <a16:creationId xmlns:a16="http://schemas.microsoft.com/office/drawing/2014/main" id="{A7E9B2C2-E5B1-4C6D-9AC9-F4382B1E27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5" name="任意多边形: 形状 24">
              <a:extLst>
                <a:ext uri="{FF2B5EF4-FFF2-40B4-BE49-F238E27FC236}">
                  <a16:creationId xmlns:a16="http://schemas.microsoft.com/office/drawing/2014/main" id="{E7BD0CA6-57F4-4BEC-9576-2F8614BB343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9" name="组合 8">
            <a:extLst>
              <a:ext uri="{FF2B5EF4-FFF2-40B4-BE49-F238E27FC236}">
                <a16:creationId xmlns:a16="http://schemas.microsoft.com/office/drawing/2014/main" id="{4DEB869C-4292-A3FA-36A2-0E7783C86F55}"/>
              </a:ext>
            </a:extLst>
          </p:cNvPr>
          <p:cNvGrpSpPr/>
          <p:nvPr/>
        </p:nvGrpSpPr>
        <p:grpSpPr>
          <a:xfrm>
            <a:off x="486508" y="2104759"/>
            <a:ext cx="8020855" cy="426025"/>
            <a:chOff x="470801" y="2063616"/>
            <a:chExt cx="8020855" cy="426025"/>
          </a:xfrm>
        </p:grpSpPr>
        <p:sp>
          <p:nvSpPr>
            <p:cNvPr id="58" name="文本框 57">
              <a:extLst>
                <a:ext uri="{FF2B5EF4-FFF2-40B4-BE49-F238E27FC236}">
                  <a16:creationId xmlns:a16="http://schemas.microsoft.com/office/drawing/2014/main" id="{FFCEC7EA-2447-4104-9EAF-FD5DC1CB1DA3}"/>
                </a:ext>
              </a:extLst>
            </p:cNvPr>
            <p:cNvSpPr txBox="1"/>
            <p:nvPr/>
          </p:nvSpPr>
          <p:spPr>
            <a:xfrm>
              <a:off x="1403177" y="2063616"/>
              <a:ext cx="7088479" cy="384721"/>
            </a:xfrm>
            <a:prstGeom prst="rect">
              <a:avLst/>
            </a:prstGeom>
            <a:noFill/>
          </p:spPr>
          <p:txBody>
            <a:bodyPr wrap="none" lIns="0" tIns="0" rIns="0" bIns="0" rtlCol="0">
              <a:spAutoFit/>
            </a:bodyPr>
            <a:lstStyle/>
            <a:p>
              <a:pPr algn="ctr"/>
              <a:r>
                <a:rPr lang="zh-CN" altLang="en-US" sz="2500" dirty="0">
                  <a:solidFill>
                    <a:schemeClr val="tx1">
                      <a:lumMod val="85000"/>
                      <a:lumOff val="15000"/>
                    </a:schemeClr>
                  </a:solidFill>
                  <a:latin typeface="+mj-ea"/>
                  <a:ea typeface="+mj-ea"/>
                </a:rPr>
                <a:t>中间表示构建：产生后续分析所需的规范中间表示</a:t>
              </a:r>
            </a:p>
          </p:txBody>
        </p:sp>
        <p:sp>
          <p:nvSpPr>
            <p:cNvPr id="4" name="文本框 3">
              <a:extLst>
                <a:ext uri="{FF2B5EF4-FFF2-40B4-BE49-F238E27FC236}">
                  <a16:creationId xmlns:a16="http://schemas.microsoft.com/office/drawing/2014/main" id="{B6EC68EE-469F-C2FE-BC00-298658AC58ED}"/>
                </a:ext>
              </a:extLst>
            </p:cNvPr>
            <p:cNvSpPr txBox="1"/>
            <p:nvPr/>
          </p:nvSpPr>
          <p:spPr>
            <a:xfrm>
              <a:off x="470801" y="2104920"/>
              <a:ext cx="806310"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1</a:t>
              </a:r>
              <a:r>
                <a:rPr lang="zh-CN" altLang="en-US" sz="2500" b="1" dirty="0">
                  <a:solidFill>
                    <a:schemeClr val="tx1">
                      <a:lumMod val="85000"/>
                      <a:lumOff val="15000"/>
                    </a:schemeClr>
                  </a:solidFill>
                  <a:latin typeface="+mj-ea"/>
                  <a:ea typeface="+mj-ea"/>
                </a:rPr>
                <a:t>）</a:t>
              </a:r>
            </a:p>
          </p:txBody>
        </p:sp>
      </p:grpSp>
      <p:pic>
        <p:nvPicPr>
          <p:cNvPr id="2" name="图片 1">
            <a:extLst>
              <a:ext uri="{FF2B5EF4-FFF2-40B4-BE49-F238E27FC236}">
                <a16:creationId xmlns:a16="http://schemas.microsoft.com/office/drawing/2014/main" id="{2CD75746-A72D-7C24-B125-0E6270D3D00C}"/>
              </a:ext>
            </a:extLst>
          </p:cNvPr>
          <p:cNvPicPr>
            <a:picLocks noChangeAspect="1"/>
          </p:cNvPicPr>
          <p:nvPr/>
        </p:nvPicPr>
        <p:blipFill>
          <a:blip r:embed="rId2"/>
          <a:stretch>
            <a:fillRect/>
          </a:stretch>
        </p:blipFill>
        <p:spPr>
          <a:xfrm>
            <a:off x="6660003" y="2763921"/>
            <a:ext cx="5572903" cy="2981741"/>
          </a:xfrm>
          <a:prstGeom prst="rect">
            <a:avLst/>
          </a:prstGeom>
        </p:spPr>
      </p:pic>
      <p:grpSp>
        <p:nvGrpSpPr>
          <p:cNvPr id="10" name="组合 9">
            <a:extLst>
              <a:ext uri="{FF2B5EF4-FFF2-40B4-BE49-F238E27FC236}">
                <a16:creationId xmlns:a16="http://schemas.microsoft.com/office/drawing/2014/main" id="{0A691CFF-91A2-BBCA-DF71-EC97CF88C01F}"/>
              </a:ext>
            </a:extLst>
          </p:cNvPr>
          <p:cNvGrpSpPr/>
          <p:nvPr/>
        </p:nvGrpSpPr>
        <p:grpSpPr>
          <a:xfrm>
            <a:off x="496505" y="2991859"/>
            <a:ext cx="6142912" cy="1154162"/>
            <a:chOff x="470801" y="2699647"/>
            <a:chExt cx="6142912" cy="1154162"/>
          </a:xfrm>
        </p:grpSpPr>
        <p:sp>
          <p:nvSpPr>
            <p:cNvPr id="27" name="文本框 26">
              <a:extLst>
                <a:ext uri="{FF2B5EF4-FFF2-40B4-BE49-F238E27FC236}">
                  <a16:creationId xmlns:a16="http://schemas.microsoft.com/office/drawing/2014/main" id="{2E7ABC51-48B7-422E-8A64-6E03782E21EF}"/>
                </a:ext>
              </a:extLst>
            </p:cNvPr>
            <p:cNvSpPr txBox="1"/>
            <p:nvPr/>
          </p:nvSpPr>
          <p:spPr>
            <a:xfrm>
              <a:off x="1247488" y="2699647"/>
              <a:ext cx="5366225" cy="1154162"/>
            </a:xfrm>
            <a:prstGeom prst="rect">
              <a:avLst/>
            </a:prstGeom>
            <a:noFill/>
          </p:spPr>
          <p:txBody>
            <a:bodyPr wrap="square" lIns="0" tIns="0" rIns="0" bIns="0" rtlCol="0">
              <a:spAutoFit/>
            </a:bodyPr>
            <a:lstStyle/>
            <a:p>
              <a:r>
                <a:rPr lang="zh-CN" altLang="en-US" sz="2500" dirty="0">
                  <a:solidFill>
                    <a:schemeClr val="tx1">
                      <a:lumMod val="85000"/>
                      <a:lumOff val="15000"/>
                    </a:schemeClr>
                  </a:solidFill>
                  <a:latin typeface="+mj-ea"/>
                  <a:ea typeface="+mj-ea"/>
                </a:rPr>
                <a:t>基于抽象解释的程序分析：采用数值区间抽象域、指针抽象域进行并发迭代分析，并计算可达访问集；</a:t>
              </a:r>
            </a:p>
          </p:txBody>
        </p:sp>
        <p:sp>
          <p:nvSpPr>
            <p:cNvPr id="5" name="文本框 4">
              <a:extLst>
                <a:ext uri="{FF2B5EF4-FFF2-40B4-BE49-F238E27FC236}">
                  <a16:creationId xmlns:a16="http://schemas.microsoft.com/office/drawing/2014/main" id="{1472F643-2923-B7C7-E0BF-623CA5798F3E}"/>
                </a:ext>
              </a:extLst>
            </p:cNvPr>
            <p:cNvSpPr txBox="1"/>
            <p:nvPr/>
          </p:nvSpPr>
          <p:spPr>
            <a:xfrm>
              <a:off x="470801" y="2710753"/>
              <a:ext cx="806310"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2</a:t>
              </a:r>
              <a:r>
                <a:rPr lang="zh-CN" altLang="en-US" sz="2500" b="1" dirty="0">
                  <a:solidFill>
                    <a:schemeClr val="tx1">
                      <a:lumMod val="85000"/>
                      <a:lumOff val="15000"/>
                    </a:schemeClr>
                  </a:solidFill>
                  <a:latin typeface="+mj-ea"/>
                  <a:ea typeface="+mj-ea"/>
                </a:rPr>
                <a:t>）</a:t>
              </a:r>
            </a:p>
          </p:txBody>
        </p:sp>
      </p:grpSp>
      <p:grpSp>
        <p:nvGrpSpPr>
          <p:cNvPr id="7" name="组合 6">
            <a:extLst>
              <a:ext uri="{FF2B5EF4-FFF2-40B4-BE49-F238E27FC236}">
                <a16:creationId xmlns:a16="http://schemas.microsoft.com/office/drawing/2014/main" id="{4B8A9C69-57DC-4392-1848-5A4345926328}"/>
              </a:ext>
            </a:extLst>
          </p:cNvPr>
          <p:cNvGrpSpPr/>
          <p:nvPr/>
        </p:nvGrpSpPr>
        <p:grpSpPr>
          <a:xfrm>
            <a:off x="481095" y="4356467"/>
            <a:ext cx="5430643" cy="1210898"/>
            <a:chOff x="470801" y="3808179"/>
            <a:chExt cx="5430643" cy="1210898"/>
          </a:xfrm>
        </p:grpSpPr>
        <p:sp>
          <p:nvSpPr>
            <p:cNvPr id="29" name="文本框 28">
              <a:extLst>
                <a:ext uri="{FF2B5EF4-FFF2-40B4-BE49-F238E27FC236}">
                  <a16:creationId xmlns:a16="http://schemas.microsoft.com/office/drawing/2014/main" id="{9D4367A1-CE43-4D49-9B80-A645EF07AEB5}"/>
                </a:ext>
              </a:extLst>
            </p:cNvPr>
            <p:cNvSpPr txBox="1"/>
            <p:nvPr/>
          </p:nvSpPr>
          <p:spPr>
            <a:xfrm>
              <a:off x="1247488" y="3864915"/>
              <a:ext cx="4653956" cy="1154162"/>
            </a:xfrm>
            <a:prstGeom prst="rect">
              <a:avLst/>
            </a:prstGeom>
            <a:noFill/>
          </p:spPr>
          <p:txBody>
            <a:bodyPr wrap="square" lIns="0" tIns="0" rIns="0" bIns="0" rtlCol="0">
              <a:spAutoFit/>
            </a:bodyPr>
            <a:lstStyle/>
            <a:p>
              <a:r>
                <a:rPr lang="zh-CN" altLang="en-US" sz="2500" dirty="0">
                  <a:solidFill>
                    <a:schemeClr val="tx1">
                      <a:lumMod val="85000"/>
                      <a:lumOff val="15000"/>
                    </a:schemeClr>
                  </a:solidFill>
                  <a:latin typeface="+mj-ea"/>
                  <a:ea typeface="+mj-ea"/>
                </a:rPr>
                <a:t>访问序模式匹配：在迭代过程中，根据可达访问集进行访问序模式匹配，获得数据竞争检测结果．</a:t>
              </a:r>
            </a:p>
          </p:txBody>
        </p:sp>
        <p:sp>
          <p:nvSpPr>
            <p:cNvPr id="6" name="文本框 5">
              <a:extLst>
                <a:ext uri="{FF2B5EF4-FFF2-40B4-BE49-F238E27FC236}">
                  <a16:creationId xmlns:a16="http://schemas.microsoft.com/office/drawing/2014/main" id="{D3B288DD-85B7-1AF0-B8EC-5E2ACAA6B4E4}"/>
                </a:ext>
              </a:extLst>
            </p:cNvPr>
            <p:cNvSpPr txBox="1"/>
            <p:nvPr/>
          </p:nvSpPr>
          <p:spPr>
            <a:xfrm>
              <a:off x="470801" y="3808179"/>
              <a:ext cx="806310"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3</a:t>
              </a:r>
              <a:r>
                <a:rPr lang="zh-CN" altLang="en-US" sz="2500" b="1" dirty="0">
                  <a:solidFill>
                    <a:schemeClr val="tx1">
                      <a:lumMod val="85000"/>
                      <a:lumOff val="15000"/>
                    </a:schemeClr>
                  </a:solidFill>
                  <a:latin typeface="+mj-ea"/>
                  <a:ea typeface="+mj-ea"/>
                </a:rPr>
                <a:t>）</a:t>
              </a:r>
            </a:p>
          </p:txBody>
        </p:sp>
      </p:grpSp>
    </p:spTree>
    <p:extLst>
      <p:ext uri="{BB962C8B-B14F-4D97-AF65-F5344CB8AC3E}">
        <p14:creationId xmlns:p14="http://schemas.microsoft.com/office/powerpoint/2010/main" val="169916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1CE1C6CE-5899-3BD7-FA3F-57E574D76731}"/>
              </a:ext>
            </a:extLst>
          </p:cNvPr>
          <p:cNvGrpSpPr/>
          <p:nvPr/>
        </p:nvGrpSpPr>
        <p:grpSpPr>
          <a:xfrm>
            <a:off x="728180" y="552245"/>
            <a:ext cx="2105818" cy="461665"/>
            <a:chOff x="731838" y="1290635"/>
            <a:chExt cx="2105818" cy="461665"/>
          </a:xfrm>
        </p:grpSpPr>
        <p:grpSp>
          <p:nvGrpSpPr>
            <p:cNvPr id="61" name="组合 60">
              <a:extLst>
                <a:ext uri="{FF2B5EF4-FFF2-40B4-BE49-F238E27FC236}">
                  <a16:creationId xmlns:a16="http://schemas.microsoft.com/office/drawing/2014/main" id="{42C96CEE-3584-4608-A976-CE3C0870AE88}"/>
                </a:ext>
              </a:extLst>
            </p:cNvPr>
            <p:cNvGrpSpPr/>
            <p:nvPr/>
          </p:nvGrpSpPr>
          <p:grpSpPr>
            <a:xfrm>
              <a:off x="2411943" y="1291425"/>
              <a:ext cx="425713" cy="442041"/>
              <a:chOff x="5823870" y="1767426"/>
              <a:chExt cx="425713" cy="442041"/>
            </a:xfrm>
          </p:grpSpPr>
          <p:grpSp>
            <p:nvGrpSpPr>
              <p:cNvPr id="62" name="组合 61">
                <a:extLst>
                  <a:ext uri="{FF2B5EF4-FFF2-40B4-BE49-F238E27FC236}">
                    <a16:creationId xmlns:a16="http://schemas.microsoft.com/office/drawing/2014/main" id="{D98310E3-17BB-4D73-BCEC-625C3D21F266}"/>
                  </a:ext>
                </a:extLst>
              </p:cNvPr>
              <p:cNvGrpSpPr>
                <a:grpSpLocks noChangeAspect="1"/>
              </p:cNvGrpSpPr>
              <p:nvPr/>
            </p:nvGrpSpPr>
            <p:grpSpPr bwMode="auto">
              <a:xfrm rot="18923445">
                <a:off x="5963891" y="1767426"/>
                <a:ext cx="285692" cy="285786"/>
                <a:chOff x="14101" y="4437"/>
                <a:chExt cx="3056" cy="3057"/>
              </a:xfrm>
            </p:grpSpPr>
            <p:sp>
              <p:nvSpPr>
                <p:cNvPr id="66" name="任意多边形: 形状 65">
                  <a:extLst>
                    <a:ext uri="{FF2B5EF4-FFF2-40B4-BE49-F238E27FC236}">
                      <a16:creationId xmlns:a16="http://schemas.microsoft.com/office/drawing/2014/main" id="{C81321AB-D81D-467E-9D6F-803BEECDD616}"/>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67" name="任意多边形: 形状 66">
                  <a:extLst>
                    <a:ext uri="{FF2B5EF4-FFF2-40B4-BE49-F238E27FC236}">
                      <a16:creationId xmlns:a16="http://schemas.microsoft.com/office/drawing/2014/main" id="{375F98DA-61A2-4080-887D-931F35A57EC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3" name="组合 62">
                <a:extLst>
                  <a:ext uri="{FF2B5EF4-FFF2-40B4-BE49-F238E27FC236}">
                    <a16:creationId xmlns:a16="http://schemas.microsoft.com/office/drawing/2014/main" id="{E810992E-1E0F-4FB7-858C-DC1261F88AB7}"/>
                  </a:ext>
                </a:extLst>
              </p:cNvPr>
              <p:cNvGrpSpPr>
                <a:grpSpLocks noChangeAspect="1"/>
              </p:cNvGrpSpPr>
              <p:nvPr/>
            </p:nvGrpSpPr>
            <p:grpSpPr bwMode="auto">
              <a:xfrm rot="18923445">
                <a:off x="5823870" y="1809585"/>
                <a:ext cx="399751" cy="399882"/>
                <a:chOff x="14101" y="4437"/>
                <a:chExt cx="3056" cy="3057"/>
              </a:xfrm>
            </p:grpSpPr>
            <p:sp>
              <p:nvSpPr>
                <p:cNvPr id="64" name="任意多边形: 形状 63">
                  <a:extLst>
                    <a:ext uri="{FF2B5EF4-FFF2-40B4-BE49-F238E27FC236}">
                      <a16:creationId xmlns:a16="http://schemas.microsoft.com/office/drawing/2014/main" id="{B8D98CDA-8A91-4323-B5EF-B56A6E9D6F2D}"/>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65" name="任意多边形: 形状 64">
                  <a:extLst>
                    <a:ext uri="{FF2B5EF4-FFF2-40B4-BE49-F238E27FC236}">
                      <a16:creationId xmlns:a16="http://schemas.microsoft.com/office/drawing/2014/main" id="{6B6603DF-4BF0-4BFC-9F99-6AE495D68910}"/>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0" name="文本框 59">
              <a:extLst>
                <a:ext uri="{FF2B5EF4-FFF2-40B4-BE49-F238E27FC236}">
                  <a16:creationId xmlns:a16="http://schemas.microsoft.com/office/drawing/2014/main" id="{6A4ACE47-E770-47BD-B31C-FC56151B7EB6}"/>
                </a:ext>
              </a:extLst>
            </p:cNvPr>
            <p:cNvSpPr txBox="1"/>
            <p:nvPr/>
          </p:nvSpPr>
          <p:spPr>
            <a:xfrm>
              <a:off x="731838" y="1290635"/>
              <a:ext cx="1545295"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关键步骤</a:t>
              </a:r>
            </a:p>
          </p:txBody>
        </p:sp>
      </p:grpSp>
      <p:sp>
        <p:nvSpPr>
          <p:cNvPr id="58" name="文本框 57">
            <a:extLst>
              <a:ext uri="{FF2B5EF4-FFF2-40B4-BE49-F238E27FC236}">
                <a16:creationId xmlns:a16="http://schemas.microsoft.com/office/drawing/2014/main" id="{FFCEC7EA-2447-4104-9EAF-FD5DC1CB1DA3}"/>
              </a:ext>
            </a:extLst>
          </p:cNvPr>
          <p:cNvSpPr txBox="1"/>
          <p:nvPr/>
        </p:nvSpPr>
        <p:spPr>
          <a:xfrm>
            <a:off x="728180" y="1262509"/>
            <a:ext cx="2255426"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可达访问集计算</a:t>
            </a:r>
          </a:p>
        </p:txBody>
      </p:sp>
      <p:sp>
        <p:nvSpPr>
          <p:cNvPr id="59" name="文本框 58">
            <a:extLst>
              <a:ext uri="{FF2B5EF4-FFF2-40B4-BE49-F238E27FC236}">
                <a16:creationId xmlns:a16="http://schemas.microsoft.com/office/drawing/2014/main" id="{0580A45B-FD84-4034-9EE7-4C9F891AFD71}"/>
              </a:ext>
            </a:extLst>
          </p:cNvPr>
          <p:cNvSpPr txBox="1"/>
          <p:nvPr/>
        </p:nvSpPr>
        <p:spPr>
          <a:xfrm>
            <a:off x="1084769" y="3096501"/>
            <a:ext cx="8167385" cy="248851"/>
          </a:xfrm>
          <a:prstGeom prst="rect">
            <a:avLst/>
          </a:prstGeom>
          <a:noFill/>
        </p:spPr>
        <p:txBody>
          <a:bodyPr wrap="square" lIns="0" tIns="0" rIns="0" bIns="0" rtlCol="0">
            <a:spAutoFit/>
          </a:bodyPr>
          <a:lstStyle/>
          <a:p>
            <a:pPr>
              <a:lnSpc>
                <a:spcPct val="125000"/>
              </a:lnSpc>
            </a:pPr>
            <a:r>
              <a:rPr lang="zh-CN" altLang="en-US" sz="1500" dirty="0">
                <a:solidFill>
                  <a:schemeClr val="tx1">
                    <a:lumMod val="85000"/>
                    <a:lumOff val="15000"/>
                  </a:schemeClr>
                </a:solidFill>
                <a:latin typeface="+mn-ea"/>
              </a:rPr>
              <a:t>可达访问集可以构造出变量的访问链，从而与访问序模式进行匹配，识别可疑数据竞争．</a:t>
            </a:r>
          </a:p>
        </p:txBody>
      </p:sp>
      <p:grpSp>
        <p:nvGrpSpPr>
          <p:cNvPr id="20" name="组合 19">
            <a:extLst>
              <a:ext uri="{FF2B5EF4-FFF2-40B4-BE49-F238E27FC236}">
                <a16:creationId xmlns:a16="http://schemas.microsoft.com/office/drawing/2014/main" id="{588281EF-8178-4380-A8E8-5672D60662B3}"/>
              </a:ext>
            </a:extLst>
          </p:cNvPr>
          <p:cNvGrpSpPr/>
          <p:nvPr/>
        </p:nvGrpSpPr>
        <p:grpSpPr>
          <a:xfrm rot="8100000">
            <a:off x="9887698" y="1049955"/>
            <a:ext cx="2327172" cy="2327712"/>
            <a:chOff x="18351500" y="3723568"/>
            <a:chExt cx="4878842" cy="4879972"/>
          </a:xfrm>
        </p:grpSpPr>
        <p:sp>
          <p:nvSpPr>
            <p:cNvPr id="21" name="任意多边形: 形状 20">
              <a:extLst>
                <a:ext uri="{FF2B5EF4-FFF2-40B4-BE49-F238E27FC236}">
                  <a16:creationId xmlns:a16="http://schemas.microsoft.com/office/drawing/2014/main" id="{11FBF39D-8D62-486E-9AB3-42815465FC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2" name="任意多边形: 形状 21">
              <a:extLst>
                <a:ext uri="{FF2B5EF4-FFF2-40B4-BE49-F238E27FC236}">
                  <a16:creationId xmlns:a16="http://schemas.microsoft.com/office/drawing/2014/main" id="{7037A61B-B097-40F2-BEEE-01939865E2F6}"/>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3" name="组合 22">
            <a:extLst>
              <a:ext uri="{FF2B5EF4-FFF2-40B4-BE49-F238E27FC236}">
                <a16:creationId xmlns:a16="http://schemas.microsoft.com/office/drawing/2014/main" id="{14163A5E-A838-4665-8117-3D7539E4678B}"/>
              </a:ext>
            </a:extLst>
          </p:cNvPr>
          <p:cNvGrpSpPr>
            <a:grpSpLocks noChangeAspect="1"/>
          </p:cNvGrpSpPr>
          <p:nvPr/>
        </p:nvGrpSpPr>
        <p:grpSpPr bwMode="auto">
          <a:xfrm rot="8100000">
            <a:off x="10881713" y="1283340"/>
            <a:ext cx="1284904" cy="1285324"/>
            <a:chOff x="14101" y="4437"/>
            <a:chExt cx="3056" cy="3057"/>
          </a:xfrm>
        </p:grpSpPr>
        <p:sp>
          <p:nvSpPr>
            <p:cNvPr id="24" name="任意多边形: 形状 23">
              <a:extLst>
                <a:ext uri="{FF2B5EF4-FFF2-40B4-BE49-F238E27FC236}">
                  <a16:creationId xmlns:a16="http://schemas.microsoft.com/office/drawing/2014/main" id="{A7E9B2C2-E5B1-4C6D-9AC9-F4382B1E27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5" name="任意多边形: 形状 24">
              <a:extLst>
                <a:ext uri="{FF2B5EF4-FFF2-40B4-BE49-F238E27FC236}">
                  <a16:creationId xmlns:a16="http://schemas.microsoft.com/office/drawing/2014/main" id="{E7BD0CA6-57F4-4BEC-9576-2F8614BB343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27" name="文本框 26">
            <a:extLst>
              <a:ext uri="{FF2B5EF4-FFF2-40B4-BE49-F238E27FC236}">
                <a16:creationId xmlns:a16="http://schemas.microsoft.com/office/drawing/2014/main" id="{2E7ABC51-48B7-422E-8A64-6E03782E21EF}"/>
              </a:ext>
            </a:extLst>
          </p:cNvPr>
          <p:cNvSpPr txBox="1"/>
          <p:nvPr/>
        </p:nvSpPr>
        <p:spPr>
          <a:xfrm>
            <a:off x="733607" y="3549927"/>
            <a:ext cx="2255426"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访问序模式匹配</a:t>
            </a:r>
          </a:p>
        </p:txBody>
      </p:sp>
      <p:pic>
        <p:nvPicPr>
          <p:cNvPr id="5" name="图片 4">
            <a:extLst>
              <a:ext uri="{FF2B5EF4-FFF2-40B4-BE49-F238E27FC236}">
                <a16:creationId xmlns:a16="http://schemas.microsoft.com/office/drawing/2014/main" id="{EE9F9713-92DF-A721-4775-81325D404FA8}"/>
              </a:ext>
            </a:extLst>
          </p:cNvPr>
          <p:cNvPicPr>
            <a:picLocks noChangeAspect="1"/>
          </p:cNvPicPr>
          <p:nvPr/>
        </p:nvPicPr>
        <p:blipFill>
          <a:blip r:embed="rId2"/>
          <a:stretch>
            <a:fillRect/>
          </a:stretch>
        </p:blipFill>
        <p:spPr>
          <a:xfrm>
            <a:off x="1049028" y="1724075"/>
            <a:ext cx="8049748" cy="1295581"/>
          </a:xfrm>
          <a:prstGeom prst="rect">
            <a:avLst/>
          </a:prstGeom>
        </p:spPr>
      </p:pic>
      <p:pic>
        <p:nvPicPr>
          <p:cNvPr id="10" name="图片 9">
            <a:extLst>
              <a:ext uri="{FF2B5EF4-FFF2-40B4-BE49-F238E27FC236}">
                <a16:creationId xmlns:a16="http://schemas.microsoft.com/office/drawing/2014/main" id="{4741DB4B-A648-3590-39E4-75B63105DEC2}"/>
              </a:ext>
            </a:extLst>
          </p:cNvPr>
          <p:cNvPicPr>
            <a:picLocks noChangeAspect="1"/>
          </p:cNvPicPr>
          <p:nvPr/>
        </p:nvPicPr>
        <p:blipFill>
          <a:blip r:embed="rId3"/>
          <a:stretch>
            <a:fillRect/>
          </a:stretch>
        </p:blipFill>
        <p:spPr>
          <a:xfrm>
            <a:off x="960760" y="4080805"/>
            <a:ext cx="7973538" cy="1514686"/>
          </a:xfrm>
          <a:prstGeom prst="rect">
            <a:avLst/>
          </a:prstGeom>
        </p:spPr>
      </p:pic>
      <p:grpSp>
        <p:nvGrpSpPr>
          <p:cNvPr id="40" name="组合 39">
            <a:extLst>
              <a:ext uri="{FF2B5EF4-FFF2-40B4-BE49-F238E27FC236}">
                <a16:creationId xmlns:a16="http://schemas.microsoft.com/office/drawing/2014/main" id="{244F0F6A-D9DD-FDE7-CAC4-46FFC3451B83}"/>
              </a:ext>
            </a:extLst>
          </p:cNvPr>
          <p:cNvGrpSpPr/>
          <p:nvPr/>
        </p:nvGrpSpPr>
        <p:grpSpPr>
          <a:xfrm>
            <a:off x="2141395" y="5837345"/>
            <a:ext cx="4713251" cy="701040"/>
            <a:chOff x="2113280" y="5821680"/>
            <a:chExt cx="4713251" cy="701040"/>
          </a:xfrm>
        </p:grpSpPr>
        <p:sp>
          <p:nvSpPr>
            <p:cNvPr id="11" name="矩形 10">
              <a:extLst>
                <a:ext uri="{FF2B5EF4-FFF2-40B4-BE49-F238E27FC236}">
                  <a16:creationId xmlns:a16="http://schemas.microsoft.com/office/drawing/2014/main" id="{3B82DCD7-ADE4-D3C7-F77A-EE0F90596E78}"/>
                </a:ext>
              </a:extLst>
            </p:cNvPr>
            <p:cNvSpPr/>
            <p:nvPr/>
          </p:nvSpPr>
          <p:spPr>
            <a:xfrm>
              <a:off x="2113280" y="5821680"/>
              <a:ext cx="777587"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a:t>
              </a:r>
            </a:p>
          </p:txBody>
        </p:sp>
        <p:sp>
          <p:nvSpPr>
            <p:cNvPr id="13" name="矩形 12">
              <a:extLst>
                <a:ext uri="{FF2B5EF4-FFF2-40B4-BE49-F238E27FC236}">
                  <a16:creationId xmlns:a16="http://schemas.microsoft.com/office/drawing/2014/main" id="{D0DD1382-B9DE-17FF-496A-2C050CD87726}"/>
                </a:ext>
              </a:extLst>
            </p:cNvPr>
            <p:cNvSpPr/>
            <p:nvPr/>
          </p:nvSpPr>
          <p:spPr>
            <a:xfrm>
              <a:off x="4081112" y="5821680"/>
              <a:ext cx="777587"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r</a:t>
              </a:r>
              <a:endParaRPr lang="zh-CN" altLang="en-US" dirty="0"/>
            </a:p>
          </p:txBody>
        </p:sp>
        <p:sp>
          <p:nvSpPr>
            <p:cNvPr id="14" name="矩形 13">
              <a:extLst>
                <a:ext uri="{FF2B5EF4-FFF2-40B4-BE49-F238E27FC236}">
                  <a16:creationId xmlns:a16="http://schemas.microsoft.com/office/drawing/2014/main" id="{383D3E1A-E0BD-FBC9-01FE-56576DE9A1C0}"/>
                </a:ext>
              </a:extLst>
            </p:cNvPr>
            <p:cNvSpPr/>
            <p:nvPr/>
          </p:nvSpPr>
          <p:spPr>
            <a:xfrm>
              <a:off x="6048944" y="5821680"/>
              <a:ext cx="777587" cy="7010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a:t>
              </a:r>
              <a:endParaRPr lang="zh-CN" altLang="en-US" dirty="0"/>
            </a:p>
          </p:txBody>
        </p:sp>
      </p:grpSp>
      <p:sp>
        <p:nvSpPr>
          <p:cNvPr id="42" name="箭头: 右 41">
            <a:extLst>
              <a:ext uri="{FF2B5EF4-FFF2-40B4-BE49-F238E27FC236}">
                <a16:creationId xmlns:a16="http://schemas.microsoft.com/office/drawing/2014/main" id="{75B95F0E-EA72-5FBA-106B-C4CDD204B85B}"/>
              </a:ext>
            </a:extLst>
          </p:cNvPr>
          <p:cNvSpPr/>
          <p:nvPr/>
        </p:nvSpPr>
        <p:spPr>
          <a:xfrm>
            <a:off x="2918982" y="5995167"/>
            <a:ext cx="1190245" cy="38539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068D0425-7610-C760-D880-A32C8B33364D}"/>
              </a:ext>
            </a:extLst>
          </p:cNvPr>
          <p:cNvSpPr/>
          <p:nvPr/>
        </p:nvSpPr>
        <p:spPr>
          <a:xfrm>
            <a:off x="4886814" y="6020629"/>
            <a:ext cx="1190245" cy="385395"/>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0058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523446" y="2754066"/>
            <a:ext cx="3077766" cy="615553"/>
          </a:xfrm>
          <a:prstGeom prst="rect">
            <a:avLst/>
          </a:prstGeom>
          <a:noFill/>
        </p:spPr>
        <p:txBody>
          <a:bodyPr wrap="none" lIns="0" tIns="0" rIns="0" bIns="0" rtlCol="0">
            <a:spAutoFit/>
          </a:bodyPr>
          <a:lstStyle/>
          <a:p>
            <a:pPr algn="ctr"/>
            <a:r>
              <a:rPr lang="zh-CN" altLang="en-US" sz="4000" dirty="0">
                <a:solidFill>
                  <a:schemeClr val="accent1"/>
                </a:solidFill>
              </a:rPr>
              <a:t>实验评估结果</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#03</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413888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0D6E983-324D-281E-3C3F-B36BFF7DA7E7}"/>
              </a:ext>
            </a:extLst>
          </p:cNvPr>
          <p:cNvGrpSpPr/>
          <p:nvPr/>
        </p:nvGrpSpPr>
        <p:grpSpPr>
          <a:xfrm>
            <a:off x="701358" y="837049"/>
            <a:ext cx="2105818" cy="461665"/>
            <a:chOff x="731838" y="1290635"/>
            <a:chExt cx="2105818" cy="461665"/>
          </a:xfrm>
        </p:grpSpPr>
        <p:grpSp>
          <p:nvGrpSpPr>
            <p:cNvPr id="61" name="组合 60">
              <a:extLst>
                <a:ext uri="{FF2B5EF4-FFF2-40B4-BE49-F238E27FC236}">
                  <a16:creationId xmlns:a16="http://schemas.microsoft.com/office/drawing/2014/main" id="{42C96CEE-3584-4608-A976-CE3C0870AE88}"/>
                </a:ext>
              </a:extLst>
            </p:cNvPr>
            <p:cNvGrpSpPr/>
            <p:nvPr/>
          </p:nvGrpSpPr>
          <p:grpSpPr>
            <a:xfrm>
              <a:off x="2411943" y="1291425"/>
              <a:ext cx="425713" cy="442041"/>
              <a:chOff x="5823870" y="1767426"/>
              <a:chExt cx="425713" cy="442041"/>
            </a:xfrm>
          </p:grpSpPr>
          <p:grpSp>
            <p:nvGrpSpPr>
              <p:cNvPr id="62" name="组合 61">
                <a:extLst>
                  <a:ext uri="{FF2B5EF4-FFF2-40B4-BE49-F238E27FC236}">
                    <a16:creationId xmlns:a16="http://schemas.microsoft.com/office/drawing/2014/main" id="{D98310E3-17BB-4D73-BCEC-625C3D21F266}"/>
                  </a:ext>
                </a:extLst>
              </p:cNvPr>
              <p:cNvGrpSpPr>
                <a:grpSpLocks noChangeAspect="1"/>
              </p:cNvGrpSpPr>
              <p:nvPr/>
            </p:nvGrpSpPr>
            <p:grpSpPr bwMode="auto">
              <a:xfrm rot="18923445">
                <a:off x="5963891" y="1767426"/>
                <a:ext cx="285692" cy="285786"/>
                <a:chOff x="14101" y="4437"/>
                <a:chExt cx="3056" cy="3057"/>
              </a:xfrm>
            </p:grpSpPr>
            <p:sp>
              <p:nvSpPr>
                <p:cNvPr id="66" name="任意多边形: 形状 65">
                  <a:extLst>
                    <a:ext uri="{FF2B5EF4-FFF2-40B4-BE49-F238E27FC236}">
                      <a16:creationId xmlns:a16="http://schemas.microsoft.com/office/drawing/2014/main" id="{C81321AB-D81D-467E-9D6F-803BEECDD616}"/>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67" name="任意多边形: 形状 66">
                  <a:extLst>
                    <a:ext uri="{FF2B5EF4-FFF2-40B4-BE49-F238E27FC236}">
                      <a16:creationId xmlns:a16="http://schemas.microsoft.com/office/drawing/2014/main" id="{375F98DA-61A2-4080-887D-931F35A57EC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3" name="组合 62">
                <a:extLst>
                  <a:ext uri="{FF2B5EF4-FFF2-40B4-BE49-F238E27FC236}">
                    <a16:creationId xmlns:a16="http://schemas.microsoft.com/office/drawing/2014/main" id="{E810992E-1E0F-4FB7-858C-DC1261F88AB7}"/>
                  </a:ext>
                </a:extLst>
              </p:cNvPr>
              <p:cNvGrpSpPr>
                <a:grpSpLocks noChangeAspect="1"/>
              </p:cNvGrpSpPr>
              <p:nvPr/>
            </p:nvGrpSpPr>
            <p:grpSpPr bwMode="auto">
              <a:xfrm rot="18923445">
                <a:off x="5823870" y="1809585"/>
                <a:ext cx="399751" cy="399882"/>
                <a:chOff x="14101" y="4437"/>
                <a:chExt cx="3056" cy="3057"/>
              </a:xfrm>
            </p:grpSpPr>
            <p:sp>
              <p:nvSpPr>
                <p:cNvPr id="64" name="任意多边形: 形状 63">
                  <a:extLst>
                    <a:ext uri="{FF2B5EF4-FFF2-40B4-BE49-F238E27FC236}">
                      <a16:creationId xmlns:a16="http://schemas.microsoft.com/office/drawing/2014/main" id="{B8D98CDA-8A91-4323-B5EF-B56A6E9D6F2D}"/>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65" name="任意多边形: 形状 64">
                  <a:extLst>
                    <a:ext uri="{FF2B5EF4-FFF2-40B4-BE49-F238E27FC236}">
                      <a16:creationId xmlns:a16="http://schemas.microsoft.com/office/drawing/2014/main" id="{6B6603DF-4BF0-4BFC-9F99-6AE495D68910}"/>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0" name="文本框 59">
              <a:extLst>
                <a:ext uri="{FF2B5EF4-FFF2-40B4-BE49-F238E27FC236}">
                  <a16:creationId xmlns:a16="http://schemas.microsoft.com/office/drawing/2014/main" id="{6A4ACE47-E770-47BD-B31C-FC56151B7EB6}"/>
                </a:ext>
              </a:extLst>
            </p:cNvPr>
            <p:cNvSpPr txBox="1"/>
            <p:nvPr/>
          </p:nvSpPr>
          <p:spPr>
            <a:xfrm>
              <a:off x="731838" y="1290635"/>
              <a:ext cx="1545295"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实验结果</a:t>
              </a:r>
            </a:p>
          </p:txBody>
        </p:sp>
      </p:grpSp>
      <p:sp>
        <p:nvSpPr>
          <p:cNvPr id="58" name="文本框 57">
            <a:extLst>
              <a:ext uri="{FF2B5EF4-FFF2-40B4-BE49-F238E27FC236}">
                <a16:creationId xmlns:a16="http://schemas.microsoft.com/office/drawing/2014/main" id="{FFCEC7EA-2447-4104-9EAF-FD5DC1CB1DA3}"/>
              </a:ext>
            </a:extLst>
          </p:cNvPr>
          <p:cNvSpPr txBox="1"/>
          <p:nvPr/>
        </p:nvSpPr>
        <p:spPr>
          <a:xfrm>
            <a:off x="1128437" y="3258044"/>
            <a:ext cx="8015016"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1.SpaceDRC</a:t>
            </a:r>
            <a:r>
              <a:rPr lang="zh-CN" altLang="en-US" sz="2500" dirty="0">
                <a:solidFill>
                  <a:schemeClr val="tx1">
                    <a:lumMod val="85000"/>
                    <a:lumOff val="15000"/>
                  </a:schemeClr>
                </a:solidFill>
                <a:latin typeface="+mj-ea"/>
                <a:ea typeface="+mj-ea"/>
              </a:rPr>
              <a:t>非常高效地发现了所有存在的数据竞争缺陷</a:t>
            </a:r>
            <a:r>
              <a:rPr lang="zh-CN" altLang="en-US" sz="2500" b="1" dirty="0">
                <a:solidFill>
                  <a:schemeClr val="tx1">
                    <a:lumMod val="85000"/>
                    <a:lumOff val="15000"/>
                  </a:schemeClr>
                </a:solidFill>
                <a:latin typeface="+mj-ea"/>
                <a:ea typeface="+mj-ea"/>
              </a:rPr>
              <a:t>。</a:t>
            </a:r>
          </a:p>
        </p:txBody>
      </p:sp>
      <p:grpSp>
        <p:nvGrpSpPr>
          <p:cNvPr id="20" name="组合 19">
            <a:extLst>
              <a:ext uri="{FF2B5EF4-FFF2-40B4-BE49-F238E27FC236}">
                <a16:creationId xmlns:a16="http://schemas.microsoft.com/office/drawing/2014/main" id="{588281EF-8178-4380-A8E8-5672D60662B3}"/>
              </a:ext>
            </a:extLst>
          </p:cNvPr>
          <p:cNvGrpSpPr/>
          <p:nvPr/>
        </p:nvGrpSpPr>
        <p:grpSpPr>
          <a:xfrm rot="12109179">
            <a:off x="10647664" y="227163"/>
            <a:ext cx="2327172" cy="2327712"/>
            <a:chOff x="18351500" y="3723568"/>
            <a:chExt cx="4878842" cy="4879972"/>
          </a:xfrm>
        </p:grpSpPr>
        <p:sp>
          <p:nvSpPr>
            <p:cNvPr id="21" name="任意多边形: 形状 20">
              <a:extLst>
                <a:ext uri="{FF2B5EF4-FFF2-40B4-BE49-F238E27FC236}">
                  <a16:creationId xmlns:a16="http://schemas.microsoft.com/office/drawing/2014/main" id="{11FBF39D-8D62-486E-9AB3-42815465FC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2" name="任意多边形: 形状 21">
              <a:extLst>
                <a:ext uri="{FF2B5EF4-FFF2-40B4-BE49-F238E27FC236}">
                  <a16:creationId xmlns:a16="http://schemas.microsoft.com/office/drawing/2014/main" id="{7037A61B-B097-40F2-BEEE-01939865E2F6}"/>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25" name="任意多边形: 形状 24">
            <a:extLst>
              <a:ext uri="{FF2B5EF4-FFF2-40B4-BE49-F238E27FC236}">
                <a16:creationId xmlns:a16="http://schemas.microsoft.com/office/drawing/2014/main" id="{E7BD0CA6-57F4-4BEC-9576-2F8614BB3433}"/>
              </a:ext>
            </a:extLst>
          </p:cNvPr>
          <p:cNvSpPr>
            <a:spLocks noEditPoints="1"/>
          </p:cNvSpPr>
          <p:nvPr/>
        </p:nvSpPr>
        <p:spPr bwMode="auto">
          <a:xfrm rot="18863091">
            <a:off x="10932914" y="1710476"/>
            <a:ext cx="1284904" cy="1285323"/>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27" name="文本框 26">
            <a:extLst>
              <a:ext uri="{FF2B5EF4-FFF2-40B4-BE49-F238E27FC236}">
                <a16:creationId xmlns:a16="http://schemas.microsoft.com/office/drawing/2014/main" id="{2E7ABC51-48B7-422E-8A64-6E03782E21EF}"/>
              </a:ext>
            </a:extLst>
          </p:cNvPr>
          <p:cNvSpPr txBox="1"/>
          <p:nvPr/>
        </p:nvSpPr>
        <p:spPr>
          <a:xfrm>
            <a:off x="1128436" y="3748729"/>
            <a:ext cx="8015016"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2.</a:t>
            </a:r>
            <a:r>
              <a:rPr lang="zh-CN" altLang="en-US" sz="2500" dirty="0">
                <a:solidFill>
                  <a:schemeClr val="tx1">
                    <a:lumMod val="85000"/>
                    <a:lumOff val="15000"/>
                  </a:schemeClr>
                </a:solidFill>
                <a:latin typeface="+mj-ea"/>
                <a:ea typeface="+mj-ea"/>
              </a:rPr>
              <a:t>与</a:t>
            </a:r>
            <a:r>
              <a:rPr lang="en-US" altLang="zh-CN" sz="2500" dirty="0">
                <a:solidFill>
                  <a:schemeClr val="tx1">
                    <a:lumMod val="85000"/>
                    <a:lumOff val="15000"/>
                  </a:schemeClr>
                </a:solidFill>
                <a:latin typeface="+mj-ea"/>
                <a:ea typeface="+mj-ea"/>
              </a:rPr>
              <a:t>H</a:t>
            </a:r>
            <a:r>
              <a:rPr lang="zh-CN" altLang="en-US" sz="2500" dirty="0">
                <a:solidFill>
                  <a:schemeClr val="tx1">
                    <a:lumMod val="85000"/>
                    <a:lumOff val="15000"/>
                  </a:schemeClr>
                </a:solidFill>
                <a:latin typeface="+mj-ea"/>
                <a:ea typeface="+mj-ea"/>
              </a:rPr>
              <a:t>．</a:t>
            </a:r>
            <a:r>
              <a:rPr lang="en-US" altLang="zh-CN" sz="2500" dirty="0" err="1">
                <a:solidFill>
                  <a:schemeClr val="tx1">
                    <a:lumMod val="85000"/>
                    <a:lumOff val="15000"/>
                  </a:schemeClr>
                </a:solidFill>
                <a:latin typeface="+mj-ea"/>
                <a:ea typeface="+mj-ea"/>
              </a:rPr>
              <a:t>RaceChecker</a:t>
            </a:r>
            <a:r>
              <a:rPr lang="zh-CN" altLang="en-US" sz="2500" dirty="0">
                <a:solidFill>
                  <a:schemeClr val="tx1">
                    <a:lumMod val="85000"/>
                    <a:lumOff val="15000"/>
                  </a:schemeClr>
                </a:solidFill>
                <a:latin typeface="+mj-ea"/>
                <a:ea typeface="+mj-ea"/>
              </a:rPr>
              <a:t>相比，</a:t>
            </a:r>
            <a:r>
              <a:rPr lang="en-US" altLang="zh-CN" sz="2500" dirty="0" err="1">
                <a:solidFill>
                  <a:schemeClr val="tx1">
                    <a:lumMod val="85000"/>
                    <a:lumOff val="15000"/>
                  </a:schemeClr>
                </a:solidFill>
                <a:latin typeface="+mj-ea"/>
                <a:ea typeface="+mj-ea"/>
              </a:rPr>
              <a:t>SpaceDRC</a:t>
            </a:r>
            <a:r>
              <a:rPr lang="zh-CN" altLang="en-US" sz="2500" dirty="0">
                <a:solidFill>
                  <a:schemeClr val="tx1">
                    <a:lumMod val="85000"/>
                    <a:lumOff val="15000"/>
                  </a:schemeClr>
                </a:solidFill>
                <a:latin typeface="+mj-ea"/>
                <a:ea typeface="+mj-ea"/>
              </a:rPr>
              <a:t>的误报率显著降低</a:t>
            </a:r>
            <a:r>
              <a:rPr lang="zh-CN" altLang="en-US" sz="2500" b="1" dirty="0">
                <a:solidFill>
                  <a:schemeClr val="tx1">
                    <a:lumMod val="85000"/>
                    <a:lumOff val="15000"/>
                  </a:schemeClr>
                </a:solidFill>
                <a:latin typeface="+mj-ea"/>
                <a:ea typeface="+mj-ea"/>
              </a:rPr>
              <a:t>。</a:t>
            </a:r>
          </a:p>
        </p:txBody>
      </p:sp>
      <p:sp>
        <p:nvSpPr>
          <p:cNvPr id="29" name="文本框 28">
            <a:extLst>
              <a:ext uri="{FF2B5EF4-FFF2-40B4-BE49-F238E27FC236}">
                <a16:creationId xmlns:a16="http://schemas.microsoft.com/office/drawing/2014/main" id="{9D4367A1-CE43-4D49-9B80-A645EF07AEB5}"/>
              </a:ext>
            </a:extLst>
          </p:cNvPr>
          <p:cNvSpPr txBox="1"/>
          <p:nvPr/>
        </p:nvSpPr>
        <p:spPr>
          <a:xfrm>
            <a:off x="1121223" y="4231329"/>
            <a:ext cx="7053214"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3.SpaceDRC</a:t>
            </a:r>
            <a:r>
              <a:rPr lang="zh-CN" altLang="en-US" sz="2500" dirty="0">
                <a:solidFill>
                  <a:schemeClr val="tx1">
                    <a:lumMod val="85000"/>
                    <a:lumOff val="15000"/>
                  </a:schemeClr>
                </a:solidFill>
                <a:latin typeface="+mj-ea"/>
                <a:ea typeface="+mj-ea"/>
              </a:rPr>
              <a:t>的分析结果大大缩减了可疑共享变量</a:t>
            </a:r>
            <a:r>
              <a:rPr lang="zh-CN" altLang="en-US" sz="2500" b="1" dirty="0">
                <a:solidFill>
                  <a:schemeClr val="tx1">
                    <a:lumMod val="85000"/>
                    <a:lumOff val="15000"/>
                  </a:schemeClr>
                </a:solidFill>
                <a:latin typeface="+mj-ea"/>
                <a:ea typeface="+mj-ea"/>
              </a:rPr>
              <a:t>。</a:t>
            </a:r>
          </a:p>
        </p:txBody>
      </p:sp>
      <p:cxnSp>
        <p:nvCxnSpPr>
          <p:cNvPr id="3" name="直接连接符 2">
            <a:extLst>
              <a:ext uri="{FF2B5EF4-FFF2-40B4-BE49-F238E27FC236}">
                <a16:creationId xmlns:a16="http://schemas.microsoft.com/office/drawing/2014/main" id="{BCD230E6-4A86-4387-BD7B-2CA53D23867F}"/>
              </a:ext>
            </a:extLst>
          </p:cNvPr>
          <p:cNvCxnSpPr/>
          <p:nvPr/>
        </p:nvCxnSpPr>
        <p:spPr>
          <a:xfrm>
            <a:off x="2725897" y="3289572"/>
            <a:ext cx="376260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7858134D-03C3-7236-D537-075382134D03}"/>
              </a:ext>
            </a:extLst>
          </p:cNvPr>
          <p:cNvPicPr>
            <a:picLocks noChangeAspect="1"/>
          </p:cNvPicPr>
          <p:nvPr/>
        </p:nvPicPr>
        <p:blipFill>
          <a:blip r:embed="rId2"/>
          <a:stretch>
            <a:fillRect/>
          </a:stretch>
        </p:blipFill>
        <p:spPr>
          <a:xfrm>
            <a:off x="1064753" y="1337560"/>
            <a:ext cx="9726382" cy="2000529"/>
          </a:xfrm>
          <a:prstGeom prst="rect">
            <a:avLst/>
          </a:prstGeom>
        </p:spPr>
      </p:pic>
      <p:sp>
        <p:nvSpPr>
          <p:cNvPr id="2" name="文本框 1">
            <a:extLst>
              <a:ext uri="{FF2B5EF4-FFF2-40B4-BE49-F238E27FC236}">
                <a16:creationId xmlns:a16="http://schemas.microsoft.com/office/drawing/2014/main" id="{C740BD84-4E1C-8FF2-BB0C-AFD6AE9417AD}"/>
              </a:ext>
            </a:extLst>
          </p:cNvPr>
          <p:cNvSpPr txBox="1"/>
          <p:nvPr/>
        </p:nvSpPr>
        <p:spPr>
          <a:xfrm>
            <a:off x="1064753" y="4797595"/>
            <a:ext cx="9023304"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4.</a:t>
            </a:r>
            <a:r>
              <a:rPr lang="zh-CN" altLang="en-US" sz="2500" dirty="0">
                <a:solidFill>
                  <a:schemeClr val="tx1">
                    <a:lumMod val="85000"/>
                    <a:lumOff val="15000"/>
                  </a:schemeClr>
                </a:solidFill>
                <a:latin typeface="+mj-ea"/>
                <a:ea typeface="+mj-ea"/>
              </a:rPr>
              <a:t>同时即使该方法效率更高且误报率低，但依旧存在少量误</a:t>
            </a:r>
            <a:r>
              <a:rPr lang="zh-CN" altLang="en-US" sz="2500" b="1" dirty="0">
                <a:solidFill>
                  <a:schemeClr val="tx1">
                    <a:lumMod val="85000"/>
                    <a:lumOff val="15000"/>
                  </a:schemeClr>
                </a:solidFill>
                <a:latin typeface="+mj-ea"/>
                <a:ea typeface="+mj-ea"/>
              </a:rPr>
              <a:t>报。</a:t>
            </a:r>
          </a:p>
        </p:txBody>
      </p:sp>
    </p:spTree>
    <p:extLst>
      <p:ext uri="{BB962C8B-B14F-4D97-AF65-F5344CB8AC3E}">
        <p14:creationId xmlns:p14="http://schemas.microsoft.com/office/powerpoint/2010/main" val="3327412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42C96CEE-3584-4608-A976-CE3C0870AE88}"/>
              </a:ext>
            </a:extLst>
          </p:cNvPr>
          <p:cNvGrpSpPr/>
          <p:nvPr/>
        </p:nvGrpSpPr>
        <p:grpSpPr>
          <a:xfrm>
            <a:off x="3128381" y="1310259"/>
            <a:ext cx="425713" cy="442041"/>
            <a:chOff x="5823870" y="1767426"/>
            <a:chExt cx="425713" cy="442041"/>
          </a:xfrm>
        </p:grpSpPr>
        <p:grpSp>
          <p:nvGrpSpPr>
            <p:cNvPr id="62" name="组合 61">
              <a:extLst>
                <a:ext uri="{FF2B5EF4-FFF2-40B4-BE49-F238E27FC236}">
                  <a16:creationId xmlns:a16="http://schemas.microsoft.com/office/drawing/2014/main" id="{D98310E3-17BB-4D73-BCEC-625C3D21F266}"/>
                </a:ext>
              </a:extLst>
            </p:cNvPr>
            <p:cNvGrpSpPr>
              <a:grpSpLocks noChangeAspect="1"/>
            </p:cNvGrpSpPr>
            <p:nvPr/>
          </p:nvGrpSpPr>
          <p:grpSpPr bwMode="auto">
            <a:xfrm rot="18923445">
              <a:off x="5963891" y="1767426"/>
              <a:ext cx="285692" cy="285786"/>
              <a:chOff x="14101" y="4437"/>
              <a:chExt cx="3056" cy="3057"/>
            </a:xfrm>
          </p:grpSpPr>
          <p:sp>
            <p:nvSpPr>
              <p:cNvPr id="66" name="任意多边形: 形状 65">
                <a:extLst>
                  <a:ext uri="{FF2B5EF4-FFF2-40B4-BE49-F238E27FC236}">
                    <a16:creationId xmlns:a16="http://schemas.microsoft.com/office/drawing/2014/main" id="{C81321AB-D81D-467E-9D6F-803BEECDD616}"/>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67" name="任意多边形: 形状 66">
                <a:extLst>
                  <a:ext uri="{FF2B5EF4-FFF2-40B4-BE49-F238E27FC236}">
                    <a16:creationId xmlns:a16="http://schemas.microsoft.com/office/drawing/2014/main" id="{375F98DA-61A2-4080-887D-931F35A57EC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3" name="组合 62">
              <a:extLst>
                <a:ext uri="{FF2B5EF4-FFF2-40B4-BE49-F238E27FC236}">
                  <a16:creationId xmlns:a16="http://schemas.microsoft.com/office/drawing/2014/main" id="{E810992E-1E0F-4FB7-858C-DC1261F88AB7}"/>
                </a:ext>
              </a:extLst>
            </p:cNvPr>
            <p:cNvGrpSpPr>
              <a:grpSpLocks noChangeAspect="1"/>
            </p:cNvGrpSpPr>
            <p:nvPr/>
          </p:nvGrpSpPr>
          <p:grpSpPr bwMode="auto">
            <a:xfrm rot="18923445">
              <a:off x="5823870" y="1809585"/>
              <a:ext cx="399751" cy="399882"/>
              <a:chOff x="14101" y="4437"/>
              <a:chExt cx="3056" cy="3057"/>
            </a:xfrm>
          </p:grpSpPr>
          <p:sp>
            <p:nvSpPr>
              <p:cNvPr id="64" name="任意多边形: 形状 63">
                <a:extLst>
                  <a:ext uri="{FF2B5EF4-FFF2-40B4-BE49-F238E27FC236}">
                    <a16:creationId xmlns:a16="http://schemas.microsoft.com/office/drawing/2014/main" id="{B8D98CDA-8A91-4323-B5EF-B56A6E9D6F2D}"/>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65" name="任意多边形: 形状 64">
                <a:extLst>
                  <a:ext uri="{FF2B5EF4-FFF2-40B4-BE49-F238E27FC236}">
                    <a16:creationId xmlns:a16="http://schemas.microsoft.com/office/drawing/2014/main" id="{6B6603DF-4BF0-4BFC-9F99-6AE495D68910}"/>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0" name="文本框 59">
            <a:extLst>
              <a:ext uri="{FF2B5EF4-FFF2-40B4-BE49-F238E27FC236}">
                <a16:creationId xmlns:a16="http://schemas.microsoft.com/office/drawing/2014/main" id="{6A4ACE47-E770-47BD-B31C-FC56151B7EB6}"/>
              </a:ext>
            </a:extLst>
          </p:cNvPr>
          <p:cNvSpPr txBox="1"/>
          <p:nvPr/>
        </p:nvSpPr>
        <p:spPr>
          <a:xfrm>
            <a:off x="731838" y="1290635"/>
            <a:ext cx="2317942"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工程应用情况</a:t>
            </a:r>
          </a:p>
        </p:txBody>
      </p:sp>
      <p:sp>
        <p:nvSpPr>
          <p:cNvPr id="58" name="文本框 57">
            <a:extLst>
              <a:ext uri="{FF2B5EF4-FFF2-40B4-BE49-F238E27FC236}">
                <a16:creationId xmlns:a16="http://schemas.microsoft.com/office/drawing/2014/main" id="{FFCEC7EA-2447-4104-9EAF-FD5DC1CB1DA3}"/>
              </a:ext>
            </a:extLst>
          </p:cNvPr>
          <p:cNvSpPr txBox="1"/>
          <p:nvPr/>
        </p:nvSpPr>
        <p:spPr>
          <a:xfrm>
            <a:off x="1053164" y="2071602"/>
            <a:ext cx="7704338" cy="2308324"/>
          </a:xfrm>
          <a:prstGeom prst="rect">
            <a:avLst/>
          </a:prstGeom>
          <a:noFill/>
        </p:spPr>
        <p:txBody>
          <a:bodyPr wrap="square" lIns="0" tIns="0" rIns="0" bIns="0" rtlCol="0">
            <a:spAutoFit/>
          </a:bodyPr>
          <a:lstStyle/>
          <a:p>
            <a:r>
              <a:rPr lang="zh-CN" altLang="en-US" sz="2500" dirty="0">
                <a:solidFill>
                  <a:schemeClr val="tx1">
                    <a:lumMod val="85000"/>
                    <a:lumOff val="15000"/>
                  </a:schemeClr>
                </a:solidFill>
                <a:latin typeface="+mj-ea"/>
                <a:ea typeface="+mj-ea"/>
              </a:rPr>
              <a:t>    目前，</a:t>
            </a:r>
            <a:r>
              <a:rPr lang="en-US" altLang="zh-CN" sz="2500" dirty="0" err="1">
                <a:solidFill>
                  <a:schemeClr val="tx1">
                    <a:lumMod val="85000"/>
                    <a:lumOff val="15000"/>
                  </a:schemeClr>
                </a:solidFill>
                <a:latin typeface="+mj-ea"/>
                <a:ea typeface="+mj-ea"/>
              </a:rPr>
              <a:t>SpaceDRC</a:t>
            </a:r>
            <a:r>
              <a:rPr lang="zh-CN" altLang="en-US" sz="2500" dirty="0">
                <a:solidFill>
                  <a:schemeClr val="tx1">
                    <a:lumMod val="85000"/>
                    <a:lumOff val="15000"/>
                  </a:schemeClr>
                </a:solidFill>
                <a:latin typeface="+mj-ea"/>
                <a:ea typeface="+mj-ea"/>
              </a:rPr>
              <a:t>已经在载人航天、探月工程等重点型号的关键软件研制以及空间飞行器软件第三方独立 测试中进行了初步应用，有效弥补了当前工程实际中缺乏有效工具的不足．根据应用方的反馈，采用</a:t>
            </a:r>
            <a:r>
              <a:rPr lang="en-US" altLang="zh-CN" sz="2500" dirty="0" err="1">
                <a:solidFill>
                  <a:schemeClr val="tx1">
                    <a:lumMod val="85000"/>
                    <a:lumOff val="15000"/>
                  </a:schemeClr>
                </a:solidFill>
                <a:latin typeface="+mj-ea"/>
                <a:ea typeface="+mj-ea"/>
              </a:rPr>
              <a:t>SpaceDRC</a:t>
            </a:r>
            <a:r>
              <a:rPr lang="en-US" altLang="zh-CN" sz="2500" dirty="0">
                <a:solidFill>
                  <a:schemeClr val="tx1">
                    <a:lumMod val="85000"/>
                    <a:lumOff val="15000"/>
                  </a:schemeClr>
                </a:solidFill>
                <a:latin typeface="+mj-ea"/>
                <a:ea typeface="+mj-ea"/>
              </a:rPr>
              <a:t> </a:t>
            </a:r>
            <a:r>
              <a:rPr lang="zh-CN" altLang="en-US" sz="2500" dirty="0">
                <a:solidFill>
                  <a:schemeClr val="tx1">
                    <a:lumMod val="85000"/>
                    <a:lumOff val="15000"/>
                  </a:schemeClr>
                </a:solidFill>
                <a:latin typeface="+mj-ea"/>
                <a:ea typeface="+mj-ea"/>
              </a:rPr>
              <a:t>工具之后，中断数据竞争专项分析的效率提高了至少</a:t>
            </a:r>
            <a:r>
              <a:rPr lang="en-US" altLang="zh-CN" sz="2500" dirty="0">
                <a:solidFill>
                  <a:schemeClr val="tx1">
                    <a:lumMod val="85000"/>
                    <a:lumOff val="15000"/>
                  </a:schemeClr>
                </a:solidFill>
                <a:latin typeface="+mj-ea"/>
                <a:ea typeface="+mj-ea"/>
              </a:rPr>
              <a:t>5</a:t>
            </a:r>
            <a:r>
              <a:rPr lang="zh-CN" altLang="en-US" sz="2500" dirty="0">
                <a:solidFill>
                  <a:schemeClr val="tx1">
                    <a:lumMod val="85000"/>
                    <a:lumOff val="15000"/>
                  </a:schemeClr>
                </a:solidFill>
                <a:latin typeface="+mj-ea"/>
                <a:ea typeface="+mj-ea"/>
              </a:rPr>
              <a:t>倍，并且降低了问题遗漏的可能．</a:t>
            </a:r>
          </a:p>
        </p:txBody>
      </p:sp>
      <p:grpSp>
        <p:nvGrpSpPr>
          <p:cNvPr id="20" name="组合 19">
            <a:extLst>
              <a:ext uri="{FF2B5EF4-FFF2-40B4-BE49-F238E27FC236}">
                <a16:creationId xmlns:a16="http://schemas.microsoft.com/office/drawing/2014/main" id="{588281EF-8178-4380-A8E8-5672D60662B3}"/>
              </a:ext>
            </a:extLst>
          </p:cNvPr>
          <p:cNvGrpSpPr/>
          <p:nvPr/>
        </p:nvGrpSpPr>
        <p:grpSpPr>
          <a:xfrm rot="8100000">
            <a:off x="9887698" y="1049955"/>
            <a:ext cx="2327172" cy="2327712"/>
            <a:chOff x="18351500" y="3723568"/>
            <a:chExt cx="4878842" cy="4879972"/>
          </a:xfrm>
        </p:grpSpPr>
        <p:sp>
          <p:nvSpPr>
            <p:cNvPr id="21" name="任意多边形: 形状 20">
              <a:extLst>
                <a:ext uri="{FF2B5EF4-FFF2-40B4-BE49-F238E27FC236}">
                  <a16:creationId xmlns:a16="http://schemas.microsoft.com/office/drawing/2014/main" id="{11FBF39D-8D62-486E-9AB3-42815465FC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2" name="任意多边形: 形状 21">
              <a:extLst>
                <a:ext uri="{FF2B5EF4-FFF2-40B4-BE49-F238E27FC236}">
                  <a16:creationId xmlns:a16="http://schemas.microsoft.com/office/drawing/2014/main" id="{7037A61B-B097-40F2-BEEE-01939865E2F6}"/>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3" name="组合 22">
            <a:extLst>
              <a:ext uri="{FF2B5EF4-FFF2-40B4-BE49-F238E27FC236}">
                <a16:creationId xmlns:a16="http://schemas.microsoft.com/office/drawing/2014/main" id="{14163A5E-A838-4665-8117-3D7539E4678B}"/>
              </a:ext>
            </a:extLst>
          </p:cNvPr>
          <p:cNvGrpSpPr>
            <a:grpSpLocks noChangeAspect="1"/>
          </p:cNvGrpSpPr>
          <p:nvPr/>
        </p:nvGrpSpPr>
        <p:grpSpPr bwMode="auto">
          <a:xfrm rot="8100000">
            <a:off x="10881713" y="1283340"/>
            <a:ext cx="1284904" cy="1285324"/>
            <a:chOff x="14101" y="4437"/>
            <a:chExt cx="3056" cy="3057"/>
          </a:xfrm>
        </p:grpSpPr>
        <p:sp>
          <p:nvSpPr>
            <p:cNvPr id="24" name="任意多边形: 形状 23">
              <a:extLst>
                <a:ext uri="{FF2B5EF4-FFF2-40B4-BE49-F238E27FC236}">
                  <a16:creationId xmlns:a16="http://schemas.microsoft.com/office/drawing/2014/main" id="{A7E9B2C2-E5B1-4C6D-9AC9-F4382B1E27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5" name="任意多边形: 形状 24">
              <a:extLst>
                <a:ext uri="{FF2B5EF4-FFF2-40B4-BE49-F238E27FC236}">
                  <a16:creationId xmlns:a16="http://schemas.microsoft.com/office/drawing/2014/main" id="{E7BD0CA6-57F4-4BEC-9576-2F8614BB343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2991384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3497526" y="2754066"/>
            <a:ext cx="5129610" cy="615553"/>
          </a:xfrm>
          <a:prstGeom prst="rect">
            <a:avLst/>
          </a:prstGeom>
          <a:noFill/>
        </p:spPr>
        <p:txBody>
          <a:bodyPr wrap="none" lIns="0" tIns="0" rIns="0" bIns="0" rtlCol="0">
            <a:spAutoFit/>
          </a:bodyPr>
          <a:lstStyle/>
          <a:p>
            <a:pPr algn="ctr"/>
            <a:r>
              <a:rPr lang="zh-CN" altLang="en-US" sz="4000" dirty="0">
                <a:solidFill>
                  <a:schemeClr val="accent1"/>
                </a:solidFill>
              </a:rPr>
              <a:t>相关工作的介绍与总结</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#04</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277262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B4C81DEE-8D5A-68F2-7612-419C8B832762}"/>
              </a:ext>
            </a:extLst>
          </p:cNvPr>
          <p:cNvGrpSpPr/>
          <p:nvPr/>
        </p:nvGrpSpPr>
        <p:grpSpPr>
          <a:xfrm>
            <a:off x="783831" y="2629770"/>
            <a:ext cx="9661068" cy="1527451"/>
            <a:chOff x="783831" y="2629770"/>
            <a:chExt cx="9661068" cy="1527451"/>
          </a:xfrm>
        </p:grpSpPr>
        <p:sp>
          <p:nvSpPr>
            <p:cNvPr id="49" name="矩形: 圆角 48">
              <a:extLst>
                <a:ext uri="{FF2B5EF4-FFF2-40B4-BE49-F238E27FC236}">
                  <a16:creationId xmlns:a16="http://schemas.microsoft.com/office/drawing/2014/main" id="{71B4B901-8C36-4B6E-B1E2-B60C6AC834DA}"/>
                </a:ext>
              </a:extLst>
            </p:cNvPr>
            <p:cNvSpPr/>
            <p:nvPr/>
          </p:nvSpPr>
          <p:spPr>
            <a:xfrm>
              <a:off x="783831" y="2629770"/>
              <a:ext cx="9661068" cy="1527451"/>
            </a:xfrm>
            <a:prstGeom prst="roundRect">
              <a:avLst>
                <a:gd name="adj" fmla="val 10843"/>
              </a:avLst>
            </a:prstGeom>
            <a:gradFill flip="none" rotWithShape="1">
              <a:gsLst>
                <a:gs pos="0">
                  <a:schemeClr val="accent3">
                    <a:lumMod val="30000"/>
                    <a:lumOff val="7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solidFill>
                  <a:schemeClr val="accent1"/>
                </a:solidFill>
              </a:endParaRPr>
            </a:p>
          </p:txBody>
        </p:sp>
        <p:sp>
          <p:nvSpPr>
            <p:cNvPr id="54" name="文本框 53">
              <a:extLst>
                <a:ext uri="{FF2B5EF4-FFF2-40B4-BE49-F238E27FC236}">
                  <a16:creationId xmlns:a16="http://schemas.microsoft.com/office/drawing/2014/main" id="{53712146-F965-4B8F-9AB2-4345156816EB}"/>
                </a:ext>
              </a:extLst>
            </p:cNvPr>
            <p:cNvSpPr txBox="1"/>
            <p:nvPr/>
          </p:nvSpPr>
          <p:spPr>
            <a:xfrm>
              <a:off x="1112034" y="2685443"/>
              <a:ext cx="9189044" cy="1403013"/>
            </a:xfrm>
            <a:prstGeom prst="rect">
              <a:avLst/>
            </a:prstGeom>
            <a:noFill/>
          </p:spPr>
          <p:txBody>
            <a:bodyPr wrap="square" lIns="0" tIns="0" rIns="0" bIns="0" rtlCol="0">
              <a:spAutoFit/>
            </a:bodyPr>
            <a:lstStyle/>
            <a:p>
              <a:pPr algn="just">
                <a:lnSpc>
                  <a:spcPct val="125000"/>
                </a:lnSpc>
              </a:pPr>
              <a:r>
                <a:rPr lang="zh-CN" altLang="en-US" sz="1500" dirty="0">
                  <a:solidFill>
                    <a:schemeClr val="accent1"/>
                  </a:solidFill>
                  <a:latin typeface="+mn-ea"/>
                </a:rPr>
                <a:t>    鉴于此，本文以航天嵌入式软件真实数据竞争案例为基础，系统地研究了中断数据竞争的特征，提炼出</a:t>
              </a:r>
              <a:r>
                <a:rPr lang="en-US" altLang="zh-CN" sz="1500" dirty="0">
                  <a:solidFill>
                    <a:schemeClr val="accent1"/>
                  </a:solidFill>
                  <a:latin typeface="+mn-ea"/>
                </a:rPr>
                <a:t>7</a:t>
              </a:r>
              <a:r>
                <a:rPr lang="zh-CN" altLang="en-US" sz="1500" dirty="0">
                  <a:solidFill>
                    <a:schemeClr val="accent1"/>
                  </a:solidFill>
                  <a:latin typeface="+mn-ea"/>
                </a:rPr>
                <a:t>种缺陷模 式来准确刻画有害中断数据竞争；然后，针对其中最常见最易遗漏的单变量访问序模式，提出基于变量访问序模 式的检测方法．该方法采用抽象解释计算检测所需的各种不变式，在迭代过程中将变量访问链与给定缺陷模式 进行匹配实现数据竞争检测．本文的抽象解释采用了较简单的数值区间抽象域和适用于嵌入式软件的内存模 型，考虑了过程间摘要和中断并发，因此在保证一定精度的情况下仍然非常高效．</a:t>
              </a:r>
            </a:p>
          </p:txBody>
        </p:sp>
      </p:grpSp>
      <p:sp>
        <p:nvSpPr>
          <p:cNvPr id="42" name="文本框 41">
            <a:extLst>
              <a:ext uri="{FF2B5EF4-FFF2-40B4-BE49-F238E27FC236}">
                <a16:creationId xmlns:a16="http://schemas.microsoft.com/office/drawing/2014/main" id="{513E7B10-27A7-4B26-8CC8-9BE92FD51B3D}"/>
              </a:ext>
            </a:extLst>
          </p:cNvPr>
          <p:cNvSpPr txBox="1"/>
          <p:nvPr/>
        </p:nvSpPr>
        <p:spPr>
          <a:xfrm>
            <a:off x="7277367" y="5254845"/>
            <a:ext cx="205184" cy="276999"/>
          </a:xfrm>
          <a:prstGeom prst="rect">
            <a:avLst/>
          </a:prstGeom>
          <a:noFill/>
        </p:spPr>
        <p:txBody>
          <a:bodyPr wrap="none" lIns="0" tIns="0" rIns="0" bIns="0" rtlCol="0">
            <a:spAutoFit/>
          </a:bodyPr>
          <a:lstStyle/>
          <a:p>
            <a:r>
              <a:rPr lang="en-US" altLang="zh-CN" b="1" dirty="0">
                <a:solidFill>
                  <a:schemeClr val="bg1"/>
                </a:solidFill>
              </a:rPr>
              <a:t>%</a:t>
            </a:r>
            <a:endParaRPr lang="zh-CN" altLang="en-US" b="1" dirty="0">
              <a:solidFill>
                <a:schemeClr val="bg1"/>
              </a:solidFill>
            </a:endParaRPr>
          </a:p>
        </p:txBody>
      </p:sp>
      <p:grpSp>
        <p:nvGrpSpPr>
          <p:cNvPr id="30" name="组合 29">
            <a:extLst>
              <a:ext uri="{FF2B5EF4-FFF2-40B4-BE49-F238E27FC236}">
                <a16:creationId xmlns:a16="http://schemas.microsoft.com/office/drawing/2014/main" id="{C94B62FA-472E-9DDB-22B5-1CFC1063FBE7}"/>
              </a:ext>
            </a:extLst>
          </p:cNvPr>
          <p:cNvGrpSpPr/>
          <p:nvPr/>
        </p:nvGrpSpPr>
        <p:grpSpPr>
          <a:xfrm>
            <a:off x="731838" y="964688"/>
            <a:ext cx="9713061" cy="1297746"/>
            <a:chOff x="109669" y="1183156"/>
            <a:chExt cx="8772692" cy="1848541"/>
          </a:xfrm>
        </p:grpSpPr>
        <p:sp>
          <p:nvSpPr>
            <p:cNvPr id="15" name="矩形: 圆角 14">
              <a:extLst>
                <a:ext uri="{FF2B5EF4-FFF2-40B4-BE49-F238E27FC236}">
                  <a16:creationId xmlns:a16="http://schemas.microsoft.com/office/drawing/2014/main" id="{D66947AA-1083-4323-81E3-B1271BD69F82}"/>
                </a:ext>
              </a:extLst>
            </p:cNvPr>
            <p:cNvSpPr/>
            <p:nvPr/>
          </p:nvSpPr>
          <p:spPr>
            <a:xfrm>
              <a:off x="109669" y="1183156"/>
              <a:ext cx="8772692" cy="1848541"/>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14" name="文本框 13">
              <a:extLst>
                <a:ext uri="{FF2B5EF4-FFF2-40B4-BE49-F238E27FC236}">
                  <a16:creationId xmlns:a16="http://schemas.microsoft.com/office/drawing/2014/main" id="{5D935F56-33DB-44DF-B410-32439FA92DE6}"/>
                </a:ext>
              </a:extLst>
            </p:cNvPr>
            <p:cNvSpPr txBox="1"/>
            <p:nvPr/>
          </p:nvSpPr>
          <p:spPr>
            <a:xfrm>
              <a:off x="446325" y="1330576"/>
              <a:ext cx="7934443" cy="1335935"/>
            </a:xfrm>
            <a:prstGeom prst="rect">
              <a:avLst/>
            </a:prstGeom>
            <a:noFill/>
          </p:spPr>
          <p:txBody>
            <a:bodyPr wrap="square" lIns="0" tIns="0" rIns="0" bIns="0" rtlCol="0">
              <a:spAutoFit/>
            </a:bodyPr>
            <a:lstStyle/>
            <a:p>
              <a:pPr algn="just">
                <a:lnSpc>
                  <a:spcPct val="125000"/>
                </a:lnSpc>
              </a:pPr>
              <a:r>
                <a:rPr lang="zh-CN" altLang="en-US" sz="1500" dirty="0">
                  <a:solidFill>
                    <a:schemeClr val="bg1"/>
                  </a:solidFill>
                  <a:latin typeface="+mn-ea"/>
                </a:rPr>
                <a:t>    如何精确地检测中断数据竞争缺陷，是工业界和学术界研究的热点，但目前仍缺少适用的研究成果．一方面，常见的用于多线程数据竞争检测的方法，如锁集算法，几乎都基于特定同步机制，并不适用于中断数据竞争；另一方面，绝大多数中断数据竞争是良性的，因此，面向数据竞争定义的检测方法不可避免会出现大量误报</a:t>
              </a:r>
            </a:p>
          </p:txBody>
        </p:sp>
      </p:grpSp>
      <p:grpSp>
        <p:nvGrpSpPr>
          <p:cNvPr id="16" name="组合 15">
            <a:extLst>
              <a:ext uri="{FF2B5EF4-FFF2-40B4-BE49-F238E27FC236}">
                <a16:creationId xmlns:a16="http://schemas.microsoft.com/office/drawing/2014/main" id="{C2885FF9-3F4E-AD1B-4CC0-FBB099A66F53}"/>
              </a:ext>
            </a:extLst>
          </p:cNvPr>
          <p:cNvGrpSpPr/>
          <p:nvPr/>
        </p:nvGrpSpPr>
        <p:grpSpPr>
          <a:xfrm>
            <a:off x="570227" y="337227"/>
            <a:ext cx="1338071" cy="461665"/>
            <a:chOff x="749336" y="1290781"/>
            <a:chExt cx="1338071" cy="461665"/>
          </a:xfrm>
        </p:grpSpPr>
        <p:grpSp>
          <p:nvGrpSpPr>
            <p:cNvPr id="17" name="组合 16">
              <a:extLst>
                <a:ext uri="{FF2B5EF4-FFF2-40B4-BE49-F238E27FC236}">
                  <a16:creationId xmlns:a16="http://schemas.microsoft.com/office/drawing/2014/main" id="{F5F47E71-80CC-ED8D-B14A-C8D369BCE560}"/>
                </a:ext>
              </a:extLst>
            </p:cNvPr>
            <p:cNvGrpSpPr/>
            <p:nvPr/>
          </p:nvGrpSpPr>
          <p:grpSpPr>
            <a:xfrm>
              <a:off x="1661694" y="1310259"/>
              <a:ext cx="425713" cy="442041"/>
              <a:chOff x="5823870" y="1767426"/>
              <a:chExt cx="425713" cy="442041"/>
            </a:xfrm>
          </p:grpSpPr>
          <p:grpSp>
            <p:nvGrpSpPr>
              <p:cNvPr id="19" name="组合 18">
                <a:extLst>
                  <a:ext uri="{FF2B5EF4-FFF2-40B4-BE49-F238E27FC236}">
                    <a16:creationId xmlns:a16="http://schemas.microsoft.com/office/drawing/2014/main" id="{952F44E4-DDC0-41A8-DDEF-98311C09A416}"/>
                  </a:ext>
                </a:extLst>
              </p:cNvPr>
              <p:cNvGrpSpPr>
                <a:grpSpLocks noChangeAspect="1"/>
              </p:cNvGrpSpPr>
              <p:nvPr/>
            </p:nvGrpSpPr>
            <p:grpSpPr bwMode="auto">
              <a:xfrm rot="18923445">
                <a:off x="5963891" y="1767426"/>
                <a:ext cx="285692" cy="285786"/>
                <a:chOff x="14101" y="4437"/>
                <a:chExt cx="3056" cy="3057"/>
              </a:xfrm>
            </p:grpSpPr>
            <p:sp>
              <p:nvSpPr>
                <p:cNvPr id="23" name="任意多边形: 形状 22">
                  <a:extLst>
                    <a:ext uri="{FF2B5EF4-FFF2-40B4-BE49-F238E27FC236}">
                      <a16:creationId xmlns:a16="http://schemas.microsoft.com/office/drawing/2014/main" id="{319F9129-65A8-D167-0CAA-E30E5BC160E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4" name="任意多边形: 形状 23">
                  <a:extLst>
                    <a:ext uri="{FF2B5EF4-FFF2-40B4-BE49-F238E27FC236}">
                      <a16:creationId xmlns:a16="http://schemas.microsoft.com/office/drawing/2014/main" id="{9272E4C6-5917-DE6D-6EB6-C2504ED66D9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0" name="组合 19">
                <a:extLst>
                  <a:ext uri="{FF2B5EF4-FFF2-40B4-BE49-F238E27FC236}">
                    <a16:creationId xmlns:a16="http://schemas.microsoft.com/office/drawing/2014/main" id="{924C217D-0FD1-6CA7-8C6D-1827EFCC109F}"/>
                  </a:ext>
                </a:extLst>
              </p:cNvPr>
              <p:cNvGrpSpPr>
                <a:grpSpLocks noChangeAspect="1"/>
              </p:cNvGrpSpPr>
              <p:nvPr/>
            </p:nvGrpSpPr>
            <p:grpSpPr bwMode="auto">
              <a:xfrm rot="18923445">
                <a:off x="5823870" y="1809585"/>
                <a:ext cx="399751" cy="399882"/>
                <a:chOff x="14101" y="4437"/>
                <a:chExt cx="3056" cy="3057"/>
              </a:xfrm>
            </p:grpSpPr>
            <p:sp>
              <p:nvSpPr>
                <p:cNvPr id="21" name="任意多边形: 形状 20">
                  <a:extLst>
                    <a:ext uri="{FF2B5EF4-FFF2-40B4-BE49-F238E27FC236}">
                      <a16:creationId xmlns:a16="http://schemas.microsoft.com/office/drawing/2014/main" id="{4E0B7F12-B637-68D3-E325-E4BE38CFB38F}"/>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22" name="任意多边形: 形状 21">
                  <a:extLst>
                    <a:ext uri="{FF2B5EF4-FFF2-40B4-BE49-F238E27FC236}">
                      <a16:creationId xmlns:a16="http://schemas.microsoft.com/office/drawing/2014/main" id="{67C97C0A-F91F-0498-CAF3-7F31C072C158}"/>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8" name="文本框 17">
              <a:extLst>
                <a:ext uri="{FF2B5EF4-FFF2-40B4-BE49-F238E27FC236}">
                  <a16:creationId xmlns:a16="http://schemas.microsoft.com/office/drawing/2014/main" id="{6090F913-A694-52E0-E39C-6B99100A9A7F}"/>
                </a:ext>
              </a:extLst>
            </p:cNvPr>
            <p:cNvSpPr txBox="1"/>
            <p:nvPr/>
          </p:nvSpPr>
          <p:spPr>
            <a:xfrm>
              <a:off x="749336" y="1290781"/>
              <a:ext cx="772647"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总结</a:t>
              </a:r>
            </a:p>
          </p:txBody>
        </p:sp>
      </p:grpSp>
      <p:grpSp>
        <p:nvGrpSpPr>
          <p:cNvPr id="26" name="组合 25">
            <a:extLst>
              <a:ext uri="{FF2B5EF4-FFF2-40B4-BE49-F238E27FC236}">
                <a16:creationId xmlns:a16="http://schemas.microsoft.com/office/drawing/2014/main" id="{30A02D75-BAEF-CB6A-D639-2C7BF359B212}"/>
              </a:ext>
            </a:extLst>
          </p:cNvPr>
          <p:cNvGrpSpPr/>
          <p:nvPr/>
        </p:nvGrpSpPr>
        <p:grpSpPr>
          <a:xfrm rot="8100000">
            <a:off x="9923833" y="842203"/>
            <a:ext cx="2327172" cy="2327712"/>
            <a:chOff x="18351500" y="3723568"/>
            <a:chExt cx="4878842" cy="4879972"/>
          </a:xfrm>
        </p:grpSpPr>
        <p:sp>
          <p:nvSpPr>
            <p:cNvPr id="27" name="任意多边形: 形状 26">
              <a:extLst>
                <a:ext uri="{FF2B5EF4-FFF2-40B4-BE49-F238E27FC236}">
                  <a16:creationId xmlns:a16="http://schemas.microsoft.com/office/drawing/2014/main" id="{EC247AAB-74C1-8D30-4CD9-03835F27E89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F665A6C1-6584-050E-3671-0AC8379F8631}"/>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8" name="组合 47">
            <a:extLst>
              <a:ext uri="{FF2B5EF4-FFF2-40B4-BE49-F238E27FC236}">
                <a16:creationId xmlns:a16="http://schemas.microsoft.com/office/drawing/2014/main" id="{F49D01A3-8FE1-02AB-CD05-0FA5DB77A24E}"/>
              </a:ext>
            </a:extLst>
          </p:cNvPr>
          <p:cNvGrpSpPr/>
          <p:nvPr/>
        </p:nvGrpSpPr>
        <p:grpSpPr>
          <a:xfrm>
            <a:off x="731837" y="4413715"/>
            <a:ext cx="9713061" cy="1629130"/>
            <a:chOff x="109669" y="980664"/>
            <a:chExt cx="8864649" cy="1962431"/>
          </a:xfrm>
        </p:grpSpPr>
        <p:sp>
          <p:nvSpPr>
            <p:cNvPr id="57" name="矩形: 圆角 56">
              <a:extLst>
                <a:ext uri="{FF2B5EF4-FFF2-40B4-BE49-F238E27FC236}">
                  <a16:creationId xmlns:a16="http://schemas.microsoft.com/office/drawing/2014/main" id="{DE29640B-E2A5-4D3E-5092-8C57FCCF804A}"/>
                </a:ext>
              </a:extLst>
            </p:cNvPr>
            <p:cNvSpPr/>
            <p:nvPr/>
          </p:nvSpPr>
          <p:spPr>
            <a:xfrm>
              <a:off x="109669" y="980664"/>
              <a:ext cx="8864649" cy="1962431"/>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58" name="文本框 57">
              <a:extLst>
                <a:ext uri="{FF2B5EF4-FFF2-40B4-BE49-F238E27FC236}">
                  <a16:creationId xmlns:a16="http://schemas.microsoft.com/office/drawing/2014/main" id="{AB3992AF-A973-4C13-058E-70E0D7C88DBB}"/>
                </a:ext>
              </a:extLst>
            </p:cNvPr>
            <p:cNvSpPr txBox="1"/>
            <p:nvPr/>
          </p:nvSpPr>
          <p:spPr>
            <a:xfrm>
              <a:off x="475768" y="1136664"/>
              <a:ext cx="7934443" cy="1429898"/>
            </a:xfrm>
            <a:prstGeom prst="rect">
              <a:avLst/>
            </a:prstGeom>
            <a:noFill/>
          </p:spPr>
          <p:txBody>
            <a:bodyPr wrap="square" lIns="0" tIns="0" rIns="0" bIns="0" rtlCol="0">
              <a:spAutoFit/>
            </a:bodyPr>
            <a:lstStyle/>
            <a:p>
              <a:pPr algn="just">
                <a:lnSpc>
                  <a:spcPct val="125000"/>
                </a:lnSpc>
              </a:pPr>
              <a:r>
                <a:rPr lang="zh-CN" altLang="en-US" sz="1500" dirty="0">
                  <a:solidFill>
                    <a:schemeClr val="bg1"/>
                  </a:solidFill>
                  <a:latin typeface="+mn-ea"/>
                </a:rPr>
                <a:t>    本文实现了中断数据竞争检测 工具</a:t>
              </a:r>
              <a:r>
                <a:rPr lang="en-US" altLang="zh-CN" sz="1500" dirty="0" err="1">
                  <a:solidFill>
                    <a:schemeClr val="bg1"/>
                  </a:solidFill>
                  <a:latin typeface="+mn-ea"/>
                </a:rPr>
                <a:t>SpaceDRC</a:t>
              </a:r>
              <a:r>
                <a:rPr lang="zh-CN" altLang="en-US" sz="1500" dirty="0">
                  <a:solidFill>
                    <a:schemeClr val="bg1"/>
                  </a:solidFill>
                  <a:latin typeface="+mn-ea"/>
                </a:rPr>
                <a:t>，并在</a:t>
              </a:r>
              <a:r>
                <a:rPr lang="en-US" altLang="zh-CN" sz="1500" dirty="0">
                  <a:solidFill>
                    <a:schemeClr val="bg1"/>
                  </a:solidFill>
                  <a:latin typeface="+mn-ea"/>
                </a:rPr>
                <a:t>4</a:t>
              </a:r>
              <a:r>
                <a:rPr lang="zh-CN" altLang="en-US" sz="1500" dirty="0">
                  <a:solidFill>
                    <a:schemeClr val="bg1"/>
                  </a:solidFill>
                  <a:latin typeface="+mn-ea"/>
                </a:rPr>
                <a:t>个真实航天嵌入式软件上进行了实验评估．结果表明，</a:t>
              </a:r>
              <a:r>
                <a:rPr lang="en-US" altLang="zh-CN" sz="1500" dirty="0" err="1">
                  <a:solidFill>
                    <a:schemeClr val="bg1"/>
                  </a:solidFill>
                  <a:latin typeface="+mn-ea"/>
                </a:rPr>
                <a:t>SpaceDRC</a:t>
              </a:r>
              <a:r>
                <a:rPr lang="zh-CN" altLang="en-US" sz="1500" dirty="0">
                  <a:solidFill>
                    <a:schemeClr val="bg1"/>
                  </a:solidFill>
                  <a:latin typeface="+mn-ea"/>
                </a:rPr>
                <a:t>能够非常高效地检测出 真正的数据竞争缺陷．同时，</a:t>
              </a:r>
              <a:r>
                <a:rPr lang="en-US" altLang="zh-CN" sz="1500" dirty="0" err="1">
                  <a:solidFill>
                    <a:schemeClr val="bg1"/>
                  </a:solidFill>
                  <a:latin typeface="+mn-ea"/>
                </a:rPr>
                <a:t>SpaceDRC</a:t>
              </a:r>
              <a:r>
                <a:rPr lang="zh-CN" altLang="en-US" sz="1500" dirty="0">
                  <a:solidFill>
                    <a:schemeClr val="bg1"/>
                  </a:solidFill>
                  <a:latin typeface="+mn-ea"/>
                </a:rPr>
                <a:t>能够将中断数据竞争人工分析时对共享变量的关注集缩小到很小的范 围．本文对</a:t>
              </a:r>
              <a:r>
                <a:rPr lang="en-US" altLang="zh-CN" sz="1500" dirty="0" err="1">
                  <a:solidFill>
                    <a:schemeClr val="bg1"/>
                  </a:solidFill>
                  <a:latin typeface="+mn-ea"/>
                </a:rPr>
                <a:t>SpaceDRC</a:t>
              </a:r>
              <a:r>
                <a:rPr lang="zh-CN" altLang="en-US" sz="1500" dirty="0">
                  <a:solidFill>
                    <a:schemeClr val="bg1"/>
                  </a:solidFill>
                  <a:latin typeface="+mn-ea"/>
                </a:rPr>
                <a:t>的误报情况进行了深入探讨，为进一步改进研究提供了基础．在多个航天型号软件研制中 应用的结果表明，</a:t>
              </a:r>
              <a:r>
                <a:rPr lang="en-US" altLang="zh-CN" sz="1500" dirty="0" err="1">
                  <a:solidFill>
                    <a:schemeClr val="bg1"/>
                  </a:solidFill>
                  <a:latin typeface="+mn-ea"/>
                </a:rPr>
                <a:t>SpaceDRC</a:t>
              </a:r>
              <a:r>
                <a:rPr lang="zh-CN" altLang="en-US" sz="1500" dirty="0">
                  <a:solidFill>
                    <a:schemeClr val="bg1"/>
                  </a:solidFill>
                  <a:latin typeface="+mn-ea"/>
                </a:rPr>
                <a:t>显著提高了中断数据竞争专项审查的效率．</a:t>
              </a:r>
            </a:p>
          </p:txBody>
        </p:sp>
      </p:grpSp>
    </p:spTree>
    <p:extLst>
      <p:ext uri="{BB962C8B-B14F-4D97-AF65-F5344CB8AC3E}">
        <p14:creationId xmlns:p14="http://schemas.microsoft.com/office/powerpoint/2010/main" val="2927440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EE9D8A43-B900-435B-A55F-C53A6E6F86AA}"/>
              </a:ext>
            </a:extLst>
          </p:cNvPr>
          <p:cNvSpPr txBox="1"/>
          <p:nvPr/>
        </p:nvSpPr>
        <p:spPr>
          <a:xfrm>
            <a:off x="1860331" y="2522749"/>
            <a:ext cx="9063066" cy="503023"/>
          </a:xfrm>
          <a:prstGeom prst="rect">
            <a:avLst/>
          </a:prstGeom>
          <a:noFill/>
        </p:spPr>
        <p:txBody>
          <a:bodyPr wrap="square" lIns="0" tIns="0" rIns="0" bIns="0" rtlCol="0">
            <a:spAutoFit/>
          </a:bodyPr>
          <a:lstStyle/>
          <a:p>
            <a:pPr algn="ctr">
              <a:lnSpc>
                <a:spcPct val="120000"/>
              </a:lnSpc>
            </a:pPr>
            <a:r>
              <a:rPr lang="en-US" altLang="zh-CN" sz="3000" b="1" dirty="0">
                <a:solidFill>
                  <a:schemeClr val="bg1"/>
                </a:solidFill>
                <a:latin typeface="+mj-lt"/>
                <a:ea typeface="+mj-ea"/>
              </a:rPr>
              <a:t>Modular Verification of Interrupt-Driven Software</a:t>
            </a:r>
            <a:endParaRPr lang="zh-CN" altLang="en-US" sz="3000" b="1" dirty="0">
              <a:solidFill>
                <a:schemeClr val="bg1"/>
              </a:solidFill>
              <a:latin typeface="+mj-lt"/>
              <a:ea typeface="+mj-ea"/>
            </a:endParaRPr>
          </a:p>
        </p:txBody>
      </p:sp>
      <p:grpSp>
        <p:nvGrpSpPr>
          <p:cNvPr id="60" name="组合 59">
            <a:extLst>
              <a:ext uri="{FF2B5EF4-FFF2-40B4-BE49-F238E27FC236}">
                <a16:creationId xmlns:a16="http://schemas.microsoft.com/office/drawing/2014/main" id="{D321C3A8-334E-421F-A86C-29CBC0016664}"/>
              </a:ext>
            </a:extLst>
          </p:cNvPr>
          <p:cNvGrpSpPr/>
          <p:nvPr/>
        </p:nvGrpSpPr>
        <p:grpSpPr>
          <a:xfrm rot="637793">
            <a:off x="6766602" y="-2568692"/>
            <a:ext cx="8786687" cy="13156983"/>
            <a:chOff x="14552960" y="-177472"/>
            <a:chExt cx="7029080" cy="10525183"/>
          </a:xfrm>
        </p:grpSpPr>
        <p:grpSp>
          <p:nvGrpSpPr>
            <p:cNvPr id="50" name="组合 49">
              <a:extLst>
                <a:ext uri="{FF2B5EF4-FFF2-40B4-BE49-F238E27FC236}">
                  <a16:creationId xmlns:a16="http://schemas.microsoft.com/office/drawing/2014/main" id="{81B7C703-83C6-4DC3-A285-8E76A83B400E}"/>
                </a:ext>
              </a:extLst>
            </p:cNvPr>
            <p:cNvGrpSpPr/>
            <p:nvPr/>
          </p:nvGrpSpPr>
          <p:grpSpPr>
            <a:xfrm rot="1495231">
              <a:off x="15166450" y="-177472"/>
              <a:ext cx="4878842" cy="4879972"/>
              <a:chOff x="18351500" y="3723568"/>
              <a:chExt cx="4878842" cy="4879972"/>
            </a:xfrm>
          </p:grpSpPr>
          <p:sp>
            <p:nvSpPr>
              <p:cNvPr id="55" name="任意多边形: 形状 54">
                <a:extLst>
                  <a:ext uri="{FF2B5EF4-FFF2-40B4-BE49-F238E27FC236}">
                    <a16:creationId xmlns:a16="http://schemas.microsoft.com/office/drawing/2014/main" id="{07248394-7A9F-4C1B-881B-0F00AE5B0C7B}"/>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56" name="任意多边形: 形状 55">
                <a:extLst>
                  <a:ext uri="{FF2B5EF4-FFF2-40B4-BE49-F238E27FC236}">
                    <a16:creationId xmlns:a16="http://schemas.microsoft.com/office/drawing/2014/main" id="{F59D9FD8-D9A1-44B7-B8D4-AE0EEE7F407A}"/>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59" name="任意多边形: 形状 58">
              <a:extLst>
                <a:ext uri="{FF2B5EF4-FFF2-40B4-BE49-F238E27FC236}">
                  <a16:creationId xmlns:a16="http://schemas.microsoft.com/office/drawing/2014/main" id="{4DF8B55E-A16E-4DD6-9279-18D220EA3ED2}"/>
                </a:ext>
              </a:extLst>
            </p:cNvPr>
            <p:cNvSpPr>
              <a:spLocks noEditPoints="1"/>
            </p:cNvSpPr>
            <p:nvPr/>
          </p:nvSpPr>
          <p:spPr bwMode="auto">
            <a:xfrm rot="12295231">
              <a:off x="14552960" y="3317003"/>
              <a:ext cx="7029080" cy="7030708"/>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2" name="文本框 1">
            <a:extLst>
              <a:ext uri="{FF2B5EF4-FFF2-40B4-BE49-F238E27FC236}">
                <a16:creationId xmlns:a16="http://schemas.microsoft.com/office/drawing/2014/main" id="{16B331D6-5A78-1D97-1EFD-967C11213E88}"/>
              </a:ext>
            </a:extLst>
          </p:cNvPr>
          <p:cNvSpPr txBox="1"/>
          <p:nvPr/>
        </p:nvSpPr>
        <p:spPr>
          <a:xfrm>
            <a:off x="1693986" y="3159591"/>
            <a:ext cx="9063066" cy="503023"/>
          </a:xfrm>
          <a:prstGeom prst="rect">
            <a:avLst/>
          </a:prstGeom>
          <a:noFill/>
        </p:spPr>
        <p:txBody>
          <a:bodyPr wrap="square" lIns="0" tIns="0" rIns="0" bIns="0" rtlCol="0">
            <a:spAutoFit/>
          </a:bodyPr>
          <a:lstStyle/>
          <a:p>
            <a:pPr algn="ctr">
              <a:lnSpc>
                <a:spcPct val="120000"/>
              </a:lnSpc>
            </a:pPr>
            <a:r>
              <a:rPr lang="zh-CN" altLang="en-US" sz="3000" b="1" dirty="0">
                <a:solidFill>
                  <a:schemeClr val="bg1"/>
                </a:solidFill>
                <a:latin typeface="+mj-lt"/>
                <a:ea typeface="+mj-ea"/>
              </a:rPr>
              <a:t>（中断驱动软件的模块化验证）</a:t>
            </a:r>
          </a:p>
        </p:txBody>
      </p:sp>
    </p:spTree>
    <p:extLst>
      <p:ext uri="{BB962C8B-B14F-4D97-AF65-F5344CB8AC3E}">
        <p14:creationId xmlns:p14="http://schemas.microsoft.com/office/powerpoint/2010/main" val="163995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88B8CC6-B548-40CA-93E4-212D0E04D22F}"/>
              </a:ext>
            </a:extLst>
          </p:cNvPr>
          <p:cNvGrpSpPr/>
          <p:nvPr/>
        </p:nvGrpSpPr>
        <p:grpSpPr>
          <a:xfrm rot="637793">
            <a:off x="7146143" y="-2980925"/>
            <a:ext cx="8786687" cy="13750507"/>
            <a:chOff x="14552960" y="-652273"/>
            <a:chExt cx="7029080" cy="10999984"/>
          </a:xfrm>
        </p:grpSpPr>
        <p:grpSp>
          <p:nvGrpSpPr>
            <p:cNvPr id="28" name="组合 27">
              <a:extLst>
                <a:ext uri="{FF2B5EF4-FFF2-40B4-BE49-F238E27FC236}">
                  <a16:creationId xmlns:a16="http://schemas.microsoft.com/office/drawing/2014/main" id="{D57EA9D9-5E3A-4570-A0A1-FE4F71280BCC}"/>
                </a:ext>
              </a:extLst>
            </p:cNvPr>
            <p:cNvGrpSpPr/>
            <p:nvPr/>
          </p:nvGrpSpPr>
          <p:grpSpPr>
            <a:xfrm rot="1495231">
              <a:off x="15271365" y="-652273"/>
              <a:ext cx="4878842" cy="5377956"/>
              <a:chOff x="18351500" y="3225584"/>
              <a:chExt cx="4878842" cy="5377956"/>
            </a:xfrm>
          </p:grpSpPr>
          <p:sp>
            <p:nvSpPr>
              <p:cNvPr id="32" name="任意多边形: 形状 31">
                <a:extLst>
                  <a:ext uri="{FF2B5EF4-FFF2-40B4-BE49-F238E27FC236}">
                    <a16:creationId xmlns:a16="http://schemas.microsoft.com/office/drawing/2014/main" id="{A1E9E03B-1BC3-4C9A-8A51-7329E00EC163}"/>
                  </a:ext>
                </a:extLst>
              </p:cNvPr>
              <p:cNvSpPr>
                <a:spLocks noEditPoints="1"/>
              </p:cNvSpPr>
              <p:nvPr/>
            </p:nvSpPr>
            <p:spPr bwMode="auto">
              <a:xfrm>
                <a:off x="18588911" y="3225584"/>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3" name="任意多边形: 形状 32">
                <a:extLst>
                  <a:ext uri="{FF2B5EF4-FFF2-40B4-BE49-F238E27FC236}">
                    <a16:creationId xmlns:a16="http://schemas.microsoft.com/office/drawing/2014/main" id="{245CCFFC-F09A-47D8-8B3B-88EF31E8902B}"/>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9" name="组合 28">
              <a:extLst>
                <a:ext uri="{FF2B5EF4-FFF2-40B4-BE49-F238E27FC236}">
                  <a16:creationId xmlns:a16="http://schemas.microsoft.com/office/drawing/2014/main" id="{B5AA2E4A-FA11-4014-B207-60C2845236D6}"/>
                </a:ext>
              </a:extLst>
            </p:cNvPr>
            <p:cNvGrpSpPr/>
            <p:nvPr/>
          </p:nvGrpSpPr>
          <p:grpSpPr>
            <a:xfrm rot="12295231">
              <a:off x="14552960" y="3317003"/>
              <a:ext cx="7029080" cy="7030708"/>
              <a:chOff x="18351500" y="3723568"/>
              <a:chExt cx="4878842" cy="4879972"/>
            </a:xfrm>
          </p:grpSpPr>
          <p:sp>
            <p:nvSpPr>
              <p:cNvPr id="30" name="任意多边形: 形状 29">
                <a:extLst>
                  <a:ext uri="{FF2B5EF4-FFF2-40B4-BE49-F238E27FC236}">
                    <a16:creationId xmlns:a16="http://schemas.microsoft.com/office/drawing/2014/main" id="{3C6CFD63-5B57-41A7-B662-313039308E9A}"/>
                  </a:ext>
                </a:extLst>
              </p:cNvPr>
              <p:cNvSpPr>
                <a:spLocks noEditPoints="1"/>
              </p:cNvSpPr>
              <p:nvPr/>
            </p:nvSpPr>
            <p:spPr bwMode="auto">
              <a:xfrm>
                <a:off x="18500952" y="3796591"/>
                <a:ext cx="393777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B6F08D9-7F96-4802-B7C9-CB4EEC20831D}"/>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grpSp>
        <p:nvGrpSpPr>
          <p:cNvPr id="4" name="组合 3">
            <a:extLst>
              <a:ext uri="{FF2B5EF4-FFF2-40B4-BE49-F238E27FC236}">
                <a16:creationId xmlns:a16="http://schemas.microsoft.com/office/drawing/2014/main" id="{DAA97387-ABDB-893C-9C72-E617DD451F27}"/>
              </a:ext>
            </a:extLst>
          </p:cNvPr>
          <p:cNvGrpSpPr/>
          <p:nvPr/>
        </p:nvGrpSpPr>
        <p:grpSpPr>
          <a:xfrm>
            <a:off x="2499964" y="1214495"/>
            <a:ext cx="3604376" cy="538609"/>
            <a:chOff x="2412222" y="2457692"/>
            <a:chExt cx="3604376" cy="538609"/>
          </a:xfrm>
        </p:grpSpPr>
        <p:sp>
          <p:nvSpPr>
            <p:cNvPr id="68" name="文本框 67">
              <a:extLst>
                <a:ext uri="{FF2B5EF4-FFF2-40B4-BE49-F238E27FC236}">
                  <a16:creationId xmlns:a16="http://schemas.microsoft.com/office/drawing/2014/main" id="{62D46145-B2B0-4316-8ABB-6A70F0AED189}"/>
                </a:ext>
              </a:extLst>
            </p:cNvPr>
            <p:cNvSpPr txBox="1"/>
            <p:nvPr/>
          </p:nvSpPr>
          <p:spPr>
            <a:xfrm>
              <a:off x="3323553" y="2496163"/>
              <a:ext cx="2693045" cy="461665"/>
            </a:xfrm>
            <a:prstGeom prst="rect">
              <a:avLst/>
            </a:prstGeom>
            <a:noFill/>
          </p:spPr>
          <p:txBody>
            <a:bodyPr wrap="none" lIns="0" tIns="0" rIns="0" bIns="0" rtlCol="0">
              <a:spAutoFit/>
            </a:bodyPr>
            <a:lstStyle/>
            <a:p>
              <a:r>
                <a:rPr lang="zh-CN" altLang="en-US" sz="3000" dirty="0">
                  <a:solidFill>
                    <a:schemeClr val="accent1"/>
                  </a:solidFill>
                </a:rPr>
                <a:t>现有技术的缺陷</a:t>
              </a:r>
            </a:p>
          </p:txBody>
        </p:sp>
        <p:sp>
          <p:nvSpPr>
            <p:cNvPr id="83" name="文本框 82">
              <a:extLst>
                <a:ext uri="{FF2B5EF4-FFF2-40B4-BE49-F238E27FC236}">
                  <a16:creationId xmlns:a16="http://schemas.microsoft.com/office/drawing/2014/main" id="{4BA16557-8577-4ADF-9D8C-9A5C0CBEAE4C}"/>
                </a:ext>
              </a:extLst>
            </p:cNvPr>
            <p:cNvSpPr txBox="1"/>
            <p:nvPr/>
          </p:nvSpPr>
          <p:spPr>
            <a:xfrm>
              <a:off x="2412222" y="2457692"/>
              <a:ext cx="750205" cy="538609"/>
            </a:xfrm>
            <a:prstGeom prst="rect">
              <a:avLst/>
            </a:prstGeom>
            <a:noFill/>
          </p:spPr>
          <p:txBody>
            <a:bodyPr wrap="none" lIns="0" tIns="0" rIns="0" bIns="0" rtlCol="0">
              <a:spAutoFit/>
            </a:bodyPr>
            <a:lstStyle/>
            <a:p>
              <a:r>
                <a:rPr lang="en-US" altLang="zh-CN" sz="3500" dirty="0">
                  <a:solidFill>
                    <a:schemeClr val="accent1"/>
                  </a:solidFill>
                </a:rPr>
                <a:t>#01</a:t>
              </a:r>
              <a:endParaRPr lang="zh-CN" altLang="en-US" sz="3500" dirty="0">
                <a:solidFill>
                  <a:schemeClr val="accent1"/>
                </a:solidFill>
              </a:endParaRPr>
            </a:p>
          </p:txBody>
        </p:sp>
      </p:grpSp>
      <p:grpSp>
        <p:nvGrpSpPr>
          <p:cNvPr id="5" name="组合 4">
            <a:extLst>
              <a:ext uri="{FF2B5EF4-FFF2-40B4-BE49-F238E27FC236}">
                <a16:creationId xmlns:a16="http://schemas.microsoft.com/office/drawing/2014/main" id="{7AEA5151-A08E-1931-7367-612FA0FDA789}"/>
              </a:ext>
            </a:extLst>
          </p:cNvPr>
          <p:cNvGrpSpPr/>
          <p:nvPr/>
        </p:nvGrpSpPr>
        <p:grpSpPr>
          <a:xfrm>
            <a:off x="2483280" y="1945571"/>
            <a:ext cx="6297421" cy="538609"/>
            <a:chOff x="2412222" y="3586777"/>
            <a:chExt cx="6297421" cy="538609"/>
          </a:xfrm>
        </p:grpSpPr>
        <p:sp>
          <p:nvSpPr>
            <p:cNvPr id="70" name="文本框 69">
              <a:extLst>
                <a:ext uri="{FF2B5EF4-FFF2-40B4-BE49-F238E27FC236}">
                  <a16:creationId xmlns:a16="http://schemas.microsoft.com/office/drawing/2014/main" id="{DEA020CA-298C-413A-9EF7-ACCE5924451F}"/>
                </a:ext>
              </a:extLst>
            </p:cNvPr>
            <p:cNvSpPr txBox="1"/>
            <p:nvPr/>
          </p:nvSpPr>
          <p:spPr>
            <a:xfrm>
              <a:off x="3323553" y="3616570"/>
              <a:ext cx="5386090" cy="461665"/>
            </a:xfrm>
            <a:prstGeom prst="rect">
              <a:avLst/>
            </a:prstGeom>
            <a:noFill/>
          </p:spPr>
          <p:txBody>
            <a:bodyPr wrap="none" lIns="0" tIns="0" rIns="0" bIns="0" rtlCol="0">
              <a:spAutoFit/>
            </a:bodyPr>
            <a:lstStyle/>
            <a:p>
              <a:r>
                <a:rPr lang="zh-CN" altLang="en-US" sz="3000" dirty="0">
                  <a:solidFill>
                    <a:schemeClr val="accent1"/>
                  </a:solidFill>
                </a:rPr>
                <a:t>中断建模和抽象解释的技术背景</a:t>
              </a:r>
            </a:p>
          </p:txBody>
        </p:sp>
        <p:sp>
          <p:nvSpPr>
            <p:cNvPr id="87" name="文本框 86">
              <a:extLst>
                <a:ext uri="{FF2B5EF4-FFF2-40B4-BE49-F238E27FC236}">
                  <a16:creationId xmlns:a16="http://schemas.microsoft.com/office/drawing/2014/main" id="{E90EF2DB-1B5B-4E69-8898-0A6A4B9DFADB}"/>
                </a:ext>
              </a:extLst>
            </p:cNvPr>
            <p:cNvSpPr txBox="1"/>
            <p:nvPr/>
          </p:nvSpPr>
          <p:spPr>
            <a:xfrm>
              <a:off x="2412222" y="3586777"/>
              <a:ext cx="750205" cy="538609"/>
            </a:xfrm>
            <a:prstGeom prst="rect">
              <a:avLst/>
            </a:prstGeom>
            <a:noFill/>
          </p:spPr>
          <p:txBody>
            <a:bodyPr wrap="none" lIns="0" tIns="0" rIns="0" bIns="0" rtlCol="0">
              <a:spAutoFit/>
            </a:bodyPr>
            <a:lstStyle/>
            <a:p>
              <a:r>
                <a:rPr lang="en-US" altLang="zh-CN" sz="3500" dirty="0">
                  <a:solidFill>
                    <a:schemeClr val="accent1"/>
                  </a:solidFill>
                </a:rPr>
                <a:t>#02</a:t>
              </a:r>
              <a:endParaRPr lang="zh-CN" altLang="en-US" sz="3500" dirty="0">
                <a:solidFill>
                  <a:schemeClr val="accent1"/>
                </a:solidFill>
              </a:endParaRPr>
            </a:p>
          </p:txBody>
        </p:sp>
      </p:grpSp>
      <p:grpSp>
        <p:nvGrpSpPr>
          <p:cNvPr id="6" name="组合 5">
            <a:extLst>
              <a:ext uri="{FF2B5EF4-FFF2-40B4-BE49-F238E27FC236}">
                <a16:creationId xmlns:a16="http://schemas.microsoft.com/office/drawing/2014/main" id="{42F8A9C0-24F3-9123-1768-072811B4DBEC}"/>
              </a:ext>
            </a:extLst>
          </p:cNvPr>
          <p:cNvGrpSpPr/>
          <p:nvPr/>
        </p:nvGrpSpPr>
        <p:grpSpPr>
          <a:xfrm>
            <a:off x="2497627" y="2621811"/>
            <a:ext cx="7077993" cy="538609"/>
            <a:chOff x="2412222" y="4715862"/>
            <a:chExt cx="7077993" cy="538609"/>
          </a:xfrm>
        </p:grpSpPr>
        <p:sp>
          <p:nvSpPr>
            <p:cNvPr id="72" name="文本框 71">
              <a:extLst>
                <a:ext uri="{FF2B5EF4-FFF2-40B4-BE49-F238E27FC236}">
                  <a16:creationId xmlns:a16="http://schemas.microsoft.com/office/drawing/2014/main" id="{8867BA35-E42F-49CE-B0CF-A672358C4340}"/>
                </a:ext>
              </a:extLst>
            </p:cNvPr>
            <p:cNvSpPr txBox="1"/>
            <p:nvPr/>
          </p:nvSpPr>
          <p:spPr>
            <a:xfrm>
              <a:off x="3334684" y="4745655"/>
              <a:ext cx="6155531" cy="461665"/>
            </a:xfrm>
            <a:prstGeom prst="rect">
              <a:avLst/>
            </a:prstGeom>
            <a:noFill/>
          </p:spPr>
          <p:txBody>
            <a:bodyPr wrap="none" lIns="0" tIns="0" rIns="0" bIns="0" rtlCol="0">
              <a:spAutoFit/>
            </a:bodyPr>
            <a:lstStyle/>
            <a:p>
              <a:r>
                <a:rPr lang="zh-CN" altLang="en-US" sz="3000" dirty="0">
                  <a:solidFill>
                    <a:schemeClr val="accent1"/>
                  </a:solidFill>
                </a:rPr>
                <a:t>检查中断之间数据流可行性的新方法</a:t>
              </a:r>
            </a:p>
          </p:txBody>
        </p:sp>
        <p:sp>
          <p:nvSpPr>
            <p:cNvPr id="91" name="文本框 90">
              <a:extLst>
                <a:ext uri="{FF2B5EF4-FFF2-40B4-BE49-F238E27FC236}">
                  <a16:creationId xmlns:a16="http://schemas.microsoft.com/office/drawing/2014/main" id="{3B19C32A-22A8-4440-B1CE-BB38CCFEB84C}"/>
                </a:ext>
              </a:extLst>
            </p:cNvPr>
            <p:cNvSpPr txBox="1"/>
            <p:nvPr/>
          </p:nvSpPr>
          <p:spPr>
            <a:xfrm>
              <a:off x="2412222" y="4715862"/>
              <a:ext cx="750205" cy="538609"/>
            </a:xfrm>
            <a:prstGeom prst="rect">
              <a:avLst/>
            </a:prstGeom>
            <a:noFill/>
          </p:spPr>
          <p:txBody>
            <a:bodyPr wrap="none" lIns="0" tIns="0" rIns="0" bIns="0" rtlCol="0">
              <a:spAutoFit/>
            </a:bodyPr>
            <a:lstStyle/>
            <a:p>
              <a:r>
                <a:rPr lang="en-US" altLang="zh-CN" sz="3500" dirty="0">
                  <a:solidFill>
                    <a:schemeClr val="accent1"/>
                  </a:solidFill>
                </a:rPr>
                <a:t>#03</a:t>
              </a:r>
              <a:endParaRPr lang="zh-CN" altLang="en-US" sz="3500" dirty="0">
                <a:solidFill>
                  <a:schemeClr val="accent1"/>
                </a:solidFill>
              </a:endParaRPr>
            </a:p>
          </p:txBody>
        </p:sp>
      </p:grpSp>
      <p:cxnSp>
        <p:nvCxnSpPr>
          <p:cNvPr id="3" name="直接连接符 2">
            <a:extLst>
              <a:ext uri="{FF2B5EF4-FFF2-40B4-BE49-F238E27FC236}">
                <a16:creationId xmlns:a16="http://schemas.microsoft.com/office/drawing/2014/main" id="{A7B4CD1D-6AD6-4688-8633-DC339240DC4F}"/>
              </a:ext>
            </a:extLst>
          </p:cNvPr>
          <p:cNvCxnSpPr/>
          <p:nvPr/>
        </p:nvCxnSpPr>
        <p:spPr>
          <a:xfrm>
            <a:off x="1601737" y="978987"/>
            <a:ext cx="0" cy="456208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BC304535-2710-CD2D-E791-89F7873E45F2}"/>
              </a:ext>
            </a:extLst>
          </p:cNvPr>
          <p:cNvGrpSpPr/>
          <p:nvPr/>
        </p:nvGrpSpPr>
        <p:grpSpPr>
          <a:xfrm>
            <a:off x="2497627" y="3305053"/>
            <a:ext cx="6682142" cy="538609"/>
            <a:chOff x="2335810" y="5306338"/>
            <a:chExt cx="6682142" cy="538609"/>
          </a:xfrm>
        </p:grpSpPr>
        <p:sp>
          <p:nvSpPr>
            <p:cNvPr id="7" name="文本框 6">
              <a:extLst>
                <a:ext uri="{FF2B5EF4-FFF2-40B4-BE49-F238E27FC236}">
                  <a16:creationId xmlns:a16="http://schemas.microsoft.com/office/drawing/2014/main" id="{5BA3C7F1-EA71-1136-02CC-F3E8144F4811}"/>
                </a:ext>
              </a:extLst>
            </p:cNvPr>
            <p:cNvSpPr txBox="1"/>
            <p:nvPr/>
          </p:nvSpPr>
          <p:spPr>
            <a:xfrm>
              <a:off x="3247141" y="5336131"/>
              <a:ext cx="5770811" cy="461665"/>
            </a:xfrm>
            <a:prstGeom prst="rect">
              <a:avLst/>
            </a:prstGeom>
            <a:noFill/>
          </p:spPr>
          <p:txBody>
            <a:bodyPr wrap="none" lIns="0" tIns="0" rIns="0" bIns="0" rtlCol="0">
              <a:spAutoFit/>
            </a:bodyPr>
            <a:lstStyle/>
            <a:p>
              <a:r>
                <a:rPr lang="zh-CN" altLang="en-US" sz="3000" dirty="0">
                  <a:solidFill>
                    <a:schemeClr val="accent1"/>
                  </a:solidFill>
                </a:rPr>
                <a:t>可行性检查与抽象解释集成的方法</a:t>
              </a:r>
            </a:p>
          </p:txBody>
        </p:sp>
        <p:sp>
          <p:nvSpPr>
            <p:cNvPr id="8" name="文本框 7">
              <a:extLst>
                <a:ext uri="{FF2B5EF4-FFF2-40B4-BE49-F238E27FC236}">
                  <a16:creationId xmlns:a16="http://schemas.microsoft.com/office/drawing/2014/main" id="{8D84022A-F4EE-B776-B314-67B3845C3F55}"/>
                </a:ext>
              </a:extLst>
            </p:cNvPr>
            <p:cNvSpPr txBox="1"/>
            <p:nvPr/>
          </p:nvSpPr>
          <p:spPr>
            <a:xfrm>
              <a:off x="2335810" y="5306338"/>
              <a:ext cx="750205" cy="538609"/>
            </a:xfrm>
            <a:prstGeom prst="rect">
              <a:avLst/>
            </a:prstGeom>
            <a:noFill/>
          </p:spPr>
          <p:txBody>
            <a:bodyPr wrap="none" lIns="0" tIns="0" rIns="0" bIns="0" rtlCol="0">
              <a:spAutoFit/>
            </a:bodyPr>
            <a:lstStyle/>
            <a:p>
              <a:r>
                <a:rPr lang="en-US" altLang="zh-CN" sz="3500" dirty="0">
                  <a:solidFill>
                    <a:schemeClr val="accent1"/>
                  </a:solidFill>
                </a:rPr>
                <a:t>#04</a:t>
              </a:r>
              <a:endParaRPr lang="zh-CN" altLang="en-US" sz="3500" dirty="0">
                <a:solidFill>
                  <a:schemeClr val="accent1"/>
                </a:solidFill>
              </a:endParaRPr>
            </a:p>
          </p:txBody>
        </p:sp>
      </p:grpSp>
      <p:grpSp>
        <p:nvGrpSpPr>
          <p:cNvPr id="10" name="组合 9">
            <a:extLst>
              <a:ext uri="{FF2B5EF4-FFF2-40B4-BE49-F238E27FC236}">
                <a16:creationId xmlns:a16="http://schemas.microsoft.com/office/drawing/2014/main" id="{51220CB4-5126-2ECA-2006-A372CBCB5C2A}"/>
              </a:ext>
            </a:extLst>
          </p:cNvPr>
          <p:cNvGrpSpPr/>
          <p:nvPr/>
        </p:nvGrpSpPr>
        <p:grpSpPr>
          <a:xfrm>
            <a:off x="2498455" y="3980830"/>
            <a:ext cx="2450214" cy="538609"/>
            <a:chOff x="2335810" y="5306338"/>
            <a:chExt cx="2450214" cy="538609"/>
          </a:xfrm>
        </p:grpSpPr>
        <p:sp>
          <p:nvSpPr>
            <p:cNvPr id="11" name="文本框 10">
              <a:extLst>
                <a:ext uri="{FF2B5EF4-FFF2-40B4-BE49-F238E27FC236}">
                  <a16:creationId xmlns:a16="http://schemas.microsoft.com/office/drawing/2014/main" id="{1329B0D9-5D67-FD4A-44E9-742316244CE8}"/>
                </a:ext>
              </a:extLst>
            </p:cNvPr>
            <p:cNvSpPr txBox="1"/>
            <p:nvPr/>
          </p:nvSpPr>
          <p:spPr>
            <a:xfrm>
              <a:off x="3247141" y="5336131"/>
              <a:ext cx="1538883" cy="461665"/>
            </a:xfrm>
            <a:prstGeom prst="rect">
              <a:avLst/>
            </a:prstGeom>
            <a:noFill/>
          </p:spPr>
          <p:txBody>
            <a:bodyPr wrap="none" lIns="0" tIns="0" rIns="0" bIns="0" rtlCol="0">
              <a:spAutoFit/>
            </a:bodyPr>
            <a:lstStyle/>
            <a:p>
              <a:r>
                <a:rPr lang="zh-CN" altLang="en-US" sz="3000" dirty="0">
                  <a:solidFill>
                    <a:schemeClr val="accent1"/>
                  </a:solidFill>
                </a:rPr>
                <a:t>实验评估</a:t>
              </a:r>
            </a:p>
          </p:txBody>
        </p:sp>
        <p:sp>
          <p:nvSpPr>
            <p:cNvPr id="12" name="文本框 11">
              <a:extLst>
                <a:ext uri="{FF2B5EF4-FFF2-40B4-BE49-F238E27FC236}">
                  <a16:creationId xmlns:a16="http://schemas.microsoft.com/office/drawing/2014/main" id="{B594E0C1-F570-EEC7-92CC-9885203370C6}"/>
                </a:ext>
              </a:extLst>
            </p:cNvPr>
            <p:cNvSpPr txBox="1"/>
            <p:nvPr/>
          </p:nvSpPr>
          <p:spPr>
            <a:xfrm>
              <a:off x="2335810" y="5306338"/>
              <a:ext cx="750205" cy="538609"/>
            </a:xfrm>
            <a:prstGeom prst="rect">
              <a:avLst/>
            </a:prstGeom>
            <a:noFill/>
          </p:spPr>
          <p:txBody>
            <a:bodyPr wrap="none" lIns="0" tIns="0" rIns="0" bIns="0" rtlCol="0">
              <a:spAutoFit/>
            </a:bodyPr>
            <a:lstStyle/>
            <a:p>
              <a:r>
                <a:rPr lang="en-US" altLang="zh-CN" sz="3500" dirty="0">
                  <a:solidFill>
                    <a:schemeClr val="accent1"/>
                  </a:solidFill>
                </a:rPr>
                <a:t>#05</a:t>
              </a:r>
              <a:endParaRPr lang="zh-CN" altLang="en-US" sz="3500" dirty="0">
                <a:solidFill>
                  <a:schemeClr val="accent1"/>
                </a:solidFill>
              </a:endParaRPr>
            </a:p>
          </p:txBody>
        </p:sp>
      </p:grpSp>
      <p:grpSp>
        <p:nvGrpSpPr>
          <p:cNvPr id="13" name="组合 12">
            <a:extLst>
              <a:ext uri="{FF2B5EF4-FFF2-40B4-BE49-F238E27FC236}">
                <a16:creationId xmlns:a16="http://schemas.microsoft.com/office/drawing/2014/main" id="{BF4B65B6-523B-FB55-81C7-1FF6BBA2021D}"/>
              </a:ext>
            </a:extLst>
          </p:cNvPr>
          <p:cNvGrpSpPr/>
          <p:nvPr/>
        </p:nvGrpSpPr>
        <p:grpSpPr>
          <a:xfrm>
            <a:off x="2483280" y="4634817"/>
            <a:ext cx="1680772" cy="538609"/>
            <a:chOff x="2335810" y="5306338"/>
            <a:chExt cx="1680772" cy="538609"/>
          </a:xfrm>
        </p:grpSpPr>
        <p:sp>
          <p:nvSpPr>
            <p:cNvPr id="14" name="文本框 13">
              <a:extLst>
                <a:ext uri="{FF2B5EF4-FFF2-40B4-BE49-F238E27FC236}">
                  <a16:creationId xmlns:a16="http://schemas.microsoft.com/office/drawing/2014/main" id="{8534242B-E315-022A-C56E-ACD9DFB96389}"/>
                </a:ext>
              </a:extLst>
            </p:cNvPr>
            <p:cNvSpPr txBox="1"/>
            <p:nvPr/>
          </p:nvSpPr>
          <p:spPr>
            <a:xfrm>
              <a:off x="3247141" y="5336131"/>
              <a:ext cx="769441" cy="461665"/>
            </a:xfrm>
            <a:prstGeom prst="rect">
              <a:avLst/>
            </a:prstGeom>
            <a:noFill/>
          </p:spPr>
          <p:txBody>
            <a:bodyPr wrap="none" lIns="0" tIns="0" rIns="0" bIns="0" rtlCol="0">
              <a:spAutoFit/>
            </a:bodyPr>
            <a:lstStyle/>
            <a:p>
              <a:r>
                <a:rPr lang="zh-CN" altLang="en-US" sz="3000" dirty="0">
                  <a:solidFill>
                    <a:schemeClr val="accent1"/>
                  </a:solidFill>
                </a:rPr>
                <a:t>总结</a:t>
              </a:r>
            </a:p>
          </p:txBody>
        </p:sp>
        <p:sp>
          <p:nvSpPr>
            <p:cNvPr id="15" name="文本框 14">
              <a:extLst>
                <a:ext uri="{FF2B5EF4-FFF2-40B4-BE49-F238E27FC236}">
                  <a16:creationId xmlns:a16="http://schemas.microsoft.com/office/drawing/2014/main" id="{57776828-D33D-CCDE-C6B9-9087EE138833}"/>
                </a:ext>
              </a:extLst>
            </p:cNvPr>
            <p:cNvSpPr txBox="1"/>
            <p:nvPr/>
          </p:nvSpPr>
          <p:spPr>
            <a:xfrm>
              <a:off x="2335810" y="5306338"/>
              <a:ext cx="750205" cy="538609"/>
            </a:xfrm>
            <a:prstGeom prst="rect">
              <a:avLst/>
            </a:prstGeom>
            <a:noFill/>
          </p:spPr>
          <p:txBody>
            <a:bodyPr wrap="none" lIns="0" tIns="0" rIns="0" bIns="0" rtlCol="0">
              <a:spAutoFit/>
            </a:bodyPr>
            <a:lstStyle/>
            <a:p>
              <a:r>
                <a:rPr lang="en-US" altLang="zh-CN" sz="3500" dirty="0">
                  <a:solidFill>
                    <a:schemeClr val="accent1"/>
                  </a:solidFill>
                </a:rPr>
                <a:t>#06</a:t>
              </a:r>
              <a:endParaRPr lang="zh-CN" altLang="en-US" sz="3500" dirty="0">
                <a:solidFill>
                  <a:schemeClr val="accent1"/>
                </a:solidFill>
              </a:endParaRPr>
            </a:p>
          </p:txBody>
        </p:sp>
      </p:grpSp>
    </p:spTree>
    <p:extLst>
      <p:ext uri="{BB962C8B-B14F-4D97-AF65-F5344CB8AC3E}">
        <p14:creationId xmlns:p14="http://schemas.microsoft.com/office/powerpoint/2010/main" val="273763826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373157" y="2942436"/>
            <a:ext cx="3590727" cy="615553"/>
          </a:xfrm>
          <a:prstGeom prst="rect">
            <a:avLst/>
          </a:prstGeom>
          <a:noFill/>
        </p:spPr>
        <p:txBody>
          <a:bodyPr wrap="none" lIns="0" tIns="0" rIns="0" bIns="0" rtlCol="0">
            <a:spAutoFit/>
          </a:bodyPr>
          <a:lstStyle/>
          <a:p>
            <a:r>
              <a:rPr lang="zh-CN" altLang="en-US" sz="4000" dirty="0">
                <a:solidFill>
                  <a:schemeClr val="accent1"/>
                </a:solidFill>
              </a:rPr>
              <a:t>现有技术的缺陷</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#01</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376170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23">
            <a:extLst>
              <a:ext uri="{FF2B5EF4-FFF2-40B4-BE49-F238E27FC236}">
                <a16:creationId xmlns:a16="http://schemas.microsoft.com/office/drawing/2014/main" id="{EE9D8A43-B900-435B-A55F-C53A6E6F86AA}"/>
              </a:ext>
            </a:extLst>
          </p:cNvPr>
          <p:cNvSpPr txBox="1"/>
          <p:nvPr/>
        </p:nvSpPr>
        <p:spPr>
          <a:xfrm>
            <a:off x="2551760" y="1978000"/>
            <a:ext cx="7088479" cy="1723998"/>
          </a:xfrm>
          <a:prstGeom prst="rect">
            <a:avLst/>
          </a:prstGeom>
          <a:noFill/>
        </p:spPr>
        <p:txBody>
          <a:bodyPr wrap="none" lIns="0" tIns="0" rIns="0" bIns="0" rtlCol="0">
            <a:spAutoFit/>
          </a:bodyPr>
          <a:lstStyle/>
          <a:p>
            <a:pPr algn="ctr">
              <a:lnSpc>
                <a:spcPct val="120000"/>
              </a:lnSpc>
            </a:pPr>
            <a:r>
              <a:rPr lang="zh-CN" altLang="en-US" sz="5000" b="1" dirty="0">
                <a:solidFill>
                  <a:schemeClr val="bg1"/>
                </a:solidFill>
                <a:latin typeface="+mj-ea"/>
                <a:ea typeface="+mj-ea"/>
              </a:rPr>
              <a:t>基于变量访问序模式</a:t>
            </a:r>
            <a:endParaRPr lang="en-US" altLang="zh-CN" sz="5000" b="1" dirty="0">
              <a:solidFill>
                <a:schemeClr val="bg1"/>
              </a:solidFill>
              <a:latin typeface="+mj-ea"/>
              <a:ea typeface="+mj-ea"/>
            </a:endParaRPr>
          </a:p>
          <a:p>
            <a:pPr>
              <a:lnSpc>
                <a:spcPct val="120000"/>
              </a:lnSpc>
            </a:pPr>
            <a:r>
              <a:rPr lang="zh-CN" altLang="en-US" sz="5000" b="1" dirty="0">
                <a:solidFill>
                  <a:schemeClr val="bg1"/>
                </a:solidFill>
                <a:latin typeface="+mj-ea"/>
                <a:ea typeface="+mj-ea"/>
              </a:rPr>
              <a:t>的中断数据竞争检测方法</a:t>
            </a:r>
          </a:p>
        </p:txBody>
      </p:sp>
      <p:grpSp>
        <p:nvGrpSpPr>
          <p:cNvPr id="60" name="组合 59">
            <a:extLst>
              <a:ext uri="{FF2B5EF4-FFF2-40B4-BE49-F238E27FC236}">
                <a16:creationId xmlns:a16="http://schemas.microsoft.com/office/drawing/2014/main" id="{D321C3A8-334E-421F-A86C-29CBC0016664}"/>
              </a:ext>
            </a:extLst>
          </p:cNvPr>
          <p:cNvGrpSpPr/>
          <p:nvPr/>
        </p:nvGrpSpPr>
        <p:grpSpPr>
          <a:xfrm rot="637793">
            <a:off x="6717963" y="-2695151"/>
            <a:ext cx="8786687" cy="13156983"/>
            <a:chOff x="14552960" y="-177472"/>
            <a:chExt cx="7029080" cy="10525183"/>
          </a:xfrm>
        </p:grpSpPr>
        <p:grpSp>
          <p:nvGrpSpPr>
            <p:cNvPr id="50" name="组合 49">
              <a:extLst>
                <a:ext uri="{FF2B5EF4-FFF2-40B4-BE49-F238E27FC236}">
                  <a16:creationId xmlns:a16="http://schemas.microsoft.com/office/drawing/2014/main" id="{81B7C703-83C6-4DC3-A285-8E76A83B400E}"/>
                </a:ext>
              </a:extLst>
            </p:cNvPr>
            <p:cNvGrpSpPr/>
            <p:nvPr/>
          </p:nvGrpSpPr>
          <p:grpSpPr>
            <a:xfrm rot="1495231">
              <a:off x="15166450" y="-177472"/>
              <a:ext cx="4878842" cy="4879972"/>
              <a:chOff x="18351500" y="3723568"/>
              <a:chExt cx="4878842" cy="4879972"/>
            </a:xfrm>
          </p:grpSpPr>
          <p:sp>
            <p:nvSpPr>
              <p:cNvPr id="55" name="任意多边形: 形状 54">
                <a:extLst>
                  <a:ext uri="{FF2B5EF4-FFF2-40B4-BE49-F238E27FC236}">
                    <a16:creationId xmlns:a16="http://schemas.microsoft.com/office/drawing/2014/main" id="{07248394-7A9F-4C1B-881B-0F00AE5B0C7B}"/>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56" name="任意多边形: 形状 55">
                <a:extLst>
                  <a:ext uri="{FF2B5EF4-FFF2-40B4-BE49-F238E27FC236}">
                    <a16:creationId xmlns:a16="http://schemas.microsoft.com/office/drawing/2014/main" id="{F59D9FD8-D9A1-44B7-B8D4-AE0EEE7F407A}"/>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57" name="组合 56">
              <a:extLst>
                <a:ext uri="{FF2B5EF4-FFF2-40B4-BE49-F238E27FC236}">
                  <a16:creationId xmlns:a16="http://schemas.microsoft.com/office/drawing/2014/main" id="{095DD148-0353-4E90-99B1-8A65D16E8A05}"/>
                </a:ext>
              </a:extLst>
            </p:cNvPr>
            <p:cNvGrpSpPr/>
            <p:nvPr/>
          </p:nvGrpSpPr>
          <p:grpSpPr>
            <a:xfrm rot="12295231">
              <a:off x="14552960" y="3317003"/>
              <a:ext cx="7029080" cy="7030708"/>
              <a:chOff x="18351500" y="3723568"/>
              <a:chExt cx="4878842" cy="4879972"/>
            </a:xfrm>
          </p:grpSpPr>
          <p:sp>
            <p:nvSpPr>
              <p:cNvPr id="58" name="任意多边形: 形状 57">
                <a:extLst>
                  <a:ext uri="{FF2B5EF4-FFF2-40B4-BE49-F238E27FC236}">
                    <a16:creationId xmlns:a16="http://schemas.microsoft.com/office/drawing/2014/main" id="{0FBBDC3F-45CC-4CC2-ACD3-A1B5E8C068F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59" name="任意多边形: 形状 58">
                <a:extLst>
                  <a:ext uri="{FF2B5EF4-FFF2-40B4-BE49-F238E27FC236}">
                    <a16:creationId xmlns:a16="http://schemas.microsoft.com/office/drawing/2014/main" id="{4DF8B55E-A16E-4DD6-9279-18D220EA3ED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Tree>
    <p:extLst>
      <p:ext uri="{BB962C8B-B14F-4D97-AF65-F5344CB8AC3E}">
        <p14:creationId xmlns:p14="http://schemas.microsoft.com/office/powerpoint/2010/main" val="376266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43D3166-ED1E-CF9C-0519-697A34D0B3BE}"/>
              </a:ext>
            </a:extLst>
          </p:cNvPr>
          <p:cNvGrpSpPr/>
          <p:nvPr/>
        </p:nvGrpSpPr>
        <p:grpSpPr>
          <a:xfrm>
            <a:off x="525594" y="1070350"/>
            <a:ext cx="6314480" cy="1675894"/>
            <a:chOff x="620650" y="1584297"/>
            <a:chExt cx="6314480" cy="1675894"/>
          </a:xfrm>
        </p:grpSpPr>
        <p:sp>
          <p:nvSpPr>
            <p:cNvPr id="15" name="矩形: 圆角 14">
              <a:extLst>
                <a:ext uri="{FF2B5EF4-FFF2-40B4-BE49-F238E27FC236}">
                  <a16:creationId xmlns:a16="http://schemas.microsoft.com/office/drawing/2014/main" id="{D66947AA-1083-4323-81E3-B1271BD69F82}"/>
                </a:ext>
              </a:extLst>
            </p:cNvPr>
            <p:cNvSpPr/>
            <p:nvPr/>
          </p:nvSpPr>
          <p:spPr>
            <a:xfrm>
              <a:off x="620650" y="1584297"/>
              <a:ext cx="6129447" cy="1675894"/>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14" name="文本框 13">
              <a:extLst>
                <a:ext uri="{FF2B5EF4-FFF2-40B4-BE49-F238E27FC236}">
                  <a16:creationId xmlns:a16="http://schemas.microsoft.com/office/drawing/2014/main" id="{5D935F56-33DB-44DF-B410-32439FA92DE6}"/>
                </a:ext>
              </a:extLst>
            </p:cNvPr>
            <p:cNvSpPr txBox="1"/>
            <p:nvPr/>
          </p:nvSpPr>
          <p:spPr>
            <a:xfrm>
              <a:off x="916558" y="1807007"/>
              <a:ext cx="6018572" cy="1114472"/>
            </a:xfrm>
            <a:prstGeom prst="rect">
              <a:avLst/>
            </a:prstGeom>
            <a:noFill/>
          </p:spPr>
          <p:txBody>
            <a:bodyPr wrap="square" lIns="0" tIns="0" rIns="0" bIns="0" rtlCol="0">
              <a:spAutoFit/>
            </a:bodyPr>
            <a:lstStyle/>
            <a:p>
              <a:pPr algn="just">
                <a:lnSpc>
                  <a:spcPct val="125000"/>
                </a:lnSpc>
              </a:pPr>
              <a:r>
                <a:rPr lang="zh-CN" altLang="en-US" sz="1500" dirty="0">
                  <a:solidFill>
                    <a:schemeClr val="bg1"/>
                  </a:solidFill>
                  <a:latin typeface="+mn-ea"/>
                </a:rPr>
                <a:t>如图</a:t>
              </a:r>
              <a:r>
                <a:rPr lang="en-US" altLang="zh-CN" sz="1500" dirty="0">
                  <a:solidFill>
                    <a:schemeClr val="bg1"/>
                  </a:solidFill>
                  <a:latin typeface="+mn-ea"/>
                </a:rPr>
                <a:t>2</a:t>
              </a:r>
              <a:r>
                <a:rPr lang="zh-CN" altLang="en-US" sz="1500" dirty="0">
                  <a:solidFill>
                    <a:schemeClr val="bg1"/>
                  </a:solidFill>
                  <a:latin typeface="+mn-ea"/>
                </a:rPr>
                <a:t>中的示例程序，它有三个中断</a:t>
              </a:r>
              <a:r>
                <a:rPr lang="en-US" altLang="zh-CN" sz="1500" dirty="0" err="1">
                  <a:solidFill>
                    <a:schemeClr val="bg1"/>
                  </a:solidFill>
                  <a:latin typeface="+mn-ea"/>
                </a:rPr>
                <a:t>irq_H</a:t>
              </a:r>
              <a:r>
                <a:rPr lang="zh-CN" altLang="en-US" sz="1500" dirty="0">
                  <a:solidFill>
                    <a:schemeClr val="bg1"/>
                  </a:solidFill>
                  <a:latin typeface="+mn-ea"/>
                </a:rPr>
                <a:t>、</a:t>
              </a:r>
              <a:r>
                <a:rPr lang="en-US" altLang="zh-CN" sz="1500" dirty="0" err="1">
                  <a:solidFill>
                    <a:schemeClr val="bg1"/>
                  </a:solidFill>
                  <a:latin typeface="+mn-ea"/>
                </a:rPr>
                <a:t>irq_L</a:t>
              </a:r>
              <a:r>
                <a:rPr lang="zh-CN" altLang="en-US" sz="1500" dirty="0">
                  <a:solidFill>
                    <a:schemeClr val="bg1"/>
                  </a:solidFill>
                  <a:latin typeface="+mn-ea"/>
                </a:rPr>
                <a:t>和</a:t>
              </a:r>
              <a:r>
                <a:rPr lang="en-US" altLang="zh-CN" sz="1500" dirty="0" err="1">
                  <a:solidFill>
                    <a:schemeClr val="bg1"/>
                  </a:solidFill>
                  <a:latin typeface="+mn-ea"/>
                </a:rPr>
                <a:t>irq_M</a:t>
              </a:r>
              <a:r>
                <a:rPr lang="zh-CN" altLang="en-US" sz="1500" dirty="0">
                  <a:solidFill>
                    <a:schemeClr val="bg1"/>
                  </a:solidFill>
                  <a:latin typeface="+mn-ea"/>
                </a:rPr>
                <a:t>。</a:t>
              </a:r>
            </a:p>
            <a:p>
              <a:pPr algn="just">
                <a:lnSpc>
                  <a:spcPct val="125000"/>
                </a:lnSpc>
              </a:pPr>
              <a:r>
                <a:rPr lang="zh-CN" altLang="en-US" sz="1500" dirty="0">
                  <a:solidFill>
                    <a:schemeClr val="bg1"/>
                  </a:solidFill>
                  <a:latin typeface="+mn-ea"/>
                </a:rPr>
                <a:t>后缀</a:t>
              </a:r>
              <a:r>
                <a:rPr lang="en-US" altLang="zh-CN" sz="1500" dirty="0">
                  <a:solidFill>
                    <a:schemeClr val="bg1"/>
                  </a:solidFill>
                  <a:latin typeface="+mn-ea"/>
                </a:rPr>
                <a:t>H</a:t>
              </a:r>
              <a:r>
                <a:rPr lang="zh-CN" altLang="en-US" sz="1500" dirty="0">
                  <a:solidFill>
                    <a:schemeClr val="bg1"/>
                  </a:solidFill>
                  <a:latin typeface="+mn-ea"/>
                </a:rPr>
                <a:t>用来表示高优先级，</a:t>
              </a:r>
              <a:r>
                <a:rPr lang="en-US" altLang="zh-CN" sz="1500" dirty="0">
                  <a:solidFill>
                    <a:schemeClr val="bg1"/>
                  </a:solidFill>
                  <a:latin typeface="+mn-ea"/>
                </a:rPr>
                <a:t>L</a:t>
              </a:r>
              <a:r>
                <a:rPr lang="zh-CN" altLang="en-US" sz="1500" dirty="0">
                  <a:solidFill>
                    <a:schemeClr val="bg1"/>
                  </a:solidFill>
                  <a:latin typeface="+mn-ea"/>
                </a:rPr>
                <a:t>表示低优先级，</a:t>
              </a:r>
              <a:r>
                <a:rPr lang="en-US" altLang="zh-CN" sz="1500" dirty="0">
                  <a:solidFill>
                    <a:schemeClr val="bg1"/>
                  </a:solidFill>
                  <a:latin typeface="+mn-ea"/>
                </a:rPr>
                <a:t>M</a:t>
              </a:r>
              <a:r>
                <a:rPr lang="zh-CN" altLang="en-US" sz="1500" dirty="0">
                  <a:solidFill>
                    <a:schemeClr val="bg1"/>
                  </a:solidFill>
                  <a:latin typeface="+mn-ea"/>
                </a:rPr>
                <a:t>表示中等优先级。</a:t>
              </a:r>
            </a:p>
            <a:p>
              <a:pPr algn="just">
                <a:lnSpc>
                  <a:spcPct val="125000"/>
                </a:lnSpc>
              </a:pPr>
              <a:r>
                <a:rPr lang="zh-CN" altLang="en-US" sz="1500" dirty="0">
                  <a:solidFill>
                    <a:schemeClr val="bg1"/>
                  </a:solidFill>
                  <a:latin typeface="+mn-ea"/>
                </a:rPr>
                <a:t>具有较高优先级的中断可以抢占具有较低优先级的中断，但反之不然。</a:t>
              </a:r>
            </a:p>
            <a:p>
              <a:pPr algn="just">
                <a:lnSpc>
                  <a:spcPct val="125000"/>
                </a:lnSpc>
              </a:pPr>
              <a:r>
                <a:rPr lang="zh-CN" altLang="en-US" sz="1500" dirty="0">
                  <a:solidFill>
                    <a:schemeClr val="bg1"/>
                  </a:solidFill>
                  <a:latin typeface="+mn-ea"/>
                </a:rPr>
                <a:t>在处理程序内部，有两个变量</a:t>
              </a:r>
              <a:r>
                <a:rPr lang="en-US" altLang="zh-CN" sz="1500" dirty="0">
                  <a:solidFill>
                    <a:schemeClr val="bg1"/>
                  </a:solidFill>
                  <a:latin typeface="+mn-ea"/>
                </a:rPr>
                <a:t>x</a:t>
              </a:r>
              <a:r>
                <a:rPr lang="zh-CN" altLang="en-US" sz="1500" dirty="0">
                  <a:solidFill>
                    <a:schemeClr val="bg1"/>
                  </a:solidFill>
                  <a:latin typeface="+mn-ea"/>
                </a:rPr>
                <a:t>和</a:t>
              </a:r>
              <a:r>
                <a:rPr lang="en-US" altLang="zh-CN" sz="1500" dirty="0">
                  <a:solidFill>
                    <a:schemeClr val="bg1"/>
                  </a:solidFill>
                  <a:latin typeface="+mn-ea"/>
                </a:rPr>
                <a:t>y</a:t>
              </a:r>
              <a:r>
                <a:rPr lang="zh-CN" altLang="en-US" sz="1500" dirty="0">
                  <a:solidFill>
                    <a:schemeClr val="bg1"/>
                  </a:solidFill>
                  <a:latin typeface="+mn-ea"/>
                </a:rPr>
                <a:t>，它们最初被设置为</a:t>
              </a:r>
              <a:r>
                <a:rPr lang="en-US" altLang="zh-CN" sz="1500" dirty="0">
                  <a:solidFill>
                    <a:schemeClr val="bg1"/>
                  </a:solidFill>
                  <a:latin typeface="+mn-ea"/>
                </a:rPr>
                <a:t>0</a:t>
              </a:r>
              <a:r>
                <a:rPr lang="zh-CN" altLang="en-US" sz="1500" dirty="0">
                  <a:solidFill>
                    <a:schemeClr val="bg1"/>
                  </a:solidFill>
                  <a:latin typeface="+mn-ea"/>
                </a:rPr>
                <a:t>。</a:t>
              </a:r>
            </a:p>
          </p:txBody>
        </p:sp>
      </p:grpSp>
      <p:grpSp>
        <p:nvGrpSpPr>
          <p:cNvPr id="17" name="组合 16">
            <a:extLst>
              <a:ext uri="{FF2B5EF4-FFF2-40B4-BE49-F238E27FC236}">
                <a16:creationId xmlns:a16="http://schemas.microsoft.com/office/drawing/2014/main" id="{F5F47E71-80CC-ED8D-B14A-C8D369BCE560}"/>
              </a:ext>
            </a:extLst>
          </p:cNvPr>
          <p:cNvGrpSpPr/>
          <p:nvPr/>
        </p:nvGrpSpPr>
        <p:grpSpPr>
          <a:xfrm>
            <a:off x="4748563" y="526999"/>
            <a:ext cx="425713" cy="442041"/>
            <a:chOff x="5823870" y="1767426"/>
            <a:chExt cx="425713" cy="442041"/>
          </a:xfrm>
        </p:grpSpPr>
        <p:grpSp>
          <p:nvGrpSpPr>
            <p:cNvPr id="19" name="组合 18">
              <a:extLst>
                <a:ext uri="{FF2B5EF4-FFF2-40B4-BE49-F238E27FC236}">
                  <a16:creationId xmlns:a16="http://schemas.microsoft.com/office/drawing/2014/main" id="{952F44E4-DDC0-41A8-DDEF-98311C09A416}"/>
                </a:ext>
              </a:extLst>
            </p:cNvPr>
            <p:cNvGrpSpPr>
              <a:grpSpLocks noChangeAspect="1"/>
            </p:cNvGrpSpPr>
            <p:nvPr/>
          </p:nvGrpSpPr>
          <p:grpSpPr bwMode="auto">
            <a:xfrm rot="18923445">
              <a:off x="5963891" y="1767426"/>
              <a:ext cx="285692" cy="285786"/>
              <a:chOff x="14101" y="4437"/>
              <a:chExt cx="3056" cy="3057"/>
            </a:xfrm>
          </p:grpSpPr>
          <p:sp>
            <p:nvSpPr>
              <p:cNvPr id="23" name="任意多边形: 形状 22">
                <a:extLst>
                  <a:ext uri="{FF2B5EF4-FFF2-40B4-BE49-F238E27FC236}">
                    <a16:creationId xmlns:a16="http://schemas.microsoft.com/office/drawing/2014/main" id="{319F9129-65A8-D167-0CAA-E30E5BC160E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4" name="任意多边形: 形状 23">
                <a:extLst>
                  <a:ext uri="{FF2B5EF4-FFF2-40B4-BE49-F238E27FC236}">
                    <a16:creationId xmlns:a16="http://schemas.microsoft.com/office/drawing/2014/main" id="{9272E4C6-5917-DE6D-6EB6-C2504ED66D9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0" name="组合 19">
              <a:extLst>
                <a:ext uri="{FF2B5EF4-FFF2-40B4-BE49-F238E27FC236}">
                  <a16:creationId xmlns:a16="http://schemas.microsoft.com/office/drawing/2014/main" id="{924C217D-0FD1-6CA7-8C6D-1827EFCC109F}"/>
                </a:ext>
              </a:extLst>
            </p:cNvPr>
            <p:cNvGrpSpPr>
              <a:grpSpLocks noChangeAspect="1"/>
            </p:cNvGrpSpPr>
            <p:nvPr/>
          </p:nvGrpSpPr>
          <p:grpSpPr bwMode="auto">
            <a:xfrm rot="18923445">
              <a:off x="5823870" y="1809585"/>
              <a:ext cx="399751" cy="399882"/>
              <a:chOff x="14101" y="4437"/>
              <a:chExt cx="3056" cy="3057"/>
            </a:xfrm>
          </p:grpSpPr>
          <p:sp>
            <p:nvSpPr>
              <p:cNvPr id="21" name="任意多边形: 形状 20">
                <a:extLst>
                  <a:ext uri="{FF2B5EF4-FFF2-40B4-BE49-F238E27FC236}">
                    <a16:creationId xmlns:a16="http://schemas.microsoft.com/office/drawing/2014/main" id="{4E0B7F12-B637-68D3-E325-E4BE38CFB38F}"/>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22" name="任意多边形: 形状 21">
                <a:extLst>
                  <a:ext uri="{FF2B5EF4-FFF2-40B4-BE49-F238E27FC236}">
                    <a16:creationId xmlns:a16="http://schemas.microsoft.com/office/drawing/2014/main" id="{67C97C0A-F91F-0498-CAF3-7F31C072C158}"/>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8" name="文本框 17">
            <a:extLst>
              <a:ext uri="{FF2B5EF4-FFF2-40B4-BE49-F238E27FC236}">
                <a16:creationId xmlns:a16="http://schemas.microsoft.com/office/drawing/2014/main" id="{6090F913-A694-52E0-E39C-6B99100A9A7F}"/>
              </a:ext>
            </a:extLst>
          </p:cNvPr>
          <p:cNvSpPr txBox="1"/>
          <p:nvPr/>
        </p:nvSpPr>
        <p:spPr>
          <a:xfrm>
            <a:off x="418897" y="480862"/>
            <a:ext cx="4249561"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测试和有界模型检查工具</a:t>
            </a:r>
          </a:p>
        </p:txBody>
      </p:sp>
      <p:grpSp>
        <p:nvGrpSpPr>
          <p:cNvPr id="26" name="组合 25">
            <a:extLst>
              <a:ext uri="{FF2B5EF4-FFF2-40B4-BE49-F238E27FC236}">
                <a16:creationId xmlns:a16="http://schemas.microsoft.com/office/drawing/2014/main" id="{30A02D75-BAEF-CB6A-D639-2C7BF359B212}"/>
              </a:ext>
            </a:extLst>
          </p:cNvPr>
          <p:cNvGrpSpPr/>
          <p:nvPr/>
        </p:nvGrpSpPr>
        <p:grpSpPr>
          <a:xfrm rot="8100000">
            <a:off x="9923833" y="842203"/>
            <a:ext cx="2327172" cy="2327712"/>
            <a:chOff x="18351500" y="3723568"/>
            <a:chExt cx="4878842" cy="4879972"/>
          </a:xfrm>
        </p:grpSpPr>
        <p:sp>
          <p:nvSpPr>
            <p:cNvPr id="27" name="任意多边形: 形状 26">
              <a:extLst>
                <a:ext uri="{FF2B5EF4-FFF2-40B4-BE49-F238E27FC236}">
                  <a16:creationId xmlns:a16="http://schemas.microsoft.com/office/drawing/2014/main" id="{EC247AAB-74C1-8D30-4CD9-03835F27E89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F665A6C1-6584-050E-3671-0AC8379F8631}"/>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pic>
        <p:nvPicPr>
          <p:cNvPr id="5" name="图片 4">
            <a:extLst>
              <a:ext uri="{FF2B5EF4-FFF2-40B4-BE49-F238E27FC236}">
                <a16:creationId xmlns:a16="http://schemas.microsoft.com/office/drawing/2014/main" id="{AA49C852-BB0A-0203-8477-7D21B16D6014}"/>
              </a:ext>
            </a:extLst>
          </p:cNvPr>
          <p:cNvPicPr>
            <a:picLocks noChangeAspect="1"/>
          </p:cNvPicPr>
          <p:nvPr/>
        </p:nvPicPr>
        <p:blipFill>
          <a:blip r:embed="rId2"/>
          <a:stretch>
            <a:fillRect/>
          </a:stretch>
        </p:blipFill>
        <p:spPr>
          <a:xfrm>
            <a:off x="525594" y="2968954"/>
            <a:ext cx="6030167" cy="1819529"/>
          </a:xfrm>
          <a:prstGeom prst="rect">
            <a:avLst/>
          </a:prstGeom>
        </p:spPr>
      </p:pic>
      <p:pic>
        <p:nvPicPr>
          <p:cNvPr id="7" name="图片 6">
            <a:extLst>
              <a:ext uri="{FF2B5EF4-FFF2-40B4-BE49-F238E27FC236}">
                <a16:creationId xmlns:a16="http://schemas.microsoft.com/office/drawing/2014/main" id="{4DFF8200-879C-445E-9DE0-40B38ABB670A}"/>
              </a:ext>
            </a:extLst>
          </p:cNvPr>
          <p:cNvPicPr>
            <a:picLocks noChangeAspect="1"/>
          </p:cNvPicPr>
          <p:nvPr/>
        </p:nvPicPr>
        <p:blipFill>
          <a:blip r:embed="rId3"/>
          <a:stretch>
            <a:fillRect/>
          </a:stretch>
        </p:blipFill>
        <p:spPr>
          <a:xfrm>
            <a:off x="6935130" y="3119538"/>
            <a:ext cx="3486637" cy="3524742"/>
          </a:xfrm>
          <a:prstGeom prst="rect">
            <a:avLst/>
          </a:prstGeom>
        </p:spPr>
      </p:pic>
      <p:grpSp>
        <p:nvGrpSpPr>
          <p:cNvPr id="28" name="组合 27">
            <a:extLst>
              <a:ext uri="{FF2B5EF4-FFF2-40B4-BE49-F238E27FC236}">
                <a16:creationId xmlns:a16="http://schemas.microsoft.com/office/drawing/2014/main" id="{AF75C93B-F543-3D45-0B3A-4D1F0730C771}"/>
              </a:ext>
            </a:extLst>
          </p:cNvPr>
          <p:cNvGrpSpPr/>
          <p:nvPr/>
        </p:nvGrpSpPr>
        <p:grpSpPr>
          <a:xfrm>
            <a:off x="185022" y="4788484"/>
            <a:ext cx="6370739" cy="1206964"/>
            <a:chOff x="185022" y="4788484"/>
            <a:chExt cx="6370739" cy="1206964"/>
          </a:xfrm>
        </p:grpSpPr>
        <p:sp>
          <p:nvSpPr>
            <p:cNvPr id="13" name="矩形: 圆角 12">
              <a:extLst>
                <a:ext uri="{FF2B5EF4-FFF2-40B4-BE49-F238E27FC236}">
                  <a16:creationId xmlns:a16="http://schemas.microsoft.com/office/drawing/2014/main" id="{A1B97A96-ADEC-16BF-7824-AADDA918141B}"/>
                </a:ext>
              </a:extLst>
            </p:cNvPr>
            <p:cNvSpPr/>
            <p:nvPr/>
          </p:nvSpPr>
          <p:spPr>
            <a:xfrm>
              <a:off x="185022" y="4788484"/>
              <a:ext cx="6370739" cy="1206964"/>
            </a:xfrm>
            <a:prstGeom prst="roundRect">
              <a:avLst>
                <a:gd name="adj" fmla="val 10843"/>
              </a:avLst>
            </a:prstGeom>
            <a:gradFill flip="none" rotWithShape="1">
              <a:gsLst>
                <a:gs pos="0">
                  <a:schemeClr val="accent3">
                    <a:lumMod val="30000"/>
                    <a:lumOff val="7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solidFill>
                  <a:schemeClr val="accent1"/>
                </a:solidFill>
              </a:endParaRPr>
            </a:p>
          </p:txBody>
        </p:sp>
        <p:sp>
          <p:nvSpPr>
            <p:cNvPr id="25" name="文本框 24">
              <a:extLst>
                <a:ext uri="{FF2B5EF4-FFF2-40B4-BE49-F238E27FC236}">
                  <a16:creationId xmlns:a16="http://schemas.microsoft.com/office/drawing/2014/main" id="{8F06910A-995E-7338-352F-5283BAE3E74D}"/>
                </a:ext>
              </a:extLst>
            </p:cNvPr>
            <p:cNvSpPr txBox="1"/>
            <p:nvPr/>
          </p:nvSpPr>
          <p:spPr>
            <a:xfrm>
              <a:off x="478870" y="4863687"/>
              <a:ext cx="5846516" cy="848955"/>
            </a:xfrm>
            <a:prstGeom prst="rect">
              <a:avLst/>
            </a:prstGeom>
            <a:noFill/>
          </p:spPr>
          <p:txBody>
            <a:bodyPr wrap="square" lIns="0" tIns="0" rIns="0" bIns="0" rtlCol="0">
              <a:spAutoFit/>
            </a:bodyPr>
            <a:lstStyle/>
            <a:p>
              <a:pPr algn="just">
                <a:lnSpc>
                  <a:spcPct val="125000"/>
                </a:lnSpc>
              </a:pPr>
              <a:r>
                <a:rPr lang="zh-CN" altLang="en-US" sz="1500" dirty="0">
                  <a:solidFill>
                    <a:schemeClr val="accent1"/>
                  </a:solidFill>
                  <a:latin typeface="+mn-ea"/>
                </a:rPr>
                <a:t>虽然有界模型检查可以快速发现错误，例如图</a:t>
              </a:r>
              <a:r>
                <a:rPr lang="en-US" altLang="zh-CN" sz="1500" dirty="0">
                  <a:solidFill>
                    <a:schemeClr val="accent1"/>
                  </a:solidFill>
                  <a:latin typeface="+mn-ea"/>
                </a:rPr>
                <a:t>2</a:t>
              </a:r>
              <a:r>
                <a:rPr lang="zh-CN" altLang="en-US" sz="1500" dirty="0">
                  <a:solidFill>
                    <a:schemeClr val="accent1"/>
                  </a:solidFill>
                  <a:latin typeface="+mn-ea"/>
                </a:rPr>
                <a:t>中的断言违反，但执行的深度通常是有界的。这意味着在实践中，诸如</a:t>
              </a:r>
              <a:r>
                <a:rPr lang="en-US" altLang="zh-CN" sz="1500" dirty="0" err="1">
                  <a:solidFill>
                    <a:schemeClr val="accent1"/>
                  </a:solidFill>
                  <a:latin typeface="+mn-ea"/>
                </a:rPr>
                <a:t>iCBMC</a:t>
              </a:r>
              <a:r>
                <a:rPr lang="en-US" altLang="zh-CN" sz="1500" dirty="0">
                  <a:solidFill>
                    <a:schemeClr val="accent1"/>
                  </a:solidFill>
                  <a:latin typeface="+mn-ea"/>
                </a:rPr>
                <a:t>[18]</a:t>
              </a:r>
              <a:r>
                <a:rPr lang="zh-CN" altLang="en-US" sz="1500" dirty="0">
                  <a:solidFill>
                    <a:schemeClr val="accent1"/>
                  </a:solidFill>
                  <a:latin typeface="+mn-ea"/>
                </a:rPr>
                <a:t>之类的工具不能证明错误的存在。</a:t>
              </a:r>
            </a:p>
          </p:txBody>
        </p:sp>
      </p:grpSp>
    </p:spTree>
    <p:extLst>
      <p:ext uri="{BB962C8B-B14F-4D97-AF65-F5344CB8AC3E}">
        <p14:creationId xmlns:p14="http://schemas.microsoft.com/office/powerpoint/2010/main" val="32813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43D3166-ED1E-CF9C-0519-697A34D0B3BE}"/>
              </a:ext>
            </a:extLst>
          </p:cNvPr>
          <p:cNvGrpSpPr/>
          <p:nvPr/>
        </p:nvGrpSpPr>
        <p:grpSpPr>
          <a:xfrm>
            <a:off x="1259844" y="1630830"/>
            <a:ext cx="6129447" cy="1675894"/>
            <a:chOff x="620650" y="1584297"/>
            <a:chExt cx="6129447" cy="1675894"/>
          </a:xfrm>
        </p:grpSpPr>
        <p:sp>
          <p:nvSpPr>
            <p:cNvPr id="15" name="矩形: 圆角 14">
              <a:extLst>
                <a:ext uri="{FF2B5EF4-FFF2-40B4-BE49-F238E27FC236}">
                  <a16:creationId xmlns:a16="http://schemas.microsoft.com/office/drawing/2014/main" id="{D66947AA-1083-4323-81E3-B1271BD69F82}"/>
                </a:ext>
              </a:extLst>
            </p:cNvPr>
            <p:cNvSpPr/>
            <p:nvPr/>
          </p:nvSpPr>
          <p:spPr>
            <a:xfrm>
              <a:off x="620650" y="1584297"/>
              <a:ext cx="6129447" cy="1675894"/>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14" name="文本框 13">
              <a:extLst>
                <a:ext uri="{FF2B5EF4-FFF2-40B4-BE49-F238E27FC236}">
                  <a16:creationId xmlns:a16="http://schemas.microsoft.com/office/drawing/2014/main" id="{5D935F56-33DB-44DF-B410-32439FA92DE6}"/>
                </a:ext>
              </a:extLst>
            </p:cNvPr>
            <p:cNvSpPr txBox="1"/>
            <p:nvPr/>
          </p:nvSpPr>
          <p:spPr>
            <a:xfrm>
              <a:off x="847428" y="2070958"/>
              <a:ext cx="5343628" cy="537391"/>
            </a:xfrm>
            <a:prstGeom prst="rect">
              <a:avLst/>
            </a:prstGeom>
            <a:noFill/>
          </p:spPr>
          <p:txBody>
            <a:bodyPr wrap="square" lIns="0" tIns="0" rIns="0" bIns="0" rtlCol="0">
              <a:spAutoFit/>
            </a:bodyPr>
            <a:lstStyle/>
            <a:p>
              <a:pPr algn="just">
                <a:lnSpc>
                  <a:spcPct val="125000"/>
                </a:lnSpc>
              </a:pPr>
              <a:r>
                <a:rPr lang="zh-CN" altLang="en-US" sz="1500" dirty="0">
                  <a:solidFill>
                    <a:schemeClr val="bg1"/>
                  </a:solidFill>
                  <a:latin typeface="+mn-ea"/>
                </a:rPr>
                <a:t>    该方法将分析线程的工具用于分析中断，其忽略了中断中的优先级。此时，我们可以将中断行为视为多线程行为的一个子集。</a:t>
              </a:r>
              <a:endParaRPr lang="en-US" altLang="zh-CN" sz="1500" dirty="0">
                <a:solidFill>
                  <a:schemeClr val="bg1"/>
                </a:solidFill>
                <a:latin typeface="+mn-ea"/>
              </a:endParaRPr>
            </a:p>
          </p:txBody>
        </p:sp>
      </p:grpSp>
      <p:grpSp>
        <p:nvGrpSpPr>
          <p:cNvPr id="17" name="组合 16">
            <a:extLst>
              <a:ext uri="{FF2B5EF4-FFF2-40B4-BE49-F238E27FC236}">
                <a16:creationId xmlns:a16="http://schemas.microsoft.com/office/drawing/2014/main" id="{F5F47E71-80CC-ED8D-B14A-C8D369BCE560}"/>
              </a:ext>
            </a:extLst>
          </p:cNvPr>
          <p:cNvGrpSpPr/>
          <p:nvPr/>
        </p:nvGrpSpPr>
        <p:grpSpPr>
          <a:xfrm>
            <a:off x="4481777" y="865605"/>
            <a:ext cx="425713" cy="442041"/>
            <a:chOff x="5823870" y="1767426"/>
            <a:chExt cx="425713" cy="442041"/>
          </a:xfrm>
        </p:grpSpPr>
        <p:grpSp>
          <p:nvGrpSpPr>
            <p:cNvPr id="19" name="组合 18">
              <a:extLst>
                <a:ext uri="{FF2B5EF4-FFF2-40B4-BE49-F238E27FC236}">
                  <a16:creationId xmlns:a16="http://schemas.microsoft.com/office/drawing/2014/main" id="{952F44E4-DDC0-41A8-DDEF-98311C09A416}"/>
                </a:ext>
              </a:extLst>
            </p:cNvPr>
            <p:cNvGrpSpPr>
              <a:grpSpLocks noChangeAspect="1"/>
            </p:cNvGrpSpPr>
            <p:nvPr/>
          </p:nvGrpSpPr>
          <p:grpSpPr bwMode="auto">
            <a:xfrm rot="18923445">
              <a:off x="5963891" y="1767426"/>
              <a:ext cx="285692" cy="285786"/>
              <a:chOff x="14101" y="4437"/>
              <a:chExt cx="3056" cy="3057"/>
            </a:xfrm>
          </p:grpSpPr>
          <p:sp>
            <p:nvSpPr>
              <p:cNvPr id="23" name="任意多边形: 形状 22">
                <a:extLst>
                  <a:ext uri="{FF2B5EF4-FFF2-40B4-BE49-F238E27FC236}">
                    <a16:creationId xmlns:a16="http://schemas.microsoft.com/office/drawing/2014/main" id="{319F9129-65A8-D167-0CAA-E30E5BC160E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4" name="任意多边形: 形状 23">
                <a:extLst>
                  <a:ext uri="{FF2B5EF4-FFF2-40B4-BE49-F238E27FC236}">
                    <a16:creationId xmlns:a16="http://schemas.microsoft.com/office/drawing/2014/main" id="{9272E4C6-5917-DE6D-6EB6-C2504ED66D9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0" name="组合 19">
              <a:extLst>
                <a:ext uri="{FF2B5EF4-FFF2-40B4-BE49-F238E27FC236}">
                  <a16:creationId xmlns:a16="http://schemas.microsoft.com/office/drawing/2014/main" id="{924C217D-0FD1-6CA7-8C6D-1827EFCC109F}"/>
                </a:ext>
              </a:extLst>
            </p:cNvPr>
            <p:cNvGrpSpPr>
              <a:grpSpLocks noChangeAspect="1"/>
            </p:cNvGrpSpPr>
            <p:nvPr/>
          </p:nvGrpSpPr>
          <p:grpSpPr bwMode="auto">
            <a:xfrm rot="18923445">
              <a:off x="5823870" y="1809585"/>
              <a:ext cx="399751" cy="399882"/>
              <a:chOff x="14101" y="4437"/>
              <a:chExt cx="3056" cy="3057"/>
            </a:xfrm>
          </p:grpSpPr>
          <p:sp>
            <p:nvSpPr>
              <p:cNvPr id="21" name="任意多边形: 形状 20">
                <a:extLst>
                  <a:ext uri="{FF2B5EF4-FFF2-40B4-BE49-F238E27FC236}">
                    <a16:creationId xmlns:a16="http://schemas.microsoft.com/office/drawing/2014/main" id="{4E0B7F12-B637-68D3-E325-E4BE38CFB38F}"/>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22" name="任意多边形: 形状 21">
                <a:extLst>
                  <a:ext uri="{FF2B5EF4-FFF2-40B4-BE49-F238E27FC236}">
                    <a16:creationId xmlns:a16="http://schemas.microsoft.com/office/drawing/2014/main" id="{67C97C0A-F91F-0498-CAF3-7F31C072C158}"/>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8" name="文本框 17">
            <a:extLst>
              <a:ext uri="{FF2B5EF4-FFF2-40B4-BE49-F238E27FC236}">
                <a16:creationId xmlns:a16="http://schemas.microsoft.com/office/drawing/2014/main" id="{6090F913-A694-52E0-E39C-6B99100A9A7F}"/>
              </a:ext>
            </a:extLst>
          </p:cNvPr>
          <p:cNvSpPr txBox="1"/>
          <p:nvPr/>
        </p:nvSpPr>
        <p:spPr>
          <a:xfrm>
            <a:off x="461331" y="865605"/>
            <a:ext cx="3863237"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线程模块抽象解释工具</a:t>
            </a:r>
          </a:p>
        </p:txBody>
      </p:sp>
      <p:grpSp>
        <p:nvGrpSpPr>
          <p:cNvPr id="26" name="组合 25">
            <a:extLst>
              <a:ext uri="{FF2B5EF4-FFF2-40B4-BE49-F238E27FC236}">
                <a16:creationId xmlns:a16="http://schemas.microsoft.com/office/drawing/2014/main" id="{30A02D75-BAEF-CB6A-D639-2C7BF359B212}"/>
              </a:ext>
            </a:extLst>
          </p:cNvPr>
          <p:cNvGrpSpPr/>
          <p:nvPr/>
        </p:nvGrpSpPr>
        <p:grpSpPr>
          <a:xfrm rot="8100000">
            <a:off x="9923833" y="842203"/>
            <a:ext cx="2327172" cy="2327712"/>
            <a:chOff x="18351500" y="3723568"/>
            <a:chExt cx="4878842" cy="4879972"/>
          </a:xfrm>
        </p:grpSpPr>
        <p:sp>
          <p:nvSpPr>
            <p:cNvPr id="27" name="任意多边形: 形状 26">
              <a:extLst>
                <a:ext uri="{FF2B5EF4-FFF2-40B4-BE49-F238E27FC236}">
                  <a16:creationId xmlns:a16="http://schemas.microsoft.com/office/drawing/2014/main" id="{EC247AAB-74C1-8D30-4CD9-03835F27E89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F665A6C1-6584-050E-3671-0AC8379F8631}"/>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 name="组合 1">
            <a:extLst>
              <a:ext uri="{FF2B5EF4-FFF2-40B4-BE49-F238E27FC236}">
                <a16:creationId xmlns:a16="http://schemas.microsoft.com/office/drawing/2014/main" id="{12DCA657-9FD7-29DC-4C6E-E1B2BCD23032}"/>
              </a:ext>
            </a:extLst>
          </p:cNvPr>
          <p:cNvGrpSpPr/>
          <p:nvPr/>
        </p:nvGrpSpPr>
        <p:grpSpPr>
          <a:xfrm>
            <a:off x="1208527" y="3887268"/>
            <a:ext cx="6464368" cy="1495436"/>
            <a:chOff x="568028" y="3727013"/>
            <a:chExt cx="6464368" cy="1495436"/>
          </a:xfrm>
        </p:grpSpPr>
        <p:sp>
          <p:nvSpPr>
            <p:cNvPr id="13" name="矩形: 圆角 12">
              <a:extLst>
                <a:ext uri="{FF2B5EF4-FFF2-40B4-BE49-F238E27FC236}">
                  <a16:creationId xmlns:a16="http://schemas.microsoft.com/office/drawing/2014/main" id="{A1B97A96-ADEC-16BF-7824-AADDA918141B}"/>
                </a:ext>
              </a:extLst>
            </p:cNvPr>
            <p:cNvSpPr/>
            <p:nvPr/>
          </p:nvSpPr>
          <p:spPr>
            <a:xfrm>
              <a:off x="568028" y="3727013"/>
              <a:ext cx="6464368" cy="1495436"/>
            </a:xfrm>
            <a:prstGeom prst="roundRect">
              <a:avLst>
                <a:gd name="adj" fmla="val 10843"/>
              </a:avLst>
            </a:prstGeom>
            <a:gradFill flip="none" rotWithShape="1">
              <a:gsLst>
                <a:gs pos="0">
                  <a:schemeClr val="accent3">
                    <a:lumMod val="30000"/>
                    <a:lumOff val="7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solidFill>
                  <a:schemeClr val="accent1"/>
                </a:solidFill>
              </a:endParaRPr>
            </a:p>
          </p:txBody>
        </p:sp>
        <p:sp>
          <p:nvSpPr>
            <p:cNvPr id="25" name="文本框 24">
              <a:extLst>
                <a:ext uri="{FF2B5EF4-FFF2-40B4-BE49-F238E27FC236}">
                  <a16:creationId xmlns:a16="http://schemas.microsoft.com/office/drawing/2014/main" id="{8F06910A-995E-7338-352F-5283BAE3E74D}"/>
                </a:ext>
              </a:extLst>
            </p:cNvPr>
            <p:cNvSpPr txBox="1"/>
            <p:nvPr/>
          </p:nvSpPr>
          <p:spPr>
            <a:xfrm>
              <a:off x="830139" y="3830708"/>
              <a:ext cx="5846516" cy="1114472"/>
            </a:xfrm>
            <a:prstGeom prst="rect">
              <a:avLst/>
            </a:prstGeom>
            <a:noFill/>
          </p:spPr>
          <p:txBody>
            <a:bodyPr wrap="square" lIns="0" tIns="0" rIns="0" bIns="0" rtlCol="0">
              <a:spAutoFit/>
            </a:bodyPr>
            <a:lstStyle/>
            <a:p>
              <a:pPr algn="just">
                <a:lnSpc>
                  <a:spcPct val="125000"/>
                </a:lnSpc>
              </a:pPr>
              <a:r>
                <a:rPr lang="zh-CN" altLang="en-US" sz="1500" dirty="0">
                  <a:solidFill>
                    <a:schemeClr val="accent1"/>
                  </a:solidFill>
                  <a:latin typeface="+mn-ea"/>
                </a:rPr>
                <a:t>    所以当我们用此方法获得的结果为没有错误时，则说明此中断驱动程序确实没有错误；但当我们获得错误时，却无法确定该错误是否为中断行为的错误。</a:t>
              </a:r>
              <a:endParaRPr lang="en-US" altLang="zh-CN" sz="1500" dirty="0">
                <a:solidFill>
                  <a:schemeClr val="accent1"/>
                </a:solidFill>
                <a:latin typeface="+mn-ea"/>
              </a:endParaRPr>
            </a:p>
            <a:p>
              <a:pPr algn="just">
                <a:lnSpc>
                  <a:spcPct val="125000"/>
                </a:lnSpc>
              </a:pPr>
              <a:r>
                <a:rPr lang="zh-CN" altLang="en-US" sz="1500" dirty="0">
                  <a:solidFill>
                    <a:schemeClr val="accent1"/>
                  </a:solidFill>
                  <a:latin typeface="+mn-ea"/>
                </a:rPr>
                <a:t>    此工具擅长获取证明，但可能产生许多误报。</a:t>
              </a:r>
            </a:p>
          </p:txBody>
        </p:sp>
      </p:grpSp>
    </p:spTree>
    <p:extLst>
      <p:ext uri="{BB962C8B-B14F-4D97-AF65-F5344CB8AC3E}">
        <p14:creationId xmlns:p14="http://schemas.microsoft.com/office/powerpoint/2010/main" val="393395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2849962" y="3004005"/>
            <a:ext cx="7181453" cy="615553"/>
          </a:xfrm>
          <a:prstGeom prst="rect">
            <a:avLst/>
          </a:prstGeom>
          <a:noFill/>
        </p:spPr>
        <p:txBody>
          <a:bodyPr wrap="none" lIns="0" tIns="0" rIns="0" bIns="0" rtlCol="0">
            <a:spAutoFit/>
          </a:bodyPr>
          <a:lstStyle/>
          <a:p>
            <a:r>
              <a:rPr lang="zh-CN" altLang="en-US" sz="4000" dirty="0">
                <a:solidFill>
                  <a:schemeClr val="accent1"/>
                </a:solidFill>
              </a:rPr>
              <a:t>中断建模和抽象解释的技术背景</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#02</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4135299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43D3166-ED1E-CF9C-0519-697A34D0B3BE}"/>
              </a:ext>
            </a:extLst>
          </p:cNvPr>
          <p:cNvGrpSpPr/>
          <p:nvPr/>
        </p:nvGrpSpPr>
        <p:grpSpPr>
          <a:xfrm>
            <a:off x="1233978" y="1591195"/>
            <a:ext cx="4520052" cy="641030"/>
            <a:chOff x="620650" y="1584297"/>
            <a:chExt cx="6129447" cy="1675894"/>
          </a:xfrm>
        </p:grpSpPr>
        <p:sp>
          <p:nvSpPr>
            <p:cNvPr id="15" name="矩形: 圆角 14">
              <a:extLst>
                <a:ext uri="{FF2B5EF4-FFF2-40B4-BE49-F238E27FC236}">
                  <a16:creationId xmlns:a16="http://schemas.microsoft.com/office/drawing/2014/main" id="{D66947AA-1083-4323-81E3-B1271BD69F82}"/>
                </a:ext>
              </a:extLst>
            </p:cNvPr>
            <p:cNvSpPr/>
            <p:nvPr/>
          </p:nvSpPr>
          <p:spPr>
            <a:xfrm>
              <a:off x="620650" y="1584297"/>
              <a:ext cx="6129447" cy="1675894"/>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14" name="文本框 13">
              <a:extLst>
                <a:ext uri="{FF2B5EF4-FFF2-40B4-BE49-F238E27FC236}">
                  <a16:creationId xmlns:a16="http://schemas.microsoft.com/office/drawing/2014/main" id="{5D935F56-33DB-44DF-B410-32439FA92DE6}"/>
                </a:ext>
              </a:extLst>
            </p:cNvPr>
            <p:cNvSpPr txBox="1"/>
            <p:nvPr/>
          </p:nvSpPr>
          <p:spPr>
            <a:xfrm>
              <a:off x="847428" y="2070958"/>
              <a:ext cx="5343628" cy="248851"/>
            </a:xfrm>
            <a:prstGeom prst="rect">
              <a:avLst/>
            </a:prstGeom>
            <a:noFill/>
          </p:spPr>
          <p:txBody>
            <a:bodyPr wrap="square" lIns="0" tIns="0" rIns="0" bIns="0" rtlCol="0">
              <a:spAutoFit/>
            </a:bodyPr>
            <a:lstStyle/>
            <a:p>
              <a:pPr algn="just">
                <a:lnSpc>
                  <a:spcPct val="125000"/>
                </a:lnSpc>
              </a:pPr>
              <a:r>
                <a:rPr lang="zh-CN" altLang="en-US" sz="1500" dirty="0">
                  <a:solidFill>
                    <a:schemeClr val="bg1"/>
                  </a:solidFill>
                  <a:latin typeface="+mn-ea"/>
                </a:rPr>
                <a:t>    定理一：中断行为是多线程行为的子集。</a:t>
              </a:r>
              <a:endParaRPr lang="en-US" altLang="zh-CN" sz="1500" dirty="0">
                <a:solidFill>
                  <a:schemeClr val="bg1"/>
                </a:solidFill>
                <a:latin typeface="+mn-ea"/>
              </a:endParaRPr>
            </a:p>
          </p:txBody>
        </p:sp>
      </p:grpSp>
      <p:grpSp>
        <p:nvGrpSpPr>
          <p:cNvPr id="17" name="组合 16">
            <a:extLst>
              <a:ext uri="{FF2B5EF4-FFF2-40B4-BE49-F238E27FC236}">
                <a16:creationId xmlns:a16="http://schemas.microsoft.com/office/drawing/2014/main" id="{F5F47E71-80CC-ED8D-B14A-C8D369BCE560}"/>
              </a:ext>
            </a:extLst>
          </p:cNvPr>
          <p:cNvGrpSpPr/>
          <p:nvPr/>
        </p:nvGrpSpPr>
        <p:grpSpPr>
          <a:xfrm>
            <a:off x="2163835" y="911520"/>
            <a:ext cx="425713" cy="442041"/>
            <a:chOff x="5823870" y="1767426"/>
            <a:chExt cx="425713" cy="442041"/>
          </a:xfrm>
        </p:grpSpPr>
        <p:grpSp>
          <p:nvGrpSpPr>
            <p:cNvPr id="19" name="组合 18">
              <a:extLst>
                <a:ext uri="{FF2B5EF4-FFF2-40B4-BE49-F238E27FC236}">
                  <a16:creationId xmlns:a16="http://schemas.microsoft.com/office/drawing/2014/main" id="{952F44E4-DDC0-41A8-DDEF-98311C09A416}"/>
                </a:ext>
              </a:extLst>
            </p:cNvPr>
            <p:cNvGrpSpPr>
              <a:grpSpLocks noChangeAspect="1"/>
            </p:cNvGrpSpPr>
            <p:nvPr/>
          </p:nvGrpSpPr>
          <p:grpSpPr bwMode="auto">
            <a:xfrm rot="18923445">
              <a:off x="5963891" y="1767426"/>
              <a:ext cx="285692" cy="285786"/>
              <a:chOff x="14101" y="4437"/>
              <a:chExt cx="3056" cy="3057"/>
            </a:xfrm>
          </p:grpSpPr>
          <p:sp>
            <p:nvSpPr>
              <p:cNvPr id="23" name="任意多边形: 形状 22">
                <a:extLst>
                  <a:ext uri="{FF2B5EF4-FFF2-40B4-BE49-F238E27FC236}">
                    <a16:creationId xmlns:a16="http://schemas.microsoft.com/office/drawing/2014/main" id="{319F9129-65A8-D167-0CAA-E30E5BC160E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4" name="任意多边形: 形状 23">
                <a:extLst>
                  <a:ext uri="{FF2B5EF4-FFF2-40B4-BE49-F238E27FC236}">
                    <a16:creationId xmlns:a16="http://schemas.microsoft.com/office/drawing/2014/main" id="{9272E4C6-5917-DE6D-6EB6-C2504ED66D9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0" name="组合 19">
              <a:extLst>
                <a:ext uri="{FF2B5EF4-FFF2-40B4-BE49-F238E27FC236}">
                  <a16:creationId xmlns:a16="http://schemas.microsoft.com/office/drawing/2014/main" id="{924C217D-0FD1-6CA7-8C6D-1827EFCC109F}"/>
                </a:ext>
              </a:extLst>
            </p:cNvPr>
            <p:cNvGrpSpPr>
              <a:grpSpLocks noChangeAspect="1"/>
            </p:cNvGrpSpPr>
            <p:nvPr/>
          </p:nvGrpSpPr>
          <p:grpSpPr bwMode="auto">
            <a:xfrm rot="18923445">
              <a:off x="5823870" y="1809585"/>
              <a:ext cx="399751" cy="399882"/>
              <a:chOff x="14101" y="4437"/>
              <a:chExt cx="3056" cy="3057"/>
            </a:xfrm>
          </p:grpSpPr>
          <p:sp>
            <p:nvSpPr>
              <p:cNvPr id="21" name="任意多边形: 形状 20">
                <a:extLst>
                  <a:ext uri="{FF2B5EF4-FFF2-40B4-BE49-F238E27FC236}">
                    <a16:creationId xmlns:a16="http://schemas.microsoft.com/office/drawing/2014/main" id="{4E0B7F12-B637-68D3-E325-E4BE38CFB38F}"/>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22" name="任意多边形: 形状 21">
                <a:extLst>
                  <a:ext uri="{FF2B5EF4-FFF2-40B4-BE49-F238E27FC236}">
                    <a16:creationId xmlns:a16="http://schemas.microsoft.com/office/drawing/2014/main" id="{67C97C0A-F91F-0498-CAF3-7F31C072C158}"/>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8" name="文本框 17">
            <a:extLst>
              <a:ext uri="{FF2B5EF4-FFF2-40B4-BE49-F238E27FC236}">
                <a16:creationId xmlns:a16="http://schemas.microsoft.com/office/drawing/2014/main" id="{6090F913-A694-52E0-E39C-6B99100A9A7F}"/>
              </a:ext>
            </a:extLst>
          </p:cNvPr>
          <p:cNvSpPr txBox="1"/>
          <p:nvPr/>
        </p:nvSpPr>
        <p:spPr>
          <a:xfrm>
            <a:off x="461331" y="865605"/>
            <a:ext cx="1545295"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中断建模</a:t>
            </a:r>
          </a:p>
        </p:txBody>
      </p:sp>
      <p:grpSp>
        <p:nvGrpSpPr>
          <p:cNvPr id="26" name="组合 25">
            <a:extLst>
              <a:ext uri="{FF2B5EF4-FFF2-40B4-BE49-F238E27FC236}">
                <a16:creationId xmlns:a16="http://schemas.microsoft.com/office/drawing/2014/main" id="{30A02D75-BAEF-CB6A-D639-2C7BF359B212}"/>
              </a:ext>
            </a:extLst>
          </p:cNvPr>
          <p:cNvGrpSpPr/>
          <p:nvPr/>
        </p:nvGrpSpPr>
        <p:grpSpPr>
          <a:xfrm rot="8100000">
            <a:off x="9923833" y="842203"/>
            <a:ext cx="2327172" cy="2327712"/>
            <a:chOff x="18351500" y="3723568"/>
            <a:chExt cx="4878842" cy="4879972"/>
          </a:xfrm>
        </p:grpSpPr>
        <p:sp>
          <p:nvSpPr>
            <p:cNvPr id="27" name="任意多边形: 形状 26">
              <a:extLst>
                <a:ext uri="{FF2B5EF4-FFF2-40B4-BE49-F238E27FC236}">
                  <a16:creationId xmlns:a16="http://schemas.microsoft.com/office/drawing/2014/main" id="{EC247AAB-74C1-8D30-4CD9-03835F27E89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F665A6C1-6584-050E-3671-0AC8379F8631}"/>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4" name="组合 33">
            <a:extLst>
              <a:ext uri="{FF2B5EF4-FFF2-40B4-BE49-F238E27FC236}">
                <a16:creationId xmlns:a16="http://schemas.microsoft.com/office/drawing/2014/main" id="{08C0342D-DFB3-A029-EB7D-948C71692B9F}"/>
              </a:ext>
            </a:extLst>
          </p:cNvPr>
          <p:cNvGrpSpPr/>
          <p:nvPr/>
        </p:nvGrpSpPr>
        <p:grpSpPr>
          <a:xfrm>
            <a:off x="452116" y="2731049"/>
            <a:ext cx="8264480" cy="2203900"/>
            <a:chOff x="452116" y="2731049"/>
            <a:chExt cx="8264480" cy="2203900"/>
          </a:xfrm>
        </p:grpSpPr>
        <p:grpSp>
          <p:nvGrpSpPr>
            <p:cNvPr id="2" name="组合 1">
              <a:extLst>
                <a:ext uri="{FF2B5EF4-FFF2-40B4-BE49-F238E27FC236}">
                  <a16:creationId xmlns:a16="http://schemas.microsoft.com/office/drawing/2014/main" id="{12DCA657-9FD7-29DC-4C6E-E1B2BCD23032}"/>
                </a:ext>
              </a:extLst>
            </p:cNvPr>
            <p:cNvGrpSpPr/>
            <p:nvPr/>
          </p:nvGrpSpPr>
          <p:grpSpPr>
            <a:xfrm>
              <a:off x="1233978" y="3429000"/>
              <a:ext cx="7482618" cy="1505949"/>
              <a:chOff x="492982" y="3348856"/>
              <a:chExt cx="6596498" cy="1495436"/>
            </a:xfrm>
          </p:grpSpPr>
          <p:sp>
            <p:nvSpPr>
              <p:cNvPr id="13" name="矩形: 圆角 12">
                <a:extLst>
                  <a:ext uri="{FF2B5EF4-FFF2-40B4-BE49-F238E27FC236}">
                    <a16:creationId xmlns:a16="http://schemas.microsoft.com/office/drawing/2014/main" id="{A1B97A96-ADEC-16BF-7824-AADDA918141B}"/>
                  </a:ext>
                </a:extLst>
              </p:cNvPr>
              <p:cNvSpPr/>
              <p:nvPr/>
            </p:nvSpPr>
            <p:spPr>
              <a:xfrm>
                <a:off x="492982" y="3348856"/>
                <a:ext cx="6464368" cy="1495436"/>
              </a:xfrm>
              <a:prstGeom prst="roundRect">
                <a:avLst>
                  <a:gd name="adj" fmla="val 10843"/>
                </a:avLst>
              </a:prstGeom>
              <a:gradFill flip="none" rotWithShape="1">
                <a:gsLst>
                  <a:gs pos="0">
                    <a:schemeClr val="accent3">
                      <a:lumMod val="30000"/>
                      <a:lumOff val="7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solidFill>
                    <a:schemeClr val="accent1"/>
                  </a:solidFill>
                </a:endParaRPr>
              </a:p>
            </p:txBody>
          </p:sp>
          <p:sp>
            <p:nvSpPr>
              <p:cNvPr id="25" name="文本框 24">
                <a:extLst>
                  <a:ext uri="{FF2B5EF4-FFF2-40B4-BE49-F238E27FC236}">
                    <a16:creationId xmlns:a16="http://schemas.microsoft.com/office/drawing/2014/main" id="{8F06910A-995E-7338-352F-5283BAE3E74D}"/>
                  </a:ext>
                </a:extLst>
              </p:cNvPr>
              <p:cNvSpPr txBox="1"/>
              <p:nvPr/>
            </p:nvSpPr>
            <p:spPr>
              <a:xfrm>
                <a:off x="760712" y="3644014"/>
                <a:ext cx="6328768" cy="991105"/>
              </a:xfrm>
              <a:prstGeom prst="rect">
                <a:avLst/>
              </a:prstGeom>
              <a:noFill/>
            </p:spPr>
            <p:txBody>
              <a:bodyPr wrap="square" lIns="0" tIns="0" rIns="0" bIns="0" rtlCol="0">
                <a:spAutoFit/>
              </a:bodyPr>
              <a:lstStyle/>
              <a:p>
                <a:pPr algn="just">
                  <a:lnSpc>
                    <a:spcPct val="125000"/>
                  </a:lnSpc>
                </a:pPr>
                <a:r>
                  <a:rPr lang="zh-CN" altLang="en-US" dirty="0">
                    <a:solidFill>
                      <a:schemeClr val="accent1"/>
                    </a:solidFill>
                    <a:latin typeface="+mn-ea"/>
                  </a:rPr>
                  <a:t>  </a:t>
                </a:r>
                <a:r>
                  <a:rPr lang="en-US" altLang="zh-CN" dirty="0">
                    <a:solidFill>
                      <a:schemeClr val="accent1"/>
                    </a:solidFill>
                    <a:latin typeface="+mn-ea"/>
                  </a:rPr>
                  <a:t>1.</a:t>
                </a:r>
                <a:r>
                  <a:rPr lang="zh-CN" altLang="en-US" dirty="0">
                    <a:solidFill>
                      <a:schemeClr val="accent1"/>
                    </a:solidFill>
                    <a:latin typeface="+mn-ea"/>
                  </a:rPr>
                  <a:t>隔离分析每个线程</a:t>
                </a:r>
                <a:endParaRPr lang="en-US" altLang="zh-CN" dirty="0">
                  <a:solidFill>
                    <a:schemeClr val="accent1"/>
                  </a:solidFill>
                  <a:latin typeface="+mn-ea"/>
                </a:endParaRPr>
              </a:p>
              <a:p>
                <a:pPr algn="just">
                  <a:lnSpc>
                    <a:spcPct val="125000"/>
                  </a:lnSpc>
                </a:pPr>
                <a:r>
                  <a:rPr lang="zh-CN" altLang="en-US" dirty="0">
                    <a:solidFill>
                      <a:schemeClr val="accent1"/>
                    </a:solidFill>
                    <a:latin typeface="+mn-ea"/>
                  </a:rPr>
                  <a:t>  </a:t>
                </a:r>
                <a:r>
                  <a:rPr lang="en-US" altLang="zh-CN" dirty="0">
                    <a:solidFill>
                      <a:schemeClr val="accent1"/>
                    </a:solidFill>
                    <a:latin typeface="+mn-ea"/>
                  </a:rPr>
                  <a:t>2.</a:t>
                </a:r>
                <a:r>
                  <a:rPr lang="zh-CN" altLang="en-US" dirty="0">
                    <a:solidFill>
                      <a:schemeClr val="accent1"/>
                    </a:solidFill>
                    <a:latin typeface="+mn-ea"/>
                  </a:rPr>
                  <a:t>将每个线程的共享内存写操作结果传到其他线程相应读操作</a:t>
                </a:r>
              </a:p>
            </p:txBody>
          </p:sp>
        </p:grpSp>
        <p:sp>
          <p:nvSpPr>
            <p:cNvPr id="3" name="文本框 2">
              <a:extLst>
                <a:ext uri="{FF2B5EF4-FFF2-40B4-BE49-F238E27FC236}">
                  <a16:creationId xmlns:a16="http://schemas.microsoft.com/office/drawing/2014/main" id="{A6D202CF-0B29-F1A8-3BD3-D0CA1AD9ADA6}"/>
                </a:ext>
              </a:extLst>
            </p:cNvPr>
            <p:cNvSpPr txBox="1"/>
            <p:nvPr/>
          </p:nvSpPr>
          <p:spPr>
            <a:xfrm>
              <a:off x="452116" y="2731049"/>
              <a:ext cx="3476914"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线程的抽象解释方法</a:t>
              </a:r>
            </a:p>
          </p:txBody>
        </p:sp>
        <p:grpSp>
          <p:nvGrpSpPr>
            <p:cNvPr id="4" name="组合 3">
              <a:extLst>
                <a:ext uri="{FF2B5EF4-FFF2-40B4-BE49-F238E27FC236}">
                  <a16:creationId xmlns:a16="http://schemas.microsoft.com/office/drawing/2014/main" id="{86260974-9F8E-22B3-3EC9-4E89A2F51237}"/>
                </a:ext>
              </a:extLst>
            </p:cNvPr>
            <p:cNvGrpSpPr/>
            <p:nvPr/>
          </p:nvGrpSpPr>
          <p:grpSpPr>
            <a:xfrm>
              <a:off x="3999333" y="2776316"/>
              <a:ext cx="425713" cy="442041"/>
              <a:chOff x="5823870" y="1767426"/>
              <a:chExt cx="425713" cy="442041"/>
            </a:xfrm>
          </p:grpSpPr>
          <p:grpSp>
            <p:nvGrpSpPr>
              <p:cNvPr id="5" name="组合 4">
                <a:extLst>
                  <a:ext uri="{FF2B5EF4-FFF2-40B4-BE49-F238E27FC236}">
                    <a16:creationId xmlns:a16="http://schemas.microsoft.com/office/drawing/2014/main" id="{684047DC-5C30-7C8F-32D1-8958A0F8C2AF}"/>
                  </a:ext>
                </a:extLst>
              </p:cNvPr>
              <p:cNvGrpSpPr>
                <a:grpSpLocks noChangeAspect="1"/>
              </p:cNvGrpSpPr>
              <p:nvPr/>
            </p:nvGrpSpPr>
            <p:grpSpPr bwMode="auto">
              <a:xfrm rot="18923445">
                <a:off x="5963891" y="1767426"/>
                <a:ext cx="285692" cy="285786"/>
                <a:chOff x="14101" y="4437"/>
                <a:chExt cx="3056" cy="3057"/>
              </a:xfrm>
            </p:grpSpPr>
            <p:sp>
              <p:nvSpPr>
                <p:cNvPr id="10" name="任意多边形: 形状 9">
                  <a:extLst>
                    <a:ext uri="{FF2B5EF4-FFF2-40B4-BE49-F238E27FC236}">
                      <a16:creationId xmlns:a16="http://schemas.microsoft.com/office/drawing/2014/main" id="{E1E269F6-3FF1-2E97-5FA3-39E1B3251C84}"/>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11" name="任意多边形: 形状 10">
                  <a:extLst>
                    <a:ext uri="{FF2B5EF4-FFF2-40B4-BE49-F238E27FC236}">
                      <a16:creationId xmlns:a16="http://schemas.microsoft.com/office/drawing/2014/main" id="{1BDC2600-A5AF-7052-8E2C-D83F57C58EE1}"/>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grpSp>
          <p:grpSp>
            <p:nvGrpSpPr>
              <p:cNvPr id="6" name="组合 5">
                <a:extLst>
                  <a:ext uri="{FF2B5EF4-FFF2-40B4-BE49-F238E27FC236}">
                    <a16:creationId xmlns:a16="http://schemas.microsoft.com/office/drawing/2014/main" id="{FBE6C9DF-7ECB-1FDB-1DC7-7407A08A57C9}"/>
                  </a:ext>
                </a:extLst>
              </p:cNvPr>
              <p:cNvGrpSpPr>
                <a:grpSpLocks noChangeAspect="1"/>
              </p:cNvGrpSpPr>
              <p:nvPr/>
            </p:nvGrpSpPr>
            <p:grpSpPr bwMode="auto">
              <a:xfrm rot="18923445">
                <a:off x="5823870" y="1809585"/>
                <a:ext cx="399751" cy="399882"/>
                <a:chOff x="14101" y="4437"/>
                <a:chExt cx="3056" cy="3057"/>
              </a:xfrm>
            </p:grpSpPr>
            <p:sp>
              <p:nvSpPr>
                <p:cNvPr id="7" name="任意多边形: 形状 6">
                  <a:extLst>
                    <a:ext uri="{FF2B5EF4-FFF2-40B4-BE49-F238E27FC236}">
                      <a16:creationId xmlns:a16="http://schemas.microsoft.com/office/drawing/2014/main" id="{1F577CF9-80AF-7C67-3541-A8B25BE9670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9" name="任意多边形: 形状 8">
                  <a:extLst>
                    <a:ext uri="{FF2B5EF4-FFF2-40B4-BE49-F238E27FC236}">
                      <a16:creationId xmlns:a16="http://schemas.microsoft.com/office/drawing/2014/main" id="{74183D48-AB6D-1408-BA45-C027B41FE98E}"/>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grpSp>
    </p:spTree>
    <p:extLst>
      <p:ext uri="{BB962C8B-B14F-4D97-AF65-F5344CB8AC3E}">
        <p14:creationId xmlns:p14="http://schemas.microsoft.com/office/powerpoint/2010/main" val="3748135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543D3166-ED1E-CF9C-0519-697A34D0B3BE}"/>
              </a:ext>
            </a:extLst>
          </p:cNvPr>
          <p:cNvGrpSpPr/>
          <p:nvPr/>
        </p:nvGrpSpPr>
        <p:grpSpPr>
          <a:xfrm>
            <a:off x="800344" y="4719607"/>
            <a:ext cx="8588753" cy="1351256"/>
            <a:chOff x="620650" y="1584297"/>
            <a:chExt cx="6129447" cy="1675894"/>
          </a:xfrm>
        </p:grpSpPr>
        <p:sp>
          <p:nvSpPr>
            <p:cNvPr id="15" name="矩形: 圆角 14">
              <a:extLst>
                <a:ext uri="{FF2B5EF4-FFF2-40B4-BE49-F238E27FC236}">
                  <a16:creationId xmlns:a16="http://schemas.microsoft.com/office/drawing/2014/main" id="{D66947AA-1083-4323-81E3-B1271BD69F82}"/>
                </a:ext>
              </a:extLst>
            </p:cNvPr>
            <p:cNvSpPr/>
            <p:nvPr/>
          </p:nvSpPr>
          <p:spPr>
            <a:xfrm>
              <a:off x="620650" y="1584297"/>
              <a:ext cx="6129447" cy="1675894"/>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14" name="文本框 13">
              <a:extLst>
                <a:ext uri="{FF2B5EF4-FFF2-40B4-BE49-F238E27FC236}">
                  <a16:creationId xmlns:a16="http://schemas.microsoft.com/office/drawing/2014/main" id="{5D935F56-33DB-44DF-B410-32439FA92DE6}"/>
                </a:ext>
              </a:extLst>
            </p:cNvPr>
            <p:cNvSpPr txBox="1"/>
            <p:nvPr/>
          </p:nvSpPr>
          <p:spPr>
            <a:xfrm>
              <a:off x="847427" y="1879672"/>
              <a:ext cx="5343628" cy="778223"/>
            </a:xfrm>
            <a:prstGeom prst="rect">
              <a:avLst/>
            </a:prstGeom>
            <a:noFill/>
          </p:spPr>
          <p:txBody>
            <a:bodyPr wrap="square" lIns="0" tIns="0" rIns="0" bIns="0" rtlCol="0">
              <a:spAutoFit/>
            </a:bodyPr>
            <a:lstStyle/>
            <a:p>
              <a:pPr algn="just">
                <a:lnSpc>
                  <a:spcPct val="125000"/>
                </a:lnSpc>
              </a:pPr>
              <a:r>
                <a:rPr lang="zh-CN" altLang="en-US" sz="1500" dirty="0">
                  <a:solidFill>
                    <a:schemeClr val="bg1"/>
                  </a:solidFill>
                  <a:latin typeface="+mn-ea"/>
                </a:rPr>
                <a:t>   该方法不精确，一方面，即使程序中没有路径上</a:t>
              </a:r>
              <a:r>
                <a:rPr lang="en-US" altLang="zh-CN" sz="1500" dirty="0">
                  <a:solidFill>
                    <a:schemeClr val="bg1"/>
                  </a:solidFill>
                  <a:latin typeface="+mn-ea"/>
                </a:rPr>
                <a:t>l</a:t>
              </a:r>
              <a:r>
                <a:rPr lang="zh-CN" altLang="en-US" sz="1500" dirty="0">
                  <a:solidFill>
                    <a:schemeClr val="bg1"/>
                  </a:solidFill>
                  <a:latin typeface="+mn-ea"/>
                </a:rPr>
                <a:t>和</a:t>
              </a:r>
              <a:r>
                <a:rPr lang="en-US" altLang="zh-CN" sz="1500" dirty="0">
                  <a:solidFill>
                    <a:schemeClr val="bg1"/>
                  </a:solidFill>
                  <a:latin typeface="+mn-ea"/>
                </a:rPr>
                <a:t>s</a:t>
              </a:r>
              <a:r>
                <a:rPr lang="zh-CN" altLang="en-US" sz="1500" dirty="0">
                  <a:solidFill>
                    <a:schemeClr val="bg1"/>
                  </a:solidFill>
                  <a:latin typeface="+mn-ea"/>
                </a:rPr>
                <a:t>是可行的，其依旧会分析出来；</a:t>
              </a:r>
              <a:endParaRPr lang="en-US" altLang="zh-CN" sz="1500" dirty="0">
                <a:solidFill>
                  <a:schemeClr val="bg1"/>
                </a:solidFill>
                <a:latin typeface="+mn-ea"/>
              </a:endParaRPr>
            </a:p>
            <a:p>
              <a:pPr algn="just">
                <a:lnSpc>
                  <a:spcPct val="125000"/>
                </a:lnSpc>
              </a:pPr>
              <a:r>
                <a:rPr lang="zh-CN" altLang="en-US" sz="1500" dirty="0">
                  <a:solidFill>
                    <a:schemeClr val="bg1"/>
                  </a:solidFill>
                  <a:latin typeface="+mn-ea"/>
                </a:rPr>
                <a:t>另一方面，对于中断来说，受优先级的影响，导致某些</a:t>
              </a:r>
              <a:r>
                <a:rPr lang="en-US" altLang="zh-CN" sz="1500" dirty="0">
                  <a:solidFill>
                    <a:schemeClr val="bg1"/>
                  </a:solidFill>
                  <a:latin typeface="+mn-ea"/>
                </a:rPr>
                <a:t>store-to-load</a:t>
              </a:r>
              <a:r>
                <a:rPr lang="zh-CN" altLang="en-US" sz="1500" dirty="0">
                  <a:solidFill>
                    <a:schemeClr val="bg1"/>
                  </a:solidFill>
                  <a:latin typeface="+mn-ea"/>
                </a:rPr>
                <a:t>对不可行，其依旧会分析这种情况，导致产生误报。</a:t>
              </a:r>
              <a:endParaRPr lang="en-US" altLang="zh-CN" sz="1500" dirty="0">
                <a:solidFill>
                  <a:schemeClr val="bg1"/>
                </a:solidFill>
                <a:latin typeface="+mn-ea"/>
              </a:endParaRPr>
            </a:p>
          </p:txBody>
        </p:sp>
      </p:grpSp>
      <p:sp>
        <p:nvSpPr>
          <p:cNvPr id="3" name="文本框 2">
            <a:extLst>
              <a:ext uri="{FF2B5EF4-FFF2-40B4-BE49-F238E27FC236}">
                <a16:creationId xmlns:a16="http://schemas.microsoft.com/office/drawing/2014/main" id="{A6D202CF-0B29-F1A8-3BD3-D0CA1AD9ADA6}"/>
              </a:ext>
            </a:extLst>
          </p:cNvPr>
          <p:cNvSpPr txBox="1"/>
          <p:nvPr/>
        </p:nvSpPr>
        <p:spPr>
          <a:xfrm>
            <a:off x="298931" y="343659"/>
            <a:ext cx="4249561"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线程的抽象解释方法示例</a:t>
            </a:r>
          </a:p>
        </p:txBody>
      </p:sp>
      <p:grpSp>
        <p:nvGrpSpPr>
          <p:cNvPr id="4" name="组合 3">
            <a:extLst>
              <a:ext uri="{FF2B5EF4-FFF2-40B4-BE49-F238E27FC236}">
                <a16:creationId xmlns:a16="http://schemas.microsoft.com/office/drawing/2014/main" id="{86260974-9F8E-22B3-3EC9-4E89A2F51237}"/>
              </a:ext>
            </a:extLst>
          </p:cNvPr>
          <p:cNvGrpSpPr/>
          <p:nvPr/>
        </p:nvGrpSpPr>
        <p:grpSpPr>
          <a:xfrm>
            <a:off x="4705701" y="388926"/>
            <a:ext cx="425713" cy="442041"/>
            <a:chOff x="5823870" y="1767426"/>
            <a:chExt cx="425713" cy="442041"/>
          </a:xfrm>
        </p:grpSpPr>
        <p:grpSp>
          <p:nvGrpSpPr>
            <p:cNvPr id="5" name="组合 4">
              <a:extLst>
                <a:ext uri="{FF2B5EF4-FFF2-40B4-BE49-F238E27FC236}">
                  <a16:creationId xmlns:a16="http://schemas.microsoft.com/office/drawing/2014/main" id="{684047DC-5C30-7C8F-32D1-8958A0F8C2AF}"/>
                </a:ext>
              </a:extLst>
            </p:cNvPr>
            <p:cNvGrpSpPr>
              <a:grpSpLocks noChangeAspect="1"/>
            </p:cNvGrpSpPr>
            <p:nvPr/>
          </p:nvGrpSpPr>
          <p:grpSpPr bwMode="auto">
            <a:xfrm rot="18923445">
              <a:off x="5963891" y="1767426"/>
              <a:ext cx="285692" cy="285786"/>
              <a:chOff x="14101" y="4437"/>
              <a:chExt cx="3056" cy="3057"/>
            </a:xfrm>
          </p:grpSpPr>
          <p:sp>
            <p:nvSpPr>
              <p:cNvPr id="10" name="任意多边形: 形状 9">
                <a:extLst>
                  <a:ext uri="{FF2B5EF4-FFF2-40B4-BE49-F238E27FC236}">
                    <a16:creationId xmlns:a16="http://schemas.microsoft.com/office/drawing/2014/main" id="{E1E269F6-3FF1-2E97-5FA3-39E1B3251C84}"/>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11" name="任意多边形: 形状 10">
                <a:extLst>
                  <a:ext uri="{FF2B5EF4-FFF2-40B4-BE49-F238E27FC236}">
                    <a16:creationId xmlns:a16="http://schemas.microsoft.com/office/drawing/2014/main" id="{1BDC2600-A5AF-7052-8E2C-D83F57C58EE1}"/>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grpSp>
        <p:grpSp>
          <p:nvGrpSpPr>
            <p:cNvPr id="6" name="组合 5">
              <a:extLst>
                <a:ext uri="{FF2B5EF4-FFF2-40B4-BE49-F238E27FC236}">
                  <a16:creationId xmlns:a16="http://schemas.microsoft.com/office/drawing/2014/main" id="{FBE6C9DF-7ECB-1FDB-1DC7-7407A08A57C9}"/>
                </a:ext>
              </a:extLst>
            </p:cNvPr>
            <p:cNvGrpSpPr>
              <a:grpSpLocks noChangeAspect="1"/>
            </p:cNvGrpSpPr>
            <p:nvPr/>
          </p:nvGrpSpPr>
          <p:grpSpPr bwMode="auto">
            <a:xfrm rot="18923445">
              <a:off x="5823870" y="1809585"/>
              <a:ext cx="399751" cy="399882"/>
              <a:chOff x="14101" y="4437"/>
              <a:chExt cx="3056" cy="3057"/>
            </a:xfrm>
          </p:grpSpPr>
          <p:sp>
            <p:nvSpPr>
              <p:cNvPr id="7" name="任意多边形: 形状 6">
                <a:extLst>
                  <a:ext uri="{FF2B5EF4-FFF2-40B4-BE49-F238E27FC236}">
                    <a16:creationId xmlns:a16="http://schemas.microsoft.com/office/drawing/2014/main" id="{1F577CF9-80AF-7C67-3541-A8B25BE9670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9" name="任意多边形: 形状 8">
                <a:extLst>
                  <a:ext uri="{FF2B5EF4-FFF2-40B4-BE49-F238E27FC236}">
                    <a16:creationId xmlns:a16="http://schemas.microsoft.com/office/drawing/2014/main" id="{74183D48-AB6D-1408-BA45-C027B41FE98E}"/>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pic>
        <p:nvPicPr>
          <p:cNvPr id="30" name="图片 29">
            <a:extLst>
              <a:ext uri="{FF2B5EF4-FFF2-40B4-BE49-F238E27FC236}">
                <a16:creationId xmlns:a16="http://schemas.microsoft.com/office/drawing/2014/main" id="{2D049CC3-8CC4-DB95-E133-3598410B1A69}"/>
              </a:ext>
            </a:extLst>
          </p:cNvPr>
          <p:cNvPicPr>
            <a:picLocks noChangeAspect="1"/>
          </p:cNvPicPr>
          <p:nvPr/>
        </p:nvPicPr>
        <p:blipFill>
          <a:blip r:embed="rId2"/>
          <a:stretch>
            <a:fillRect/>
          </a:stretch>
        </p:blipFill>
        <p:spPr>
          <a:xfrm>
            <a:off x="437360" y="985370"/>
            <a:ext cx="5658640" cy="3086531"/>
          </a:xfrm>
          <a:prstGeom prst="rect">
            <a:avLst/>
          </a:prstGeom>
        </p:spPr>
      </p:pic>
      <p:pic>
        <p:nvPicPr>
          <p:cNvPr id="32" name="图片 31">
            <a:extLst>
              <a:ext uri="{FF2B5EF4-FFF2-40B4-BE49-F238E27FC236}">
                <a16:creationId xmlns:a16="http://schemas.microsoft.com/office/drawing/2014/main" id="{1BAB20D8-01D2-A471-AC14-47B432619517}"/>
              </a:ext>
            </a:extLst>
          </p:cNvPr>
          <p:cNvPicPr>
            <a:picLocks noChangeAspect="1"/>
          </p:cNvPicPr>
          <p:nvPr/>
        </p:nvPicPr>
        <p:blipFill>
          <a:blip r:embed="rId3"/>
          <a:stretch>
            <a:fillRect/>
          </a:stretch>
        </p:blipFill>
        <p:spPr>
          <a:xfrm>
            <a:off x="6192070" y="985370"/>
            <a:ext cx="6001588" cy="3324689"/>
          </a:xfrm>
          <a:prstGeom prst="rect">
            <a:avLst/>
          </a:prstGeom>
        </p:spPr>
      </p:pic>
    </p:spTree>
    <p:extLst>
      <p:ext uri="{BB962C8B-B14F-4D97-AF65-F5344CB8AC3E}">
        <p14:creationId xmlns:p14="http://schemas.microsoft.com/office/powerpoint/2010/main" val="14993136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2419044" y="3025000"/>
            <a:ext cx="8207375" cy="615553"/>
          </a:xfrm>
          <a:prstGeom prst="rect">
            <a:avLst/>
          </a:prstGeom>
          <a:noFill/>
        </p:spPr>
        <p:txBody>
          <a:bodyPr wrap="none" lIns="0" tIns="0" rIns="0" bIns="0" rtlCol="0">
            <a:spAutoFit/>
          </a:bodyPr>
          <a:lstStyle/>
          <a:p>
            <a:r>
              <a:rPr lang="zh-CN" altLang="en-US" sz="4000" dirty="0">
                <a:solidFill>
                  <a:schemeClr val="accent1"/>
                </a:solidFill>
              </a:rPr>
              <a:t>检查中断之间数据流可行性的新方法</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#03</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815804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42C96CEE-3584-4608-A976-CE3C0870AE88}"/>
              </a:ext>
            </a:extLst>
          </p:cNvPr>
          <p:cNvGrpSpPr/>
          <p:nvPr/>
        </p:nvGrpSpPr>
        <p:grpSpPr>
          <a:xfrm>
            <a:off x="2348740" y="331233"/>
            <a:ext cx="425713" cy="442041"/>
            <a:chOff x="5823870" y="1767426"/>
            <a:chExt cx="425713" cy="442041"/>
          </a:xfrm>
        </p:grpSpPr>
        <p:grpSp>
          <p:nvGrpSpPr>
            <p:cNvPr id="62" name="组合 61">
              <a:extLst>
                <a:ext uri="{FF2B5EF4-FFF2-40B4-BE49-F238E27FC236}">
                  <a16:creationId xmlns:a16="http://schemas.microsoft.com/office/drawing/2014/main" id="{D98310E3-17BB-4D73-BCEC-625C3D21F266}"/>
                </a:ext>
              </a:extLst>
            </p:cNvPr>
            <p:cNvGrpSpPr>
              <a:grpSpLocks noChangeAspect="1"/>
            </p:cNvGrpSpPr>
            <p:nvPr/>
          </p:nvGrpSpPr>
          <p:grpSpPr bwMode="auto">
            <a:xfrm rot="18923445">
              <a:off x="5963891" y="1767426"/>
              <a:ext cx="285692" cy="285786"/>
              <a:chOff x="14101" y="4437"/>
              <a:chExt cx="3056" cy="3057"/>
            </a:xfrm>
          </p:grpSpPr>
          <p:sp>
            <p:nvSpPr>
              <p:cNvPr id="66" name="任意多边形: 形状 65">
                <a:extLst>
                  <a:ext uri="{FF2B5EF4-FFF2-40B4-BE49-F238E27FC236}">
                    <a16:creationId xmlns:a16="http://schemas.microsoft.com/office/drawing/2014/main" id="{C81321AB-D81D-467E-9D6F-803BEECDD616}"/>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67" name="任意多边形: 形状 66">
                <a:extLst>
                  <a:ext uri="{FF2B5EF4-FFF2-40B4-BE49-F238E27FC236}">
                    <a16:creationId xmlns:a16="http://schemas.microsoft.com/office/drawing/2014/main" id="{375F98DA-61A2-4080-887D-931F35A57EC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3" name="组合 62">
              <a:extLst>
                <a:ext uri="{FF2B5EF4-FFF2-40B4-BE49-F238E27FC236}">
                  <a16:creationId xmlns:a16="http://schemas.microsoft.com/office/drawing/2014/main" id="{E810992E-1E0F-4FB7-858C-DC1261F88AB7}"/>
                </a:ext>
              </a:extLst>
            </p:cNvPr>
            <p:cNvGrpSpPr>
              <a:grpSpLocks noChangeAspect="1"/>
            </p:cNvGrpSpPr>
            <p:nvPr/>
          </p:nvGrpSpPr>
          <p:grpSpPr bwMode="auto">
            <a:xfrm rot="18923445">
              <a:off x="5823870" y="1809585"/>
              <a:ext cx="399751" cy="399882"/>
              <a:chOff x="14101" y="4437"/>
              <a:chExt cx="3056" cy="3057"/>
            </a:xfrm>
          </p:grpSpPr>
          <p:sp>
            <p:nvSpPr>
              <p:cNvPr id="64" name="任意多边形: 形状 63">
                <a:extLst>
                  <a:ext uri="{FF2B5EF4-FFF2-40B4-BE49-F238E27FC236}">
                    <a16:creationId xmlns:a16="http://schemas.microsoft.com/office/drawing/2014/main" id="{B8D98CDA-8A91-4323-B5EF-B56A6E9D6F2D}"/>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65" name="任意多边形: 形状 64">
                <a:extLst>
                  <a:ext uri="{FF2B5EF4-FFF2-40B4-BE49-F238E27FC236}">
                    <a16:creationId xmlns:a16="http://schemas.microsoft.com/office/drawing/2014/main" id="{6B6603DF-4BF0-4BFC-9F99-6AE495D68910}"/>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0" name="文本框 59">
            <a:extLst>
              <a:ext uri="{FF2B5EF4-FFF2-40B4-BE49-F238E27FC236}">
                <a16:creationId xmlns:a16="http://schemas.microsoft.com/office/drawing/2014/main" id="{6A4ACE47-E770-47BD-B31C-FC56151B7EB6}"/>
              </a:ext>
            </a:extLst>
          </p:cNvPr>
          <p:cNvSpPr txBox="1"/>
          <p:nvPr/>
        </p:nvSpPr>
        <p:spPr>
          <a:xfrm>
            <a:off x="646236" y="313761"/>
            <a:ext cx="1545295"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推理规则</a:t>
            </a:r>
          </a:p>
        </p:txBody>
      </p:sp>
      <p:grpSp>
        <p:nvGrpSpPr>
          <p:cNvPr id="20" name="组合 19">
            <a:extLst>
              <a:ext uri="{FF2B5EF4-FFF2-40B4-BE49-F238E27FC236}">
                <a16:creationId xmlns:a16="http://schemas.microsoft.com/office/drawing/2014/main" id="{588281EF-8178-4380-A8E8-5672D60662B3}"/>
              </a:ext>
            </a:extLst>
          </p:cNvPr>
          <p:cNvGrpSpPr/>
          <p:nvPr/>
        </p:nvGrpSpPr>
        <p:grpSpPr>
          <a:xfrm rot="8100000">
            <a:off x="9477749" y="-587970"/>
            <a:ext cx="2327172" cy="2327712"/>
            <a:chOff x="18351500" y="3723568"/>
            <a:chExt cx="4878842" cy="4879972"/>
          </a:xfrm>
        </p:grpSpPr>
        <p:sp>
          <p:nvSpPr>
            <p:cNvPr id="21" name="任意多边形: 形状 20">
              <a:extLst>
                <a:ext uri="{FF2B5EF4-FFF2-40B4-BE49-F238E27FC236}">
                  <a16:creationId xmlns:a16="http://schemas.microsoft.com/office/drawing/2014/main" id="{11FBF39D-8D62-486E-9AB3-42815465FC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2" name="任意多边形: 形状 21">
              <a:extLst>
                <a:ext uri="{FF2B5EF4-FFF2-40B4-BE49-F238E27FC236}">
                  <a16:creationId xmlns:a16="http://schemas.microsoft.com/office/drawing/2014/main" id="{7037A61B-B097-40F2-BEEE-01939865E2F6}"/>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3" name="组合 22">
            <a:extLst>
              <a:ext uri="{FF2B5EF4-FFF2-40B4-BE49-F238E27FC236}">
                <a16:creationId xmlns:a16="http://schemas.microsoft.com/office/drawing/2014/main" id="{14163A5E-A838-4665-8117-3D7539E4678B}"/>
              </a:ext>
            </a:extLst>
          </p:cNvPr>
          <p:cNvGrpSpPr>
            <a:grpSpLocks noChangeAspect="1"/>
          </p:cNvGrpSpPr>
          <p:nvPr/>
        </p:nvGrpSpPr>
        <p:grpSpPr bwMode="auto">
          <a:xfrm rot="8100000">
            <a:off x="10772787" y="108000"/>
            <a:ext cx="1284904" cy="1285324"/>
            <a:chOff x="14101" y="4437"/>
            <a:chExt cx="3056" cy="3057"/>
          </a:xfrm>
        </p:grpSpPr>
        <p:sp>
          <p:nvSpPr>
            <p:cNvPr id="24" name="任意多边形: 形状 23">
              <a:extLst>
                <a:ext uri="{FF2B5EF4-FFF2-40B4-BE49-F238E27FC236}">
                  <a16:creationId xmlns:a16="http://schemas.microsoft.com/office/drawing/2014/main" id="{A7E9B2C2-E5B1-4C6D-9AC9-F4382B1E27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5" name="任意多边形: 形状 24">
              <a:extLst>
                <a:ext uri="{FF2B5EF4-FFF2-40B4-BE49-F238E27FC236}">
                  <a16:creationId xmlns:a16="http://schemas.microsoft.com/office/drawing/2014/main" id="{E7BD0CA6-57F4-4BEC-9576-2F8614BB343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9" name="组合 8">
            <a:extLst>
              <a:ext uri="{FF2B5EF4-FFF2-40B4-BE49-F238E27FC236}">
                <a16:creationId xmlns:a16="http://schemas.microsoft.com/office/drawing/2014/main" id="{4DEB869C-4292-A3FA-36A2-0E7783C86F55}"/>
              </a:ext>
            </a:extLst>
          </p:cNvPr>
          <p:cNvGrpSpPr/>
          <p:nvPr/>
        </p:nvGrpSpPr>
        <p:grpSpPr>
          <a:xfrm>
            <a:off x="496505" y="949523"/>
            <a:ext cx="4458983" cy="435650"/>
            <a:chOff x="470801" y="2104920"/>
            <a:chExt cx="4458983" cy="435650"/>
          </a:xfrm>
        </p:grpSpPr>
        <p:sp>
          <p:nvSpPr>
            <p:cNvPr id="58" name="文本框 57">
              <a:extLst>
                <a:ext uri="{FF2B5EF4-FFF2-40B4-BE49-F238E27FC236}">
                  <a16:creationId xmlns:a16="http://schemas.microsoft.com/office/drawing/2014/main" id="{FFCEC7EA-2447-4104-9EAF-FD5DC1CB1DA3}"/>
                </a:ext>
              </a:extLst>
            </p:cNvPr>
            <p:cNvSpPr txBox="1"/>
            <p:nvPr/>
          </p:nvSpPr>
          <p:spPr>
            <a:xfrm>
              <a:off x="1242876" y="2155849"/>
              <a:ext cx="3686908"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Dom</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a</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b</a:t>
              </a:r>
              <a:r>
                <a:rPr lang="zh-CN" altLang="en-US" sz="2500" dirty="0">
                  <a:solidFill>
                    <a:schemeClr val="tx1">
                      <a:lumMod val="85000"/>
                      <a:lumOff val="15000"/>
                    </a:schemeClr>
                  </a:solidFill>
                  <a:latin typeface="+mj-ea"/>
                  <a:ea typeface="+mj-ea"/>
                </a:rPr>
                <a:t>）  语句</a:t>
              </a:r>
              <a:r>
                <a:rPr lang="en-US" altLang="zh-CN" sz="2500" dirty="0">
                  <a:solidFill>
                    <a:schemeClr val="tx1">
                      <a:lumMod val="85000"/>
                      <a:lumOff val="15000"/>
                    </a:schemeClr>
                  </a:solidFill>
                  <a:latin typeface="+mj-ea"/>
                  <a:ea typeface="+mj-ea"/>
                </a:rPr>
                <a:t>a</a:t>
              </a:r>
              <a:r>
                <a:rPr lang="zh-CN" altLang="en-US" sz="2500" dirty="0">
                  <a:solidFill>
                    <a:schemeClr val="tx1">
                      <a:lumMod val="85000"/>
                      <a:lumOff val="15000"/>
                    </a:schemeClr>
                  </a:solidFill>
                  <a:latin typeface="+mj-ea"/>
                  <a:ea typeface="+mj-ea"/>
                </a:rPr>
                <a:t>支配</a:t>
              </a:r>
              <a:r>
                <a:rPr lang="en-US" altLang="zh-CN" sz="2500" dirty="0">
                  <a:solidFill>
                    <a:schemeClr val="tx1">
                      <a:lumMod val="85000"/>
                      <a:lumOff val="15000"/>
                    </a:schemeClr>
                  </a:solidFill>
                  <a:latin typeface="+mj-ea"/>
                  <a:ea typeface="+mj-ea"/>
                </a:rPr>
                <a:t>b</a:t>
              </a:r>
              <a:endParaRPr lang="zh-CN" altLang="en-US" sz="2500" dirty="0">
                <a:solidFill>
                  <a:schemeClr val="tx1">
                    <a:lumMod val="85000"/>
                    <a:lumOff val="15000"/>
                  </a:schemeClr>
                </a:solidFill>
                <a:latin typeface="+mj-ea"/>
                <a:ea typeface="+mj-ea"/>
              </a:endParaRPr>
            </a:p>
          </p:txBody>
        </p:sp>
        <p:sp>
          <p:nvSpPr>
            <p:cNvPr id="4" name="文本框 3">
              <a:extLst>
                <a:ext uri="{FF2B5EF4-FFF2-40B4-BE49-F238E27FC236}">
                  <a16:creationId xmlns:a16="http://schemas.microsoft.com/office/drawing/2014/main" id="{B6EC68EE-469F-C2FE-BC00-298658AC58ED}"/>
                </a:ext>
              </a:extLst>
            </p:cNvPr>
            <p:cNvSpPr txBox="1"/>
            <p:nvPr/>
          </p:nvSpPr>
          <p:spPr>
            <a:xfrm>
              <a:off x="470801" y="2104920"/>
              <a:ext cx="806310"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1</a:t>
              </a:r>
              <a:r>
                <a:rPr lang="zh-CN" altLang="en-US" sz="2500" b="1" dirty="0">
                  <a:solidFill>
                    <a:schemeClr val="tx1">
                      <a:lumMod val="85000"/>
                      <a:lumOff val="15000"/>
                    </a:schemeClr>
                  </a:solidFill>
                  <a:latin typeface="+mj-ea"/>
                  <a:ea typeface="+mj-ea"/>
                </a:rPr>
                <a:t>）</a:t>
              </a:r>
            </a:p>
          </p:txBody>
        </p:sp>
      </p:grpSp>
      <p:grpSp>
        <p:nvGrpSpPr>
          <p:cNvPr id="3" name="组合 2">
            <a:extLst>
              <a:ext uri="{FF2B5EF4-FFF2-40B4-BE49-F238E27FC236}">
                <a16:creationId xmlns:a16="http://schemas.microsoft.com/office/drawing/2014/main" id="{21DC1C5A-1BD0-A80E-037D-DA93FB8996C8}"/>
              </a:ext>
            </a:extLst>
          </p:cNvPr>
          <p:cNvGrpSpPr/>
          <p:nvPr/>
        </p:nvGrpSpPr>
        <p:grpSpPr>
          <a:xfrm>
            <a:off x="291371" y="1610199"/>
            <a:ext cx="5610510" cy="435650"/>
            <a:chOff x="281077" y="2104920"/>
            <a:chExt cx="5610510" cy="435650"/>
          </a:xfrm>
        </p:grpSpPr>
        <p:sp>
          <p:nvSpPr>
            <p:cNvPr id="8" name="文本框 7">
              <a:extLst>
                <a:ext uri="{FF2B5EF4-FFF2-40B4-BE49-F238E27FC236}">
                  <a16:creationId xmlns:a16="http://schemas.microsoft.com/office/drawing/2014/main" id="{200925B3-4E0A-4092-DB67-35018811FE52}"/>
                </a:ext>
              </a:extLst>
            </p:cNvPr>
            <p:cNvSpPr txBox="1"/>
            <p:nvPr/>
          </p:nvSpPr>
          <p:spPr>
            <a:xfrm>
              <a:off x="281077" y="2155849"/>
              <a:ext cx="5610510"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      </a:t>
              </a:r>
              <a:r>
                <a:rPr lang="en-US" altLang="zh-CN" sz="2500" dirty="0" err="1">
                  <a:solidFill>
                    <a:schemeClr val="tx1">
                      <a:lumMod val="85000"/>
                      <a:lumOff val="15000"/>
                    </a:schemeClr>
                  </a:solidFill>
                  <a:latin typeface="+mj-ea"/>
                  <a:ea typeface="+mj-ea"/>
                </a:rPr>
                <a:t>PostDom</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a</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b</a:t>
              </a:r>
              <a:r>
                <a:rPr lang="zh-CN" altLang="en-US" sz="2500" dirty="0">
                  <a:solidFill>
                    <a:schemeClr val="tx1">
                      <a:lumMod val="85000"/>
                      <a:lumOff val="15000"/>
                    </a:schemeClr>
                  </a:solidFill>
                  <a:latin typeface="+mj-ea"/>
                  <a:ea typeface="+mj-ea"/>
                </a:rPr>
                <a:t>）  语句</a:t>
              </a:r>
              <a:r>
                <a:rPr lang="en-US" altLang="zh-CN" sz="2500" dirty="0">
                  <a:solidFill>
                    <a:schemeClr val="tx1">
                      <a:lumMod val="85000"/>
                      <a:lumOff val="15000"/>
                    </a:schemeClr>
                  </a:solidFill>
                  <a:latin typeface="+mj-ea"/>
                  <a:ea typeface="+mj-ea"/>
                </a:rPr>
                <a:t>a</a:t>
              </a:r>
              <a:r>
                <a:rPr lang="zh-CN" altLang="en-US" sz="2500" dirty="0">
                  <a:solidFill>
                    <a:schemeClr val="tx1">
                      <a:lumMod val="85000"/>
                      <a:lumOff val="15000"/>
                    </a:schemeClr>
                  </a:solidFill>
                  <a:latin typeface="+mj-ea"/>
                  <a:ea typeface="+mj-ea"/>
                </a:rPr>
                <a:t>后支配</a:t>
              </a:r>
              <a:r>
                <a:rPr lang="en-US" altLang="zh-CN" sz="2500" dirty="0">
                  <a:solidFill>
                    <a:schemeClr val="tx1">
                      <a:lumMod val="85000"/>
                      <a:lumOff val="15000"/>
                    </a:schemeClr>
                  </a:solidFill>
                  <a:latin typeface="+mj-ea"/>
                  <a:ea typeface="+mj-ea"/>
                </a:rPr>
                <a:t>b</a:t>
              </a:r>
              <a:endParaRPr lang="zh-CN" altLang="en-US" sz="2500" dirty="0">
                <a:solidFill>
                  <a:schemeClr val="tx1">
                    <a:lumMod val="85000"/>
                    <a:lumOff val="15000"/>
                  </a:schemeClr>
                </a:solidFill>
                <a:latin typeface="+mj-ea"/>
                <a:ea typeface="+mj-ea"/>
              </a:endParaRPr>
            </a:p>
          </p:txBody>
        </p:sp>
        <p:sp>
          <p:nvSpPr>
            <p:cNvPr id="11" name="文本框 10">
              <a:extLst>
                <a:ext uri="{FF2B5EF4-FFF2-40B4-BE49-F238E27FC236}">
                  <a16:creationId xmlns:a16="http://schemas.microsoft.com/office/drawing/2014/main" id="{6EDF3A23-E50E-F375-EC82-5D6F781BC5E9}"/>
                </a:ext>
              </a:extLst>
            </p:cNvPr>
            <p:cNvSpPr txBox="1"/>
            <p:nvPr/>
          </p:nvSpPr>
          <p:spPr>
            <a:xfrm>
              <a:off x="470800" y="2104920"/>
              <a:ext cx="806311"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2</a:t>
              </a:r>
              <a:r>
                <a:rPr lang="zh-CN" altLang="en-US" sz="2500" b="1" dirty="0">
                  <a:solidFill>
                    <a:schemeClr val="tx1">
                      <a:lumMod val="85000"/>
                      <a:lumOff val="15000"/>
                    </a:schemeClr>
                  </a:solidFill>
                  <a:latin typeface="+mj-ea"/>
                  <a:ea typeface="+mj-ea"/>
                </a:rPr>
                <a:t>）</a:t>
              </a:r>
            </a:p>
          </p:txBody>
        </p:sp>
      </p:grpSp>
      <p:grpSp>
        <p:nvGrpSpPr>
          <p:cNvPr id="12" name="组合 11">
            <a:extLst>
              <a:ext uri="{FF2B5EF4-FFF2-40B4-BE49-F238E27FC236}">
                <a16:creationId xmlns:a16="http://schemas.microsoft.com/office/drawing/2014/main" id="{DEF704B2-E1C2-B821-4E8A-A6AC7DB735B6}"/>
              </a:ext>
            </a:extLst>
          </p:cNvPr>
          <p:cNvGrpSpPr/>
          <p:nvPr/>
        </p:nvGrpSpPr>
        <p:grpSpPr>
          <a:xfrm>
            <a:off x="476525" y="2210265"/>
            <a:ext cx="6100790" cy="399583"/>
            <a:chOff x="407428" y="2088213"/>
            <a:chExt cx="6100790" cy="399583"/>
          </a:xfrm>
        </p:grpSpPr>
        <p:sp>
          <p:nvSpPr>
            <p:cNvPr id="13" name="文本框 12">
              <a:extLst>
                <a:ext uri="{FF2B5EF4-FFF2-40B4-BE49-F238E27FC236}">
                  <a16:creationId xmlns:a16="http://schemas.microsoft.com/office/drawing/2014/main" id="{DC79A2D7-9A26-55BA-7144-5210D91D63A2}"/>
                </a:ext>
              </a:extLst>
            </p:cNvPr>
            <p:cNvSpPr txBox="1"/>
            <p:nvPr/>
          </p:nvSpPr>
          <p:spPr>
            <a:xfrm>
              <a:off x="1218308" y="2088213"/>
              <a:ext cx="5289910"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PRI</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s</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p</a:t>
              </a:r>
              <a:r>
                <a:rPr lang="zh-CN" altLang="en-US" sz="2500" dirty="0">
                  <a:solidFill>
                    <a:schemeClr val="tx1">
                      <a:lumMod val="85000"/>
                      <a:lumOff val="15000"/>
                    </a:schemeClr>
                  </a:solidFill>
                  <a:latin typeface="+mj-ea"/>
                  <a:ea typeface="+mj-ea"/>
                </a:rPr>
                <a:t>）  </a:t>
              </a:r>
              <a:r>
                <a:rPr lang="en-US" altLang="zh-CN" sz="2500" dirty="0">
                  <a:solidFill>
                    <a:schemeClr val="tx1">
                      <a:lumMod val="85000"/>
                      <a:lumOff val="15000"/>
                    </a:schemeClr>
                  </a:solidFill>
                  <a:latin typeface="+mj-ea"/>
                  <a:ea typeface="+mj-ea"/>
                </a:rPr>
                <a:t>s</a:t>
              </a:r>
              <a:r>
                <a:rPr lang="zh-CN" altLang="en-US" sz="2500" dirty="0">
                  <a:solidFill>
                    <a:schemeClr val="tx1">
                      <a:lumMod val="85000"/>
                      <a:lumOff val="15000"/>
                    </a:schemeClr>
                  </a:solidFill>
                  <a:latin typeface="+mj-ea"/>
                  <a:ea typeface="+mj-ea"/>
                </a:rPr>
                <a:t>处理程序的优先级为</a:t>
              </a:r>
              <a:r>
                <a:rPr lang="en-US" altLang="zh-CN" sz="2500" dirty="0">
                  <a:solidFill>
                    <a:schemeClr val="tx1">
                      <a:lumMod val="85000"/>
                      <a:lumOff val="15000"/>
                    </a:schemeClr>
                  </a:solidFill>
                  <a:latin typeface="+mj-ea"/>
                  <a:ea typeface="+mj-ea"/>
                </a:rPr>
                <a:t>p</a:t>
              </a:r>
              <a:endParaRPr lang="zh-CN" altLang="en-US" sz="2500" dirty="0">
                <a:solidFill>
                  <a:schemeClr val="tx1">
                    <a:lumMod val="85000"/>
                    <a:lumOff val="15000"/>
                  </a:schemeClr>
                </a:solidFill>
                <a:latin typeface="+mj-ea"/>
                <a:ea typeface="+mj-ea"/>
              </a:endParaRPr>
            </a:p>
          </p:txBody>
        </p:sp>
        <p:sp>
          <p:nvSpPr>
            <p:cNvPr id="14" name="文本框 13">
              <a:extLst>
                <a:ext uri="{FF2B5EF4-FFF2-40B4-BE49-F238E27FC236}">
                  <a16:creationId xmlns:a16="http://schemas.microsoft.com/office/drawing/2014/main" id="{79E8CEAC-D5A0-33AB-80B2-841BE72528EA}"/>
                </a:ext>
              </a:extLst>
            </p:cNvPr>
            <p:cNvSpPr txBox="1"/>
            <p:nvPr/>
          </p:nvSpPr>
          <p:spPr>
            <a:xfrm>
              <a:off x="407428" y="2103075"/>
              <a:ext cx="806311"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3</a:t>
              </a:r>
              <a:r>
                <a:rPr lang="zh-CN" altLang="en-US" sz="2500" b="1" dirty="0">
                  <a:solidFill>
                    <a:schemeClr val="tx1">
                      <a:lumMod val="85000"/>
                      <a:lumOff val="15000"/>
                    </a:schemeClr>
                  </a:solidFill>
                  <a:latin typeface="+mj-ea"/>
                  <a:ea typeface="+mj-ea"/>
                </a:rPr>
                <a:t>）</a:t>
              </a:r>
            </a:p>
          </p:txBody>
        </p:sp>
      </p:grpSp>
      <p:grpSp>
        <p:nvGrpSpPr>
          <p:cNvPr id="15" name="组合 14">
            <a:extLst>
              <a:ext uri="{FF2B5EF4-FFF2-40B4-BE49-F238E27FC236}">
                <a16:creationId xmlns:a16="http://schemas.microsoft.com/office/drawing/2014/main" id="{D1677906-2E7B-9F7F-8449-0BC035F6392F}"/>
              </a:ext>
            </a:extLst>
          </p:cNvPr>
          <p:cNvGrpSpPr/>
          <p:nvPr/>
        </p:nvGrpSpPr>
        <p:grpSpPr>
          <a:xfrm>
            <a:off x="496505" y="2759402"/>
            <a:ext cx="5890887" cy="405057"/>
            <a:chOff x="470801" y="2074073"/>
            <a:chExt cx="5890887" cy="405057"/>
          </a:xfrm>
        </p:grpSpPr>
        <p:sp>
          <p:nvSpPr>
            <p:cNvPr id="16" name="文本框 15">
              <a:extLst>
                <a:ext uri="{FF2B5EF4-FFF2-40B4-BE49-F238E27FC236}">
                  <a16:creationId xmlns:a16="http://schemas.microsoft.com/office/drawing/2014/main" id="{6AC0B4DC-CD58-4D52-8B9D-D75BA8F31585}"/>
                </a:ext>
              </a:extLst>
            </p:cNvPr>
            <p:cNvSpPr txBox="1"/>
            <p:nvPr/>
          </p:nvSpPr>
          <p:spPr>
            <a:xfrm>
              <a:off x="1232078" y="2074073"/>
              <a:ext cx="5129610"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LOAD</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l</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v</a:t>
              </a:r>
              <a:r>
                <a:rPr lang="zh-CN" altLang="en-US" sz="2500" dirty="0">
                  <a:solidFill>
                    <a:schemeClr val="tx1">
                      <a:lumMod val="85000"/>
                      <a:lumOff val="15000"/>
                    </a:schemeClr>
                  </a:solidFill>
                  <a:latin typeface="+mj-ea"/>
                  <a:ea typeface="+mj-ea"/>
                </a:rPr>
                <a:t>）  </a:t>
              </a:r>
              <a:r>
                <a:rPr lang="en-US" altLang="zh-CN" sz="2500" dirty="0">
                  <a:solidFill>
                    <a:schemeClr val="tx1">
                      <a:lumMod val="85000"/>
                      <a:lumOff val="15000"/>
                    </a:schemeClr>
                  </a:solidFill>
                  <a:latin typeface="+mj-ea"/>
                  <a:ea typeface="+mj-ea"/>
                </a:rPr>
                <a:t>l</a:t>
              </a:r>
              <a:r>
                <a:rPr lang="zh-CN" altLang="en-US" sz="2500" dirty="0">
                  <a:solidFill>
                    <a:schemeClr val="tx1">
                      <a:lumMod val="85000"/>
                      <a:lumOff val="15000"/>
                    </a:schemeClr>
                  </a:solidFill>
                  <a:latin typeface="+mj-ea"/>
                  <a:ea typeface="+mj-ea"/>
                </a:rPr>
                <a:t>是对全局变量</a:t>
              </a:r>
              <a:r>
                <a:rPr lang="en-US" altLang="zh-CN" sz="2500" dirty="0">
                  <a:solidFill>
                    <a:schemeClr val="tx1">
                      <a:lumMod val="85000"/>
                      <a:lumOff val="15000"/>
                    </a:schemeClr>
                  </a:solidFill>
                  <a:latin typeface="+mj-ea"/>
                  <a:ea typeface="+mj-ea"/>
                </a:rPr>
                <a:t>v</a:t>
              </a:r>
              <a:r>
                <a:rPr lang="zh-CN" altLang="en-US" sz="2500" dirty="0">
                  <a:solidFill>
                    <a:schemeClr val="tx1">
                      <a:lumMod val="85000"/>
                      <a:lumOff val="15000"/>
                    </a:schemeClr>
                  </a:solidFill>
                  <a:latin typeface="+mj-ea"/>
                  <a:ea typeface="+mj-ea"/>
                </a:rPr>
                <a:t>的读</a:t>
              </a:r>
            </a:p>
          </p:txBody>
        </p:sp>
        <p:sp>
          <p:nvSpPr>
            <p:cNvPr id="17" name="文本框 16">
              <a:extLst>
                <a:ext uri="{FF2B5EF4-FFF2-40B4-BE49-F238E27FC236}">
                  <a16:creationId xmlns:a16="http://schemas.microsoft.com/office/drawing/2014/main" id="{B7902B74-A756-83D5-3B46-D1245799505F}"/>
                </a:ext>
              </a:extLst>
            </p:cNvPr>
            <p:cNvSpPr txBox="1"/>
            <p:nvPr/>
          </p:nvSpPr>
          <p:spPr>
            <a:xfrm>
              <a:off x="470801" y="2094409"/>
              <a:ext cx="806311"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4</a:t>
              </a:r>
              <a:r>
                <a:rPr lang="zh-CN" altLang="en-US" sz="2500" b="1" dirty="0">
                  <a:solidFill>
                    <a:schemeClr val="tx1">
                      <a:lumMod val="85000"/>
                      <a:lumOff val="15000"/>
                    </a:schemeClr>
                  </a:solidFill>
                  <a:latin typeface="+mj-ea"/>
                  <a:ea typeface="+mj-ea"/>
                </a:rPr>
                <a:t>）</a:t>
              </a:r>
            </a:p>
          </p:txBody>
        </p:sp>
      </p:grpSp>
      <p:grpSp>
        <p:nvGrpSpPr>
          <p:cNvPr id="18" name="组合 17">
            <a:extLst>
              <a:ext uri="{FF2B5EF4-FFF2-40B4-BE49-F238E27FC236}">
                <a16:creationId xmlns:a16="http://schemas.microsoft.com/office/drawing/2014/main" id="{AC8CA071-AD7A-4039-6156-D557E4E313FB}"/>
              </a:ext>
            </a:extLst>
          </p:cNvPr>
          <p:cNvGrpSpPr/>
          <p:nvPr/>
        </p:nvGrpSpPr>
        <p:grpSpPr>
          <a:xfrm>
            <a:off x="480431" y="3393941"/>
            <a:ext cx="6075020" cy="408867"/>
            <a:chOff x="391336" y="2084584"/>
            <a:chExt cx="6075020" cy="408867"/>
          </a:xfrm>
        </p:grpSpPr>
        <p:sp>
          <p:nvSpPr>
            <p:cNvPr id="19" name="文本框 18">
              <a:extLst>
                <a:ext uri="{FF2B5EF4-FFF2-40B4-BE49-F238E27FC236}">
                  <a16:creationId xmlns:a16="http://schemas.microsoft.com/office/drawing/2014/main" id="{B09041CC-C903-F4D7-D4BE-B84213C2C314}"/>
                </a:ext>
              </a:extLst>
            </p:cNvPr>
            <p:cNvSpPr txBox="1"/>
            <p:nvPr/>
          </p:nvSpPr>
          <p:spPr>
            <a:xfrm>
              <a:off x="1176445" y="2084584"/>
              <a:ext cx="5289911"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Store</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s</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v</a:t>
              </a:r>
              <a:r>
                <a:rPr lang="zh-CN" altLang="en-US" sz="2500" dirty="0">
                  <a:solidFill>
                    <a:schemeClr val="tx1">
                      <a:lumMod val="85000"/>
                      <a:lumOff val="15000"/>
                    </a:schemeClr>
                  </a:solidFill>
                  <a:latin typeface="+mj-ea"/>
                  <a:ea typeface="+mj-ea"/>
                </a:rPr>
                <a:t>）  </a:t>
              </a:r>
              <a:r>
                <a:rPr lang="en-US" altLang="zh-CN" sz="2500" dirty="0">
                  <a:solidFill>
                    <a:schemeClr val="tx1">
                      <a:lumMod val="85000"/>
                      <a:lumOff val="15000"/>
                    </a:schemeClr>
                  </a:solidFill>
                  <a:latin typeface="+mj-ea"/>
                  <a:ea typeface="+mj-ea"/>
                </a:rPr>
                <a:t>s</a:t>
              </a:r>
              <a:r>
                <a:rPr lang="zh-CN" altLang="en-US" sz="2500" dirty="0">
                  <a:solidFill>
                    <a:schemeClr val="tx1">
                      <a:lumMod val="85000"/>
                      <a:lumOff val="15000"/>
                    </a:schemeClr>
                  </a:solidFill>
                  <a:latin typeface="+mj-ea"/>
                  <a:ea typeface="+mj-ea"/>
                </a:rPr>
                <a:t>是对全局变量</a:t>
              </a:r>
              <a:r>
                <a:rPr lang="en-US" altLang="zh-CN" sz="2500" dirty="0">
                  <a:solidFill>
                    <a:schemeClr val="tx1">
                      <a:lumMod val="85000"/>
                      <a:lumOff val="15000"/>
                    </a:schemeClr>
                  </a:solidFill>
                  <a:latin typeface="+mj-ea"/>
                  <a:ea typeface="+mj-ea"/>
                </a:rPr>
                <a:t>v</a:t>
              </a:r>
              <a:r>
                <a:rPr lang="zh-CN" altLang="en-US" sz="2500" dirty="0">
                  <a:solidFill>
                    <a:schemeClr val="tx1">
                      <a:lumMod val="85000"/>
                      <a:lumOff val="15000"/>
                    </a:schemeClr>
                  </a:solidFill>
                  <a:latin typeface="+mj-ea"/>
                  <a:ea typeface="+mj-ea"/>
                </a:rPr>
                <a:t>的写</a:t>
              </a:r>
            </a:p>
          </p:txBody>
        </p:sp>
        <p:sp>
          <p:nvSpPr>
            <p:cNvPr id="26" name="文本框 25">
              <a:extLst>
                <a:ext uri="{FF2B5EF4-FFF2-40B4-BE49-F238E27FC236}">
                  <a16:creationId xmlns:a16="http://schemas.microsoft.com/office/drawing/2014/main" id="{1E680C41-21F2-816A-9805-24A7DCF74D6E}"/>
                </a:ext>
              </a:extLst>
            </p:cNvPr>
            <p:cNvSpPr txBox="1"/>
            <p:nvPr/>
          </p:nvSpPr>
          <p:spPr>
            <a:xfrm>
              <a:off x="391336" y="2108730"/>
              <a:ext cx="806311"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5</a:t>
              </a:r>
              <a:r>
                <a:rPr lang="zh-CN" altLang="en-US" sz="2500" b="1" dirty="0">
                  <a:solidFill>
                    <a:schemeClr val="tx1">
                      <a:lumMod val="85000"/>
                      <a:lumOff val="15000"/>
                    </a:schemeClr>
                  </a:solidFill>
                  <a:latin typeface="+mj-ea"/>
                  <a:ea typeface="+mj-ea"/>
                </a:rPr>
                <a:t>）</a:t>
              </a:r>
            </a:p>
          </p:txBody>
        </p:sp>
      </p:grpSp>
      <p:grpSp>
        <p:nvGrpSpPr>
          <p:cNvPr id="28" name="组合 27">
            <a:extLst>
              <a:ext uri="{FF2B5EF4-FFF2-40B4-BE49-F238E27FC236}">
                <a16:creationId xmlns:a16="http://schemas.microsoft.com/office/drawing/2014/main" id="{1868DE31-4832-9ED1-AF96-02B8DA251DBD}"/>
              </a:ext>
            </a:extLst>
          </p:cNvPr>
          <p:cNvGrpSpPr/>
          <p:nvPr/>
        </p:nvGrpSpPr>
        <p:grpSpPr>
          <a:xfrm>
            <a:off x="2964178" y="4028480"/>
            <a:ext cx="425713" cy="442041"/>
            <a:chOff x="5823870" y="1767426"/>
            <a:chExt cx="425713" cy="442041"/>
          </a:xfrm>
        </p:grpSpPr>
        <p:grpSp>
          <p:nvGrpSpPr>
            <p:cNvPr id="30" name="组合 29">
              <a:extLst>
                <a:ext uri="{FF2B5EF4-FFF2-40B4-BE49-F238E27FC236}">
                  <a16:creationId xmlns:a16="http://schemas.microsoft.com/office/drawing/2014/main" id="{86452AC8-4148-8BC9-001C-C80AD28B199B}"/>
                </a:ext>
              </a:extLst>
            </p:cNvPr>
            <p:cNvGrpSpPr>
              <a:grpSpLocks noChangeAspect="1"/>
            </p:cNvGrpSpPr>
            <p:nvPr/>
          </p:nvGrpSpPr>
          <p:grpSpPr bwMode="auto">
            <a:xfrm rot="18923445">
              <a:off x="5963891" y="1767426"/>
              <a:ext cx="285692" cy="285786"/>
              <a:chOff x="14101" y="4437"/>
              <a:chExt cx="3056" cy="3057"/>
            </a:xfrm>
          </p:grpSpPr>
          <p:sp>
            <p:nvSpPr>
              <p:cNvPr id="34" name="任意多边形: 形状 33">
                <a:extLst>
                  <a:ext uri="{FF2B5EF4-FFF2-40B4-BE49-F238E27FC236}">
                    <a16:creationId xmlns:a16="http://schemas.microsoft.com/office/drawing/2014/main" id="{01C8C66B-B6C1-F93B-FCAE-0841CEA13E1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5" name="任意多边形: 形状 34">
                <a:extLst>
                  <a:ext uri="{FF2B5EF4-FFF2-40B4-BE49-F238E27FC236}">
                    <a16:creationId xmlns:a16="http://schemas.microsoft.com/office/drawing/2014/main" id="{68975ABB-C89F-CB95-BE57-F60451410F3C}"/>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1" name="组合 30">
              <a:extLst>
                <a:ext uri="{FF2B5EF4-FFF2-40B4-BE49-F238E27FC236}">
                  <a16:creationId xmlns:a16="http://schemas.microsoft.com/office/drawing/2014/main" id="{61BDD0A4-F39C-B5F5-ECF6-5A2577DA4846}"/>
                </a:ext>
              </a:extLst>
            </p:cNvPr>
            <p:cNvGrpSpPr>
              <a:grpSpLocks noChangeAspect="1"/>
            </p:cNvGrpSpPr>
            <p:nvPr/>
          </p:nvGrpSpPr>
          <p:grpSpPr bwMode="auto">
            <a:xfrm rot="18923445">
              <a:off x="5823870" y="1809585"/>
              <a:ext cx="399751" cy="399882"/>
              <a:chOff x="14101" y="4437"/>
              <a:chExt cx="3056" cy="3057"/>
            </a:xfrm>
          </p:grpSpPr>
          <p:sp>
            <p:nvSpPr>
              <p:cNvPr id="32" name="任意多边形: 形状 31">
                <a:extLst>
                  <a:ext uri="{FF2B5EF4-FFF2-40B4-BE49-F238E27FC236}">
                    <a16:creationId xmlns:a16="http://schemas.microsoft.com/office/drawing/2014/main" id="{4E1BAAEC-20E8-4D72-9822-A0EDE2A2084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33" name="任意多边形: 形状 32">
                <a:extLst>
                  <a:ext uri="{FF2B5EF4-FFF2-40B4-BE49-F238E27FC236}">
                    <a16:creationId xmlns:a16="http://schemas.microsoft.com/office/drawing/2014/main" id="{3E0546FB-25ED-1283-6765-DDAE292A67A8}"/>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36" name="文本框 35">
            <a:extLst>
              <a:ext uri="{FF2B5EF4-FFF2-40B4-BE49-F238E27FC236}">
                <a16:creationId xmlns:a16="http://schemas.microsoft.com/office/drawing/2014/main" id="{C7221C60-0838-106E-FCA5-C4C082B157C3}"/>
              </a:ext>
            </a:extLst>
          </p:cNvPr>
          <p:cNvSpPr txBox="1"/>
          <p:nvPr/>
        </p:nvSpPr>
        <p:spPr>
          <a:xfrm>
            <a:off x="646236" y="4008144"/>
            <a:ext cx="2317942"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新的关系规则</a:t>
            </a:r>
          </a:p>
        </p:txBody>
      </p:sp>
      <p:grpSp>
        <p:nvGrpSpPr>
          <p:cNvPr id="45" name="组合 44">
            <a:extLst>
              <a:ext uri="{FF2B5EF4-FFF2-40B4-BE49-F238E27FC236}">
                <a16:creationId xmlns:a16="http://schemas.microsoft.com/office/drawing/2014/main" id="{EAC8357E-BB7F-1A79-7BA7-86D5B09DFD8C}"/>
              </a:ext>
            </a:extLst>
          </p:cNvPr>
          <p:cNvGrpSpPr/>
          <p:nvPr/>
        </p:nvGrpSpPr>
        <p:grpSpPr>
          <a:xfrm>
            <a:off x="559896" y="4553287"/>
            <a:ext cx="6148897" cy="406234"/>
            <a:chOff x="470801" y="2104920"/>
            <a:chExt cx="6148897" cy="406234"/>
          </a:xfrm>
        </p:grpSpPr>
        <p:sp>
          <p:nvSpPr>
            <p:cNvPr id="46" name="文本框 45">
              <a:extLst>
                <a:ext uri="{FF2B5EF4-FFF2-40B4-BE49-F238E27FC236}">
                  <a16:creationId xmlns:a16="http://schemas.microsoft.com/office/drawing/2014/main" id="{0BEFCDD6-117B-67D3-278D-83A0015689A1}"/>
                </a:ext>
              </a:extLst>
            </p:cNvPr>
            <p:cNvSpPr txBox="1"/>
            <p:nvPr/>
          </p:nvSpPr>
          <p:spPr>
            <a:xfrm>
              <a:off x="1329788" y="2126433"/>
              <a:ext cx="5289910"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NOPREEMPT</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s1</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s2</a:t>
              </a:r>
              <a:r>
                <a:rPr lang="zh-CN" altLang="en-US" sz="2500" dirty="0">
                  <a:solidFill>
                    <a:schemeClr val="tx1">
                      <a:lumMod val="85000"/>
                      <a:lumOff val="15000"/>
                    </a:schemeClr>
                  </a:solidFill>
                  <a:latin typeface="+mj-ea"/>
                  <a:ea typeface="+mj-ea"/>
                </a:rPr>
                <a:t>）  </a:t>
              </a:r>
              <a:r>
                <a:rPr lang="en-US" altLang="zh-CN" sz="2500" dirty="0">
                  <a:solidFill>
                    <a:schemeClr val="tx1">
                      <a:lumMod val="85000"/>
                      <a:lumOff val="15000"/>
                    </a:schemeClr>
                  </a:solidFill>
                  <a:latin typeface="+mj-ea"/>
                  <a:ea typeface="+mj-ea"/>
                </a:rPr>
                <a:t>s1</a:t>
              </a:r>
              <a:r>
                <a:rPr lang="zh-CN" altLang="en-US" sz="2500" dirty="0">
                  <a:solidFill>
                    <a:schemeClr val="tx1">
                      <a:lumMod val="85000"/>
                      <a:lumOff val="15000"/>
                    </a:schemeClr>
                  </a:solidFill>
                  <a:latin typeface="+mj-ea"/>
                  <a:ea typeface="+mj-ea"/>
                </a:rPr>
                <a:t>不能抢占</a:t>
              </a:r>
              <a:r>
                <a:rPr lang="en-US" altLang="zh-CN" sz="2500" dirty="0">
                  <a:solidFill>
                    <a:schemeClr val="tx1">
                      <a:lumMod val="85000"/>
                      <a:lumOff val="15000"/>
                    </a:schemeClr>
                  </a:solidFill>
                  <a:latin typeface="+mj-ea"/>
                  <a:ea typeface="+mj-ea"/>
                </a:rPr>
                <a:t>s2</a:t>
              </a:r>
              <a:endParaRPr lang="zh-CN" altLang="en-US" sz="2500" dirty="0">
                <a:solidFill>
                  <a:schemeClr val="tx1">
                    <a:lumMod val="85000"/>
                    <a:lumOff val="15000"/>
                  </a:schemeClr>
                </a:solidFill>
                <a:latin typeface="+mj-ea"/>
                <a:ea typeface="+mj-ea"/>
              </a:endParaRPr>
            </a:p>
          </p:txBody>
        </p:sp>
        <p:sp>
          <p:nvSpPr>
            <p:cNvPr id="47" name="文本框 46">
              <a:extLst>
                <a:ext uri="{FF2B5EF4-FFF2-40B4-BE49-F238E27FC236}">
                  <a16:creationId xmlns:a16="http://schemas.microsoft.com/office/drawing/2014/main" id="{764A2466-3F08-774A-5606-B43579423066}"/>
                </a:ext>
              </a:extLst>
            </p:cNvPr>
            <p:cNvSpPr txBox="1"/>
            <p:nvPr/>
          </p:nvSpPr>
          <p:spPr>
            <a:xfrm>
              <a:off x="470801" y="2104920"/>
              <a:ext cx="806310"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1</a:t>
              </a:r>
              <a:r>
                <a:rPr lang="zh-CN" altLang="en-US" sz="2500" b="1" dirty="0">
                  <a:solidFill>
                    <a:schemeClr val="tx1">
                      <a:lumMod val="85000"/>
                      <a:lumOff val="15000"/>
                    </a:schemeClr>
                  </a:solidFill>
                  <a:latin typeface="+mj-ea"/>
                  <a:ea typeface="+mj-ea"/>
                </a:rPr>
                <a:t>）</a:t>
              </a:r>
            </a:p>
          </p:txBody>
        </p:sp>
      </p:grpSp>
      <p:grpSp>
        <p:nvGrpSpPr>
          <p:cNvPr id="48" name="组合 47">
            <a:extLst>
              <a:ext uri="{FF2B5EF4-FFF2-40B4-BE49-F238E27FC236}">
                <a16:creationId xmlns:a16="http://schemas.microsoft.com/office/drawing/2014/main" id="{6FDA2DF5-F38C-ED0A-52BD-41CB1696855C}"/>
              </a:ext>
            </a:extLst>
          </p:cNvPr>
          <p:cNvGrpSpPr/>
          <p:nvPr/>
        </p:nvGrpSpPr>
        <p:grpSpPr>
          <a:xfrm>
            <a:off x="601829" y="5157064"/>
            <a:ext cx="8779392" cy="388673"/>
            <a:chOff x="470800" y="2100968"/>
            <a:chExt cx="8779392" cy="388673"/>
          </a:xfrm>
        </p:grpSpPr>
        <p:sp>
          <p:nvSpPr>
            <p:cNvPr id="49" name="文本框 48">
              <a:extLst>
                <a:ext uri="{FF2B5EF4-FFF2-40B4-BE49-F238E27FC236}">
                  <a16:creationId xmlns:a16="http://schemas.microsoft.com/office/drawing/2014/main" id="{AD1F7F3C-9C26-48CA-C0F3-41F7538BFA79}"/>
                </a:ext>
              </a:extLst>
            </p:cNvPr>
            <p:cNvSpPr txBox="1"/>
            <p:nvPr/>
          </p:nvSpPr>
          <p:spPr>
            <a:xfrm>
              <a:off x="1235177" y="2100968"/>
              <a:ext cx="8015015"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COVEREOLOAD</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l</a:t>
              </a:r>
              <a:r>
                <a:rPr lang="zh-CN" altLang="en-US" sz="2500" dirty="0">
                  <a:solidFill>
                    <a:schemeClr val="tx1">
                      <a:lumMod val="85000"/>
                      <a:lumOff val="15000"/>
                    </a:schemeClr>
                  </a:solidFill>
                  <a:latin typeface="+mj-ea"/>
                  <a:ea typeface="+mj-ea"/>
                </a:rPr>
                <a:t>）  某个</a:t>
              </a:r>
              <a:r>
                <a:rPr lang="en-US" altLang="zh-CN" sz="2500" dirty="0">
                  <a:solidFill>
                    <a:schemeClr val="tx1">
                      <a:lumMod val="85000"/>
                      <a:lumOff val="15000"/>
                    </a:schemeClr>
                  </a:solidFill>
                  <a:latin typeface="+mj-ea"/>
                  <a:ea typeface="+mj-ea"/>
                </a:rPr>
                <a:t>s</a:t>
              </a:r>
              <a:r>
                <a:rPr lang="zh-CN" altLang="en-US" sz="2500" dirty="0">
                  <a:solidFill>
                    <a:schemeClr val="tx1">
                      <a:lumMod val="85000"/>
                      <a:lumOff val="15000"/>
                    </a:schemeClr>
                  </a:solidFill>
                  <a:latin typeface="+mj-ea"/>
                  <a:ea typeface="+mj-ea"/>
                </a:rPr>
                <a:t>在所有程序路径上出现在</a:t>
              </a:r>
              <a:r>
                <a:rPr lang="en-US" altLang="zh-CN" sz="2500" dirty="0">
                  <a:solidFill>
                    <a:schemeClr val="tx1">
                      <a:lumMod val="85000"/>
                      <a:lumOff val="15000"/>
                    </a:schemeClr>
                  </a:solidFill>
                  <a:latin typeface="+mj-ea"/>
                  <a:ea typeface="+mj-ea"/>
                </a:rPr>
                <a:t>l</a:t>
              </a:r>
              <a:r>
                <a:rPr lang="zh-CN" altLang="en-US" sz="2500" dirty="0">
                  <a:solidFill>
                    <a:schemeClr val="tx1">
                      <a:lumMod val="85000"/>
                      <a:lumOff val="15000"/>
                    </a:schemeClr>
                  </a:solidFill>
                  <a:latin typeface="+mj-ea"/>
                  <a:ea typeface="+mj-ea"/>
                </a:rPr>
                <a:t>之前</a:t>
              </a:r>
            </a:p>
          </p:txBody>
        </p:sp>
        <p:sp>
          <p:nvSpPr>
            <p:cNvPr id="50" name="文本框 49">
              <a:extLst>
                <a:ext uri="{FF2B5EF4-FFF2-40B4-BE49-F238E27FC236}">
                  <a16:creationId xmlns:a16="http://schemas.microsoft.com/office/drawing/2014/main" id="{6D752D39-EA3A-29DC-046D-B0ECC402CDDF}"/>
                </a:ext>
              </a:extLst>
            </p:cNvPr>
            <p:cNvSpPr txBox="1"/>
            <p:nvPr/>
          </p:nvSpPr>
          <p:spPr>
            <a:xfrm>
              <a:off x="470800" y="2104920"/>
              <a:ext cx="806311"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2</a:t>
              </a:r>
              <a:r>
                <a:rPr lang="zh-CN" altLang="en-US" sz="2500" b="1" dirty="0">
                  <a:solidFill>
                    <a:schemeClr val="tx1">
                      <a:lumMod val="85000"/>
                      <a:lumOff val="15000"/>
                    </a:schemeClr>
                  </a:solidFill>
                  <a:latin typeface="+mj-ea"/>
                  <a:ea typeface="+mj-ea"/>
                </a:rPr>
                <a:t>）</a:t>
              </a:r>
            </a:p>
          </p:txBody>
        </p:sp>
      </p:grpSp>
      <p:grpSp>
        <p:nvGrpSpPr>
          <p:cNvPr id="51" name="组合 50">
            <a:extLst>
              <a:ext uri="{FF2B5EF4-FFF2-40B4-BE49-F238E27FC236}">
                <a16:creationId xmlns:a16="http://schemas.microsoft.com/office/drawing/2014/main" id="{1C02C872-14B8-28E1-3DCD-D4E9B94B936E}"/>
              </a:ext>
            </a:extLst>
          </p:cNvPr>
          <p:cNvGrpSpPr/>
          <p:nvPr/>
        </p:nvGrpSpPr>
        <p:grpSpPr>
          <a:xfrm>
            <a:off x="601829" y="5746948"/>
            <a:ext cx="8716001" cy="409189"/>
            <a:chOff x="470800" y="2080452"/>
            <a:chExt cx="8716001" cy="409189"/>
          </a:xfrm>
        </p:grpSpPr>
        <p:sp>
          <p:nvSpPr>
            <p:cNvPr id="52" name="文本框 51">
              <a:extLst>
                <a:ext uri="{FF2B5EF4-FFF2-40B4-BE49-F238E27FC236}">
                  <a16:creationId xmlns:a16="http://schemas.microsoft.com/office/drawing/2014/main" id="{D43985E7-5EB7-85B6-713F-C589E21E9186}"/>
                </a:ext>
              </a:extLst>
            </p:cNvPr>
            <p:cNvSpPr txBox="1"/>
            <p:nvPr/>
          </p:nvSpPr>
          <p:spPr>
            <a:xfrm>
              <a:off x="1171786" y="2080452"/>
              <a:ext cx="8015015" cy="384721"/>
            </a:xfrm>
            <a:prstGeom prst="rect">
              <a:avLst/>
            </a:prstGeom>
            <a:noFill/>
          </p:spPr>
          <p:txBody>
            <a:bodyPr wrap="none" lIns="0" tIns="0" rIns="0" bIns="0" rtlCol="0">
              <a:spAutoFit/>
            </a:bodyPr>
            <a:lstStyle/>
            <a:p>
              <a:pPr algn="ctr"/>
              <a:r>
                <a:rPr lang="en-US" altLang="zh-CN" sz="2500" dirty="0">
                  <a:solidFill>
                    <a:schemeClr val="tx1">
                      <a:lumMod val="85000"/>
                      <a:lumOff val="15000"/>
                    </a:schemeClr>
                  </a:solidFill>
                  <a:latin typeface="+mj-ea"/>
                  <a:ea typeface="+mj-ea"/>
                </a:rPr>
                <a:t>INIERCEPTEDSTORE</a:t>
              </a:r>
              <a:r>
                <a:rPr lang="zh-CN" altLang="en-US" sz="2500" dirty="0">
                  <a:solidFill>
                    <a:schemeClr val="tx1">
                      <a:lumMod val="85000"/>
                      <a:lumOff val="15000"/>
                    </a:schemeClr>
                  </a:solidFill>
                  <a:latin typeface="+mj-ea"/>
                  <a:ea typeface="+mj-ea"/>
                </a:rPr>
                <a:t>（</a:t>
              </a:r>
              <a:r>
                <a:rPr lang="en-US" altLang="zh-CN" sz="2500" dirty="0">
                  <a:solidFill>
                    <a:schemeClr val="tx1">
                      <a:lumMod val="85000"/>
                      <a:lumOff val="15000"/>
                    </a:schemeClr>
                  </a:solidFill>
                  <a:latin typeface="+mj-ea"/>
                  <a:ea typeface="+mj-ea"/>
                </a:rPr>
                <a:t>s</a:t>
              </a:r>
              <a:r>
                <a:rPr lang="zh-CN" altLang="en-US" sz="2500" dirty="0">
                  <a:solidFill>
                    <a:schemeClr val="tx1">
                      <a:lumMod val="85000"/>
                      <a:lumOff val="15000"/>
                    </a:schemeClr>
                  </a:solidFill>
                  <a:latin typeface="+mj-ea"/>
                  <a:ea typeface="+mj-ea"/>
                </a:rPr>
                <a:t>）  </a:t>
              </a:r>
              <a:r>
                <a:rPr lang="en-US" altLang="zh-CN" sz="2500" dirty="0">
                  <a:solidFill>
                    <a:schemeClr val="tx1">
                      <a:lumMod val="85000"/>
                      <a:lumOff val="15000"/>
                    </a:schemeClr>
                  </a:solidFill>
                  <a:latin typeface="+mj-ea"/>
                  <a:ea typeface="+mj-ea"/>
                </a:rPr>
                <a:t>s</a:t>
              </a:r>
              <a:r>
                <a:rPr lang="zh-CN" altLang="en-US" sz="2500" dirty="0">
                  <a:solidFill>
                    <a:schemeClr val="tx1">
                      <a:lumMod val="85000"/>
                      <a:lumOff val="15000"/>
                    </a:schemeClr>
                  </a:solidFill>
                  <a:latin typeface="+mj-ea"/>
                  <a:ea typeface="+mj-ea"/>
                </a:rPr>
                <a:t>写入的值总是在终止前被覆盖</a:t>
              </a:r>
            </a:p>
          </p:txBody>
        </p:sp>
        <p:sp>
          <p:nvSpPr>
            <p:cNvPr id="53" name="文本框 52">
              <a:extLst>
                <a:ext uri="{FF2B5EF4-FFF2-40B4-BE49-F238E27FC236}">
                  <a16:creationId xmlns:a16="http://schemas.microsoft.com/office/drawing/2014/main" id="{E8734FAD-BA86-B16A-CB05-3387BA775322}"/>
                </a:ext>
              </a:extLst>
            </p:cNvPr>
            <p:cNvSpPr txBox="1"/>
            <p:nvPr/>
          </p:nvSpPr>
          <p:spPr>
            <a:xfrm>
              <a:off x="470800" y="2104920"/>
              <a:ext cx="806311" cy="384721"/>
            </a:xfrm>
            <a:prstGeom prst="rect">
              <a:avLst/>
            </a:prstGeom>
            <a:noFill/>
          </p:spPr>
          <p:txBody>
            <a:bodyPr wrap="none" lIns="0" tIns="0" rIns="0" bIns="0" rtlCol="0">
              <a:spAutoFit/>
            </a:bodyPr>
            <a:lstStyle/>
            <a:p>
              <a:pPr algn="ctr"/>
              <a:r>
                <a:rPr lang="zh-CN" altLang="en-US" sz="2500" b="1" dirty="0">
                  <a:solidFill>
                    <a:schemeClr val="tx1">
                      <a:lumMod val="85000"/>
                      <a:lumOff val="15000"/>
                    </a:schemeClr>
                  </a:solidFill>
                  <a:latin typeface="+mj-ea"/>
                  <a:ea typeface="+mj-ea"/>
                </a:rPr>
                <a:t>（</a:t>
              </a:r>
              <a:r>
                <a:rPr lang="en-US" altLang="zh-CN" sz="2500" b="1" dirty="0">
                  <a:solidFill>
                    <a:schemeClr val="tx1">
                      <a:lumMod val="85000"/>
                      <a:lumOff val="15000"/>
                    </a:schemeClr>
                  </a:solidFill>
                  <a:latin typeface="+mj-ea"/>
                  <a:ea typeface="+mj-ea"/>
                </a:rPr>
                <a:t>3</a:t>
              </a:r>
              <a:r>
                <a:rPr lang="zh-CN" altLang="en-US" sz="2500" b="1" dirty="0">
                  <a:solidFill>
                    <a:schemeClr val="tx1">
                      <a:lumMod val="85000"/>
                      <a:lumOff val="15000"/>
                    </a:schemeClr>
                  </a:solidFill>
                  <a:latin typeface="+mj-ea"/>
                  <a:ea typeface="+mj-ea"/>
                </a:rPr>
                <a:t>）</a:t>
              </a:r>
            </a:p>
          </p:txBody>
        </p:sp>
      </p:grpSp>
    </p:spTree>
    <p:extLst>
      <p:ext uri="{BB962C8B-B14F-4D97-AF65-F5344CB8AC3E}">
        <p14:creationId xmlns:p14="http://schemas.microsoft.com/office/powerpoint/2010/main" val="1367328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id="{42C96CEE-3584-4608-A976-CE3C0870AE88}"/>
              </a:ext>
            </a:extLst>
          </p:cNvPr>
          <p:cNvGrpSpPr/>
          <p:nvPr/>
        </p:nvGrpSpPr>
        <p:grpSpPr>
          <a:xfrm>
            <a:off x="7586062" y="308621"/>
            <a:ext cx="425713" cy="442041"/>
            <a:chOff x="5823870" y="1767426"/>
            <a:chExt cx="425713" cy="442041"/>
          </a:xfrm>
        </p:grpSpPr>
        <p:grpSp>
          <p:nvGrpSpPr>
            <p:cNvPr id="62" name="组合 61">
              <a:extLst>
                <a:ext uri="{FF2B5EF4-FFF2-40B4-BE49-F238E27FC236}">
                  <a16:creationId xmlns:a16="http://schemas.microsoft.com/office/drawing/2014/main" id="{D98310E3-17BB-4D73-BCEC-625C3D21F266}"/>
                </a:ext>
              </a:extLst>
            </p:cNvPr>
            <p:cNvGrpSpPr>
              <a:grpSpLocks noChangeAspect="1"/>
            </p:cNvGrpSpPr>
            <p:nvPr/>
          </p:nvGrpSpPr>
          <p:grpSpPr bwMode="auto">
            <a:xfrm rot="18923445">
              <a:off x="5963891" y="1767426"/>
              <a:ext cx="285692" cy="285786"/>
              <a:chOff x="14101" y="4437"/>
              <a:chExt cx="3056" cy="3057"/>
            </a:xfrm>
          </p:grpSpPr>
          <p:sp>
            <p:nvSpPr>
              <p:cNvPr id="66" name="任意多边形: 形状 65">
                <a:extLst>
                  <a:ext uri="{FF2B5EF4-FFF2-40B4-BE49-F238E27FC236}">
                    <a16:creationId xmlns:a16="http://schemas.microsoft.com/office/drawing/2014/main" id="{C81321AB-D81D-467E-9D6F-803BEECDD616}"/>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67" name="任意多边形: 形状 66">
                <a:extLst>
                  <a:ext uri="{FF2B5EF4-FFF2-40B4-BE49-F238E27FC236}">
                    <a16:creationId xmlns:a16="http://schemas.microsoft.com/office/drawing/2014/main" id="{375F98DA-61A2-4080-887D-931F35A57EC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3" name="组合 62">
              <a:extLst>
                <a:ext uri="{FF2B5EF4-FFF2-40B4-BE49-F238E27FC236}">
                  <a16:creationId xmlns:a16="http://schemas.microsoft.com/office/drawing/2014/main" id="{E810992E-1E0F-4FB7-858C-DC1261F88AB7}"/>
                </a:ext>
              </a:extLst>
            </p:cNvPr>
            <p:cNvGrpSpPr>
              <a:grpSpLocks noChangeAspect="1"/>
            </p:cNvGrpSpPr>
            <p:nvPr/>
          </p:nvGrpSpPr>
          <p:grpSpPr bwMode="auto">
            <a:xfrm rot="18923445">
              <a:off x="5823870" y="1809585"/>
              <a:ext cx="399751" cy="399882"/>
              <a:chOff x="14101" y="4437"/>
              <a:chExt cx="3056" cy="3057"/>
            </a:xfrm>
          </p:grpSpPr>
          <p:sp>
            <p:nvSpPr>
              <p:cNvPr id="64" name="任意多边形: 形状 63">
                <a:extLst>
                  <a:ext uri="{FF2B5EF4-FFF2-40B4-BE49-F238E27FC236}">
                    <a16:creationId xmlns:a16="http://schemas.microsoft.com/office/drawing/2014/main" id="{B8D98CDA-8A91-4323-B5EF-B56A6E9D6F2D}"/>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65" name="任意多边形: 形状 64">
                <a:extLst>
                  <a:ext uri="{FF2B5EF4-FFF2-40B4-BE49-F238E27FC236}">
                    <a16:creationId xmlns:a16="http://schemas.microsoft.com/office/drawing/2014/main" id="{6B6603DF-4BF0-4BFC-9F99-6AE495D68910}"/>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0" name="文本框 59">
            <a:extLst>
              <a:ext uri="{FF2B5EF4-FFF2-40B4-BE49-F238E27FC236}">
                <a16:creationId xmlns:a16="http://schemas.microsoft.com/office/drawing/2014/main" id="{6A4ACE47-E770-47BD-B31C-FC56151B7EB6}"/>
              </a:ext>
            </a:extLst>
          </p:cNvPr>
          <p:cNvSpPr txBox="1"/>
          <p:nvPr/>
        </p:nvSpPr>
        <p:spPr>
          <a:xfrm>
            <a:off x="481094" y="261199"/>
            <a:ext cx="7160615"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由上述关系得到</a:t>
            </a:r>
            <a:r>
              <a:rPr lang="en-US" altLang="zh-CN" sz="3000" b="1" dirty="0">
                <a:solidFill>
                  <a:schemeClr val="accent1"/>
                </a:solidFill>
                <a:latin typeface="+mj-ea"/>
                <a:ea typeface="+mj-ea"/>
              </a:rPr>
              <a:t>MUSTNOTREADFROM</a:t>
            </a:r>
            <a:r>
              <a:rPr lang="zh-CN" altLang="en-US" sz="3000" b="1" dirty="0">
                <a:solidFill>
                  <a:schemeClr val="accent1"/>
                </a:solidFill>
                <a:latin typeface="+mj-ea"/>
                <a:ea typeface="+mj-ea"/>
              </a:rPr>
              <a:t>（</a:t>
            </a:r>
            <a:r>
              <a:rPr lang="en-US" altLang="zh-CN" sz="3000" b="1" dirty="0">
                <a:solidFill>
                  <a:schemeClr val="accent1"/>
                </a:solidFill>
                <a:latin typeface="+mj-ea"/>
                <a:ea typeface="+mj-ea"/>
              </a:rPr>
              <a:t>l</a:t>
            </a:r>
            <a:r>
              <a:rPr lang="zh-CN" altLang="en-US" sz="3000" b="1" dirty="0">
                <a:solidFill>
                  <a:schemeClr val="accent1"/>
                </a:solidFill>
                <a:latin typeface="+mj-ea"/>
                <a:ea typeface="+mj-ea"/>
              </a:rPr>
              <a:t>，</a:t>
            </a:r>
            <a:r>
              <a:rPr lang="en-US" altLang="zh-CN" sz="3000" b="1" dirty="0">
                <a:solidFill>
                  <a:schemeClr val="accent1"/>
                </a:solidFill>
                <a:latin typeface="+mj-ea"/>
                <a:ea typeface="+mj-ea"/>
              </a:rPr>
              <a:t>s</a:t>
            </a:r>
            <a:r>
              <a:rPr lang="zh-CN" altLang="en-US" sz="3000" b="1" dirty="0">
                <a:solidFill>
                  <a:schemeClr val="accent1"/>
                </a:solidFill>
                <a:latin typeface="+mj-ea"/>
                <a:ea typeface="+mj-ea"/>
              </a:rPr>
              <a:t>）</a:t>
            </a:r>
          </a:p>
        </p:txBody>
      </p:sp>
      <p:grpSp>
        <p:nvGrpSpPr>
          <p:cNvPr id="20" name="组合 19">
            <a:extLst>
              <a:ext uri="{FF2B5EF4-FFF2-40B4-BE49-F238E27FC236}">
                <a16:creationId xmlns:a16="http://schemas.microsoft.com/office/drawing/2014/main" id="{588281EF-8178-4380-A8E8-5672D60662B3}"/>
              </a:ext>
            </a:extLst>
          </p:cNvPr>
          <p:cNvGrpSpPr/>
          <p:nvPr/>
        </p:nvGrpSpPr>
        <p:grpSpPr>
          <a:xfrm rot="8100000">
            <a:off x="9477749" y="-587970"/>
            <a:ext cx="2327172" cy="2327712"/>
            <a:chOff x="18351500" y="3723568"/>
            <a:chExt cx="4878842" cy="4879972"/>
          </a:xfrm>
        </p:grpSpPr>
        <p:sp>
          <p:nvSpPr>
            <p:cNvPr id="21" name="任意多边形: 形状 20">
              <a:extLst>
                <a:ext uri="{FF2B5EF4-FFF2-40B4-BE49-F238E27FC236}">
                  <a16:creationId xmlns:a16="http://schemas.microsoft.com/office/drawing/2014/main" id="{11FBF39D-8D62-486E-9AB3-42815465FC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2" name="任意多边形: 形状 21">
              <a:extLst>
                <a:ext uri="{FF2B5EF4-FFF2-40B4-BE49-F238E27FC236}">
                  <a16:creationId xmlns:a16="http://schemas.microsoft.com/office/drawing/2014/main" id="{7037A61B-B097-40F2-BEEE-01939865E2F6}"/>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3" name="组合 22">
            <a:extLst>
              <a:ext uri="{FF2B5EF4-FFF2-40B4-BE49-F238E27FC236}">
                <a16:creationId xmlns:a16="http://schemas.microsoft.com/office/drawing/2014/main" id="{14163A5E-A838-4665-8117-3D7539E4678B}"/>
              </a:ext>
            </a:extLst>
          </p:cNvPr>
          <p:cNvGrpSpPr>
            <a:grpSpLocks noChangeAspect="1"/>
          </p:cNvGrpSpPr>
          <p:nvPr/>
        </p:nvGrpSpPr>
        <p:grpSpPr bwMode="auto">
          <a:xfrm rot="8100000">
            <a:off x="10772787" y="108000"/>
            <a:ext cx="1284904" cy="1285324"/>
            <a:chOff x="14101" y="4437"/>
            <a:chExt cx="3056" cy="3057"/>
          </a:xfrm>
        </p:grpSpPr>
        <p:sp>
          <p:nvSpPr>
            <p:cNvPr id="24" name="任意多边形: 形状 23">
              <a:extLst>
                <a:ext uri="{FF2B5EF4-FFF2-40B4-BE49-F238E27FC236}">
                  <a16:creationId xmlns:a16="http://schemas.microsoft.com/office/drawing/2014/main" id="{A7E9B2C2-E5B1-4C6D-9AC9-F4382B1E27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5" name="任意多边形: 形状 24">
              <a:extLst>
                <a:ext uri="{FF2B5EF4-FFF2-40B4-BE49-F238E27FC236}">
                  <a16:creationId xmlns:a16="http://schemas.microsoft.com/office/drawing/2014/main" id="{E7BD0CA6-57F4-4BEC-9576-2F8614BB343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58" name="文本框 57">
            <a:extLst>
              <a:ext uri="{FF2B5EF4-FFF2-40B4-BE49-F238E27FC236}">
                <a16:creationId xmlns:a16="http://schemas.microsoft.com/office/drawing/2014/main" id="{FFCEC7EA-2447-4104-9EAF-FD5DC1CB1DA3}"/>
              </a:ext>
            </a:extLst>
          </p:cNvPr>
          <p:cNvSpPr txBox="1"/>
          <p:nvPr/>
        </p:nvSpPr>
        <p:spPr>
          <a:xfrm>
            <a:off x="642300" y="3304026"/>
            <a:ext cx="6838201" cy="769441"/>
          </a:xfrm>
          <a:prstGeom prst="rect">
            <a:avLst/>
          </a:prstGeom>
          <a:noFill/>
        </p:spPr>
        <p:txBody>
          <a:bodyPr wrap="square" lIns="0" tIns="0" rIns="0" bIns="0" rtlCol="0">
            <a:spAutoFit/>
          </a:bodyPr>
          <a:lstStyle/>
          <a:p>
            <a:r>
              <a:rPr lang="zh-CN" altLang="en-US" sz="2500" dirty="0">
                <a:solidFill>
                  <a:schemeClr val="tx1">
                    <a:lumMod val="85000"/>
                    <a:lumOff val="15000"/>
                  </a:schemeClr>
                </a:solidFill>
                <a:latin typeface="+mj-ea"/>
                <a:ea typeface="+mj-ea"/>
              </a:rPr>
              <a:t>    至此，对于所有的情况，我们可以使用上述推理规则，得到所有不可行的</a:t>
            </a:r>
            <a:r>
              <a:rPr lang="en-US" altLang="zh-CN" sz="2500" dirty="0">
                <a:solidFill>
                  <a:schemeClr val="tx1">
                    <a:lumMod val="85000"/>
                    <a:lumOff val="15000"/>
                  </a:schemeClr>
                </a:solidFill>
                <a:latin typeface="+mj-ea"/>
                <a:ea typeface="+mj-ea"/>
              </a:rPr>
              <a:t>store-to-load</a:t>
            </a:r>
            <a:r>
              <a:rPr lang="zh-CN" altLang="en-US" sz="2500" dirty="0">
                <a:solidFill>
                  <a:schemeClr val="tx1">
                    <a:lumMod val="85000"/>
                    <a:lumOff val="15000"/>
                  </a:schemeClr>
                </a:solidFill>
                <a:latin typeface="+mj-ea"/>
                <a:ea typeface="+mj-ea"/>
              </a:rPr>
              <a:t>对</a:t>
            </a:r>
          </a:p>
        </p:txBody>
      </p:sp>
      <p:sp>
        <p:nvSpPr>
          <p:cNvPr id="4" name="文本框 3">
            <a:extLst>
              <a:ext uri="{FF2B5EF4-FFF2-40B4-BE49-F238E27FC236}">
                <a16:creationId xmlns:a16="http://schemas.microsoft.com/office/drawing/2014/main" id="{B6EC68EE-469F-C2FE-BC00-298658AC58ED}"/>
              </a:ext>
            </a:extLst>
          </p:cNvPr>
          <p:cNvSpPr txBox="1"/>
          <p:nvPr/>
        </p:nvSpPr>
        <p:spPr>
          <a:xfrm>
            <a:off x="-386976" y="3809131"/>
            <a:ext cx="86" cy="528672"/>
          </a:xfrm>
          <a:prstGeom prst="rect">
            <a:avLst/>
          </a:prstGeom>
          <a:noFill/>
        </p:spPr>
        <p:txBody>
          <a:bodyPr wrap="none" lIns="0" tIns="0" rIns="0" bIns="0" rtlCol="0">
            <a:spAutoFit/>
          </a:bodyPr>
          <a:lstStyle/>
          <a:p>
            <a:pPr algn="ctr"/>
            <a:endParaRPr lang="zh-CN" altLang="en-US" sz="2500" b="1" dirty="0">
              <a:solidFill>
                <a:schemeClr val="tx1">
                  <a:lumMod val="85000"/>
                  <a:lumOff val="15000"/>
                </a:schemeClr>
              </a:solidFill>
              <a:latin typeface="+mj-ea"/>
              <a:ea typeface="+mj-ea"/>
            </a:endParaRPr>
          </a:p>
        </p:txBody>
      </p:sp>
      <p:pic>
        <p:nvPicPr>
          <p:cNvPr id="5" name="图片 4">
            <a:extLst>
              <a:ext uri="{FF2B5EF4-FFF2-40B4-BE49-F238E27FC236}">
                <a16:creationId xmlns:a16="http://schemas.microsoft.com/office/drawing/2014/main" id="{BF1FEBA9-0358-DF85-C155-633877C7C245}"/>
              </a:ext>
            </a:extLst>
          </p:cNvPr>
          <p:cNvPicPr>
            <a:picLocks noChangeAspect="1"/>
          </p:cNvPicPr>
          <p:nvPr/>
        </p:nvPicPr>
        <p:blipFill>
          <a:blip r:embed="rId2"/>
          <a:stretch>
            <a:fillRect/>
          </a:stretch>
        </p:blipFill>
        <p:spPr>
          <a:xfrm>
            <a:off x="1051081" y="895845"/>
            <a:ext cx="6020640" cy="2067213"/>
          </a:xfrm>
          <a:prstGeom prst="rect">
            <a:avLst/>
          </a:prstGeom>
        </p:spPr>
      </p:pic>
    </p:spTree>
    <p:extLst>
      <p:ext uri="{BB962C8B-B14F-4D97-AF65-F5344CB8AC3E}">
        <p14:creationId xmlns:p14="http://schemas.microsoft.com/office/powerpoint/2010/main" val="4037956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2971571" y="2897425"/>
            <a:ext cx="7181453" cy="615553"/>
          </a:xfrm>
          <a:prstGeom prst="rect">
            <a:avLst/>
          </a:prstGeom>
          <a:noFill/>
        </p:spPr>
        <p:txBody>
          <a:bodyPr wrap="none" lIns="0" tIns="0" rIns="0" bIns="0" rtlCol="0">
            <a:spAutoFit/>
          </a:bodyPr>
          <a:lstStyle/>
          <a:p>
            <a:r>
              <a:rPr lang="zh-CN" altLang="en-US" sz="4000" dirty="0">
                <a:solidFill>
                  <a:schemeClr val="accent1"/>
                </a:solidFill>
              </a:rPr>
              <a:t>可行性检查与抽象解释集成方法</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#04</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1838199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9AB0535A-AB5C-6243-81D9-846E1A0160AE}"/>
              </a:ext>
            </a:extLst>
          </p:cNvPr>
          <p:cNvGrpSpPr/>
          <p:nvPr/>
        </p:nvGrpSpPr>
        <p:grpSpPr>
          <a:xfrm>
            <a:off x="437360" y="5231559"/>
            <a:ext cx="8588753" cy="1351256"/>
            <a:chOff x="437360" y="4626082"/>
            <a:chExt cx="8588753" cy="1351256"/>
          </a:xfrm>
        </p:grpSpPr>
        <p:sp>
          <p:nvSpPr>
            <p:cNvPr id="15" name="矩形: 圆角 14">
              <a:extLst>
                <a:ext uri="{FF2B5EF4-FFF2-40B4-BE49-F238E27FC236}">
                  <a16:creationId xmlns:a16="http://schemas.microsoft.com/office/drawing/2014/main" id="{D66947AA-1083-4323-81E3-B1271BD69F82}"/>
                </a:ext>
              </a:extLst>
            </p:cNvPr>
            <p:cNvSpPr/>
            <p:nvPr/>
          </p:nvSpPr>
          <p:spPr>
            <a:xfrm>
              <a:off x="437360" y="4626082"/>
              <a:ext cx="8588753" cy="1351256"/>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14" name="文本框 13">
              <a:extLst>
                <a:ext uri="{FF2B5EF4-FFF2-40B4-BE49-F238E27FC236}">
                  <a16:creationId xmlns:a16="http://schemas.microsoft.com/office/drawing/2014/main" id="{5D935F56-33DB-44DF-B410-32439FA92DE6}"/>
                </a:ext>
              </a:extLst>
            </p:cNvPr>
            <p:cNvSpPr txBox="1"/>
            <p:nvPr/>
          </p:nvSpPr>
          <p:spPr>
            <a:xfrm>
              <a:off x="698566" y="4825367"/>
              <a:ext cx="7865635" cy="825932"/>
            </a:xfrm>
            <a:prstGeom prst="rect">
              <a:avLst/>
            </a:prstGeom>
            <a:noFill/>
          </p:spPr>
          <p:txBody>
            <a:bodyPr wrap="square" lIns="0" tIns="0" rIns="0" bIns="0" rtlCol="0">
              <a:spAutoFit/>
            </a:bodyPr>
            <a:lstStyle/>
            <a:p>
              <a:pPr algn="just">
                <a:lnSpc>
                  <a:spcPct val="125000"/>
                </a:lnSpc>
              </a:pPr>
              <a:r>
                <a:rPr lang="zh-CN" altLang="en-US" sz="1500" dirty="0">
                  <a:solidFill>
                    <a:schemeClr val="bg1"/>
                  </a:solidFill>
                  <a:latin typeface="+mn-ea"/>
                </a:rPr>
                <a:t>    由于我们已经得到了所以的</a:t>
              </a:r>
              <a:r>
                <a:rPr lang="en-US" altLang="zh-CN" sz="1500" dirty="0">
                  <a:solidFill>
                    <a:schemeClr val="bg1"/>
                  </a:solidFill>
                  <a:latin typeface="+mn-ea"/>
                </a:rPr>
                <a:t>MUSTNOTREADFROM</a:t>
              </a:r>
              <a:r>
                <a:rPr lang="zh-CN" altLang="en-US" sz="1500" dirty="0">
                  <a:solidFill>
                    <a:schemeClr val="bg1"/>
                  </a:solidFill>
                  <a:latin typeface="+mn-ea"/>
                </a:rPr>
                <a:t>关系，在分析每个中断处理程序</a:t>
              </a:r>
              <a:r>
                <a:rPr lang="en-US" altLang="zh-CN" sz="1500" dirty="0">
                  <a:solidFill>
                    <a:schemeClr val="bg1"/>
                  </a:solidFill>
                  <a:latin typeface="+mn-ea"/>
                </a:rPr>
                <a:t>T</a:t>
              </a:r>
              <a:r>
                <a:rPr lang="zh-CN" altLang="en-US" sz="1500" dirty="0">
                  <a:solidFill>
                    <a:schemeClr val="bg1"/>
                  </a:solidFill>
                  <a:latin typeface="+mn-ea"/>
                </a:rPr>
                <a:t>时，我们过滤掉其他中断处理程序中被认为不可行的干扰存储，从而阻止它们对</a:t>
              </a:r>
              <a:r>
                <a:rPr lang="en-US" altLang="zh-CN" sz="1500" dirty="0">
                  <a:solidFill>
                    <a:schemeClr val="bg1"/>
                  </a:solidFill>
                  <a:latin typeface="+mn-ea"/>
                </a:rPr>
                <a:t>T</a:t>
              </a:r>
              <a:r>
                <a:rPr lang="zh-CN" altLang="en-US" sz="1500" dirty="0">
                  <a:solidFill>
                    <a:schemeClr val="bg1"/>
                  </a:solidFill>
                  <a:latin typeface="+mn-ea"/>
                </a:rPr>
                <a:t>的可见性。</a:t>
              </a:r>
              <a:endParaRPr lang="en-US" altLang="zh-CN" sz="1500" dirty="0">
                <a:solidFill>
                  <a:schemeClr val="bg1"/>
                </a:solidFill>
                <a:latin typeface="+mn-ea"/>
              </a:endParaRPr>
            </a:p>
            <a:p>
              <a:pPr algn="just">
                <a:lnSpc>
                  <a:spcPct val="125000"/>
                </a:lnSpc>
              </a:pPr>
              <a:r>
                <a:rPr lang="zh-CN" altLang="en-US" sz="1500" dirty="0">
                  <a:solidFill>
                    <a:schemeClr val="bg1"/>
                  </a:solidFill>
                  <a:latin typeface="+mn-ea"/>
                </a:rPr>
                <a:t>这可以在算法</a:t>
              </a:r>
              <a:r>
                <a:rPr lang="en-US" altLang="zh-CN" sz="1500" dirty="0">
                  <a:solidFill>
                    <a:schemeClr val="bg1"/>
                  </a:solidFill>
                  <a:latin typeface="+mn-ea"/>
                </a:rPr>
                <a:t>2</a:t>
              </a:r>
              <a:r>
                <a:rPr lang="zh-CN" altLang="en-US" sz="1500" dirty="0">
                  <a:solidFill>
                    <a:schemeClr val="bg1"/>
                  </a:solidFill>
                  <a:latin typeface="+mn-ea"/>
                </a:rPr>
                <a:t>中通过修改函数</a:t>
              </a:r>
              <a:r>
                <a:rPr lang="en-US" altLang="zh-CN" sz="1500" dirty="0">
                  <a:solidFill>
                    <a:schemeClr val="bg1"/>
                  </a:solidFill>
                  <a:latin typeface="+mn-ea"/>
                </a:rPr>
                <a:t>INTERF</a:t>
              </a:r>
              <a:r>
                <a:rPr lang="zh-CN" altLang="en-US" sz="1500" dirty="0">
                  <a:solidFill>
                    <a:schemeClr val="bg1"/>
                  </a:solidFill>
                  <a:latin typeface="+mn-ea"/>
                </a:rPr>
                <a:t>和算法</a:t>
              </a:r>
              <a:r>
                <a:rPr lang="en-US" altLang="zh-CN" sz="1500" dirty="0">
                  <a:solidFill>
                    <a:schemeClr val="bg1"/>
                  </a:solidFill>
                  <a:latin typeface="+mn-ea"/>
                </a:rPr>
                <a:t>1</a:t>
              </a:r>
              <a:r>
                <a:rPr lang="zh-CN" altLang="en-US" sz="1500" dirty="0">
                  <a:solidFill>
                    <a:schemeClr val="bg1"/>
                  </a:solidFill>
                  <a:latin typeface="+mn-ea"/>
                </a:rPr>
                <a:t>中定义的函数</a:t>
              </a:r>
              <a:r>
                <a:rPr lang="en-US" altLang="zh-CN" sz="1500" dirty="0">
                  <a:solidFill>
                    <a:schemeClr val="bg1"/>
                  </a:solidFill>
                  <a:latin typeface="+mn-ea"/>
                </a:rPr>
                <a:t>ANALYZELOCAL</a:t>
              </a:r>
              <a:r>
                <a:rPr lang="zh-CN" altLang="en-US" sz="1500" dirty="0">
                  <a:solidFill>
                    <a:schemeClr val="bg1"/>
                  </a:solidFill>
                  <a:latin typeface="+mn-ea"/>
                </a:rPr>
                <a:t>来实现</a:t>
              </a:r>
              <a:endParaRPr lang="en-US" altLang="zh-CN" sz="1500" dirty="0">
                <a:solidFill>
                  <a:schemeClr val="bg1"/>
                </a:solidFill>
                <a:latin typeface="+mn-ea"/>
              </a:endParaRPr>
            </a:p>
          </p:txBody>
        </p:sp>
      </p:grpSp>
      <p:sp>
        <p:nvSpPr>
          <p:cNvPr id="3" name="文本框 2">
            <a:extLst>
              <a:ext uri="{FF2B5EF4-FFF2-40B4-BE49-F238E27FC236}">
                <a16:creationId xmlns:a16="http://schemas.microsoft.com/office/drawing/2014/main" id="{A6D202CF-0B29-F1A8-3BD3-D0CA1AD9ADA6}"/>
              </a:ext>
            </a:extLst>
          </p:cNvPr>
          <p:cNvSpPr txBox="1"/>
          <p:nvPr/>
        </p:nvSpPr>
        <p:spPr>
          <a:xfrm>
            <a:off x="298931" y="343659"/>
            <a:ext cx="5794856"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将可行性检查与抽象解释方法集成</a:t>
            </a:r>
          </a:p>
        </p:txBody>
      </p:sp>
      <p:grpSp>
        <p:nvGrpSpPr>
          <p:cNvPr id="4" name="组合 3">
            <a:extLst>
              <a:ext uri="{FF2B5EF4-FFF2-40B4-BE49-F238E27FC236}">
                <a16:creationId xmlns:a16="http://schemas.microsoft.com/office/drawing/2014/main" id="{86260974-9F8E-22B3-3EC9-4E89A2F51237}"/>
              </a:ext>
            </a:extLst>
          </p:cNvPr>
          <p:cNvGrpSpPr/>
          <p:nvPr/>
        </p:nvGrpSpPr>
        <p:grpSpPr>
          <a:xfrm>
            <a:off x="6192070" y="363283"/>
            <a:ext cx="425713" cy="442041"/>
            <a:chOff x="5823870" y="1767426"/>
            <a:chExt cx="425713" cy="442041"/>
          </a:xfrm>
        </p:grpSpPr>
        <p:grpSp>
          <p:nvGrpSpPr>
            <p:cNvPr id="5" name="组合 4">
              <a:extLst>
                <a:ext uri="{FF2B5EF4-FFF2-40B4-BE49-F238E27FC236}">
                  <a16:creationId xmlns:a16="http://schemas.microsoft.com/office/drawing/2014/main" id="{684047DC-5C30-7C8F-32D1-8958A0F8C2AF}"/>
                </a:ext>
              </a:extLst>
            </p:cNvPr>
            <p:cNvGrpSpPr>
              <a:grpSpLocks noChangeAspect="1"/>
            </p:cNvGrpSpPr>
            <p:nvPr/>
          </p:nvGrpSpPr>
          <p:grpSpPr bwMode="auto">
            <a:xfrm rot="18923445">
              <a:off x="5963891" y="1767426"/>
              <a:ext cx="285692" cy="285786"/>
              <a:chOff x="14101" y="4437"/>
              <a:chExt cx="3056" cy="3057"/>
            </a:xfrm>
          </p:grpSpPr>
          <p:sp>
            <p:nvSpPr>
              <p:cNvPr id="10" name="任意多边形: 形状 9">
                <a:extLst>
                  <a:ext uri="{FF2B5EF4-FFF2-40B4-BE49-F238E27FC236}">
                    <a16:creationId xmlns:a16="http://schemas.microsoft.com/office/drawing/2014/main" id="{E1E269F6-3FF1-2E97-5FA3-39E1B3251C84}"/>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11" name="任意多边形: 形状 10">
                <a:extLst>
                  <a:ext uri="{FF2B5EF4-FFF2-40B4-BE49-F238E27FC236}">
                    <a16:creationId xmlns:a16="http://schemas.microsoft.com/office/drawing/2014/main" id="{1BDC2600-A5AF-7052-8E2C-D83F57C58EE1}"/>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grpSp>
        <p:grpSp>
          <p:nvGrpSpPr>
            <p:cNvPr id="6" name="组合 5">
              <a:extLst>
                <a:ext uri="{FF2B5EF4-FFF2-40B4-BE49-F238E27FC236}">
                  <a16:creationId xmlns:a16="http://schemas.microsoft.com/office/drawing/2014/main" id="{FBE6C9DF-7ECB-1FDB-1DC7-7407A08A57C9}"/>
                </a:ext>
              </a:extLst>
            </p:cNvPr>
            <p:cNvGrpSpPr>
              <a:grpSpLocks noChangeAspect="1"/>
            </p:cNvGrpSpPr>
            <p:nvPr/>
          </p:nvGrpSpPr>
          <p:grpSpPr bwMode="auto">
            <a:xfrm rot="18923445">
              <a:off x="5823870" y="1809585"/>
              <a:ext cx="399751" cy="399882"/>
              <a:chOff x="14101" y="4437"/>
              <a:chExt cx="3056" cy="3057"/>
            </a:xfrm>
          </p:grpSpPr>
          <p:sp>
            <p:nvSpPr>
              <p:cNvPr id="7" name="任意多边形: 形状 6">
                <a:extLst>
                  <a:ext uri="{FF2B5EF4-FFF2-40B4-BE49-F238E27FC236}">
                    <a16:creationId xmlns:a16="http://schemas.microsoft.com/office/drawing/2014/main" id="{1F577CF9-80AF-7C67-3541-A8B25BE9670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9" name="任意多边形: 形状 8">
                <a:extLst>
                  <a:ext uri="{FF2B5EF4-FFF2-40B4-BE49-F238E27FC236}">
                    <a16:creationId xmlns:a16="http://schemas.microsoft.com/office/drawing/2014/main" id="{74183D48-AB6D-1408-BA45-C027B41FE98E}"/>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pic>
        <p:nvPicPr>
          <p:cNvPr id="23" name="图片 22">
            <a:extLst>
              <a:ext uri="{FF2B5EF4-FFF2-40B4-BE49-F238E27FC236}">
                <a16:creationId xmlns:a16="http://schemas.microsoft.com/office/drawing/2014/main" id="{C10D4538-F36E-88E2-969A-9E1F35C70C51}"/>
              </a:ext>
            </a:extLst>
          </p:cNvPr>
          <p:cNvPicPr>
            <a:picLocks noChangeAspect="1"/>
          </p:cNvPicPr>
          <p:nvPr/>
        </p:nvPicPr>
        <p:blipFill>
          <a:blip r:embed="rId3"/>
          <a:stretch>
            <a:fillRect/>
          </a:stretch>
        </p:blipFill>
        <p:spPr>
          <a:xfrm>
            <a:off x="236999" y="755540"/>
            <a:ext cx="4853475" cy="2617070"/>
          </a:xfrm>
          <a:prstGeom prst="rect">
            <a:avLst/>
          </a:prstGeom>
        </p:spPr>
      </p:pic>
      <p:pic>
        <p:nvPicPr>
          <p:cNvPr id="25" name="图片 24">
            <a:extLst>
              <a:ext uri="{FF2B5EF4-FFF2-40B4-BE49-F238E27FC236}">
                <a16:creationId xmlns:a16="http://schemas.microsoft.com/office/drawing/2014/main" id="{C01E6353-D222-BD56-4214-54B88703FB4B}"/>
              </a:ext>
            </a:extLst>
          </p:cNvPr>
          <p:cNvPicPr>
            <a:picLocks noChangeAspect="1"/>
          </p:cNvPicPr>
          <p:nvPr/>
        </p:nvPicPr>
        <p:blipFill>
          <a:blip r:embed="rId4"/>
          <a:stretch>
            <a:fillRect/>
          </a:stretch>
        </p:blipFill>
        <p:spPr>
          <a:xfrm>
            <a:off x="6056443" y="836965"/>
            <a:ext cx="4482949" cy="2579533"/>
          </a:xfrm>
          <a:prstGeom prst="rect">
            <a:avLst/>
          </a:prstGeom>
        </p:spPr>
      </p:pic>
      <p:pic>
        <p:nvPicPr>
          <p:cNvPr id="27" name="图片 26">
            <a:extLst>
              <a:ext uri="{FF2B5EF4-FFF2-40B4-BE49-F238E27FC236}">
                <a16:creationId xmlns:a16="http://schemas.microsoft.com/office/drawing/2014/main" id="{0D157D5C-5EB2-709A-29DA-10FA43151B58}"/>
              </a:ext>
            </a:extLst>
          </p:cNvPr>
          <p:cNvPicPr>
            <a:picLocks noChangeAspect="1"/>
          </p:cNvPicPr>
          <p:nvPr/>
        </p:nvPicPr>
        <p:blipFill>
          <a:blip r:embed="rId5"/>
          <a:stretch>
            <a:fillRect/>
          </a:stretch>
        </p:blipFill>
        <p:spPr>
          <a:xfrm>
            <a:off x="228563" y="3416498"/>
            <a:ext cx="5204246" cy="1815061"/>
          </a:xfrm>
          <a:prstGeom prst="rect">
            <a:avLst/>
          </a:prstGeom>
        </p:spPr>
      </p:pic>
      <p:pic>
        <p:nvPicPr>
          <p:cNvPr id="29" name="图片 28">
            <a:extLst>
              <a:ext uri="{FF2B5EF4-FFF2-40B4-BE49-F238E27FC236}">
                <a16:creationId xmlns:a16="http://schemas.microsoft.com/office/drawing/2014/main" id="{58BA6E4A-A9ED-C5C5-BB29-B7069C3CF9B0}"/>
              </a:ext>
            </a:extLst>
          </p:cNvPr>
          <p:cNvPicPr>
            <a:picLocks noChangeAspect="1"/>
          </p:cNvPicPr>
          <p:nvPr/>
        </p:nvPicPr>
        <p:blipFill>
          <a:blip r:embed="rId6"/>
          <a:stretch>
            <a:fillRect/>
          </a:stretch>
        </p:blipFill>
        <p:spPr>
          <a:xfrm>
            <a:off x="5962077" y="3545243"/>
            <a:ext cx="5204247" cy="1484462"/>
          </a:xfrm>
          <a:prstGeom prst="rect">
            <a:avLst/>
          </a:prstGeom>
        </p:spPr>
      </p:pic>
    </p:spTree>
    <p:extLst>
      <p:ext uri="{BB962C8B-B14F-4D97-AF65-F5344CB8AC3E}">
        <p14:creationId xmlns:p14="http://schemas.microsoft.com/office/powerpoint/2010/main" val="267669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688B8CC6-B548-40CA-93E4-212D0E04D22F}"/>
              </a:ext>
            </a:extLst>
          </p:cNvPr>
          <p:cNvGrpSpPr/>
          <p:nvPr/>
        </p:nvGrpSpPr>
        <p:grpSpPr>
          <a:xfrm rot="637793">
            <a:off x="7146143" y="-2980925"/>
            <a:ext cx="8786687" cy="13750507"/>
            <a:chOff x="14552960" y="-652273"/>
            <a:chExt cx="7029080" cy="10999984"/>
          </a:xfrm>
        </p:grpSpPr>
        <p:grpSp>
          <p:nvGrpSpPr>
            <p:cNvPr id="28" name="组合 27">
              <a:extLst>
                <a:ext uri="{FF2B5EF4-FFF2-40B4-BE49-F238E27FC236}">
                  <a16:creationId xmlns:a16="http://schemas.microsoft.com/office/drawing/2014/main" id="{D57EA9D9-5E3A-4570-A0A1-FE4F71280BCC}"/>
                </a:ext>
              </a:extLst>
            </p:cNvPr>
            <p:cNvGrpSpPr/>
            <p:nvPr/>
          </p:nvGrpSpPr>
          <p:grpSpPr>
            <a:xfrm rot="1495231">
              <a:off x="15271365" y="-652273"/>
              <a:ext cx="4878842" cy="5377956"/>
              <a:chOff x="18351500" y="3225584"/>
              <a:chExt cx="4878842" cy="5377956"/>
            </a:xfrm>
          </p:grpSpPr>
          <p:sp>
            <p:nvSpPr>
              <p:cNvPr id="32" name="任意多边形: 形状 31">
                <a:extLst>
                  <a:ext uri="{FF2B5EF4-FFF2-40B4-BE49-F238E27FC236}">
                    <a16:creationId xmlns:a16="http://schemas.microsoft.com/office/drawing/2014/main" id="{A1E9E03B-1BC3-4C9A-8A51-7329E00EC163}"/>
                  </a:ext>
                </a:extLst>
              </p:cNvPr>
              <p:cNvSpPr>
                <a:spLocks noEditPoints="1"/>
              </p:cNvSpPr>
              <p:nvPr/>
            </p:nvSpPr>
            <p:spPr bwMode="auto">
              <a:xfrm>
                <a:off x="18588911" y="3225584"/>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3" name="任意多边形: 形状 32">
                <a:extLst>
                  <a:ext uri="{FF2B5EF4-FFF2-40B4-BE49-F238E27FC236}">
                    <a16:creationId xmlns:a16="http://schemas.microsoft.com/office/drawing/2014/main" id="{245CCFFC-F09A-47D8-8B3B-88EF31E8902B}"/>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9" name="组合 28">
              <a:extLst>
                <a:ext uri="{FF2B5EF4-FFF2-40B4-BE49-F238E27FC236}">
                  <a16:creationId xmlns:a16="http://schemas.microsoft.com/office/drawing/2014/main" id="{B5AA2E4A-FA11-4014-B207-60C2845236D6}"/>
                </a:ext>
              </a:extLst>
            </p:cNvPr>
            <p:cNvGrpSpPr/>
            <p:nvPr/>
          </p:nvGrpSpPr>
          <p:grpSpPr>
            <a:xfrm rot="12295231">
              <a:off x="14552960" y="3317003"/>
              <a:ext cx="7029080" cy="7030708"/>
              <a:chOff x="18351500" y="3723568"/>
              <a:chExt cx="4878842" cy="4879972"/>
            </a:xfrm>
          </p:grpSpPr>
          <p:sp>
            <p:nvSpPr>
              <p:cNvPr id="30" name="任意多边形: 形状 29">
                <a:extLst>
                  <a:ext uri="{FF2B5EF4-FFF2-40B4-BE49-F238E27FC236}">
                    <a16:creationId xmlns:a16="http://schemas.microsoft.com/office/drawing/2014/main" id="{3C6CFD63-5B57-41A7-B662-313039308E9A}"/>
                  </a:ext>
                </a:extLst>
              </p:cNvPr>
              <p:cNvSpPr>
                <a:spLocks noEditPoints="1"/>
              </p:cNvSpPr>
              <p:nvPr/>
            </p:nvSpPr>
            <p:spPr bwMode="auto">
              <a:xfrm>
                <a:off x="18500952" y="3796591"/>
                <a:ext cx="393777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B6F08D9-7F96-4802-B7C9-CB4EEC20831D}"/>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7" name="文本框 16">
            <a:extLst>
              <a:ext uri="{FF2B5EF4-FFF2-40B4-BE49-F238E27FC236}">
                <a16:creationId xmlns:a16="http://schemas.microsoft.com/office/drawing/2014/main" id="{9DFB6750-B4E8-42BD-93E8-AF90F8BF68F5}"/>
              </a:ext>
            </a:extLst>
          </p:cNvPr>
          <p:cNvSpPr txBox="1"/>
          <p:nvPr/>
        </p:nvSpPr>
        <p:spPr>
          <a:xfrm>
            <a:off x="3323553" y="1358400"/>
            <a:ext cx="6155531" cy="461665"/>
          </a:xfrm>
          <a:prstGeom prst="rect">
            <a:avLst/>
          </a:prstGeom>
          <a:noFill/>
        </p:spPr>
        <p:txBody>
          <a:bodyPr wrap="none" lIns="0" tIns="0" rIns="0" bIns="0" rtlCol="0">
            <a:spAutoFit/>
          </a:bodyPr>
          <a:lstStyle/>
          <a:p>
            <a:r>
              <a:rPr lang="zh-CN" altLang="en-US" sz="3000" dirty="0">
                <a:solidFill>
                  <a:schemeClr val="accent1"/>
                </a:solidFill>
              </a:rPr>
              <a:t>中断驱动型程序的特征以及缺陷模式</a:t>
            </a:r>
          </a:p>
        </p:txBody>
      </p:sp>
      <p:sp>
        <p:nvSpPr>
          <p:cNvPr id="68" name="文本框 67">
            <a:extLst>
              <a:ext uri="{FF2B5EF4-FFF2-40B4-BE49-F238E27FC236}">
                <a16:creationId xmlns:a16="http://schemas.microsoft.com/office/drawing/2014/main" id="{62D46145-B2B0-4316-8ABB-6A70F0AED189}"/>
              </a:ext>
            </a:extLst>
          </p:cNvPr>
          <p:cNvSpPr txBox="1"/>
          <p:nvPr/>
        </p:nvSpPr>
        <p:spPr>
          <a:xfrm>
            <a:off x="3323553" y="2487485"/>
            <a:ext cx="2693045" cy="461665"/>
          </a:xfrm>
          <a:prstGeom prst="rect">
            <a:avLst/>
          </a:prstGeom>
          <a:noFill/>
        </p:spPr>
        <p:txBody>
          <a:bodyPr wrap="none" lIns="0" tIns="0" rIns="0" bIns="0" rtlCol="0">
            <a:spAutoFit/>
          </a:bodyPr>
          <a:lstStyle/>
          <a:p>
            <a:r>
              <a:rPr lang="zh-CN" altLang="en-US" sz="3000" dirty="0">
                <a:solidFill>
                  <a:schemeClr val="accent1"/>
                </a:solidFill>
              </a:rPr>
              <a:t>检测方法和系统</a:t>
            </a:r>
          </a:p>
        </p:txBody>
      </p:sp>
      <p:sp>
        <p:nvSpPr>
          <p:cNvPr id="70" name="文本框 69">
            <a:extLst>
              <a:ext uri="{FF2B5EF4-FFF2-40B4-BE49-F238E27FC236}">
                <a16:creationId xmlns:a16="http://schemas.microsoft.com/office/drawing/2014/main" id="{DEA020CA-298C-413A-9EF7-ACCE5924451F}"/>
              </a:ext>
            </a:extLst>
          </p:cNvPr>
          <p:cNvSpPr txBox="1"/>
          <p:nvPr/>
        </p:nvSpPr>
        <p:spPr>
          <a:xfrm>
            <a:off x="3323553" y="3616570"/>
            <a:ext cx="2308324" cy="461665"/>
          </a:xfrm>
          <a:prstGeom prst="rect">
            <a:avLst/>
          </a:prstGeom>
          <a:noFill/>
        </p:spPr>
        <p:txBody>
          <a:bodyPr wrap="none" lIns="0" tIns="0" rIns="0" bIns="0" rtlCol="0">
            <a:spAutoFit/>
          </a:bodyPr>
          <a:lstStyle/>
          <a:p>
            <a:r>
              <a:rPr lang="zh-CN" altLang="en-US" sz="3000" dirty="0">
                <a:solidFill>
                  <a:schemeClr val="accent1"/>
                </a:solidFill>
              </a:rPr>
              <a:t>实验评估结果</a:t>
            </a:r>
          </a:p>
        </p:txBody>
      </p:sp>
      <p:sp>
        <p:nvSpPr>
          <p:cNvPr id="72" name="文本框 71">
            <a:extLst>
              <a:ext uri="{FF2B5EF4-FFF2-40B4-BE49-F238E27FC236}">
                <a16:creationId xmlns:a16="http://schemas.microsoft.com/office/drawing/2014/main" id="{8867BA35-E42F-49CE-B0CF-A672358C4340}"/>
              </a:ext>
            </a:extLst>
          </p:cNvPr>
          <p:cNvSpPr txBox="1"/>
          <p:nvPr/>
        </p:nvSpPr>
        <p:spPr>
          <a:xfrm>
            <a:off x="3323553" y="4745655"/>
            <a:ext cx="3847207" cy="461665"/>
          </a:xfrm>
          <a:prstGeom prst="rect">
            <a:avLst/>
          </a:prstGeom>
          <a:noFill/>
        </p:spPr>
        <p:txBody>
          <a:bodyPr wrap="none" lIns="0" tIns="0" rIns="0" bIns="0" rtlCol="0">
            <a:spAutoFit/>
          </a:bodyPr>
          <a:lstStyle/>
          <a:p>
            <a:r>
              <a:rPr lang="zh-CN" altLang="en-US" sz="3000" dirty="0">
                <a:solidFill>
                  <a:schemeClr val="accent1"/>
                </a:solidFill>
              </a:rPr>
              <a:t>相关工作的介绍与总结</a:t>
            </a:r>
          </a:p>
        </p:txBody>
      </p:sp>
      <p:sp>
        <p:nvSpPr>
          <p:cNvPr id="78" name="文本框 77">
            <a:extLst>
              <a:ext uri="{FF2B5EF4-FFF2-40B4-BE49-F238E27FC236}">
                <a16:creationId xmlns:a16="http://schemas.microsoft.com/office/drawing/2014/main" id="{CDC4B2FB-BB76-41C8-965E-0654ED86E1AA}"/>
              </a:ext>
            </a:extLst>
          </p:cNvPr>
          <p:cNvSpPr txBox="1"/>
          <p:nvPr/>
        </p:nvSpPr>
        <p:spPr>
          <a:xfrm>
            <a:off x="2412222" y="1328607"/>
            <a:ext cx="750205" cy="538609"/>
          </a:xfrm>
          <a:prstGeom prst="rect">
            <a:avLst/>
          </a:prstGeom>
          <a:noFill/>
        </p:spPr>
        <p:txBody>
          <a:bodyPr wrap="none" lIns="0" tIns="0" rIns="0" bIns="0" rtlCol="0">
            <a:spAutoFit/>
          </a:bodyPr>
          <a:lstStyle/>
          <a:p>
            <a:r>
              <a:rPr lang="en-US" altLang="zh-CN" sz="3500" dirty="0">
                <a:solidFill>
                  <a:schemeClr val="accent1"/>
                </a:solidFill>
              </a:rPr>
              <a:t>#01</a:t>
            </a:r>
            <a:endParaRPr lang="zh-CN" altLang="en-US" sz="3500" dirty="0">
              <a:solidFill>
                <a:schemeClr val="accent1"/>
              </a:solidFill>
            </a:endParaRPr>
          </a:p>
        </p:txBody>
      </p:sp>
      <p:sp>
        <p:nvSpPr>
          <p:cNvPr id="83" name="文本框 82">
            <a:extLst>
              <a:ext uri="{FF2B5EF4-FFF2-40B4-BE49-F238E27FC236}">
                <a16:creationId xmlns:a16="http://schemas.microsoft.com/office/drawing/2014/main" id="{4BA16557-8577-4ADF-9D8C-9A5C0CBEAE4C}"/>
              </a:ext>
            </a:extLst>
          </p:cNvPr>
          <p:cNvSpPr txBox="1"/>
          <p:nvPr/>
        </p:nvSpPr>
        <p:spPr>
          <a:xfrm>
            <a:off x="2412222" y="2457692"/>
            <a:ext cx="750205" cy="538609"/>
          </a:xfrm>
          <a:prstGeom prst="rect">
            <a:avLst/>
          </a:prstGeom>
          <a:noFill/>
        </p:spPr>
        <p:txBody>
          <a:bodyPr wrap="none" lIns="0" tIns="0" rIns="0" bIns="0" rtlCol="0">
            <a:spAutoFit/>
          </a:bodyPr>
          <a:lstStyle/>
          <a:p>
            <a:r>
              <a:rPr lang="en-US" altLang="zh-CN" sz="3500" dirty="0">
                <a:solidFill>
                  <a:schemeClr val="accent1"/>
                </a:solidFill>
              </a:rPr>
              <a:t>#02</a:t>
            </a:r>
            <a:endParaRPr lang="zh-CN" altLang="en-US" sz="3500" dirty="0">
              <a:solidFill>
                <a:schemeClr val="accent1"/>
              </a:solidFill>
            </a:endParaRPr>
          </a:p>
        </p:txBody>
      </p:sp>
      <p:sp>
        <p:nvSpPr>
          <p:cNvPr id="87" name="文本框 86">
            <a:extLst>
              <a:ext uri="{FF2B5EF4-FFF2-40B4-BE49-F238E27FC236}">
                <a16:creationId xmlns:a16="http://schemas.microsoft.com/office/drawing/2014/main" id="{E90EF2DB-1B5B-4E69-8898-0A6A4B9DFADB}"/>
              </a:ext>
            </a:extLst>
          </p:cNvPr>
          <p:cNvSpPr txBox="1"/>
          <p:nvPr/>
        </p:nvSpPr>
        <p:spPr>
          <a:xfrm>
            <a:off x="2412222" y="3586777"/>
            <a:ext cx="750205" cy="538609"/>
          </a:xfrm>
          <a:prstGeom prst="rect">
            <a:avLst/>
          </a:prstGeom>
          <a:noFill/>
        </p:spPr>
        <p:txBody>
          <a:bodyPr wrap="none" lIns="0" tIns="0" rIns="0" bIns="0" rtlCol="0">
            <a:spAutoFit/>
          </a:bodyPr>
          <a:lstStyle/>
          <a:p>
            <a:r>
              <a:rPr lang="en-US" altLang="zh-CN" sz="3500" dirty="0">
                <a:solidFill>
                  <a:schemeClr val="accent1"/>
                </a:solidFill>
              </a:rPr>
              <a:t>#03</a:t>
            </a:r>
            <a:endParaRPr lang="zh-CN" altLang="en-US" sz="3500" dirty="0">
              <a:solidFill>
                <a:schemeClr val="accent1"/>
              </a:solidFill>
            </a:endParaRPr>
          </a:p>
        </p:txBody>
      </p:sp>
      <p:sp>
        <p:nvSpPr>
          <p:cNvPr id="91" name="文本框 90">
            <a:extLst>
              <a:ext uri="{FF2B5EF4-FFF2-40B4-BE49-F238E27FC236}">
                <a16:creationId xmlns:a16="http://schemas.microsoft.com/office/drawing/2014/main" id="{3B19C32A-22A8-4440-B1CE-BB38CCFEB84C}"/>
              </a:ext>
            </a:extLst>
          </p:cNvPr>
          <p:cNvSpPr txBox="1"/>
          <p:nvPr/>
        </p:nvSpPr>
        <p:spPr>
          <a:xfrm>
            <a:off x="2412222" y="4715862"/>
            <a:ext cx="750205" cy="538609"/>
          </a:xfrm>
          <a:prstGeom prst="rect">
            <a:avLst/>
          </a:prstGeom>
          <a:noFill/>
        </p:spPr>
        <p:txBody>
          <a:bodyPr wrap="none" lIns="0" tIns="0" rIns="0" bIns="0" rtlCol="0">
            <a:spAutoFit/>
          </a:bodyPr>
          <a:lstStyle/>
          <a:p>
            <a:r>
              <a:rPr lang="en-US" altLang="zh-CN" sz="3500" dirty="0">
                <a:solidFill>
                  <a:schemeClr val="accent1"/>
                </a:solidFill>
              </a:rPr>
              <a:t>#04</a:t>
            </a:r>
            <a:endParaRPr lang="zh-CN" altLang="en-US" sz="3500" dirty="0">
              <a:solidFill>
                <a:schemeClr val="accent1"/>
              </a:solidFill>
            </a:endParaRPr>
          </a:p>
        </p:txBody>
      </p:sp>
      <p:cxnSp>
        <p:nvCxnSpPr>
          <p:cNvPr id="3" name="直接连接符 2">
            <a:extLst>
              <a:ext uri="{FF2B5EF4-FFF2-40B4-BE49-F238E27FC236}">
                <a16:creationId xmlns:a16="http://schemas.microsoft.com/office/drawing/2014/main" id="{A7B4CD1D-6AD6-4688-8633-DC339240DC4F}"/>
              </a:ext>
            </a:extLst>
          </p:cNvPr>
          <p:cNvCxnSpPr/>
          <p:nvPr/>
        </p:nvCxnSpPr>
        <p:spPr>
          <a:xfrm>
            <a:off x="1601737" y="978987"/>
            <a:ext cx="0" cy="4562087"/>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80125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946290" y="2807111"/>
            <a:ext cx="2051844" cy="615553"/>
          </a:xfrm>
          <a:prstGeom prst="rect">
            <a:avLst/>
          </a:prstGeom>
          <a:noFill/>
        </p:spPr>
        <p:txBody>
          <a:bodyPr wrap="none" lIns="0" tIns="0" rIns="0" bIns="0" rtlCol="0">
            <a:spAutoFit/>
          </a:bodyPr>
          <a:lstStyle/>
          <a:p>
            <a:r>
              <a:rPr lang="zh-CN" altLang="en-US" sz="4000" dirty="0">
                <a:solidFill>
                  <a:schemeClr val="accent1"/>
                </a:solidFill>
              </a:rPr>
              <a:t>实验评估</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#05</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4113545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B0D6E983-324D-281E-3C3F-B36BFF7DA7E7}"/>
              </a:ext>
            </a:extLst>
          </p:cNvPr>
          <p:cNvGrpSpPr/>
          <p:nvPr/>
        </p:nvGrpSpPr>
        <p:grpSpPr>
          <a:xfrm>
            <a:off x="472387" y="216075"/>
            <a:ext cx="2105818" cy="461665"/>
            <a:chOff x="731838" y="1290635"/>
            <a:chExt cx="2105818" cy="461665"/>
          </a:xfrm>
        </p:grpSpPr>
        <p:grpSp>
          <p:nvGrpSpPr>
            <p:cNvPr id="61" name="组合 60">
              <a:extLst>
                <a:ext uri="{FF2B5EF4-FFF2-40B4-BE49-F238E27FC236}">
                  <a16:creationId xmlns:a16="http://schemas.microsoft.com/office/drawing/2014/main" id="{42C96CEE-3584-4608-A976-CE3C0870AE88}"/>
                </a:ext>
              </a:extLst>
            </p:cNvPr>
            <p:cNvGrpSpPr/>
            <p:nvPr/>
          </p:nvGrpSpPr>
          <p:grpSpPr>
            <a:xfrm>
              <a:off x="2411943" y="1291425"/>
              <a:ext cx="425713" cy="442041"/>
              <a:chOff x="5823870" y="1767426"/>
              <a:chExt cx="425713" cy="442041"/>
            </a:xfrm>
          </p:grpSpPr>
          <p:grpSp>
            <p:nvGrpSpPr>
              <p:cNvPr id="62" name="组合 61">
                <a:extLst>
                  <a:ext uri="{FF2B5EF4-FFF2-40B4-BE49-F238E27FC236}">
                    <a16:creationId xmlns:a16="http://schemas.microsoft.com/office/drawing/2014/main" id="{D98310E3-17BB-4D73-BCEC-625C3D21F266}"/>
                  </a:ext>
                </a:extLst>
              </p:cNvPr>
              <p:cNvGrpSpPr>
                <a:grpSpLocks noChangeAspect="1"/>
              </p:cNvGrpSpPr>
              <p:nvPr/>
            </p:nvGrpSpPr>
            <p:grpSpPr bwMode="auto">
              <a:xfrm rot="18923445">
                <a:off x="5963891" y="1767426"/>
                <a:ext cx="285692" cy="285786"/>
                <a:chOff x="14101" y="4437"/>
                <a:chExt cx="3056" cy="3057"/>
              </a:xfrm>
            </p:grpSpPr>
            <p:sp>
              <p:nvSpPr>
                <p:cNvPr id="66" name="任意多边形: 形状 65">
                  <a:extLst>
                    <a:ext uri="{FF2B5EF4-FFF2-40B4-BE49-F238E27FC236}">
                      <a16:creationId xmlns:a16="http://schemas.microsoft.com/office/drawing/2014/main" id="{C81321AB-D81D-467E-9D6F-803BEECDD616}"/>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67" name="任意多边形: 形状 66">
                  <a:extLst>
                    <a:ext uri="{FF2B5EF4-FFF2-40B4-BE49-F238E27FC236}">
                      <a16:creationId xmlns:a16="http://schemas.microsoft.com/office/drawing/2014/main" id="{375F98DA-61A2-4080-887D-931F35A57EC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63" name="组合 62">
                <a:extLst>
                  <a:ext uri="{FF2B5EF4-FFF2-40B4-BE49-F238E27FC236}">
                    <a16:creationId xmlns:a16="http://schemas.microsoft.com/office/drawing/2014/main" id="{E810992E-1E0F-4FB7-858C-DC1261F88AB7}"/>
                  </a:ext>
                </a:extLst>
              </p:cNvPr>
              <p:cNvGrpSpPr>
                <a:grpSpLocks noChangeAspect="1"/>
              </p:cNvGrpSpPr>
              <p:nvPr/>
            </p:nvGrpSpPr>
            <p:grpSpPr bwMode="auto">
              <a:xfrm rot="18923445">
                <a:off x="5823870" y="1809585"/>
                <a:ext cx="399751" cy="399882"/>
                <a:chOff x="14101" y="4437"/>
                <a:chExt cx="3056" cy="3057"/>
              </a:xfrm>
            </p:grpSpPr>
            <p:sp>
              <p:nvSpPr>
                <p:cNvPr id="64" name="任意多边形: 形状 63">
                  <a:extLst>
                    <a:ext uri="{FF2B5EF4-FFF2-40B4-BE49-F238E27FC236}">
                      <a16:creationId xmlns:a16="http://schemas.microsoft.com/office/drawing/2014/main" id="{B8D98CDA-8A91-4323-B5EF-B56A6E9D6F2D}"/>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65" name="任意多边形: 形状 64">
                  <a:extLst>
                    <a:ext uri="{FF2B5EF4-FFF2-40B4-BE49-F238E27FC236}">
                      <a16:creationId xmlns:a16="http://schemas.microsoft.com/office/drawing/2014/main" id="{6B6603DF-4BF0-4BFC-9F99-6AE495D68910}"/>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60" name="文本框 59">
              <a:extLst>
                <a:ext uri="{FF2B5EF4-FFF2-40B4-BE49-F238E27FC236}">
                  <a16:creationId xmlns:a16="http://schemas.microsoft.com/office/drawing/2014/main" id="{6A4ACE47-E770-47BD-B31C-FC56151B7EB6}"/>
                </a:ext>
              </a:extLst>
            </p:cNvPr>
            <p:cNvSpPr txBox="1"/>
            <p:nvPr/>
          </p:nvSpPr>
          <p:spPr>
            <a:xfrm>
              <a:off x="731838" y="1290635"/>
              <a:ext cx="1545295"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实验结果</a:t>
              </a:r>
            </a:p>
          </p:txBody>
        </p:sp>
      </p:grpSp>
      <p:grpSp>
        <p:nvGrpSpPr>
          <p:cNvPr id="20" name="组合 19">
            <a:extLst>
              <a:ext uri="{FF2B5EF4-FFF2-40B4-BE49-F238E27FC236}">
                <a16:creationId xmlns:a16="http://schemas.microsoft.com/office/drawing/2014/main" id="{588281EF-8178-4380-A8E8-5672D60662B3}"/>
              </a:ext>
            </a:extLst>
          </p:cNvPr>
          <p:cNvGrpSpPr/>
          <p:nvPr/>
        </p:nvGrpSpPr>
        <p:grpSpPr>
          <a:xfrm rot="12109179">
            <a:off x="10647664" y="227163"/>
            <a:ext cx="2327172" cy="2327712"/>
            <a:chOff x="18351500" y="3723568"/>
            <a:chExt cx="4878842" cy="4879972"/>
          </a:xfrm>
        </p:grpSpPr>
        <p:sp>
          <p:nvSpPr>
            <p:cNvPr id="21" name="任意多边形: 形状 20">
              <a:extLst>
                <a:ext uri="{FF2B5EF4-FFF2-40B4-BE49-F238E27FC236}">
                  <a16:creationId xmlns:a16="http://schemas.microsoft.com/office/drawing/2014/main" id="{11FBF39D-8D62-486E-9AB3-42815465FC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2" name="任意多边形: 形状 21">
              <a:extLst>
                <a:ext uri="{FF2B5EF4-FFF2-40B4-BE49-F238E27FC236}">
                  <a16:creationId xmlns:a16="http://schemas.microsoft.com/office/drawing/2014/main" id="{7037A61B-B097-40F2-BEEE-01939865E2F6}"/>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25" name="任意多边形: 形状 24">
            <a:extLst>
              <a:ext uri="{FF2B5EF4-FFF2-40B4-BE49-F238E27FC236}">
                <a16:creationId xmlns:a16="http://schemas.microsoft.com/office/drawing/2014/main" id="{E7BD0CA6-57F4-4BEC-9576-2F8614BB3433}"/>
              </a:ext>
            </a:extLst>
          </p:cNvPr>
          <p:cNvSpPr>
            <a:spLocks noEditPoints="1"/>
          </p:cNvSpPr>
          <p:nvPr/>
        </p:nvSpPr>
        <p:spPr bwMode="auto">
          <a:xfrm rot="18863091">
            <a:off x="10932914" y="1710476"/>
            <a:ext cx="1284904" cy="1285323"/>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2" name="文本框 1">
            <a:extLst>
              <a:ext uri="{FF2B5EF4-FFF2-40B4-BE49-F238E27FC236}">
                <a16:creationId xmlns:a16="http://schemas.microsoft.com/office/drawing/2014/main" id="{C740BD84-4E1C-8FF2-BB0C-AFD6AE9417AD}"/>
              </a:ext>
            </a:extLst>
          </p:cNvPr>
          <p:cNvSpPr txBox="1"/>
          <p:nvPr/>
        </p:nvSpPr>
        <p:spPr>
          <a:xfrm>
            <a:off x="1194467" y="4823536"/>
            <a:ext cx="9391835" cy="1538883"/>
          </a:xfrm>
          <a:prstGeom prst="rect">
            <a:avLst/>
          </a:prstGeom>
          <a:noFill/>
        </p:spPr>
        <p:txBody>
          <a:bodyPr wrap="square" lIns="0" tIns="0" rIns="0" bIns="0" rtlCol="0">
            <a:spAutoFit/>
          </a:bodyPr>
          <a:lstStyle/>
          <a:p>
            <a:pPr algn="ctr"/>
            <a:r>
              <a:rPr lang="en-US" altLang="zh-CN" sz="2500" dirty="0">
                <a:solidFill>
                  <a:schemeClr val="tx1">
                    <a:lumMod val="85000"/>
                    <a:lumOff val="15000"/>
                  </a:schemeClr>
                </a:solidFill>
                <a:latin typeface="+mj-ea"/>
                <a:ea typeface="+mj-ea"/>
              </a:rPr>
              <a:t> </a:t>
            </a:r>
            <a:r>
              <a:rPr lang="zh-CN" altLang="en-US" sz="2500" dirty="0">
                <a:solidFill>
                  <a:schemeClr val="tx1">
                    <a:lumMod val="85000"/>
                    <a:lumOff val="15000"/>
                  </a:schemeClr>
                </a:solidFill>
                <a:latin typeface="+mj-ea"/>
                <a:ea typeface="+mj-ea"/>
              </a:rPr>
              <a:t>   </a:t>
            </a:r>
            <a:r>
              <a:rPr lang="en-US" altLang="zh-CN" sz="2500" dirty="0" err="1">
                <a:solidFill>
                  <a:schemeClr val="tx1">
                    <a:lumMod val="85000"/>
                    <a:lumOff val="15000"/>
                  </a:schemeClr>
                </a:solidFill>
                <a:latin typeface="+mj-ea"/>
                <a:ea typeface="+mj-ea"/>
              </a:rPr>
              <a:t>iCBMC</a:t>
            </a:r>
            <a:r>
              <a:rPr lang="zh-CN" altLang="en-US" sz="2500" dirty="0">
                <a:solidFill>
                  <a:schemeClr val="tx1">
                    <a:lumMod val="85000"/>
                    <a:lumOff val="15000"/>
                  </a:schemeClr>
                </a:solidFill>
                <a:latin typeface="+mj-ea"/>
                <a:ea typeface="+mj-ea"/>
              </a:rPr>
              <a:t>发现了</a:t>
            </a:r>
            <a:r>
              <a:rPr lang="en-US" altLang="zh-CN" sz="2500" dirty="0">
                <a:solidFill>
                  <a:schemeClr val="tx1">
                    <a:lumMod val="85000"/>
                    <a:lumOff val="15000"/>
                  </a:schemeClr>
                </a:solidFill>
                <a:latin typeface="+mj-ea"/>
                <a:ea typeface="+mj-ea"/>
              </a:rPr>
              <a:t>88</a:t>
            </a:r>
            <a:r>
              <a:rPr lang="zh-CN" altLang="en-US" sz="2500" dirty="0">
                <a:solidFill>
                  <a:schemeClr val="tx1">
                    <a:lumMod val="85000"/>
                    <a:lumOff val="15000"/>
                  </a:schemeClr>
                </a:solidFill>
                <a:latin typeface="+mj-ea"/>
                <a:ea typeface="+mj-ea"/>
              </a:rPr>
              <a:t>个违规，而获得的证据为</a:t>
            </a:r>
            <a:r>
              <a:rPr lang="en-US" altLang="zh-CN" sz="2500" dirty="0">
                <a:solidFill>
                  <a:schemeClr val="tx1">
                    <a:lumMod val="85000"/>
                    <a:lumOff val="15000"/>
                  </a:schemeClr>
                </a:solidFill>
                <a:latin typeface="+mj-ea"/>
                <a:ea typeface="+mj-ea"/>
              </a:rPr>
              <a:t>0</a:t>
            </a:r>
            <a:r>
              <a:rPr lang="zh-CN" altLang="en-US" sz="2500" dirty="0">
                <a:solidFill>
                  <a:schemeClr val="tx1">
                    <a:lumMod val="85000"/>
                    <a:lumOff val="15000"/>
                  </a:schemeClr>
                </a:solidFill>
                <a:latin typeface="+mj-ea"/>
                <a:ea typeface="+mj-ea"/>
              </a:rPr>
              <a:t>。</a:t>
            </a:r>
            <a:r>
              <a:rPr lang="en-US" altLang="zh-CN" sz="2500" dirty="0" err="1">
                <a:solidFill>
                  <a:schemeClr val="tx1">
                    <a:lumMod val="85000"/>
                    <a:lumOff val="15000"/>
                  </a:schemeClr>
                </a:solidFill>
                <a:latin typeface="+mj-ea"/>
                <a:ea typeface="+mj-ea"/>
              </a:rPr>
              <a:t>Min´e</a:t>
            </a:r>
            <a:r>
              <a:rPr lang="zh-CN" altLang="en-US" sz="2500" dirty="0">
                <a:solidFill>
                  <a:schemeClr val="tx1">
                    <a:lumMod val="85000"/>
                    <a:lumOff val="15000"/>
                  </a:schemeClr>
                </a:solidFill>
                <a:latin typeface="+mj-ea"/>
                <a:ea typeface="+mj-ea"/>
              </a:rPr>
              <a:t>的方法是为了证明线程中的属性，它获得了</a:t>
            </a:r>
            <a:r>
              <a:rPr lang="en-US" altLang="zh-CN" sz="2500" dirty="0">
                <a:solidFill>
                  <a:schemeClr val="tx1">
                    <a:lumMod val="85000"/>
                    <a:lumOff val="15000"/>
                  </a:schemeClr>
                </a:solidFill>
                <a:latin typeface="+mj-ea"/>
                <a:ea typeface="+mj-ea"/>
              </a:rPr>
              <a:t>8</a:t>
            </a:r>
            <a:r>
              <a:rPr lang="zh-CN" altLang="en-US" sz="2500" dirty="0">
                <a:solidFill>
                  <a:schemeClr val="tx1">
                    <a:lumMod val="85000"/>
                    <a:lumOff val="15000"/>
                  </a:schemeClr>
                </a:solidFill>
                <a:latin typeface="+mj-ea"/>
                <a:ea typeface="+mj-ea"/>
              </a:rPr>
              <a:t>个证明，同时报告了</a:t>
            </a:r>
            <a:r>
              <a:rPr lang="en-US" altLang="zh-CN" sz="2500" dirty="0">
                <a:solidFill>
                  <a:schemeClr val="tx1">
                    <a:lumMod val="85000"/>
                    <a:lumOff val="15000"/>
                  </a:schemeClr>
                </a:solidFill>
                <a:latin typeface="+mj-ea"/>
                <a:ea typeface="+mj-ea"/>
              </a:rPr>
              <a:t>254</a:t>
            </a:r>
            <a:r>
              <a:rPr lang="zh-CN" altLang="en-US" sz="2500" dirty="0">
                <a:solidFill>
                  <a:schemeClr val="tx1">
                    <a:lumMod val="85000"/>
                    <a:lumOff val="15000"/>
                  </a:schemeClr>
                </a:solidFill>
                <a:latin typeface="+mj-ea"/>
                <a:ea typeface="+mj-ea"/>
              </a:rPr>
              <a:t>个警告，其中许多被证明是虚假的警告。相比之下，我们的新方法</a:t>
            </a:r>
            <a:r>
              <a:rPr lang="en-US" altLang="zh-CN" sz="2500" dirty="0" err="1">
                <a:solidFill>
                  <a:schemeClr val="tx1">
                    <a:lumMod val="85000"/>
                    <a:lumOff val="15000"/>
                  </a:schemeClr>
                </a:solidFill>
                <a:latin typeface="+mj-ea"/>
                <a:ea typeface="+mj-ea"/>
              </a:rPr>
              <a:t>IntAbs</a:t>
            </a:r>
            <a:r>
              <a:rPr lang="zh-CN" altLang="en-US" sz="2500" dirty="0">
                <a:solidFill>
                  <a:schemeClr val="tx1">
                    <a:lumMod val="85000"/>
                    <a:lumOff val="15000"/>
                  </a:schemeClr>
                </a:solidFill>
                <a:latin typeface="+mj-ea"/>
                <a:ea typeface="+mj-ea"/>
              </a:rPr>
              <a:t>获得了</a:t>
            </a:r>
            <a:r>
              <a:rPr lang="en-US" altLang="zh-CN" sz="2500" dirty="0">
                <a:solidFill>
                  <a:schemeClr val="tx1">
                    <a:lumMod val="85000"/>
                    <a:lumOff val="15000"/>
                  </a:schemeClr>
                </a:solidFill>
                <a:latin typeface="+mj-ea"/>
                <a:ea typeface="+mj-ea"/>
              </a:rPr>
              <a:t>144</a:t>
            </a:r>
            <a:r>
              <a:rPr lang="zh-CN" altLang="en-US" sz="2500" dirty="0">
                <a:solidFill>
                  <a:schemeClr val="tx1">
                    <a:lumMod val="85000"/>
                    <a:lumOff val="15000"/>
                  </a:schemeClr>
                </a:solidFill>
                <a:latin typeface="+mj-ea"/>
                <a:ea typeface="+mj-ea"/>
              </a:rPr>
              <a:t>个证明，同时报告了</a:t>
            </a:r>
            <a:r>
              <a:rPr lang="en-US" altLang="zh-CN" sz="2500" dirty="0">
                <a:solidFill>
                  <a:schemeClr val="tx1">
                    <a:lumMod val="85000"/>
                    <a:lumOff val="15000"/>
                  </a:schemeClr>
                </a:solidFill>
                <a:latin typeface="+mj-ea"/>
                <a:ea typeface="+mj-ea"/>
              </a:rPr>
              <a:t>118</a:t>
            </a:r>
            <a:r>
              <a:rPr lang="zh-CN" altLang="en-US" sz="2500" dirty="0">
                <a:solidFill>
                  <a:schemeClr val="tx1">
                    <a:lumMod val="85000"/>
                    <a:lumOff val="15000"/>
                  </a:schemeClr>
                </a:solidFill>
                <a:latin typeface="+mj-ea"/>
                <a:ea typeface="+mj-ea"/>
              </a:rPr>
              <a:t>个警告。这明显比以前的技术更准确。</a:t>
            </a:r>
          </a:p>
        </p:txBody>
      </p:sp>
      <p:pic>
        <p:nvPicPr>
          <p:cNvPr id="9" name="图片 8">
            <a:extLst>
              <a:ext uri="{FF2B5EF4-FFF2-40B4-BE49-F238E27FC236}">
                <a16:creationId xmlns:a16="http://schemas.microsoft.com/office/drawing/2014/main" id="{71428EDA-B2F9-2C33-EC82-BB267C3B9801}"/>
              </a:ext>
            </a:extLst>
          </p:cNvPr>
          <p:cNvPicPr>
            <a:picLocks noChangeAspect="1"/>
          </p:cNvPicPr>
          <p:nvPr/>
        </p:nvPicPr>
        <p:blipFill>
          <a:blip r:embed="rId3"/>
          <a:stretch>
            <a:fillRect/>
          </a:stretch>
        </p:blipFill>
        <p:spPr>
          <a:xfrm>
            <a:off x="2460497" y="639008"/>
            <a:ext cx="5985919" cy="4006968"/>
          </a:xfrm>
          <a:prstGeom prst="rect">
            <a:avLst/>
          </a:prstGeom>
        </p:spPr>
      </p:pic>
    </p:spTree>
    <p:extLst>
      <p:ext uri="{BB962C8B-B14F-4D97-AF65-F5344CB8AC3E}">
        <p14:creationId xmlns:p14="http://schemas.microsoft.com/office/powerpoint/2010/main" val="3069464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5518275" y="2766845"/>
            <a:ext cx="1025922" cy="615553"/>
          </a:xfrm>
          <a:prstGeom prst="rect">
            <a:avLst/>
          </a:prstGeom>
          <a:noFill/>
        </p:spPr>
        <p:txBody>
          <a:bodyPr wrap="none" lIns="0" tIns="0" rIns="0" bIns="0" rtlCol="0">
            <a:spAutoFit/>
          </a:bodyPr>
          <a:lstStyle/>
          <a:p>
            <a:r>
              <a:rPr lang="zh-CN" altLang="en-US" sz="4000" dirty="0">
                <a:solidFill>
                  <a:schemeClr val="accent1"/>
                </a:solidFill>
              </a:rPr>
              <a:t>总结</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667998" y="2041451"/>
            <a:ext cx="856005" cy="615553"/>
          </a:xfrm>
          <a:prstGeom prst="rect">
            <a:avLst/>
          </a:prstGeom>
          <a:noFill/>
        </p:spPr>
        <p:txBody>
          <a:bodyPr wrap="none" lIns="0" tIns="0" rIns="0" bIns="0" rtlCol="0">
            <a:spAutoFit/>
          </a:bodyPr>
          <a:lstStyle/>
          <a:p>
            <a:pPr algn="ctr"/>
            <a:r>
              <a:rPr lang="en-US" altLang="zh-CN" sz="4000" dirty="0">
                <a:solidFill>
                  <a:schemeClr val="accent1"/>
                </a:solidFill>
              </a:rPr>
              <a:t>#06</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1632441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a:extLst>
              <a:ext uri="{FF2B5EF4-FFF2-40B4-BE49-F238E27FC236}">
                <a16:creationId xmlns:a16="http://schemas.microsoft.com/office/drawing/2014/main" id="{B4C81DEE-8D5A-68F2-7612-419C8B832762}"/>
              </a:ext>
            </a:extLst>
          </p:cNvPr>
          <p:cNvGrpSpPr/>
          <p:nvPr/>
        </p:nvGrpSpPr>
        <p:grpSpPr>
          <a:xfrm>
            <a:off x="820890" y="3979464"/>
            <a:ext cx="9661068" cy="1527451"/>
            <a:chOff x="783831" y="2629770"/>
            <a:chExt cx="9661068" cy="1527451"/>
          </a:xfrm>
        </p:grpSpPr>
        <p:sp>
          <p:nvSpPr>
            <p:cNvPr id="49" name="矩形: 圆角 48">
              <a:extLst>
                <a:ext uri="{FF2B5EF4-FFF2-40B4-BE49-F238E27FC236}">
                  <a16:creationId xmlns:a16="http://schemas.microsoft.com/office/drawing/2014/main" id="{71B4B901-8C36-4B6E-B1E2-B60C6AC834DA}"/>
                </a:ext>
              </a:extLst>
            </p:cNvPr>
            <p:cNvSpPr/>
            <p:nvPr/>
          </p:nvSpPr>
          <p:spPr>
            <a:xfrm>
              <a:off x="783831" y="2629770"/>
              <a:ext cx="9661068" cy="1527451"/>
            </a:xfrm>
            <a:prstGeom prst="roundRect">
              <a:avLst>
                <a:gd name="adj" fmla="val 10843"/>
              </a:avLst>
            </a:prstGeom>
            <a:gradFill flip="none" rotWithShape="1">
              <a:gsLst>
                <a:gs pos="0">
                  <a:schemeClr val="accent3">
                    <a:lumMod val="30000"/>
                    <a:lumOff val="7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solidFill>
                  <a:schemeClr val="accent1"/>
                </a:solidFill>
              </a:endParaRPr>
            </a:p>
          </p:txBody>
        </p:sp>
        <p:sp>
          <p:nvSpPr>
            <p:cNvPr id="54" name="文本框 53">
              <a:extLst>
                <a:ext uri="{FF2B5EF4-FFF2-40B4-BE49-F238E27FC236}">
                  <a16:creationId xmlns:a16="http://schemas.microsoft.com/office/drawing/2014/main" id="{53712146-F965-4B8F-9AB2-4345156816EB}"/>
                </a:ext>
              </a:extLst>
            </p:cNvPr>
            <p:cNvSpPr txBox="1"/>
            <p:nvPr/>
          </p:nvSpPr>
          <p:spPr>
            <a:xfrm>
              <a:off x="1104581" y="2980529"/>
              <a:ext cx="9189044" cy="825932"/>
            </a:xfrm>
            <a:prstGeom prst="rect">
              <a:avLst/>
            </a:prstGeom>
            <a:noFill/>
          </p:spPr>
          <p:txBody>
            <a:bodyPr wrap="square" lIns="0" tIns="0" rIns="0" bIns="0" rtlCol="0">
              <a:spAutoFit/>
            </a:bodyPr>
            <a:lstStyle/>
            <a:p>
              <a:pPr algn="just">
                <a:lnSpc>
                  <a:spcPct val="125000"/>
                </a:lnSpc>
              </a:pPr>
              <a:r>
                <a:rPr lang="zh-CN" altLang="en-US" sz="1500" dirty="0">
                  <a:solidFill>
                    <a:schemeClr val="accent1"/>
                  </a:solidFill>
                  <a:latin typeface="+mn-ea"/>
                </a:rPr>
                <a:t>    我们已经在一个软件工具中实现了我们的方法，并在大量的中断驱动程序上对其进行了评估。实验结果表明，与现有的方法相比，新方法不仅有效，而且显著提高了结果的准确性。更具体地说，它优于</a:t>
              </a:r>
              <a:r>
                <a:rPr lang="en-US" altLang="zh-CN" sz="1500" dirty="0" err="1">
                  <a:solidFill>
                    <a:schemeClr val="accent1"/>
                  </a:solidFill>
                  <a:latin typeface="+mn-ea"/>
                </a:rPr>
                <a:t>iCBMC</a:t>
              </a:r>
              <a:r>
                <a:rPr lang="en-US" altLang="zh-CN" sz="1500" dirty="0">
                  <a:solidFill>
                    <a:schemeClr val="accent1"/>
                  </a:solidFill>
                  <a:latin typeface="+mn-ea"/>
                </a:rPr>
                <a:t>(</a:t>
              </a:r>
              <a:r>
                <a:rPr lang="zh-CN" altLang="en-US" sz="1500" dirty="0">
                  <a:solidFill>
                    <a:schemeClr val="accent1"/>
                  </a:solidFill>
                  <a:latin typeface="+mn-ea"/>
                </a:rPr>
                <a:t>有界模型检查器</a:t>
              </a:r>
              <a:r>
                <a:rPr lang="en-US" altLang="zh-CN" sz="1500" dirty="0">
                  <a:solidFill>
                    <a:schemeClr val="accent1"/>
                  </a:solidFill>
                  <a:latin typeface="+mn-ea"/>
                </a:rPr>
                <a:t>)</a:t>
              </a:r>
              <a:r>
                <a:rPr lang="zh-CN" altLang="en-US" sz="1500" dirty="0">
                  <a:solidFill>
                    <a:schemeClr val="accent1"/>
                  </a:solidFill>
                  <a:latin typeface="+mn-ea"/>
                </a:rPr>
                <a:t>和最先进的抽象解释技术。</a:t>
              </a:r>
            </a:p>
          </p:txBody>
        </p:sp>
      </p:grpSp>
      <p:sp>
        <p:nvSpPr>
          <p:cNvPr id="42" name="文本框 41">
            <a:extLst>
              <a:ext uri="{FF2B5EF4-FFF2-40B4-BE49-F238E27FC236}">
                <a16:creationId xmlns:a16="http://schemas.microsoft.com/office/drawing/2014/main" id="{513E7B10-27A7-4B26-8CC8-9BE92FD51B3D}"/>
              </a:ext>
            </a:extLst>
          </p:cNvPr>
          <p:cNvSpPr txBox="1"/>
          <p:nvPr/>
        </p:nvSpPr>
        <p:spPr>
          <a:xfrm>
            <a:off x="7340423" y="6646415"/>
            <a:ext cx="205184" cy="276999"/>
          </a:xfrm>
          <a:prstGeom prst="rect">
            <a:avLst/>
          </a:prstGeom>
          <a:noFill/>
        </p:spPr>
        <p:txBody>
          <a:bodyPr wrap="none" lIns="0" tIns="0" rIns="0" bIns="0" rtlCol="0">
            <a:spAutoFit/>
          </a:bodyPr>
          <a:lstStyle/>
          <a:p>
            <a:r>
              <a:rPr lang="en-US" altLang="zh-CN" b="1" dirty="0">
                <a:solidFill>
                  <a:schemeClr val="bg1"/>
                </a:solidFill>
              </a:rPr>
              <a:t>%</a:t>
            </a:r>
            <a:endParaRPr lang="zh-CN" altLang="en-US" b="1" dirty="0">
              <a:solidFill>
                <a:schemeClr val="bg1"/>
              </a:solidFill>
            </a:endParaRPr>
          </a:p>
        </p:txBody>
      </p:sp>
      <p:grpSp>
        <p:nvGrpSpPr>
          <p:cNvPr id="30" name="组合 29">
            <a:extLst>
              <a:ext uri="{FF2B5EF4-FFF2-40B4-BE49-F238E27FC236}">
                <a16:creationId xmlns:a16="http://schemas.microsoft.com/office/drawing/2014/main" id="{C94B62FA-472E-9DDB-22B5-1CFC1063FBE7}"/>
              </a:ext>
            </a:extLst>
          </p:cNvPr>
          <p:cNvGrpSpPr/>
          <p:nvPr/>
        </p:nvGrpSpPr>
        <p:grpSpPr>
          <a:xfrm>
            <a:off x="768897" y="2035872"/>
            <a:ext cx="9713061" cy="1297746"/>
            <a:chOff x="109669" y="1183156"/>
            <a:chExt cx="8772692" cy="1848541"/>
          </a:xfrm>
        </p:grpSpPr>
        <p:sp>
          <p:nvSpPr>
            <p:cNvPr id="15" name="矩形: 圆角 14">
              <a:extLst>
                <a:ext uri="{FF2B5EF4-FFF2-40B4-BE49-F238E27FC236}">
                  <a16:creationId xmlns:a16="http://schemas.microsoft.com/office/drawing/2014/main" id="{D66947AA-1083-4323-81E3-B1271BD69F82}"/>
                </a:ext>
              </a:extLst>
            </p:cNvPr>
            <p:cNvSpPr/>
            <p:nvPr/>
          </p:nvSpPr>
          <p:spPr>
            <a:xfrm>
              <a:off x="109669" y="1183156"/>
              <a:ext cx="8772692" cy="1848541"/>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14" name="文本框 13">
              <a:extLst>
                <a:ext uri="{FF2B5EF4-FFF2-40B4-BE49-F238E27FC236}">
                  <a16:creationId xmlns:a16="http://schemas.microsoft.com/office/drawing/2014/main" id="{5D935F56-33DB-44DF-B410-32439FA92DE6}"/>
                </a:ext>
              </a:extLst>
            </p:cNvPr>
            <p:cNvSpPr txBox="1"/>
            <p:nvPr/>
          </p:nvSpPr>
          <p:spPr>
            <a:xfrm>
              <a:off x="446325" y="1330575"/>
              <a:ext cx="7934443" cy="1176478"/>
            </a:xfrm>
            <a:prstGeom prst="rect">
              <a:avLst/>
            </a:prstGeom>
            <a:noFill/>
          </p:spPr>
          <p:txBody>
            <a:bodyPr wrap="square" lIns="0" tIns="0" rIns="0" bIns="0" rtlCol="0">
              <a:spAutoFit/>
            </a:bodyPr>
            <a:lstStyle/>
            <a:p>
              <a:pPr algn="just">
                <a:lnSpc>
                  <a:spcPct val="125000"/>
                </a:lnSpc>
              </a:pPr>
              <a:r>
                <a:rPr lang="zh-CN" altLang="en-US" sz="1500" dirty="0">
                  <a:solidFill>
                    <a:schemeClr val="bg1"/>
                  </a:solidFill>
                  <a:latin typeface="+mn-ea"/>
                </a:rPr>
                <a:t>    我们提出了一个用于中断驱动软件静态验证的抽象解释框架。它首先单独分析每个处理程序函数，然后将结果传播给其他处理程序函数。为了过滤掉不可行的数据流，我们还开发了一种基于约束的具有优先级的中断调度语义分析。它依赖于构建和解决一个数据日志约束系统，以决定一组数据流对是否可以共存。</a:t>
              </a:r>
            </a:p>
          </p:txBody>
        </p:sp>
      </p:grpSp>
      <p:grpSp>
        <p:nvGrpSpPr>
          <p:cNvPr id="16" name="组合 15">
            <a:extLst>
              <a:ext uri="{FF2B5EF4-FFF2-40B4-BE49-F238E27FC236}">
                <a16:creationId xmlns:a16="http://schemas.microsoft.com/office/drawing/2014/main" id="{C2885FF9-3F4E-AD1B-4CC0-FBB099A66F53}"/>
              </a:ext>
            </a:extLst>
          </p:cNvPr>
          <p:cNvGrpSpPr/>
          <p:nvPr/>
        </p:nvGrpSpPr>
        <p:grpSpPr>
          <a:xfrm>
            <a:off x="846887" y="900463"/>
            <a:ext cx="1338071" cy="461665"/>
            <a:chOff x="749336" y="1290781"/>
            <a:chExt cx="1338071" cy="461665"/>
          </a:xfrm>
        </p:grpSpPr>
        <p:grpSp>
          <p:nvGrpSpPr>
            <p:cNvPr id="17" name="组合 16">
              <a:extLst>
                <a:ext uri="{FF2B5EF4-FFF2-40B4-BE49-F238E27FC236}">
                  <a16:creationId xmlns:a16="http://schemas.microsoft.com/office/drawing/2014/main" id="{F5F47E71-80CC-ED8D-B14A-C8D369BCE560}"/>
                </a:ext>
              </a:extLst>
            </p:cNvPr>
            <p:cNvGrpSpPr/>
            <p:nvPr/>
          </p:nvGrpSpPr>
          <p:grpSpPr>
            <a:xfrm>
              <a:off x="1661694" y="1310259"/>
              <a:ext cx="425713" cy="442041"/>
              <a:chOff x="5823870" y="1767426"/>
              <a:chExt cx="425713" cy="442041"/>
            </a:xfrm>
          </p:grpSpPr>
          <p:grpSp>
            <p:nvGrpSpPr>
              <p:cNvPr id="19" name="组合 18">
                <a:extLst>
                  <a:ext uri="{FF2B5EF4-FFF2-40B4-BE49-F238E27FC236}">
                    <a16:creationId xmlns:a16="http://schemas.microsoft.com/office/drawing/2014/main" id="{952F44E4-DDC0-41A8-DDEF-98311C09A416}"/>
                  </a:ext>
                </a:extLst>
              </p:cNvPr>
              <p:cNvGrpSpPr>
                <a:grpSpLocks noChangeAspect="1"/>
              </p:cNvGrpSpPr>
              <p:nvPr/>
            </p:nvGrpSpPr>
            <p:grpSpPr bwMode="auto">
              <a:xfrm rot="18923445">
                <a:off x="5963891" y="1767426"/>
                <a:ext cx="285692" cy="285786"/>
                <a:chOff x="14101" y="4437"/>
                <a:chExt cx="3056" cy="3057"/>
              </a:xfrm>
            </p:grpSpPr>
            <p:sp>
              <p:nvSpPr>
                <p:cNvPr id="23" name="任意多边形: 形状 22">
                  <a:extLst>
                    <a:ext uri="{FF2B5EF4-FFF2-40B4-BE49-F238E27FC236}">
                      <a16:creationId xmlns:a16="http://schemas.microsoft.com/office/drawing/2014/main" id="{319F9129-65A8-D167-0CAA-E30E5BC160E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4" name="任意多边形: 形状 23">
                  <a:extLst>
                    <a:ext uri="{FF2B5EF4-FFF2-40B4-BE49-F238E27FC236}">
                      <a16:creationId xmlns:a16="http://schemas.microsoft.com/office/drawing/2014/main" id="{9272E4C6-5917-DE6D-6EB6-C2504ED66D9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0" name="组合 19">
                <a:extLst>
                  <a:ext uri="{FF2B5EF4-FFF2-40B4-BE49-F238E27FC236}">
                    <a16:creationId xmlns:a16="http://schemas.microsoft.com/office/drawing/2014/main" id="{924C217D-0FD1-6CA7-8C6D-1827EFCC109F}"/>
                  </a:ext>
                </a:extLst>
              </p:cNvPr>
              <p:cNvGrpSpPr>
                <a:grpSpLocks noChangeAspect="1"/>
              </p:cNvGrpSpPr>
              <p:nvPr/>
            </p:nvGrpSpPr>
            <p:grpSpPr bwMode="auto">
              <a:xfrm rot="18923445">
                <a:off x="5823870" y="1809585"/>
                <a:ext cx="399751" cy="399882"/>
                <a:chOff x="14101" y="4437"/>
                <a:chExt cx="3056" cy="3057"/>
              </a:xfrm>
            </p:grpSpPr>
            <p:sp>
              <p:nvSpPr>
                <p:cNvPr id="21" name="任意多边形: 形状 20">
                  <a:extLst>
                    <a:ext uri="{FF2B5EF4-FFF2-40B4-BE49-F238E27FC236}">
                      <a16:creationId xmlns:a16="http://schemas.microsoft.com/office/drawing/2014/main" id="{4E0B7F12-B637-68D3-E325-E4BE38CFB38F}"/>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22" name="任意多边形: 形状 21">
                  <a:extLst>
                    <a:ext uri="{FF2B5EF4-FFF2-40B4-BE49-F238E27FC236}">
                      <a16:creationId xmlns:a16="http://schemas.microsoft.com/office/drawing/2014/main" id="{67C97C0A-F91F-0498-CAF3-7F31C072C158}"/>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sp>
          <p:nvSpPr>
            <p:cNvPr id="18" name="文本框 17">
              <a:extLst>
                <a:ext uri="{FF2B5EF4-FFF2-40B4-BE49-F238E27FC236}">
                  <a16:creationId xmlns:a16="http://schemas.microsoft.com/office/drawing/2014/main" id="{6090F913-A694-52E0-E39C-6B99100A9A7F}"/>
                </a:ext>
              </a:extLst>
            </p:cNvPr>
            <p:cNvSpPr txBox="1"/>
            <p:nvPr/>
          </p:nvSpPr>
          <p:spPr>
            <a:xfrm>
              <a:off x="749336" y="1290781"/>
              <a:ext cx="772647"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总结</a:t>
              </a:r>
            </a:p>
          </p:txBody>
        </p:sp>
      </p:grpSp>
      <p:grpSp>
        <p:nvGrpSpPr>
          <p:cNvPr id="26" name="组合 25">
            <a:extLst>
              <a:ext uri="{FF2B5EF4-FFF2-40B4-BE49-F238E27FC236}">
                <a16:creationId xmlns:a16="http://schemas.microsoft.com/office/drawing/2014/main" id="{30A02D75-BAEF-CB6A-D639-2C7BF359B212}"/>
              </a:ext>
            </a:extLst>
          </p:cNvPr>
          <p:cNvGrpSpPr/>
          <p:nvPr/>
        </p:nvGrpSpPr>
        <p:grpSpPr>
          <a:xfrm rot="8100000">
            <a:off x="10181527" y="-1815"/>
            <a:ext cx="2327172" cy="2327712"/>
            <a:chOff x="18351500" y="3723568"/>
            <a:chExt cx="4878842" cy="4879972"/>
          </a:xfrm>
        </p:grpSpPr>
        <p:sp>
          <p:nvSpPr>
            <p:cNvPr id="27" name="任意多边形: 形状 26">
              <a:extLst>
                <a:ext uri="{FF2B5EF4-FFF2-40B4-BE49-F238E27FC236}">
                  <a16:creationId xmlns:a16="http://schemas.microsoft.com/office/drawing/2014/main" id="{EC247AAB-74C1-8D30-4CD9-03835F27E89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2">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F665A6C1-6584-050E-3671-0AC8379F8631}"/>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1831844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78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2057077" y="2800059"/>
            <a:ext cx="8207375" cy="615553"/>
          </a:xfrm>
          <a:prstGeom prst="rect">
            <a:avLst/>
          </a:prstGeom>
          <a:noFill/>
        </p:spPr>
        <p:txBody>
          <a:bodyPr wrap="none" lIns="0" tIns="0" rIns="0" bIns="0" rtlCol="0">
            <a:spAutoFit/>
          </a:bodyPr>
          <a:lstStyle/>
          <a:p>
            <a:r>
              <a:rPr lang="zh-CN" altLang="en-US" sz="4000" dirty="0">
                <a:solidFill>
                  <a:schemeClr val="accent1"/>
                </a:solidFill>
              </a:rPr>
              <a:t>中断驱动型程序的特征以及缺陷模式</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spAutoFit/>
          </a:bodyPr>
          <a:lstStyle/>
          <a:p>
            <a:pPr algn="ctr"/>
            <a:r>
              <a:rPr lang="en-US" altLang="zh-CN" sz="4000" dirty="0">
                <a:solidFill>
                  <a:schemeClr val="accent1"/>
                </a:solidFill>
              </a:rPr>
              <a:t>#01</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dirty="0"/>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1631479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4C7B0B-2748-433D-B1B6-B7AC40763589}"/>
              </a:ext>
            </a:extLst>
          </p:cNvPr>
          <p:cNvSpPr txBox="1"/>
          <p:nvPr/>
        </p:nvSpPr>
        <p:spPr>
          <a:xfrm>
            <a:off x="4164383" y="840764"/>
            <a:ext cx="3863237" cy="461665"/>
          </a:xfrm>
          <a:prstGeom prst="rect">
            <a:avLst/>
          </a:prstGeom>
          <a:noFill/>
        </p:spPr>
        <p:txBody>
          <a:bodyPr wrap="none" lIns="0" tIns="0" rIns="0" bIns="0" rtlCol="0">
            <a:spAutoFit/>
          </a:bodyPr>
          <a:lstStyle/>
          <a:p>
            <a:pPr algn="ctr"/>
            <a:r>
              <a:rPr lang="zh-CN" altLang="en-US" sz="3000" b="1" dirty="0">
                <a:solidFill>
                  <a:schemeClr val="accent1"/>
                </a:solidFill>
                <a:latin typeface="+mj-ea"/>
                <a:ea typeface="+mj-ea"/>
              </a:rPr>
              <a:t>中断驱动型程序的特征</a:t>
            </a:r>
          </a:p>
        </p:txBody>
      </p:sp>
      <p:grpSp>
        <p:nvGrpSpPr>
          <p:cNvPr id="3" name="组合 2">
            <a:extLst>
              <a:ext uri="{FF2B5EF4-FFF2-40B4-BE49-F238E27FC236}">
                <a16:creationId xmlns:a16="http://schemas.microsoft.com/office/drawing/2014/main" id="{D66605EF-7648-485B-AF0B-84E5DCA0C4E4}"/>
              </a:ext>
            </a:extLst>
          </p:cNvPr>
          <p:cNvGrpSpPr/>
          <p:nvPr/>
        </p:nvGrpSpPr>
        <p:grpSpPr>
          <a:xfrm>
            <a:off x="5883144" y="1361579"/>
            <a:ext cx="425713" cy="442041"/>
            <a:chOff x="5823870" y="1767426"/>
            <a:chExt cx="425713" cy="442041"/>
          </a:xfrm>
        </p:grpSpPr>
        <p:grpSp>
          <p:nvGrpSpPr>
            <p:cNvPr id="4" name="组合 3">
              <a:extLst>
                <a:ext uri="{FF2B5EF4-FFF2-40B4-BE49-F238E27FC236}">
                  <a16:creationId xmlns:a16="http://schemas.microsoft.com/office/drawing/2014/main" id="{6A9AEFF7-42EB-491C-B54D-45CB455185C8}"/>
                </a:ext>
              </a:extLst>
            </p:cNvPr>
            <p:cNvGrpSpPr>
              <a:grpSpLocks noChangeAspect="1"/>
            </p:cNvGrpSpPr>
            <p:nvPr/>
          </p:nvGrpSpPr>
          <p:grpSpPr bwMode="auto">
            <a:xfrm rot="18923445">
              <a:off x="5963891" y="1767426"/>
              <a:ext cx="285692" cy="285786"/>
              <a:chOff x="14101" y="4437"/>
              <a:chExt cx="3056" cy="3057"/>
            </a:xfrm>
          </p:grpSpPr>
          <p:sp>
            <p:nvSpPr>
              <p:cNvPr id="8" name="任意多边形: 形状 7">
                <a:extLst>
                  <a:ext uri="{FF2B5EF4-FFF2-40B4-BE49-F238E27FC236}">
                    <a16:creationId xmlns:a16="http://schemas.microsoft.com/office/drawing/2014/main" id="{F20CC700-4CFB-43E8-9772-BA0FFD5E981E}"/>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9" name="任意多边形: 形状 8">
                <a:extLst>
                  <a:ext uri="{FF2B5EF4-FFF2-40B4-BE49-F238E27FC236}">
                    <a16:creationId xmlns:a16="http://schemas.microsoft.com/office/drawing/2014/main" id="{2B41A229-89A2-4234-B929-BE1726947059}"/>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5" name="组合 4">
              <a:extLst>
                <a:ext uri="{FF2B5EF4-FFF2-40B4-BE49-F238E27FC236}">
                  <a16:creationId xmlns:a16="http://schemas.microsoft.com/office/drawing/2014/main" id="{513CC5A4-BE76-4ED3-8CE9-646A0BA46641}"/>
                </a:ext>
              </a:extLst>
            </p:cNvPr>
            <p:cNvGrpSpPr>
              <a:grpSpLocks noChangeAspect="1"/>
            </p:cNvGrpSpPr>
            <p:nvPr/>
          </p:nvGrpSpPr>
          <p:grpSpPr bwMode="auto">
            <a:xfrm rot="18923445">
              <a:off x="5823870" y="1809585"/>
              <a:ext cx="399751" cy="399882"/>
              <a:chOff x="14101" y="4437"/>
              <a:chExt cx="3056" cy="3057"/>
            </a:xfrm>
          </p:grpSpPr>
          <p:sp>
            <p:nvSpPr>
              <p:cNvPr id="6" name="任意多边形: 形状 5">
                <a:extLst>
                  <a:ext uri="{FF2B5EF4-FFF2-40B4-BE49-F238E27FC236}">
                    <a16:creationId xmlns:a16="http://schemas.microsoft.com/office/drawing/2014/main" id="{1086D096-AB2E-4290-B7C6-87D7D47BC31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7" name="任意多边形: 形状 6">
                <a:extLst>
                  <a:ext uri="{FF2B5EF4-FFF2-40B4-BE49-F238E27FC236}">
                    <a16:creationId xmlns:a16="http://schemas.microsoft.com/office/drawing/2014/main" id="{71219759-01EE-4542-8E28-F1E1C4E5570C}"/>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grpSp>
        <p:nvGrpSpPr>
          <p:cNvPr id="39" name="组合 38">
            <a:extLst>
              <a:ext uri="{FF2B5EF4-FFF2-40B4-BE49-F238E27FC236}">
                <a16:creationId xmlns:a16="http://schemas.microsoft.com/office/drawing/2014/main" id="{5F35485A-F680-80F8-241E-670FC0CA0BA6}"/>
              </a:ext>
            </a:extLst>
          </p:cNvPr>
          <p:cNvGrpSpPr/>
          <p:nvPr/>
        </p:nvGrpSpPr>
        <p:grpSpPr>
          <a:xfrm>
            <a:off x="6192303" y="2031167"/>
            <a:ext cx="5461217" cy="1962431"/>
            <a:chOff x="6192303" y="2031167"/>
            <a:chExt cx="5461217" cy="1962431"/>
          </a:xfrm>
        </p:grpSpPr>
        <p:sp>
          <p:nvSpPr>
            <p:cNvPr id="31" name="矩形: 圆角 30">
              <a:extLst>
                <a:ext uri="{FF2B5EF4-FFF2-40B4-BE49-F238E27FC236}">
                  <a16:creationId xmlns:a16="http://schemas.microsoft.com/office/drawing/2014/main" id="{8C1CFE81-0831-4864-B0C0-29DC23361C1C}"/>
                </a:ext>
              </a:extLst>
            </p:cNvPr>
            <p:cNvSpPr/>
            <p:nvPr/>
          </p:nvSpPr>
          <p:spPr>
            <a:xfrm>
              <a:off x="6192303" y="2031167"/>
              <a:ext cx="5461217" cy="1962431"/>
            </a:xfrm>
            <a:prstGeom prst="roundRect">
              <a:avLst>
                <a:gd name="adj" fmla="val 10843"/>
              </a:avLst>
            </a:prstGeom>
            <a:gradFill flip="none" rotWithShape="1">
              <a:gsLst>
                <a:gs pos="0">
                  <a:schemeClr val="accent3">
                    <a:lumMod val="30000"/>
                    <a:lumOff val="7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solidFill>
                  <a:schemeClr val="accent1"/>
                </a:solidFill>
              </a:endParaRPr>
            </a:p>
          </p:txBody>
        </p:sp>
        <p:sp>
          <p:nvSpPr>
            <p:cNvPr id="34" name="文本框 33">
              <a:extLst>
                <a:ext uri="{FF2B5EF4-FFF2-40B4-BE49-F238E27FC236}">
                  <a16:creationId xmlns:a16="http://schemas.microsoft.com/office/drawing/2014/main" id="{914C9714-3208-40F1-91F4-EA5B984DF237}"/>
                </a:ext>
              </a:extLst>
            </p:cNvPr>
            <p:cNvSpPr txBox="1"/>
            <p:nvPr/>
          </p:nvSpPr>
          <p:spPr>
            <a:xfrm>
              <a:off x="6365726" y="2573436"/>
              <a:ext cx="731844" cy="716543"/>
            </a:xfrm>
            <a:prstGeom prst="rect">
              <a:avLst/>
            </a:prstGeom>
            <a:noFill/>
          </p:spPr>
          <p:txBody>
            <a:bodyPr wrap="square" lIns="0" tIns="0" rIns="0" bIns="0" rtlCol="0">
              <a:spAutoFit/>
            </a:bodyPr>
            <a:lstStyle/>
            <a:p>
              <a:pPr>
                <a:lnSpc>
                  <a:spcPct val="125000"/>
                </a:lnSpc>
              </a:pPr>
              <a:r>
                <a:rPr lang="zh-CN" altLang="en-US" sz="2000" dirty="0">
                  <a:solidFill>
                    <a:schemeClr val="accent1"/>
                  </a:solidFill>
                  <a:latin typeface="+mn-ea"/>
                </a:rPr>
                <a:t>并发调度</a:t>
              </a:r>
            </a:p>
          </p:txBody>
        </p:sp>
        <p:sp>
          <p:nvSpPr>
            <p:cNvPr id="36" name="文本框 35">
              <a:extLst>
                <a:ext uri="{FF2B5EF4-FFF2-40B4-BE49-F238E27FC236}">
                  <a16:creationId xmlns:a16="http://schemas.microsoft.com/office/drawing/2014/main" id="{13AE3A92-3F6F-465C-A5FA-E2AE7014E701}"/>
                </a:ext>
              </a:extLst>
            </p:cNvPr>
            <p:cNvSpPr txBox="1"/>
            <p:nvPr/>
          </p:nvSpPr>
          <p:spPr>
            <a:xfrm>
              <a:off x="7104550" y="2190174"/>
              <a:ext cx="4427247" cy="1782155"/>
            </a:xfrm>
            <a:prstGeom prst="rect">
              <a:avLst/>
            </a:prstGeom>
            <a:noFill/>
          </p:spPr>
          <p:txBody>
            <a:bodyPr wrap="square" lIns="0" tIns="0" rIns="0" bIns="0" rtlCol="0">
              <a:spAutoFit/>
            </a:bodyPr>
            <a:lstStyle/>
            <a:p>
              <a:pPr algn="just">
                <a:lnSpc>
                  <a:spcPct val="125000"/>
                </a:lnSpc>
              </a:pPr>
              <a:r>
                <a:rPr lang="zh-CN" altLang="en-US" sz="1350" dirty="0">
                  <a:solidFill>
                    <a:schemeClr val="accent1"/>
                  </a:solidFill>
                  <a:latin typeface="+mn-ea"/>
                </a:rPr>
                <a:t>    与多线或任务通过软件调度器进行并发调度不同，中断调度是通过处理器硬件机制实现的。不同中断分配 不同的优先级，高优先级中断可以抢占低优先级中断，中断可以抢占主程序，而反过来则不行，这是一种非对称 的抢占关系．另一方面，中断的触发具有多种不确定性，如定时触发、程序请求触发、外部触发等，在时序上存在 周期性、随机性可能，在频率上存在频发和偶发之分．</a:t>
              </a:r>
            </a:p>
          </p:txBody>
        </p:sp>
        <p:cxnSp>
          <p:nvCxnSpPr>
            <p:cNvPr id="37" name="直接连接符 36">
              <a:extLst>
                <a:ext uri="{FF2B5EF4-FFF2-40B4-BE49-F238E27FC236}">
                  <a16:creationId xmlns:a16="http://schemas.microsoft.com/office/drawing/2014/main" id="{4E546B97-5E14-40C8-8E8C-ACA298CD562B}"/>
                </a:ext>
              </a:extLst>
            </p:cNvPr>
            <p:cNvCxnSpPr>
              <a:cxnSpLocks/>
            </p:cNvCxnSpPr>
            <p:nvPr/>
          </p:nvCxnSpPr>
          <p:spPr>
            <a:xfrm>
              <a:off x="6956722" y="2251148"/>
              <a:ext cx="0" cy="152246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0" name="组合 29">
            <a:extLst>
              <a:ext uri="{FF2B5EF4-FFF2-40B4-BE49-F238E27FC236}">
                <a16:creationId xmlns:a16="http://schemas.microsoft.com/office/drawing/2014/main" id="{4D6AD7FE-17B4-F421-0274-B0C6447A4108}"/>
              </a:ext>
            </a:extLst>
          </p:cNvPr>
          <p:cNvGrpSpPr/>
          <p:nvPr/>
        </p:nvGrpSpPr>
        <p:grpSpPr>
          <a:xfrm>
            <a:off x="638821" y="1996833"/>
            <a:ext cx="5365015" cy="1933999"/>
            <a:chOff x="638821" y="1996833"/>
            <a:chExt cx="5365015" cy="1933999"/>
          </a:xfrm>
        </p:grpSpPr>
        <p:sp>
          <p:nvSpPr>
            <p:cNvPr id="15" name="矩形: 圆角 14">
              <a:extLst>
                <a:ext uri="{FF2B5EF4-FFF2-40B4-BE49-F238E27FC236}">
                  <a16:creationId xmlns:a16="http://schemas.microsoft.com/office/drawing/2014/main" id="{D66947AA-1083-4323-81E3-B1271BD69F82}"/>
                </a:ext>
              </a:extLst>
            </p:cNvPr>
            <p:cNvSpPr/>
            <p:nvPr/>
          </p:nvSpPr>
          <p:spPr>
            <a:xfrm>
              <a:off x="638821" y="1996833"/>
              <a:ext cx="5365015" cy="1933999"/>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sp>
          <p:nvSpPr>
            <p:cNvPr id="12" name="文本框 11">
              <a:extLst>
                <a:ext uri="{FF2B5EF4-FFF2-40B4-BE49-F238E27FC236}">
                  <a16:creationId xmlns:a16="http://schemas.microsoft.com/office/drawing/2014/main" id="{B29E28B5-2024-465B-8BFF-8E4C1F443FEE}"/>
                </a:ext>
              </a:extLst>
            </p:cNvPr>
            <p:cNvSpPr txBox="1"/>
            <p:nvPr/>
          </p:nvSpPr>
          <p:spPr>
            <a:xfrm>
              <a:off x="802492" y="2561415"/>
              <a:ext cx="759070" cy="716543"/>
            </a:xfrm>
            <a:prstGeom prst="rect">
              <a:avLst/>
            </a:prstGeom>
            <a:noFill/>
          </p:spPr>
          <p:txBody>
            <a:bodyPr wrap="square" lIns="0" tIns="0" rIns="0" bIns="0" rtlCol="0">
              <a:spAutoFit/>
            </a:bodyPr>
            <a:lstStyle/>
            <a:p>
              <a:pPr>
                <a:lnSpc>
                  <a:spcPct val="125000"/>
                </a:lnSpc>
              </a:pPr>
              <a:r>
                <a:rPr lang="zh-CN" altLang="en-US" sz="2000" dirty="0">
                  <a:solidFill>
                    <a:schemeClr val="bg1"/>
                  </a:solidFill>
                  <a:latin typeface="+mn-ea"/>
                </a:rPr>
                <a:t>体系结构</a:t>
              </a:r>
            </a:p>
          </p:txBody>
        </p:sp>
        <p:sp>
          <p:nvSpPr>
            <p:cNvPr id="14" name="文本框 13">
              <a:extLst>
                <a:ext uri="{FF2B5EF4-FFF2-40B4-BE49-F238E27FC236}">
                  <a16:creationId xmlns:a16="http://schemas.microsoft.com/office/drawing/2014/main" id="{5D935F56-33DB-44DF-B410-32439FA92DE6}"/>
                </a:ext>
              </a:extLst>
            </p:cNvPr>
            <p:cNvSpPr txBox="1"/>
            <p:nvPr/>
          </p:nvSpPr>
          <p:spPr>
            <a:xfrm>
              <a:off x="1957686" y="2178769"/>
              <a:ext cx="3664387" cy="1522468"/>
            </a:xfrm>
            <a:prstGeom prst="rect">
              <a:avLst/>
            </a:prstGeom>
            <a:noFill/>
          </p:spPr>
          <p:txBody>
            <a:bodyPr wrap="square" lIns="0" tIns="0" rIns="0" bIns="0" rtlCol="0">
              <a:spAutoFit/>
            </a:bodyPr>
            <a:lstStyle/>
            <a:p>
              <a:pPr algn="just">
                <a:lnSpc>
                  <a:spcPct val="125000"/>
                </a:lnSpc>
              </a:pPr>
              <a:r>
                <a:rPr lang="zh-CN" altLang="en-US" sz="1350" dirty="0">
                  <a:solidFill>
                    <a:schemeClr val="bg1"/>
                  </a:solidFill>
                  <a:latin typeface="+mn-ea"/>
                </a:rPr>
                <a:t>    中断驱动型程序一般采用主程序加多级中断的并发体系结构，其中：主程序是无限循环结构，周期性地等待 中断触发，并进行相应的处理；中断负责处理外部硬件输入或其他定时任务．在这种体系结构下，主程序的几乎 所有数据流都由中断驱动．</a:t>
              </a:r>
            </a:p>
          </p:txBody>
        </p:sp>
        <p:cxnSp>
          <p:nvCxnSpPr>
            <p:cNvPr id="25" name="直接连接符 24">
              <a:extLst>
                <a:ext uri="{FF2B5EF4-FFF2-40B4-BE49-F238E27FC236}">
                  <a16:creationId xmlns:a16="http://schemas.microsoft.com/office/drawing/2014/main" id="{3E4F39E2-9AD7-4D27-B8E1-B9924B19B389}"/>
                </a:ext>
              </a:extLst>
            </p:cNvPr>
            <p:cNvCxnSpPr>
              <a:cxnSpLocks/>
            </p:cNvCxnSpPr>
            <p:nvPr/>
          </p:nvCxnSpPr>
          <p:spPr>
            <a:xfrm>
              <a:off x="1477745" y="2278032"/>
              <a:ext cx="0" cy="1371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id="{11BBE95B-0DCD-9260-3D55-E5582A00E985}"/>
              </a:ext>
            </a:extLst>
          </p:cNvPr>
          <p:cNvGrpSpPr/>
          <p:nvPr/>
        </p:nvGrpSpPr>
        <p:grpSpPr>
          <a:xfrm>
            <a:off x="629920" y="4348255"/>
            <a:ext cx="5365015" cy="1962431"/>
            <a:chOff x="629920" y="4348255"/>
            <a:chExt cx="5365015" cy="1962431"/>
          </a:xfrm>
        </p:grpSpPr>
        <p:sp>
          <p:nvSpPr>
            <p:cNvPr id="49" name="矩形: 圆角 48">
              <a:extLst>
                <a:ext uri="{FF2B5EF4-FFF2-40B4-BE49-F238E27FC236}">
                  <a16:creationId xmlns:a16="http://schemas.microsoft.com/office/drawing/2014/main" id="{71B4B901-8C36-4B6E-B1E2-B60C6AC834DA}"/>
                </a:ext>
              </a:extLst>
            </p:cNvPr>
            <p:cNvSpPr/>
            <p:nvPr/>
          </p:nvSpPr>
          <p:spPr>
            <a:xfrm>
              <a:off x="629920" y="4348255"/>
              <a:ext cx="5365015" cy="1962431"/>
            </a:xfrm>
            <a:prstGeom prst="roundRect">
              <a:avLst>
                <a:gd name="adj" fmla="val 10843"/>
              </a:avLst>
            </a:prstGeom>
            <a:gradFill flip="none" rotWithShape="1">
              <a:gsLst>
                <a:gs pos="0">
                  <a:schemeClr val="accent3">
                    <a:lumMod val="30000"/>
                    <a:lumOff val="70000"/>
                  </a:schemeClr>
                </a:gs>
                <a:gs pos="100000">
                  <a:schemeClr val="accent3"/>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solidFill>
                  <a:schemeClr val="accent1"/>
                </a:solidFill>
              </a:endParaRPr>
            </a:p>
          </p:txBody>
        </p:sp>
        <p:sp>
          <p:nvSpPr>
            <p:cNvPr id="54" name="文本框 53">
              <a:extLst>
                <a:ext uri="{FF2B5EF4-FFF2-40B4-BE49-F238E27FC236}">
                  <a16:creationId xmlns:a16="http://schemas.microsoft.com/office/drawing/2014/main" id="{53712146-F965-4B8F-9AB2-4345156816EB}"/>
                </a:ext>
              </a:extLst>
            </p:cNvPr>
            <p:cNvSpPr txBox="1"/>
            <p:nvPr/>
          </p:nvSpPr>
          <p:spPr>
            <a:xfrm>
              <a:off x="1650435" y="4576687"/>
              <a:ext cx="4306424" cy="1522468"/>
            </a:xfrm>
            <a:prstGeom prst="rect">
              <a:avLst/>
            </a:prstGeom>
            <a:noFill/>
          </p:spPr>
          <p:txBody>
            <a:bodyPr wrap="square" lIns="0" tIns="0" rIns="0" bIns="0" rtlCol="0">
              <a:spAutoFit/>
            </a:bodyPr>
            <a:lstStyle/>
            <a:p>
              <a:pPr algn="just">
                <a:lnSpc>
                  <a:spcPct val="125000"/>
                </a:lnSpc>
              </a:pPr>
              <a:r>
                <a:rPr lang="zh-CN" altLang="en-US" sz="1350" dirty="0">
                  <a:solidFill>
                    <a:schemeClr val="accent1"/>
                  </a:solidFill>
                  <a:latin typeface="+mn-ea"/>
                </a:rPr>
                <a:t>    由于硬件资源受限，中断驱动型程序往往不采用底层操作系统，因此缺乏规范的并发控制机制，如锁、信号 量等．天然的并发控制机制是硬件中断开关，即，通过设置或清除中断使能寄存器来禁止中断触发．这种方式在一定程度上会影响实时性，在实际工程中仅在必要时使用；除此之外，多采用</a:t>
              </a:r>
              <a:r>
                <a:rPr lang="en-US" altLang="zh-CN" sz="1350" dirty="0">
                  <a:solidFill>
                    <a:schemeClr val="accent1"/>
                  </a:solidFill>
                  <a:latin typeface="+mn-ea"/>
                </a:rPr>
                <a:t>Ad</a:t>
              </a:r>
              <a:r>
                <a:rPr lang="zh-CN" altLang="en-US" sz="1350" dirty="0">
                  <a:solidFill>
                    <a:schemeClr val="accent1"/>
                  </a:solidFill>
                  <a:latin typeface="+mn-ea"/>
                </a:rPr>
                <a:t>．</a:t>
              </a:r>
              <a:r>
                <a:rPr lang="en-US" altLang="zh-CN" sz="1350" dirty="0">
                  <a:solidFill>
                    <a:schemeClr val="accent1"/>
                  </a:solidFill>
                  <a:latin typeface="+mn-ea"/>
                </a:rPr>
                <a:t>hoc</a:t>
              </a:r>
              <a:r>
                <a:rPr lang="zh-CN" altLang="en-US" sz="1350" dirty="0">
                  <a:solidFill>
                    <a:schemeClr val="accent1"/>
                  </a:solidFill>
                  <a:latin typeface="+mn-ea"/>
                </a:rPr>
                <a:t>的同步方式进行并发控制．</a:t>
              </a:r>
            </a:p>
          </p:txBody>
        </p:sp>
        <p:cxnSp>
          <p:nvCxnSpPr>
            <p:cNvPr id="55" name="直接连接符 54">
              <a:extLst>
                <a:ext uri="{FF2B5EF4-FFF2-40B4-BE49-F238E27FC236}">
                  <a16:creationId xmlns:a16="http://schemas.microsoft.com/office/drawing/2014/main" id="{2813FF20-A069-4A69-B39A-1B7444A21379}"/>
                </a:ext>
              </a:extLst>
            </p:cNvPr>
            <p:cNvCxnSpPr>
              <a:cxnSpLocks/>
            </p:cNvCxnSpPr>
            <p:nvPr/>
          </p:nvCxnSpPr>
          <p:spPr>
            <a:xfrm>
              <a:off x="1477745" y="4685792"/>
              <a:ext cx="0" cy="1371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49CFAAC2-3002-4AFB-D65B-AEF59DB4D915}"/>
                </a:ext>
              </a:extLst>
            </p:cNvPr>
            <p:cNvSpPr txBox="1"/>
            <p:nvPr/>
          </p:nvSpPr>
          <p:spPr>
            <a:xfrm>
              <a:off x="887498" y="4897691"/>
              <a:ext cx="715794" cy="716543"/>
            </a:xfrm>
            <a:prstGeom prst="rect">
              <a:avLst/>
            </a:prstGeom>
            <a:noFill/>
          </p:spPr>
          <p:txBody>
            <a:bodyPr wrap="square" lIns="0" tIns="0" rIns="0" bIns="0" rtlCol="0">
              <a:spAutoFit/>
            </a:bodyPr>
            <a:lstStyle/>
            <a:p>
              <a:pPr>
                <a:lnSpc>
                  <a:spcPct val="125000"/>
                </a:lnSpc>
              </a:pPr>
              <a:r>
                <a:rPr lang="zh-CN" altLang="en-US" sz="2000" dirty="0">
                  <a:solidFill>
                    <a:schemeClr val="accent1"/>
                  </a:solidFill>
                  <a:latin typeface="+mn-ea"/>
                </a:rPr>
                <a:t>并发控制</a:t>
              </a:r>
            </a:p>
          </p:txBody>
        </p:sp>
      </p:grpSp>
      <p:grpSp>
        <p:nvGrpSpPr>
          <p:cNvPr id="57" name="组合 56">
            <a:extLst>
              <a:ext uri="{FF2B5EF4-FFF2-40B4-BE49-F238E27FC236}">
                <a16:creationId xmlns:a16="http://schemas.microsoft.com/office/drawing/2014/main" id="{5C7B411A-AC65-8D9B-F528-6EE67821B7BA}"/>
              </a:ext>
            </a:extLst>
          </p:cNvPr>
          <p:cNvGrpSpPr/>
          <p:nvPr/>
        </p:nvGrpSpPr>
        <p:grpSpPr>
          <a:xfrm>
            <a:off x="6192303" y="4367024"/>
            <a:ext cx="5461217" cy="1962431"/>
            <a:chOff x="6192303" y="4367024"/>
            <a:chExt cx="5461217" cy="1962431"/>
          </a:xfrm>
        </p:grpSpPr>
        <p:sp>
          <p:nvSpPr>
            <p:cNvPr id="40" name="矩形: 圆角 39">
              <a:extLst>
                <a:ext uri="{FF2B5EF4-FFF2-40B4-BE49-F238E27FC236}">
                  <a16:creationId xmlns:a16="http://schemas.microsoft.com/office/drawing/2014/main" id="{E3743DF4-94C6-4495-9794-CD729344F5EC}"/>
                </a:ext>
              </a:extLst>
            </p:cNvPr>
            <p:cNvSpPr/>
            <p:nvPr/>
          </p:nvSpPr>
          <p:spPr>
            <a:xfrm>
              <a:off x="6192303" y="4367024"/>
              <a:ext cx="5461217" cy="1962431"/>
            </a:xfrm>
            <a:prstGeom prst="roundRect">
              <a:avLst>
                <a:gd name="adj" fmla="val 10843"/>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45" name="文本框 44">
              <a:extLst>
                <a:ext uri="{FF2B5EF4-FFF2-40B4-BE49-F238E27FC236}">
                  <a16:creationId xmlns:a16="http://schemas.microsoft.com/office/drawing/2014/main" id="{F6EE34E1-D07C-4EF9-B543-A21980106765}"/>
                </a:ext>
              </a:extLst>
            </p:cNvPr>
            <p:cNvSpPr txBox="1"/>
            <p:nvPr/>
          </p:nvSpPr>
          <p:spPr>
            <a:xfrm>
              <a:off x="7546370" y="4667396"/>
              <a:ext cx="3543606" cy="1262782"/>
            </a:xfrm>
            <a:prstGeom prst="rect">
              <a:avLst/>
            </a:prstGeom>
            <a:noFill/>
          </p:spPr>
          <p:txBody>
            <a:bodyPr wrap="square" lIns="0" tIns="0" rIns="0" bIns="0" rtlCol="0">
              <a:spAutoFit/>
            </a:bodyPr>
            <a:lstStyle/>
            <a:p>
              <a:pPr algn="just">
                <a:lnSpc>
                  <a:spcPct val="125000"/>
                </a:lnSpc>
              </a:pPr>
              <a:r>
                <a:rPr lang="zh-CN" altLang="en-US" sz="1350" dirty="0">
                  <a:solidFill>
                    <a:schemeClr val="bg1"/>
                  </a:solidFill>
                  <a:latin typeface="+mn-ea"/>
                </a:rPr>
                <a:t>    中断驱动型程序中定义较多全局变量，主程序和中断以及不同中断之间通过这些共享变量实现互相通信 和数据交互的是普遍的设计策略．因此，存在大量数据竞争是有意设计导致的，并不是真正的缺陷．</a:t>
              </a:r>
            </a:p>
          </p:txBody>
        </p:sp>
        <p:cxnSp>
          <p:nvCxnSpPr>
            <p:cNvPr id="46" name="直接连接符 45">
              <a:extLst>
                <a:ext uri="{FF2B5EF4-FFF2-40B4-BE49-F238E27FC236}">
                  <a16:creationId xmlns:a16="http://schemas.microsoft.com/office/drawing/2014/main" id="{41703D62-042B-4553-86C0-8B2A0FF4E83C}"/>
                </a:ext>
              </a:extLst>
            </p:cNvPr>
            <p:cNvCxnSpPr>
              <a:cxnSpLocks/>
            </p:cNvCxnSpPr>
            <p:nvPr/>
          </p:nvCxnSpPr>
          <p:spPr>
            <a:xfrm>
              <a:off x="7087081" y="4727555"/>
              <a:ext cx="0" cy="13716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351238F7-B994-46B6-5438-9BED9ED4B402}"/>
                </a:ext>
              </a:extLst>
            </p:cNvPr>
            <p:cNvSpPr txBox="1"/>
            <p:nvPr/>
          </p:nvSpPr>
          <p:spPr>
            <a:xfrm>
              <a:off x="6392347" y="4748155"/>
              <a:ext cx="759070" cy="1101264"/>
            </a:xfrm>
            <a:prstGeom prst="rect">
              <a:avLst/>
            </a:prstGeom>
            <a:noFill/>
          </p:spPr>
          <p:txBody>
            <a:bodyPr wrap="square" lIns="0" tIns="0" rIns="0" bIns="0" rtlCol="0">
              <a:spAutoFit/>
            </a:bodyPr>
            <a:lstStyle/>
            <a:p>
              <a:pPr>
                <a:lnSpc>
                  <a:spcPct val="125000"/>
                </a:lnSpc>
              </a:pPr>
              <a:r>
                <a:rPr lang="zh-CN" altLang="en-US" sz="2000" dirty="0">
                  <a:solidFill>
                    <a:schemeClr val="bg1"/>
                  </a:solidFill>
                  <a:latin typeface="+mn-ea"/>
                </a:rPr>
                <a:t>共享数据使用</a:t>
              </a:r>
            </a:p>
          </p:txBody>
        </p:sp>
      </p:grpSp>
    </p:spTree>
    <p:extLst>
      <p:ext uri="{BB962C8B-B14F-4D97-AF65-F5344CB8AC3E}">
        <p14:creationId xmlns:p14="http://schemas.microsoft.com/office/powerpoint/2010/main" val="280242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56C3441C-41BB-4DDE-B4FA-3D19B9D44EBC}"/>
              </a:ext>
            </a:extLst>
          </p:cNvPr>
          <p:cNvSpPr/>
          <p:nvPr/>
        </p:nvSpPr>
        <p:spPr>
          <a:xfrm>
            <a:off x="736600" y="855578"/>
            <a:ext cx="3392281" cy="7212734"/>
          </a:xfrm>
          <a:custGeom>
            <a:avLst/>
            <a:gdLst>
              <a:gd name="connsiteX0" fmla="*/ 3316374 w 3392281"/>
              <a:gd name="connsiteY0" fmla="*/ 6944890 h 7212734"/>
              <a:gd name="connsiteX1" fmla="*/ 3311583 w 3392281"/>
              <a:gd name="connsiteY1" fmla="*/ 6960162 h 7212734"/>
              <a:gd name="connsiteX2" fmla="*/ 3303387 w 3392281"/>
              <a:gd name="connsiteY2" fmla="*/ 6973602 h 7212734"/>
              <a:gd name="connsiteX3" fmla="*/ 3303387 w 3392281"/>
              <a:gd name="connsiteY3" fmla="*/ 6973603 h 7212734"/>
              <a:gd name="connsiteX4" fmla="*/ 3311583 w 3392281"/>
              <a:gd name="connsiteY4" fmla="*/ 6960163 h 7212734"/>
              <a:gd name="connsiteX5" fmla="*/ 3311583 w 3392281"/>
              <a:gd name="connsiteY5" fmla="*/ 6960162 h 7212734"/>
              <a:gd name="connsiteX6" fmla="*/ 3311584 w 3392281"/>
              <a:gd name="connsiteY6" fmla="*/ 6960161 h 7212734"/>
              <a:gd name="connsiteX7" fmla="*/ 377411 w 3392281"/>
              <a:gd name="connsiteY7" fmla="*/ 0 h 7212734"/>
              <a:gd name="connsiteX8" fmla="*/ 3014870 w 3392281"/>
              <a:gd name="connsiteY8" fmla="*/ 0 h 7212734"/>
              <a:gd name="connsiteX9" fmla="*/ 3392281 w 3392281"/>
              <a:gd name="connsiteY9" fmla="*/ 377413 h 7212734"/>
              <a:gd name="connsiteX10" fmla="*/ 3392281 w 3392281"/>
              <a:gd name="connsiteY10" fmla="*/ 6835324 h 7212734"/>
              <a:gd name="connsiteX11" fmla="*/ 3014870 w 3392281"/>
              <a:gd name="connsiteY11" fmla="*/ 7212734 h 7212734"/>
              <a:gd name="connsiteX12" fmla="*/ 377411 w 3392281"/>
              <a:gd name="connsiteY12" fmla="*/ 7212734 h 7212734"/>
              <a:gd name="connsiteX13" fmla="*/ 0 w 3392281"/>
              <a:gd name="connsiteY13" fmla="*/ 6835324 h 7212734"/>
              <a:gd name="connsiteX14" fmla="*/ 0 w 3392281"/>
              <a:gd name="connsiteY14" fmla="*/ 377413 h 7212734"/>
              <a:gd name="connsiteX15" fmla="*/ 377411 w 3392281"/>
              <a:gd name="connsiteY15" fmla="*/ 0 h 721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2281" h="7212734">
                <a:moveTo>
                  <a:pt x="3316374" y="6944890"/>
                </a:moveTo>
                <a:lnTo>
                  <a:pt x="3311583" y="6960162"/>
                </a:lnTo>
                <a:lnTo>
                  <a:pt x="3303387" y="6973602"/>
                </a:lnTo>
                <a:lnTo>
                  <a:pt x="3303387" y="6973603"/>
                </a:lnTo>
                <a:lnTo>
                  <a:pt x="3311583" y="6960163"/>
                </a:lnTo>
                <a:lnTo>
                  <a:pt x="3311583" y="6960162"/>
                </a:lnTo>
                <a:lnTo>
                  <a:pt x="3311584" y="6960161"/>
                </a:lnTo>
                <a:close/>
                <a:moveTo>
                  <a:pt x="377411" y="0"/>
                </a:moveTo>
                <a:lnTo>
                  <a:pt x="3014870" y="0"/>
                </a:lnTo>
                <a:cubicBezTo>
                  <a:pt x="3222335" y="0"/>
                  <a:pt x="3392281" y="169946"/>
                  <a:pt x="3392281" y="377413"/>
                </a:cubicBezTo>
                <a:lnTo>
                  <a:pt x="3392281" y="6835324"/>
                </a:lnTo>
                <a:cubicBezTo>
                  <a:pt x="3392281" y="7042790"/>
                  <a:pt x="3222335" y="7212734"/>
                  <a:pt x="3014870" y="7212734"/>
                </a:cubicBezTo>
                <a:lnTo>
                  <a:pt x="377411" y="7212734"/>
                </a:lnTo>
                <a:cubicBezTo>
                  <a:pt x="169946" y="7212734"/>
                  <a:pt x="0" y="7042790"/>
                  <a:pt x="0" y="6835324"/>
                </a:cubicBezTo>
                <a:lnTo>
                  <a:pt x="0" y="377413"/>
                </a:lnTo>
                <a:cubicBezTo>
                  <a:pt x="0" y="169946"/>
                  <a:pt x="169946" y="0"/>
                  <a:pt x="377411" y="0"/>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endParaRPr lang="zh-CN" altLang="en-US"/>
          </a:p>
        </p:txBody>
      </p:sp>
      <p:sp>
        <p:nvSpPr>
          <p:cNvPr id="3" name="任意多边形: 形状 2">
            <a:extLst>
              <a:ext uri="{FF2B5EF4-FFF2-40B4-BE49-F238E27FC236}">
                <a16:creationId xmlns:a16="http://schemas.microsoft.com/office/drawing/2014/main" id="{761F76F9-48AD-4CC3-89E4-5AF1A001C276}"/>
              </a:ext>
            </a:extLst>
          </p:cNvPr>
          <p:cNvSpPr/>
          <p:nvPr/>
        </p:nvSpPr>
        <p:spPr>
          <a:xfrm>
            <a:off x="791778" y="910757"/>
            <a:ext cx="3281925" cy="7102379"/>
          </a:xfrm>
          <a:custGeom>
            <a:avLst/>
            <a:gdLst>
              <a:gd name="connsiteX0" fmla="*/ 322234 w 3281925"/>
              <a:gd name="connsiteY0" fmla="*/ 0 h 7102379"/>
              <a:gd name="connsiteX1" fmla="*/ 913734 w 3281925"/>
              <a:gd name="connsiteY1" fmla="*/ 0 h 7102379"/>
              <a:gd name="connsiteX2" fmla="*/ 954008 w 3281925"/>
              <a:gd name="connsiteY2" fmla="*/ 16276 h 7102379"/>
              <a:gd name="connsiteX3" fmla="*/ 971113 w 3281925"/>
              <a:gd name="connsiteY3" fmla="*/ 57382 h 7102379"/>
              <a:gd name="connsiteX4" fmla="*/ 971113 w 3281925"/>
              <a:gd name="connsiteY4" fmla="*/ 101524 h 7102379"/>
              <a:gd name="connsiteX5" fmla="*/ 1147679 w 3281925"/>
              <a:gd name="connsiteY5" fmla="*/ 278090 h 7102379"/>
              <a:gd name="connsiteX6" fmla="*/ 2134242 w 3281925"/>
              <a:gd name="connsiteY6" fmla="*/ 278090 h 7102379"/>
              <a:gd name="connsiteX7" fmla="*/ 2310808 w 3281925"/>
              <a:gd name="connsiteY7" fmla="*/ 101524 h 7102379"/>
              <a:gd name="connsiteX8" fmla="*/ 2310808 w 3281925"/>
              <a:gd name="connsiteY8" fmla="*/ 57382 h 7102379"/>
              <a:gd name="connsiteX9" fmla="*/ 2327087 w 3281925"/>
              <a:gd name="connsiteY9" fmla="*/ 17103 h 7102379"/>
              <a:gd name="connsiteX10" fmla="*/ 2368190 w 3281925"/>
              <a:gd name="connsiteY10" fmla="*/ 0 h 7102379"/>
              <a:gd name="connsiteX11" fmla="*/ 2959692 w 3281925"/>
              <a:gd name="connsiteY11" fmla="*/ 0 h 7102379"/>
              <a:gd name="connsiteX12" fmla="*/ 3281925 w 3281925"/>
              <a:gd name="connsiteY12" fmla="*/ 322235 h 7102379"/>
              <a:gd name="connsiteX13" fmla="*/ 3281925 w 3281925"/>
              <a:gd name="connsiteY13" fmla="*/ 6780145 h 7102379"/>
              <a:gd name="connsiteX14" fmla="*/ 2959692 w 3281925"/>
              <a:gd name="connsiteY14" fmla="*/ 7102379 h 7102379"/>
              <a:gd name="connsiteX15" fmla="*/ 322232 w 3281925"/>
              <a:gd name="connsiteY15" fmla="*/ 7102379 h 7102379"/>
              <a:gd name="connsiteX16" fmla="*/ 94076 w 3281925"/>
              <a:gd name="connsiteY16" fmla="*/ 7007474 h 7102379"/>
              <a:gd name="connsiteX17" fmla="*/ 62634 w 3281925"/>
              <a:gd name="connsiteY17" fmla="*/ 6969208 h 7102379"/>
              <a:gd name="connsiteX18" fmla="*/ 54819 w 3281925"/>
              <a:gd name="connsiteY18" fmla="*/ 6959696 h 7102379"/>
              <a:gd name="connsiteX19" fmla="*/ 0 w 3281925"/>
              <a:gd name="connsiteY19" fmla="*/ 6780146 h 7102379"/>
              <a:gd name="connsiteX20" fmla="*/ 0 w 3281925"/>
              <a:gd name="connsiteY20" fmla="*/ 322235 h 7102379"/>
              <a:gd name="connsiteX21" fmla="*/ 322234 w 3281925"/>
              <a:gd name="connsiteY21" fmla="*/ 0 h 710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81925" h="7102379">
                <a:moveTo>
                  <a:pt x="322234" y="0"/>
                </a:moveTo>
                <a:lnTo>
                  <a:pt x="913734" y="0"/>
                </a:lnTo>
                <a:lnTo>
                  <a:pt x="954008" y="16276"/>
                </a:lnTo>
                <a:cubicBezTo>
                  <a:pt x="964492" y="26483"/>
                  <a:pt x="971113" y="40829"/>
                  <a:pt x="971113" y="57382"/>
                </a:cubicBezTo>
                <a:lnTo>
                  <a:pt x="971113" y="101524"/>
                </a:lnTo>
                <a:cubicBezTo>
                  <a:pt x="971113" y="198635"/>
                  <a:pt x="1050568" y="278090"/>
                  <a:pt x="1147679" y="278090"/>
                </a:cubicBezTo>
                <a:lnTo>
                  <a:pt x="2134242" y="278090"/>
                </a:lnTo>
                <a:cubicBezTo>
                  <a:pt x="2231355" y="278090"/>
                  <a:pt x="2310808" y="198635"/>
                  <a:pt x="2310808" y="101524"/>
                </a:cubicBezTo>
                <a:lnTo>
                  <a:pt x="2310808" y="57382"/>
                </a:lnTo>
                <a:cubicBezTo>
                  <a:pt x="2310808" y="41933"/>
                  <a:pt x="2316878" y="27587"/>
                  <a:pt x="2327087" y="17103"/>
                </a:cubicBezTo>
                <a:lnTo>
                  <a:pt x="2368190" y="0"/>
                </a:lnTo>
                <a:lnTo>
                  <a:pt x="2959692" y="0"/>
                </a:lnTo>
                <a:cubicBezTo>
                  <a:pt x="3136258" y="0"/>
                  <a:pt x="3281925" y="145667"/>
                  <a:pt x="3281925" y="322235"/>
                </a:cubicBezTo>
                <a:lnTo>
                  <a:pt x="3281925" y="6780145"/>
                </a:lnTo>
                <a:cubicBezTo>
                  <a:pt x="3281925" y="6956711"/>
                  <a:pt x="3136258" y="7102379"/>
                  <a:pt x="2959692" y="7102379"/>
                </a:cubicBezTo>
                <a:lnTo>
                  <a:pt x="322232" y="7102379"/>
                </a:lnTo>
                <a:cubicBezTo>
                  <a:pt x="232846" y="7102379"/>
                  <a:pt x="152287" y="7065962"/>
                  <a:pt x="94076" y="7007474"/>
                </a:cubicBezTo>
                <a:lnTo>
                  <a:pt x="62634" y="6969208"/>
                </a:lnTo>
                <a:lnTo>
                  <a:pt x="54819" y="6959696"/>
                </a:lnTo>
                <a:cubicBezTo>
                  <a:pt x="20174" y="6908226"/>
                  <a:pt x="0" y="6846359"/>
                  <a:pt x="0" y="6780146"/>
                </a:cubicBezTo>
                <a:lnTo>
                  <a:pt x="0" y="322235"/>
                </a:lnTo>
                <a:cubicBezTo>
                  <a:pt x="0" y="145667"/>
                  <a:pt x="145667" y="0"/>
                  <a:pt x="322234" y="0"/>
                </a:cubicBezTo>
                <a:close/>
              </a:path>
            </a:pathLst>
          </a:custGeom>
          <a:blipFill>
            <a:blip r:embed="rId3"/>
            <a:stretch>
              <a:fillRect/>
            </a:stretch>
          </a:blipFill>
          <a:ln w="9525" cap="flat">
            <a:noFill/>
            <a:prstDash val="solid"/>
            <a:miter/>
          </a:ln>
        </p:spPr>
        <p:txBody>
          <a:bodyPr wrap="square" rtlCol="0" anchor="ctr">
            <a:spAutoFit/>
          </a:bodyPr>
          <a:lstStyle/>
          <a:p>
            <a:endParaRPr lang="zh-CN" altLang="en-US"/>
          </a:p>
        </p:txBody>
      </p:sp>
      <p:sp>
        <p:nvSpPr>
          <p:cNvPr id="4" name="文本框 3">
            <a:extLst>
              <a:ext uri="{FF2B5EF4-FFF2-40B4-BE49-F238E27FC236}">
                <a16:creationId xmlns:a16="http://schemas.microsoft.com/office/drawing/2014/main" id="{7FA8FD40-914B-4534-B960-6829F430308D}"/>
              </a:ext>
            </a:extLst>
          </p:cNvPr>
          <p:cNvSpPr txBox="1"/>
          <p:nvPr/>
        </p:nvSpPr>
        <p:spPr>
          <a:xfrm>
            <a:off x="4596286" y="774239"/>
            <a:ext cx="3863237"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中断数据竞争缺陷模式</a:t>
            </a:r>
          </a:p>
        </p:txBody>
      </p:sp>
      <p:sp>
        <p:nvSpPr>
          <p:cNvPr id="7" name="文本框 6">
            <a:extLst>
              <a:ext uri="{FF2B5EF4-FFF2-40B4-BE49-F238E27FC236}">
                <a16:creationId xmlns:a16="http://schemas.microsoft.com/office/drawing/2014/main" id="{5EF50541-B8D4-4800-AE08-4E890F7A58B7}"/>
              </a:ext>
            </a:extLst>
          </p:cNvPr>
          <p:cNvSpPr txBox="1"/>
          <p:nvPr/>
        </p:nvSpPr>
        <p:spPr>
          <a:xfrm>
            <a:off x="4938640" y="2773317"/>
            <a:ext cx="5526160" cy="1403013"/>
          </a:xfrm>
          <a:prstGeom prst="rect">
            <a:avLst/>
          </a:prstGeom>
          <a:noFill/>
        </p:spPr>
        <p:txBody>
          <a:bodyPr wrap="square" lIns="0" tIns="0" rIns="0" bIns="0" rtlCol="0">
            <a:spAutoFit/>
          </a:bodyPr>
          <a:lstStyle/>
          <a:p>
            <a:pPr>
              <a:lnSpc>
                <a:spcPct val="125000"/>
              </a:lnSpc>
            </a:pPr>
            <a:r>
              <a:rPr lang="zh-CN" altLang="en-US" sz="1500" dirty="0">
                <a:solidFill>
                  <a:schemeClr val="tx1">
                    <a:lumMod val="85000"/>
                    <a:lumOff val="15000"/>
                  </a:schemeClr>
                </a:solidFill>
                <a:latin typeface="+mn-ea"/>
              </a:rPr>
              <a:t>    同一变量的</a:t>
            </a:r>
            <a:r>
              <a:rPr lang="en-US" altLang="zh-CN" sz="1500" dirty="0">
                <a:solidFill>
                  <a:schemeClr val="tx1">
                    <a:lumMod val="85000"/>
                    <a:lumOff val="15000"/>
                  </a:schemeClr>
                </a:solidFill>
                <a:latin typeface="+mn-ea"/>
              </a:rPr>
              <a:t>3</a:t>
            </a:r>
            <a:r>
              <a:rPr lang="zh-CN" altLang="en-US" sz="1500" dirty="0">
                <a:solidFill>
                  <a:schemeClr val="tx1">
                    <a:lumMod val="85000"/>
                    <a:lumOff val="15000"/>
                  </a:schemeClr>
                </a:solidFill>
                <a:latin typeface="+mn-ea"/>
              </a:rPr>
              <a:t>次连续并发访问构成有害的数据竞争．</a:t>
            </a:r>
            <a:r>
              <a:rPr lang="en-US" altLang="zh-CN" sz="1500" dirty="0">
                <a:solidFill>
                  <a:schemeClr val="tx1">
                    <a:lumMod val="85000"/>
                    <a:lumOff val="15000"/>
                  </a:schemeClr>
                </a:solidFill>
                <a:latin typeface="+mn-ea"/>
              </a:rPr>
              <a:t>3</a:t>
            </a:r>
            <a:r>
              <a:rPr lang="zh-CN" altLang="en-US" sz="1500" dirty="0">
                <a:solidFill>
                  <a:schemeClr val="tx1">
                    <a:lumMod val="85000"/>
                    <a:lumOff val="15000"/>
                  </a:schemeClr>
                </a:solidFill>
                <a:latin typeface="+mn-ea"/>
              </a:rPr>
              <a:t>次访问分别是</a:t>
            </a:r>
            <a:r>
              <a:rPr lang="en-US" altLang="zh-CN" sz="1500" dirty="0">
                <a:solidFill>
                  <a:schemeClr val="tx1">
                    <a:lumMod val="85000"/>
                    <a:lumOff val="15000"/>
                  </a:schemeClr>
                </a:solidFill>
                <a:latin typeface="+mn-ea"/>
              </a:rPr>
              <a:t>p</a:t>
            </a:r>
            <a:r>
              <a:rPr lang="zh-CN" altLang="en-US" sz="1500" dirty="0">
                <a:solidFill>
                  <a:schemeClr val="tx1">
                    <a:lumMod val="85000"/>
                    <a:lumOff val="15000"/>
                  </a:schemeClr>
                </a:solidFill>
                <a:latin typeface="+mn-ea"/>
              </a:rPr>
              <a:t>访问、</a:t>
            </a:r>
            <a:r>
              <a:rPr lang="en-US" altLang="zh-CN" sz="1500" dirty="0">
                <a:solidFill>
                  <a:schemeClr val="tx1">
                    <a:lumMod val="85000"/>
                    <a:lumOff val="15000"/>
                  </a:schemeClr>
                </a:solidFill>
                <a:latin typeface="+mn-ea"/>
              </a:rPr>
              <a:t>c</a:t>
            </a:r>
            <a:r>
              <a:rPr lang="zh-CN" altLang="en-US" sz="1500" dirty="0">
                <a:solidFill>
                  <a:schemeClr val="tx1">
                    <a:lumMod val="85000"/>
                    <a:lumOff val="15000"/>
                  </a:schemeClr>
                </a:solidFill>
                <a:latin typeface="+mn-ea"/>
              </a:rPr>
              <a:t>访问和 </a:t>
            </a:r>
            <a:r>
              <a:rPr lang="en-US" altLang="zh-CN" sz="1500" dirty="0">
                <a:solidFill>
                  <a:schemeClr val="tx1">
                    <a:lumMod val="85000"/>
                    <a:lumOff val="15000"/>
                  </a:schemeClr>
                </a:solidFill>
                <a:latin typeface="+mn-ea"/>
              </a:rPr>
              <a:t>r </a:t>
            </a:r>
            <a:r>
              <a:rPr lang="zh-CN" altLang="en-US" sz="1500" dirty="0">
                <a:solidFill>
                  <a:schemeClr val="tx1">
                    <a:lumMod val="85000"/>
                    <a:lumOff val="15000"/>
                  </a:schemeClr>
                </a:solidFill>
                <a:latin typeface="+mn-ea"/>
              </a:rPr>
              <a:t>访问，描述为</a:t>
            </a:r>
            <a:r>
              <a:rPr lang="en-US" altLang="zh-CN" sz="1500" dirty="0">
                <a:solidFill>
                  <a:schemeClr val="tx1">
                    <a:lumMod val="85000"/>
                    <a:lumOff val="15000"/>
                  </a:schemeClr>
                </a:solidFill>
                <a:latin typeface="+mn-ea"/>
              </a:rPr>
              <a:t>p-&gt;r</a:t>
            </a:r>
            <a:r>
              <a:rPr lang="zh-CN" altLang="en-US" sz="1500" dirty="0">
                <a:solidFill>
                  <a:schemeClr val="tx1">
                    <a:lumMod val="85000"/>
                    <a:lumOff val="15000"/>
                  </a:schemeClr>
                </a:solidFill>
                <a:latin typeface="+mn-ea"/>
              </a:rPr>
              <a:t>一</a:t>
            </a:r>
            <a:r>
              <a:rPr lang="en-US" altLang="zh-CN" sz="1500" dirty="0">
                <a:solidFill>
                  <a:schemeClr val="tx1">
                    <a:lumMod val="85000"/>
                    <a:lumOff val="15000"/>
                  </a:schemeClr>
                </a:solidFill>
                <a:latin typeface="+mn-ea"/>
              </a:rPr>
              <a:t>&gt;c</a:t>
            </a:r>
            <a:r>
              <a:rPr lang="zh-CN" altLang="en-US" sz="1500" dirty="0">
                <a:solidFill>
                  <a:schemeClr val="tx1">
                    <a:lumMod val="85000"/>
                    <a:lumOff val="15000"/>
                  </a:schemeClr>
                </a:solidFill>
                <a:latin typeface="+mn-ea"/>
              </a:rPr>
              <a:t>， 其中，</a:t>
            </a:r>
            <a:r>
              <a:rPr lang="en-US" altLang="zh-CN" sz="1500" dirty="0">
                <a:solidFill>
                  <a:schemeClr val="tx1">
                    <a:lumMod val="85000"/>
                    <a:lumOff val="15000"/>
                  </a:schemeClr>
                </a:solidFill>
                <a:latin typeface="+mn-ea"/>
              </a:rPr>
              <a:t>p</a:t>
            </a:r>
            <a:r>
              <a:rPr lang="zh-CN" altLang="en-US" sz="1500" dirty="0">
                <a:solidFill>
                  <a:schemeClr val="tx1">
                    <a:lumMod val="85000"/>
                    <a:lumOff val="15000"/>
                  </a:schemeClr>
                </a:solidFill>
                <a:latin typeface="+mn-ea"/>
              </a:rPr>
              <a:t>和</a:t>
            </a:r>
            <a:r>
              <a:rPr lang="en-US" altLang="zh-CN" sz="1500" dirty="0">
                <a:solidFill>
                  <a:schemeClr val="tx1">
                    <a:lumMod val="85000"/>
                    <a:lumOff val="15000"/>
                  </a:schemeClr>
                </a:solidFill>
                <a:latin typeface="+mn-ea"/>
              </a:rPr>
              <a:t>C</a:t>
            </a:r>
            <a:r>
              <a:rPr lang="zh-CN" altLang="en-US" sz="1500" dirty="0">
                <a:solidFill>
                  <a:schemeClr val="tx1">
                    <a:lumMod val="85000"/>
                    <a:lumOff val="15000"/>
                  </a:schemeClr>
                </a:solidFill>
                <a:latin typeface="+mn-ea"/>
              </a:rPr>
              <a:t>对应被抢占并发流中前后两次访问，</a:t>
            </a:r>
            <a:r>
              <a:rPr lang="en-US" altLang="zh-CN" sz="1500" dirty="0">
                <a:solidFill>
                  <a:schemeClr val="tx1">
                    <a:lumMod val="85000"/>
                    <a:lumOff val="15000"/>
                  </a:schemeClr>
                </a:solidFill>
                <a:latin typeface="+mn-ea"/>
              </a:rPr>
              <a:t>r</a:t>
            </a:r>
            <a:r>
              <a:rPr lang="zh-CN" altLang="en-US" sz="1500" dirty="0">
                <a:solidFill>
                  <a:schemeClr val="tx1">
                    <a:lumMod val="85000"/>
                    <a:lumOff val="15000"/>
                  </a:schemeClr>
                </a:solidFill>
                <a:latin typeface="+mn-ea"/>
              </a:rPr>
              <a:t>对应另一个并发流中的访问．</a:t>
            </a:r>
            <a:r>
              <a:rPr lang="en-US" altLang="zh-CN" sz="1500" dirty="0">
                <a:solidFill>
                  <a:schemeClr val="tx1">
                    <a:lumMod val="85000"/>
                    <a:lumOff val="15000"/>
                  </a:schemeClr>
                </a:solidFill>
                <a:latin typeface="+mn-ea"/>
              </a:rPr>
              <a:t>3</a:t>
            </a:r>
            <a:r>
              <a:rPr lang="zh-CN" altLang="en-US" sz="1500" dirty="0">
                <a:solidFill>
                  <a:schemeClr val="tx1">
                    <a:lumMod val="85000"/>
                    <a:lumOff val="15000"/>
                  </a:schemeClr>
                </a:solidFill>
                <a:latin typeface="+mn-ea"/>
              </a:rPr>
              <a:t>次内存访问可有</a:t>
            </a:r>
            <a:r>
              <a:rPr lang="en-US" altLang="zh-CN" sz="1500" dirty="0">
                <a:solidFill>
                  <a:schemeClr val="tx1">
                    <a:lumMod val="85000"/>
                    <a:lumOff val="15000"/>
                  </a:schemeClr>
                </a:solidFill>
                <a:latin typeface="+mn-ea"/>
              </a:rPr>
              <a:t>8</a:t>
            </a:r>
            <a:r>
              <a:rPr lang="zh-CN" altLang="en-US" sz="1500" dirty="0">
                <a:solidFill>
                  <a:schemeClr val="tx1">
                    <a:lumMod val="85000"/>
                    <a:lumOff val="15000"/>
                  </a:schemeClr>
                </a:solidFill>
                <a:latin typeface="+mn-ea"/>
              </a:rPr>
              <a:t>种组合情况， 其中</a:t>
            </a:r>
            <a:r>
              <a:rPr lang="en-US" altLang="zh-CN" sz="1500" dirty="0">
                <a:solidFill>
                  <a:schemeClr val="tx1">
                    <a:lumMod val="85000"/>
                    <a:lumOff val="15000"/>
                  </a:schemeClr>
                </a:solidFill>
                <a:latin typeface="+mn-ea"/>
              </a:rPr>
              <a:t>4</a:t>
            </a:r>
            <a:r>
              <a:rPr lang="zh-CN" altLang="en-US" sz="1500" dirty="0">
                <a:solidFill>
                  <a:schemeClr val="tx1">
                    <a:lumMod val="85000"/>
                    <a:lumOff val="15000"/>
                  </a:schemeClr>
                </a:solidFill>
                <a:latin typeface="+mn-ea"/>
              </a:rPr>
              <a:t>种组合可能是有害的数据竞争缺陷，另外</a:t>
            </a:r>
            <a:r>
              <a:rPr lang="en-US" altLang="zh-CN" sz="1500" dirty="0">
                <a:solidFill>
                  <a:schemeClr val="tx1">
                    <a:lumMod val="85000"/>
                    <a:lumOff val="15000"/>
                  </a:schemeClr>
                </a:solidFill>
                <a:latin typeface="+mn-ea"/>
              </a:rPr>
              <a:t>4</a:t>
            </a:r>
            <a:r>
              <a:rPr lang="zh-CN" altLang="en-US" sz="1500" dirty="0">
                <a:solidFill>
                  <a:schemeClr val="tx1">
                    <a:lumMod val="85000"/>
                    <a:lumOff val="15000"/>
                  </a:schemeClr>
                </a:solidFill>
                <a:latin typeface="+mn-ea"/>
              </a:rPr>
              <a:t>种情况尽管可能是数据竞争，但不会构成缺陷。</a:t>
            </a:r>
          </a:p>
        </p:txBody>
      </p:sp>
      <p:sp>
        <p:nvSpPr>
          <p:cNvPr id="14" name="文本框 13">
            <a:extLst>
              <a:ext uri="{FF2B5EF4-FFF2-40B4-BE49-F238E27FC236}">
                <a16:creationId xmlns:a16="http://schemas.microsoft.com/office/drawing/2014/main" id="{D19AF25A-CD49-4792-88A0-BA91C9445A13}"/>
              </a:ext>
            </a:extLst>
          </p:cNvPr>
          <p:cNvSpPr txBox="1"/>
          <p:nvPr/>
        </p:nvSpPr>
        <p:spPr>
          <a:xfrm>
            <a:off x="4622132" y="2095378"/>
            <a:ext cx="3097002" cy="307777"/>
          </a:xfrm>
          <a:prstGeom prst="rect">
            <a:avLst/>
          </a:prstGeom>
          <a:noFill/>
        </p:spPr>
        <p:txBody>
          <a:bodyPr wrap="none" lIns="0" tIns="0" rIns="0" bIns="0" rtlCol="0">
            <a:spAutoFit/>
          </a:bodyPr>
          <a:lstStyle/>
          <a:p>
            <a:r>
              <a:rPr lang="zh-CN" altLang="en-US" sz="2000" b="1" dirty="0">
                <a:solidFill>
                  <a:schemeClr val="accent1"/>
                </a:solidFill>
              </a:rPr>
              <a:t>模式一：单变量访问序模式</a:t>
            </a:r>
          </a:p>
        </p:txBody>
      </p:sp>
      <p:grpSp>
        <p:nvGrpSpPr>
          <p:cNvPr id="30" name="组合 29">
            <a:extLst>
              <a:ext uri="{FF2B5EF4-FFF2-40B4-BE49-F238E27FC236}">
                <a16:creationId xmlns:a16="http://schemas.microsoft.com/office/drawing/2014/main" id="{201C5082-37B4-45CE-8A7B-840CA5502AC2}"/>
              </a:ext>
            </a:extLst>
          </p:cNvPr>
          <p:cNvGrpSpPr/>
          <p:nvPr/>
        </p:nvGrpSpPr>
        <p:grpSpPr>
          <a:xfrm>
            <a:off x="4619339" y="1380280"/>
            <a:ext cx="425713" cy="442041"/>
            <a:chOff x="5823870" y="1767426"/>
            <a:chExt cx="425713" cy="442041"/>
          </a:xfrm>
        </p:grpSpPr>
        <p:grpSp>
          <p:nvGrpSpPr>
            <p:cNvPr id="31" name="组合 30">
              <a:extLst>
                <a:ext uri="{FF2B5EF4-FFF2-40B4-BE49-F238E27FC236}">
                  <a16:creationId xmlns:a16="http://schemas.microsoft.com/office/drawing/2014/main" id="{5ABF4022-97FA-4C99-B4E6-4A3FB4CAE99B}"/>
                </a:ext>
              </a:extLst>
            </p:cNvPr>
            <p:cNvGrpSpPr>
              <a:grpSpLocks noChangeAspect="1"/>
            </p:cNvGrpSpPr>
            <p:nvPr/>
          </p:nvGrpSpPr>
          <p:grpSpPr bwMode="auto">
            <a:xfrm rot="18923445">
              <a:off x="5963891" y="1767426"/>
              <a:ext cx="285692" cy="285786"/>
              <a:chOff x="14101" y="4437"/>
              <a:chExt cx="3056" cy="3057"/>
            </a:xfrm>
          </p:grpSpPr>
          <p:sp>
            <p:nvSpPr>
              <p:cNvPr id="35" name="任意多边形: 形状 34">
                <a:extLst>
                  <a:ext uri="{FF2B5EF4-FFF2-40B4-BE49-F238E27FC236}">
                    <a16:creationId xmlns:a16="http://schemas.microsoft.com/office/drawing/2014/main" id="{F59D49B8-1B04-4F73-800B-57E4D5D6720C}"/>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6" name="任意多边形: 形状 35">
                <a:extLst>
                  <a:ext uri="{FF2B5EF4-FFF2-40B4-BE49-F238E27FC236}">
                    <a16:creationId xmlns:a16="http://schemas.microsoft.com/office/drawing/2014/main" id="{C374E4A8-DCA5-421B-88AF-60FDEA69E64C}"/>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2" name="组合 31">
              <a:extLst>
                <a:ext uri="{FF2B5EF4-FFF2-40B4-BE49-F238E27FC236}">
                  <a16:creationId xmlns:a16="http://schemas.microsoft.com/office/drawing/2014/main" id="{C87F2DCD-6C83-43D1-8644-DD0129CC2975}"/>
                </a:ext>
              </a:extLst>
            </p:cNvPr>
            <p:cNvGrpSpPr>
              <a:grpSpLocks noChangeAspect="1"/>
            </p:cNvGrpSpPr>
            <p:nvPr/>
          </p:nvGrpSpPr>
          <p:grpSpPr bwMode="auto">
            <a:xfrm rot="18923445">
              <a:off x="5823870" y="1809585"/>
              <a:ext cx="399751" cy="399882"/>
              <a:chOff x="14101" y="4437"/>
              <a:chExt cx="3056" cy="3057"/>
            </a:xfrm>
          </p:grpSpPr>
          <p:sp>
            <p:nvSpPr>
              <p:cNvPr id="33" name="任意多边形: 形状 32">
                <a:extLst>
                  <a:ext uri="{FF2B5EF4-FFF2-40B4-BE49-F238E27FC236}">
                    <a16:creationId xmlns:a16="http://schemas.microsoft.com/office/drawing/2014/main" id="{B83FFB20-72D8-4448-BAF5-AA1808F2B1FF}"/>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34" name="任意多边形: 形状 33">
                <a:extLst>
                  <a:ext uri="{FF2B5EF4-FFF2-40B4-BE49-F238E27FC236}">
                    <a16:creationId xmlns:a16="http://schemas.microsoft.com/office/drawing/2014/main" id="{95D2AB6A-EAFE-4D13-8021-8FB702E9EE1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grpSp>
        <p:nvGrpSpPr>
          <p:cNvPr id="37" name="组合 36">
            <a:extLst>
              <a:ext uri="{FF2B5EF4-FFF2-40B4-BE49-F238E27FC236}">
                <a16:creationId xmlns:a16="http://schemas.microsoft.com/office/drawing/2014/main" id="{4344BCA0-4E07-46F7-A33F-E982ABF176A7}"/>
              </a:ext>
            </a:extLst>
          </p:cNvPr>
          <p:cNvGrpSpPr/>
          <p:nvPr/>
        </p:nvGrpSpPr>
        <p:grpSpPr>
          <a:xfrm rot="8100000">
            <a:off x="10215000" y="4917494"/>
            <a:ext cx="2943100" cy="2943782"/>
            <a:chOff x="18351500" y="3723568"/>
            <a:chExt cx="4878842" cy="4879972"/>
          </a:xfrm>
        </p:grpSpPr>
        <p:sp>
          <p:nvSpPr>
            <p:cNvPr id="38" name="任意多边形: 形状 37">
              <a:extLst>
                <a:ext uri="{FF2B5EF4-FFF2-40B4-BE49-F238E27FC236}">
                  <a16:creationId xmlns:a16="http://schemas.microsoft.com/office/drawing/2014/main" id="{A5CF5D1E-25AA-4018-89F0-86A26773992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9" name="任意多边形: 形状 38">
              <a:extLst>
                <a:ext uri="{FF2B5EF4-FFF2-40B4-BE49-F238E27FC236}">
                  <a16:creationId xmlns:a16="http://schemas.microsoft.com/office/drawing/2014/main" id="{D19020E5-B8FC-4173-958B-9540DD9BD35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0" name="组合 39">
            <a:extLst>
              <a:ext uri="{FF2B5EF4-FFF2-40B4-BE49-F238E27FC236}">
                <a16:creationId xmlns:a16="http://schemas.microsoft.com/office/drawing/2014/main" id="{20663C3B-C5D2-4767-9F94-17AA60E87FD3}"/>
              </a:ext>
            </a:extLst>
          </p:cNvPr>
          <p:cNvGrpSpPr>
            <a:grpSpLocks noChangeAspect="1"/>
          </p:cNvGrpSpPr>
          <p:nvPr/>
        </p:nvGrpSpPr>
        <p:grpSpPr bwMode="auto">
          <a:xfrm rot="8100000">
            <a:off x="11378174" y="4962070"/>
            <a:ext cx="2123343" cy="2124038"/>
            <a:chOff x="14101" y="4437"/>
            <a:chExt cx="3056" cy="3057"/>
          </a:xfrm>
        </p:grpSpPr>
        <p:sp>
          <p:nvSpPr>
            <p:cNvPr id="41" name="任意多边形: 形状 40">
              <a:extLst>
                <a:ext uri="{FF2B5EF4-FFF2-40B4-BE49-F238E27FC236}">
                  <a16:creationId xmlns:a16="http://schemas.microsoft.com/office/drawing/2014/main" id="{F9CB4259-7580-40DE-8848-9C3CF0F65793}"/>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2" name="任意多边形: 形状 41">
              <a:extLst>
                <a:ext uri="{FF2B5EF4-FFF2-40B4-BE49-F238E27FC236}">
                  <a16:creationId xmlns:a16="http://schemas.microsoft.com/office/drawing/2014/main" id="{300682EB-AA59-411F-B26C-619FF239B5A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11355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4C7B0B-2748-433D-B1B6-B7AC40763589}"/>
              </a:ext>
            </a:extLst>
          </p:cNvPr>
          <p:cNvSpPr txBox="1"/>
          <p:nvPr/>
        </p:nvSpPr>
        <p:spPr>
          <a:xfrm>
            <a:off x="2205450" y="430935"/>
            <a:ext cx="8112798" cy="461665"/>
          </a:xfrm>
          <a:prstGeom prst="rect">
            <a:avLst/>
          </a:prstGeom>
          <a:noFill/>
        </p:spPr>
        <p:txBody>
          <a:bodyPr wrap="none" lIns="0" tIns="0" rIns="0" bIns="0" rtlCol="0">
            <a:spAutoFit/>
          </a:bodyPr>
          <a:lstStyle/>
          <a:p>
            <a:pPr algn="ctr"/>
            <a:r>
              <a:rPr lang="zh-CN" altLang="en-US" sz="3000" b="1" dirty="0">
                <a:solidFill>
                  <a:schemeClr val="accent1"/>
                </a:solidFill>
                <a:latin typeface="+mj-ea"/>
                <a:ea typeface="+mj-ea"/>
              </a:rPr>
              <a:t>单变量访问序模式的四种可能有害数据竞争缺陷</a:t>
            </a:r>
          </a:p>
        </p:txBody>
      </p:sp>
      <p:grpSp>
        <p:nvGrpSpPr>
          <p:cNvPr id="3" name="组合 2">
            <a:extLst>
              <a:ext uri="{FF2B5EF4-FFF2-40B4-BE49-F238E27FC236}">
                <a16:creationId xmlns:a16="http://schemas.microsoft.com/office/drawing/2014/main" id="{D66605EF-7648-485B-AF0B-84E5DCA0C4E4}"/>
              </a:ext>
            </a:extLst>
          </p:cNvPr>
          <p:cNvGrpSpPr/>
          <p:nvPr/>
        </p:nvGrpSpPr>
        <p:grpSpPr>
          <a:xfrm>
            <a:off x="5883143" y="910086"/>
            <a:ext cx="425713" cy="442041"/>
            <a:chOff x="5823870" y="1767426"/>
            <a:chExt cx="425713" cy="442041"/>
          </a:xfrm>
        </p:grpSpPr>
        <p:grpSp>
          <p:nvGrpSpPr>
            <p:cNvPr id="4" name="组合 3">
              <a:extLst>
                <a:ext uri="{FF2B5EF4-FFF2-40B4-BE49-F238E27FC236}">
                  <a16:creationId xmlns:a16="http://schemas.microsoft.com/office/drawing/2014/main" id="{6A9AEFF7-42EB-491C-B54D-45CB455185C8}"/>
                </a:ext>
              </a:extLst>
            </p:cNvPr>
            <p:cNvGrpSpPr>
              <a:grpSpLocks noChangeAspect="1"/>
            </p:cNvGrpSpPr>
            <p:nvPr/>
          </p:nvGrpSpPr>
          <p:grpSpPr bwMode="auto">
            <a:xfrm rot="18923445">
              <a:off x="5963891" y="1767426"/>
              <a:ext cx="285692" cy="285786"/>
              <a:chOff x="14101" y="4437"/>
              <a:chExt cx="3056" cy="3057"/>
            </a:xfrm>
          </p:grpSpPr>
          <p:sp>
            <p:nvSpPr>
              <p:cNvPr id="8" name="任意多边形: 形状 7">
                <a:extLst>
                  <a:ext uri="{FF2B5EF4-FFF2-40B4-BE49-F238E27FC236}">
                    <a16:creationId xmlns:a16="http://schemas.microsoft.com/office/drawing/2014/main" id="{F20CC700-4CFB-43E8-9772-BA0FFD5E981E}"/>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9" name="任意多边形: 形状 8">
                <a:extLst>
                  <a:ext uri="{FF2B5EF4-FFF2-40B4-BE49-F238E27FC236}">
                    <a16:creationId xmlns:a16="http://schemas.microsoft.com/office/drawing/2014/main" id="{2B41A229-89A2-4234-B929-BE1726947059}"/>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5" name="组合 4">
              <a:extLst>
                <a:ext uri="{FF2B5EF4-FFF2-40B4-BE49-F238E27FC236}">
                  <a16:creationId xmlns:a16="http://schemas.microsoft.com/office/drawing/2014/main" id="{513CC5A4-BE76-4ED3-8CE9-646A0BA46641}"/>
                </a:ext>
              </a:extLst>
            </p:cNvPr>
            <p:cNvGrpSpPr>
              <a:grpSpLocks noChangeAspect="1"/>
            </p:cNvGrpSpPr>
            <p:nvPr/>
          </p:nvGrpSpPr>
          <p:grpSpPr bwMode="auto">
            <a:xfrm rot="18923445">
              <a:off x="5823870" y="1809585"/>
              <a:ext cx="399751" cy="399882"/>
              <a:chOff x="14101" y="4437"/>
              <a:chExt cx="3056" cy="3057"/>
            </a:xfrm>
          </p:grpSpPr>
          <p:sp>
            <p:nvSpPr>
              <p:cNvPr id="6" name="任意多边形: 形状 5">
                <a:extLst>
                  <a:ext uri="{FF2B5EF4-FFF2-40B4-BE49-F238E27FC236}">
                    <a16:creationId xmlns:a16="http://schemas.microsoft.com/office/drawing/2014/main" id="{1086D096-AB2E-4290-B7C6-87D7D47BC312}"/>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7" name="任意多边形: 形状 6">
                <a:extLst>
                  <a:ext uri="{FF2B5EF4-FFF2-40B4-BE49-F238E27FC236}">
                    <a16:creationId xmlns:a16="http://schemas.microsoft.com/office/drawing/2014/main" id="{71219759-01EE-4542-8E28-F1E1C4E5570C}"/>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grpSp>
        <p:nvGrpSpPr>
          <p:cNvPr id="21" name="组合 20">
            <a:extLst>
              <a:ext uri="{FF2B5EF4-FFF2-40B4-BE49-F238E27FC236}">
                <a16:creationId xmlns:a16="http://schemas.microsoft.com/office/drawing/2014/main" id="{81C56DDF-FCB8-46C2-7995-446660C465F6}"/>
              </a:ext>
            </a:extLst>
          </p:cNvPr>
          <p:cNvGrpSpPr/>
          <p:nvPr/>
        </p:nvGrpSpPr>
        <p:grpSpPr>
          <a:xfrm>
            <a:off x="666784" y="1475034"/>
            <a:ext cx="2478847" cy="4664857"/>
            <a:chOff x="666784" y="1475034"/>
            <a:chExt cx="2478847" cy="4664857"/>
          </a:xfrm>
        </p:grpSpPr>
        <p:sp>
          <p:nvSpPr>
            <p:cNvPr id="16" name="矩形: 圆角 15">
              <a:extLst>
                <a:ext uri="{FF2B5EF4-FFF2-40B4-BE49-F238E27FC236}">
                  <a16:creationId xmlns:a16="http://schemas.microsoft.com/office/drawing/2014/main" id="{AA465E1E-7B87-4E87-B0F8-595A63326D9C}"/>
                </a:ext>
              </a:extLst>
            </p:cNvPr>
            <p:cNvSpPr/>
            <p:nvPr/>
          </p:nvSpPr>
          <p:spPr>
            <a:xfrm>
              <a:off x="666784" y="1475034"/>
              <a:ext cx="2478847" cy="3127446"/>
            </a:xfrm>
            <a:prstGeom prst="roundRect">
              <a:avLst>
                <a:gd name="adj" fmla="val 7402"/>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60" name="文本框 59">
              <a:extLst>
                <a:ext uri="{FF2B5EF4-FFF2-40B4-BE49-F238E27FC236}">
                  <a16:creationId xmlns:a16="http://schemas.microsoft.com/office/drawing/2014/main" id="{352121D8-C95B-4072-B84A-B0FBFDFF1341}"/>
                </a:ext>
              </a:extLst>
            </p:cNvPr>
            <p:cNvSpPr txBox="1"/>
            <p:nvPr/>
          </p:nvSpPr>
          <p:spPr>
            <a:xfrm>
              <a:off x="1473621" y="2070903"/>
              <a:ext cx="809261" cy="230832"/>
            </a:xfrm>
            <a:prstGeom prst="rect">
              <a:avLst/>
            </a:prstGeom>
            <a:noFill/>
          </p:spPr>
          <p:txBody>
            <a:bodyPr wrap="none" lIns="0" tIns="0" rIns="0" bIns="0" rtlCol="0">
              <a:spAutoFit/>
            </a:bodyPr>
            <a:lstStyle/>
            <a:p>
              <a:pPr algn="ctr"/>
              <a:r>
                <a:rPr lang="en-US" altLang="zh-CN" sz="1500" dirty="0">
                  <a:solidFill>
                    <a:schemeClr val="bg1"/>
                  </a:solidFill>
                </a:rPr>
                <a:t>R-&gt;W-&gt;R</a:t>
              </a:r>
              <a:endParaRPr lang="zh-CN" altLang="en-US" sz="1500" dirty="0">
                <a:solidFill>
                  <a:schemeClr val="bg1"/>
                </a:solidFill>
              </a:endParaRPr>
            </a:p>
          </p:txBody>
        </p:sp>
        <p:sp>
          <p:nvSpPr>
            <p:cNvPr id="61" name="文本框 60">
              <a:extLst>
                <a:ext uri="{FF2B5EF4-FFF2-40B4-BE49-F238E27FC236}">
                  <a16:creationId xmlns:a16="http://schemas.microsoft.com/office/drawing/2014/main" id="{44C68E9E-EE75-4858-8438-D21C4F9DEBDF}"/>
                </a:ext>
              </a:extLst>
            </p:cNvPr>
            <p:cNvSpPr txBox="1"/>
            <p:nvPr/>
          </p:nvSpPr>
          <p:spPr>
            <a:xfrm>
              <a:off x="755983" y="2437172"/>
              <a:ext cx="2327200" cy="1691553"/>
            </a:xfrm>
            <a:prstGeom prst="rect">
              <a:avLst/>
            </a:prstGeom>
            <a:noFill/>
          </p:spPr>
          <p:txBody>
            <a:bodyPr wrap="square" lIns="0" tIns="0" rIns="0" bIns="0" rtlCol="0">
              <a:spAutoFit/>
            </a:bodyPr>
            <a:lstStyle/>
            <a:p>
              <a:pPr>
                <a:lnSpc>
                  <a:spcPct val="125000"/>
                </a:lnSpc>
              </a:pPr>
              <a:r>
                <a:rPr lang="zh-CN" altLang="en-US" sz="1500" dirty="0">
                  <a:solidFill>
                    <a:schemeClr val="bg1"/>
                  </a:solidFill>
                  <a:latin typeface="+mn-ea"/>
                </a:rPr>
                <a:t>    </a:t>
              </a:r>
              <a:r>
                <a:rPr lang="en-US" altLang="zh-CN" sz="1500" dirty="0">
                  <a:solidFill>
                    <a:schemeClr val="bg1"/>
                  </a:solidFill>
                  <a:latin typeface="+mn-ea"/>
                </a:rPr>
                <a:t>p</a:t>
              </a:r>
              <a:r>
                <a:rPr lang="zh-CN" altLang="en-US" sz="1500" dirty="0">
                  <a:solidFill>
                    <a:schemeClr val="bg1"/>
                  </a:solidFill>
                  <a:latin typeface="+mn-ea"/>
                </a:rPr>
                <a:t>访问和</a:t>
              </a:r>
              <a:r>
                <a:rPr lang="en-US" altLang="zh-CN" sz="1500" dirty="0">
                  <a:solidFill>
                    <a:schemeClr val="bg1"/>
                  </a:solidFill>
                  <a:latin typeface="+mn-ea"/>
                </a:rPr>
                <a:t>c</a:t>
              </a:r>
              <a:r>
                <a:rPr lang="zh-CN" altLang="en-US" sz="1500" dirty="0">
                  <a:solidFill>
                    <a:schemeClr val="bg1"/>
                  </a:solidFill>
                  <a:latin typeface="+mn-ea"/>
                </a:rPr>
                <a:t>访问预期读到相同的</a:t>
              </a:r>
              <a:r>
                <a:rPr lang="en-US" altLang="zh-CN" sz="1500" dirty="0">
                  <a:solidFill>
                    <a:schemeClr val="bg1"/>
                  </a:solidFill>
                  <a:latin typeface="+mn-ea"/>
                </a:rPr>
                <a:t>x</a:t>
              </a:r>
              <a:r>
                <a:rPr lang="zh-CN" altLang="en-US" sz="1500" dirty="0">
                  <a:solidFill>
                    <a:schemeClr val="bg1"/>
                  </a:solidFill>
                  <a:latin typeface="+mn-ea"/>
                </a:rPr>
                <a:t>，而并发流</a:t>
              </a:r>
              <a:r>
                <a:rPr lang="en-US" altLang="zh-CN" sz="1500" dirty="0">
                  <a:solidFill>
                    <a:schemeClr val="bg1"/>
                  </a:solidFill>
                  <a:latin typeface="+mn-ea"/>
                </a:rPr>
                <a:t>2</a:t>
              </a:r>
              <a:r>
                <a:rPr lang="zh-CN" altLang="en-US" sz="1500" dirty="0">
                  <a:solidFill>
                    <a:schemeClr val="bg1"/>
                  </a:solidFill>
                  <a:latin typeface="+mn-ea"/>
                </a:rPr>
                <a:t>的抢占导致这种预期被破坏．在实际程序中，程序员往往对同一个并发流中的数据存在一定假设。</a:t>
              </a:r>
            </a:p>
          </p:txBody>
        </p:sp>
        <p:grpSp>
          <p:nvGrpSpPr>
            <p:cNvPr id="108" name="组合 107">
              <a:extLst>
                <a:ext uri="{FF2B5EF4-FFF2-40B4-BE49-F238E27FC236}">
                  <a16:creationId xmlns:a16="http://schemas.microsoft.com/office/drawing/2014/main" id="{A0196B02-4CFC-487B-A2BD-4C292E2DC5B1}"/>
                </a:ext>
              </a:extLst>
            </p:cNvPr>
            <p:cNvGrpSpPr/>
            <p:nvPr/>
          </p:nvGrpSpPr>
          <p:grpSpPr>
            <a:xfrm>
              <a:off x="1693752" y="1646318"/>
              <a:ext cx="360000" cy="359997"/>
              <a:chOff x="1911150" y="2008722"/>
              <a:chExt cx="300000" cy="284998"/>
            </a:xfrm>
          </p:grpSpPr>
          <p:sp>
            <p:nvSpPr>
              <p:cNvPr id="101" name="任意多边形: 形状 100">
                <a:extLst>
                  <a:ext uri="{FF2B5EF4-FFF2-40B4-BE49-F238E27FC236}">
                    <a16:creationId xmlns:a16="http://schemas.microsoft.com/office/drawing/2014/main" id="{CCC68C7E-F612-4DEF-9DDE-E6A8D932C541}"/>
                  </a:ext>
                </a:extLst>
              </p:cNvPr>
              <p:cNvSpPr/>
              <p:nvPr/>
            </p:nvSpPr>
            <p:spPr>
              <a:xfrm>
                <a:off x="1956150" y="2053720"/>
                <a:ext cx="210000" cy="240000"/>
              </a:xfrm>
              <a:custGeom>
                <a:avLst/>
                <a:gdLst>
                  <a:gd name="connsiteX0" fmla="*/ 105000 w 210000"/>
                  <a:gd name="connsiteY0" fmla="*/ 0 h 240000"/>
                  <a:gd name="connsiteX1" fmla="*/ 210000 w 210000"/>
                  <a:gd name="connsiteY1" fmla="*/ 60000 h 240000"/>
                  <a:gd name="connsiteX2" fmla="*/ 210000 w 210000"/>
                  <a:gd name="connsiteY2" fmla="*/ 180000 h 240000"/>
                  <a:gd name="connsiteX3" fmla="*/ 105000 w 210000"/>
                  <a:gd name="connsiteY3" fmla="*/ 240000 h 240000"/>
                  <a:gd name="connsiteX4" fmla="*/ 0 w 210000"/>
                  <a:gd name="connsiteY4" fmla="*/ 180000 h 240000"/>
                  <a:gd name="connsiteX5" fmla="*/ 0 w 210000"/>
                  <a:gd name="connsiteY5" fmla="*/ 60000 h 240000"/>
                  <a:gd name="connsiteX6" fmla="*/ 105000 w 210000"/>
                  <a:gd name="connsiteY6" fmla="*/ 0 h 2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000" h="240000">
                    <a:moveTo>
                      <a:pt x="105000" y="0"/>
                    </a:moveTo>
                    <a:lnTo>
                      <a:pt x="210000" y="60000"/>
                    </a:lnTo>
                    <a:lnTo>
                      <a:pt x="210000" y="180000"/>
                    </a:lnTo>
                    <a:lnTo>
                      <a:pt x="105000" y="240000"/>
                    </a:lnTo>
                    <a:lnTo>
                      <a:pt x="0" y="180000"/>
                    </a:lnTo>
                    <a:lnTo>
                      <a:pt x="0" y="60000"/>
                    </a:lnTo>
                    <a:lnTo>
                      <a:pt x="105000" y="0"/>
                    </a:lnTo>
                    <a:close/>
                  </a:path>
                </a:pathLst>
              </a:custGeom>
              <a:noFill/>
              <a:ln w="29369" cap="flat">
                <a:solidFill>
                  <a:schemeClr val="bg2"/>
                </a:solidFill>
                <a:prstDash val="solid"/>
                <a:round/>
              </a:ln>
            </p:spPr>
            <p:txBody>
              <a:bodyPr rtlCol="0" anchor="ctr">
                <a:spAutoFit/>
              </a:bodyPr>
              <a:lstStyle/>
              <a:p>
                <a:endParaRPr lang="zh-CN" altLang="en-US"/>
              </a:p>
            </p:txBody>
          </p:sp>
          <p:sp>
            <p:nvSpPr>
              <p:cNvPr id="102" name="任意多边形: 形状 101">
                <a:extLst>
                  <a:ext uri="{FF2B5EF4-FFF2-40B4-BE49-F238E27FC236}">
                    <a16:creationId xmlns:a16="http://schemas.microsoft.com/office/drawing/2014/main" id="{AB50B7D1-08EA-4841-86C6-F6FDD30BC000}"/>
                  </a:ext>
                </a:extLst>
              </p:cNvPr>
              <p:cNvSpPr/>
              <p:nvPr/>
            </p:nvSpPr>
            <p:spPr>
              <a:xfrm>
                <a:off x="2061150" y="2008722"/>
                <a:ext cx="7500" cy="45000"/>
              </a:xfrm>
              <a:custGeom>
                <a:avLst/>
                <a:gdLst>
                  <a:gd name="connsiteX0" fmla="*/ 0 w 7500"/>
                  <a:gd name="connsiteY0" fmla="*/ 0 h 45000"/>
                  <a:gd name="connsiteX1" fmla="*/ 0 w 7500"/>
                  <a:gd name="connsiteY1" fmla="*/ 45000 h 45000"/>
                </a:gdLst>
                <a:ahLst/>
                <a:cxnLst>
                  <a:cxn ang="0">
                    <a:pos x="connsiteX0" y="connsiteY0"/>
                  </a:cxn>
                  <a:cxn ang="0">
                    <a:pos x="connsiteX1" y="connsiteY1"/>
                  </a:cxn>
                </a:cxnLst>
                <a:rect l="l" t="t" r="r" b="b"/>
                <a:pathLst>
                  <a:path w="7500" h="45000">
                    <a:moveTo>
                      <a:pt x="0" y="0"/>
                    </a:moveTo>
                    <a:lnTo>
                      <a:pt x="0" y="45000"/>
                    </a:lnTo>
                  </a:path>
                </a:pathLst>
              </a:custGeom>
              <a:noFill/>
              <a:ln w="29369" cap="rnd">
                <a:solidFill>
                  <a:schemeClr val="bg2"/>
                </a:solidFill>
                <a:prstDash val="solid"/>
                <a:round/>
              </a:ln>
            </p:spPr>
            <p:txBody>
              <a:bodyPr rtlCol="0" anchor="ctr">
                <a:spAutoFit/>
              </a:bodyPr>
              <a:lstStyle/>
              <a:p>
                <a:endParaRPr lang="zh-CN" altLang="en-US"/>
              </a:p>
            </p:txBody>
          </p:sp>
          <p:sp>
            <p:nvSpPr>
              <p:cNvPr id="103" name="任意多边形: 形状 102">
                <a:extLst>
                  <a:ext uri="{FF2B5EF4-FFF2-40B4-BE49-F238E27FC236}">
                    <a16:creationId xmlns:a16="http://schemas.microsoft.com/office/drawing/2014/main" id="{DF41535A-A5CB-42B1-935D-FCE87D7C6861}"/>
                  </a:ext>
                </a:extLst>
              </p:cNvPr>
              <p:cNvSpPr/>
              <p:nvPr/>
            </p:nvSpPr>
            <p:spPr>
              <a:xfrm>
                <a:off x="1956150" y="2113722"/>
                <a:ext cx="210000" cy="60000"/>
              </a:xfrm>
              <a:custGeom>
                <a:avLst/>
                <a:gdLst>
                  <a:gd name="connsiteX0" fmla="*/ 0 w 210000"/>
                  <a:gd name="connsiteY0" fmla="*/ 0 h 60000"/>
                  <a:gd name="connsiteX1" fmla="*/ 105000 w 210000"/>
                  <a:gd name="connsiteY1" fmla="*/ 60000 h 60000"/>
                  <a:gd name="connsiteX2" fmla="*/ 210000 w 210000"/>
                  <a:gd name="connsiteY2" fmla="*/ 0 h 60000"/>
                </a:gdLst>
                <a:ahLst/>
                <a:cxnLst>
                  <a:cxn ang="0">
                    <a:pos x="connsiteX0" y="connsiteY0"/>
                  </a:cxn>
                  <a:cxn ang="0">
                    <a:pos x="connsiteX1" y="connsiteY1"/>
                  </a:cxn>
                  <a:cxn ang="0">
                    <a:pos x="connsiteX2" y="connsiteY2"/>
                  </a:cxn>
                </a:cxnLst>
                <a:rect l="l" t="t" r="r" b="b"/>
                <a:pathLst>
                  <a:path w="210000" h="60000">
                    <a:moveTo>
                      <a:pt x="0" y="0"/>
                    </a:moveTo>
                    <a:lnTo>
                      <a:pt x="105000" y="60000"/>
                    </a:lnTo>
                    <a:lnTo>
                      <a:pt x="210000" y="0"/>
                    </a:lnTo>
                  </a:path>
                </a:pathLst>
              </a:custGeom>
              <a:noFill/>
              <a:ln w="29369" cap="rnd">
                <a:solidFill>
                  <a:schemeClr val="bg2"/>
                </a:solidFill>
                <a:prstDash val="solid"/>
                <a:round/>
              </a:ln>
            </p:spPr>
            <p:txBody>
              <a:bodyPr rtlCol="0" anchor="ctr">
                <a:spAutoFit/>
              </a:bodyPr>
              <a:lstStyle/>
              <a:p>
                <a:endParaRPr lang="zh-CN" altLang="en-US"/>
              </a:p>
            </p:txBody>
          </p:sp>
          <p:sp>
            <p:nvSpPr>
              <p:cNvPr id="104" name="任意多边形: 形状 103">
                <a:extLst>
                  <a:ext uri="{FF2B5EF4-FFF2-40B4-BE49-F238E27FC236}">
                    <a16:creationId xmlns:a16="http://schemas.microsoft.com/office/drawing/2014/main" id="{223C5CF1-00A8-4AEE-A114-622A0E0925EB}"/>
                  </a:ext>
                </a:extLst>
              </p:cNvPr>
              <p:cNvSpPr/>
              <p:nvPr/>
            </p:nvSpPr>
            <p:spPr>
              <a:xfrm>
                <a:off x="2166150" y="2233722"/>
                <a:ext cx="45000" cy="22500"/>
              </a:xfrm>
              <a:custGeom>
                <a:avLst/>
                <a:gdLst>
                  <a:gd name="connsiteX0" fmla="*/ 0 w 45000"/>
                  <a:gd name="connsiteY0" fmla="*/ 0 h 22500"/>
                  <a:gd name="connsiteX1" fmla="*/ 45000 w 45000"/>
                  <a:gd name="connsiteY1" fmla="*/ 22500 h 22500"/>
                </a:gdLst>
                <a:ahLst/>
                <a:cxnLst>
                  <a:cxn ang="0">
                    <a:pos x="connsiteX0" y="connsiteY0"/>
                  </a:cxn>
                  <a:cxn ang="0">
                    <a:pos x="connsiteX1" y="connsiteY1"/>
                  </a:cxn>
                </a:cxnLst>
                <a:rect l="l" t="t" r="r" b="b"/>
                <a:pathLst>
                  <a:path w="45000" h="22500">
                    <a:moveTo>
                      <a:pt x="0" y="0"/>
                    </a:moveTo>
                    <a:lnTo>
                      <a:pt x="45000" y="22500"/>
                    </a:lnTo>
                  </a:path>
                </a:pathLst>
              </a:custGeom>
              <a:noFill/>
              <a:ln w="29369" cap="rnd">
                <a:solidFill>
                  <a:schemeClr val="bg2"/>
                </a:solidFill>
                <a:prstDash val="solid"/>
                <a:round/>
              </a:ln>
            </p:spPr>
            <p:txBody>
              <a:bodyPr rtlCol="0" anchor="ctr">
                <a:spAutoFit/>
              </a:bodyPr>
              <a:lstStyle/>
              <a:p>
                <a:endParaRPr lang="zh-CN" altLang="en-US"/>
              </a:p>
            </p:txBody>
          </p:sp>
          <p:sp>
            <p:nvSpPr>
              <p:cNvPr id="105" name="任意多边形: 形状 104">
                <a:extLst>
                  <a:ext uri="{FF2B5EF4-FFF2-40B4-BE49-F238E27FC236}">
                    <a16:creationId xmlns:a16="http://schemas.microsoft.com/office/drawing/2014/main" id="{BC962783-A096-4E9A-9045-F8EDC68DB26E}"/>
                  </a:ext>
                </a:extLst>
              </p:cNvPr>
              <p:cNvSpPr/>
              <p:nvPr/>
            </p:nvSpPr>
            <p:spPr>
              <a:xfrm>
                <a:off x="1911150" y="2233722"/>
                <a:ext cx="45000" cy="22500"/>
              </a:xfrm>
              <a:custGeom>
                <a:avLst/>
                <a:gdLst>
                  <a:gd name="connsiteX0" fmla="*/ 0 w 45000"/>
                  <a:gd name="connsiteY0" fmla="*/ 22500 h 22500"/>
                  <a:gd name="connsiteX1" fmla="*/ 45000 w 45000"/>
                  <a:gd name="connsiteY1" fmla="*/ 0 h 22500"/>
                </a:gdLst>
                <a:ahLst/>
                <a:cxnLst>
                  <a:cxn ang="0">
                    <a:pos x="connsiteX0" y="connsiteY0"/>
                  </a:cxn>
                  <a:cxn ang="0">
                    <a:pos x="connsiteX1" y="connsiteY1"/>
                  </a:cxn>
                </a:cxnLst>
                <a:rect l="l" t="t" r="r" b="b"/>
                <a:pathLst>
                  <a:path w="45000" h="22500">
                    <a:moveTo>
                      <a:pt x="0" y="22500"/>
                    </a:moveTo>
                    <a:lnTo>
                      <a:pt x="45000" y="0"/>
                    </a:lnTo>
                  </a:path>
                </a:pathLst>
              </a:custGeom>
              <a:noFill/>
              <a:ln w="29369" cap="rnd">
                <a:solidFill>
                  <a:schemeClr val="bg2"/>
                </a:solidFill>
                <a:prstDash val="solid"/>
                <a:round/>
              </a:ln>
            </p:spPr>
            <p:txBody>
              <a:bodyPr rtlCol="0" anchor="ctr">
                <a:spAutoFit/>
              </a:bodyPr>
              <a:lstStyle/>
              <a:p>
                <a:endParaRPr lang="zh-CN" altLang="en-US"/>
              </a:p>
            </p:txBody>
          </p:sp>
          <p:sp>
            <p:nvSpPr>
              <p:cNvPr id="106" name="任意多边形: 形状 105">
                <a:extLst>
                  <a:ext uri="{FF2B5EF4-FFF2-40B4-BE49-F238E27FC236}">
                    <a16:creationId xmlns:a16="http://schemas.microsoft.com/office/drawing/2014/main" id="{69AC4103-8272-4D8A-BCC1-F6D5306D872E}"/>
                  </a:ext>
                </a:extLst>
              </p:cNvPr>
              <p:cNvSpPr/>
              <p:nvPr/>
            </p:nvSpPr>
            <p:spPr>
              <a:xfrm>
                <a:off x="2061150" y="2173719"/>
                <a:ext cx="7500" cy="120000"/>
              </a:xfrm>
              <a:custGeom>
                <a:avLst/>
                <a:gdLst>
                  <a:gd name="connsiteX0" fmla="*/ 0 w 7500"/>
                  <a:gd name="connsiteY0" fmla="*/ 0 h 120000"/>
                  <a:gd name="connsiteX1" fmla="*/ 0 w 7500"/>
                  <a:gd name="connsiteY1" fmla="*/ 120000 h 120000"/>
                </a:gdLst>
                <a:ahLst/>
                <a:cxnLst>
                  <a:cxn ang="0">
                    <a:pos x="connsiteX0" y="connsiteY0"/>
                  </a:cxn>
                  <a:cxn ang="0">
                    <a:pos x="connsiteX1" y="connsiteY1"/>
                  </a:cxn>
                </a:cxnLst>
                <a:rect l="l" t="t" r="r" b="b"/>
                <a:pathLst>
                  <a:path w="7500" h="120000">
                    <a:moveTo>
                      <a:pt x="0" y="0"/>
                    </a:moveTo>
                    <a:lnTo>
                      <a:pt x="0" y="120000"/>
                    </a:lnTo>
                  </a:path>
                </a:pathLst>
              </a:custGeom>
              <a:noFill/>
              <a:ln w="29369" cap="rnd">
                <a:solidFill>
                  <a:schemeClr val="bg2"/>
                </a:solidFill>
                <a:prstDash val="solid"/>
                <a:round/>
              </a:ln>
            </p:spPr>
            <p:txBody>
              <a:bodyPr rtlCol="0" anchor="ctr">
                <a:spAutoFit/>
              </a:bodyPr>
              <a:lstStyle/>
              <a:p>
                <a:endParaRPr lang="zh-CN" altLang="en-US"/>
              </a:p>
            </p:txBody>
          </p:sp>
          <p:sp>
            <p:nvSpPr>
              <p:cNvPr id="107" name="任意多边形: 形状 106">
                <a:extLst>
                  <a:ext uri="{FF2B5EF4-FFF2-40B4-BE49-F238E27FC236}">
                    <a16:creationId xmlns:a16="http://schemas.microsoft.com/office/drawing/2014/main" id="{26A831BA-0E36-4868-95F1-01E1DBAA7F83}"/>
                  </a:ext>
                </a:extLst>
              </p:cNvPr>
              <p:cNvSpPr/>
              <p:nvPr/>
            </p:nvSpPr>
            <p:spPr>
              <a:xfrm>
                <a:off x="1956150" y="2083718"/>
                <a:ext cx="210000" cy="210000"/>
              </a:xfrm>
              <a:custGeom>
                <a:avLst/>
                <a:gdLst>
                  <a:gd name="connsiteX0" fmla="*/ 157500 w 210000"/>
                  <a:gd name="connsiteY0" fmla="*/ 0 h 210000"/>
                  <a:gd name="connsiteX1" fmla="*/ 210000 w 210000"/>
                  <a:gd name="connsiteY1" fmla="*/ 30000 h 210000"/>
                  <a:gd name="connsiteX2" fmla="*/ 210000 w 210000"/>
                  <a:gd name="connsiteY2" fmla="*/ 90000 h 210000"/>
                  <a:gd name="connsiteX3" fmla="*/ 52500 w 210000"/>
                  <a:gd name="connsiteY3" fmla="*/ 0 h 210000"/>
                  <a:gd name="connsiteX4" fmla="*/ 0 w 210000"/>
                  <a:gd name="connsiteY4" fmla="*/ 30000 h 210000"/>
                  <a:gd name="connsiteX5" fmla="*/ 0 w 210000"/>
                  <a:gd name="connsiteY5" fmla="*/ 90000 h 210000"/>
                  <a:gd name="connsiteX6" fmla="*/ 52500 w 210000"/>
                  <a:gd name="connsiteY6" fmla="*/ 180000 h 210000"/>
                  <a:gd name="connsiteX7" fmla="*/ 105000 w 210000"/>
                  <a:gd name="connsiteY7" fmla="*/ 210000 h 210000"/>
                  <a:gd name="connsiteX8" fmla="*/ 157500 w 210000"/>
                  <a:gd name="connsiteY8" fmla="*/ 180000 h 2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0000" h="210000">
                    <a:moveTo>
                      <a:pt x="157500" y="0"/>
                    </a:moveTo>
                    <a:lnTo>
                      <a:pt x="210000" y="30000"/>
                    </a:lnTo>
                    <a:lnTo>
                      <a:pt x="210000" y="90000"/>
                    </a:lnTo>
                    <a:moveTo>
                      <a:pt x="52500" y="0"/>
                    </a:moveTo>
                    <a:lnTo>
                      <a:pt x="0" y="30000"/>
                    </a:lnTo>
                    <a:lnTo>
                      <a:pt x="0" y="90000"/>
                    </a:lnTo>
                    <a:moveTo>
                      <a:pt x="52500" y="180000"/>
                    </a:moveTo>
                    <a:lnTo>
                      <a:pt x="105000" y="210000"/>
                    </a:lnTo>
                    <a:lnTo>
                      <a:pt x="157500" y="180000"/>
                    </a:lnTo>
                  </a:path>
                </a:pathLst>
              </a:custGeom>
              <a:noFill/>
              <a:ln w="29369" cap="flat">
                <a:solidFill>
                  <a:schemeClr val="bg2"/>
                </a:solidFill>
                <a:prstDash val="solid"/>
                <a:round/>
              </a:ln>
            </p:spPr>
            <p:txBody>
              <a:bodyPr rtlCol="0" anchor="ctr">
                <a:spAutoFit/>
              </a:bodyPr>
              <a:lstStyle/>
              <a:p>
                <a:endParaRPr lang="zh-CN" altLang="en-US"/>
              </a:p>
            </p:txBody>
          </p:sp>
        </p:grpSp>
        <p:pic>
          <p:nvPicPr>
            <p:cNvPr id="11" name="图片 10">
              <a:extLst>
                <a:ext uri="{FF2B5EF4-FFF2-40B4-BE49-F238E27FC236}">
                  <a16:creationId xmlns:a16="http://schemas.microsoft.com/office/drawing/2014/main" id="{0DAE07D6-DC70-F951-E76C-2EC698B97925}"/>
                </a:ext>
              </a:extLst>
            </p:cNvPr>
            <p:cNvPicPr>
              <a:picLocks noChangeAspect="1"/>
            </p:cNvPicPr>
            <p:nvPr/>
          </p:nvPicPr>
          <p:blipFill>
            <a:blip r:embed="rId2"/>
            <a:stretch>
              <a:fillRect/>
            </a:stretch>
          </p:blipFill>
          <p:spPr>
            <a:xfrm>
              <a:off x="1342435" y="4758573"/>
              <a:ext cx="1314633" cy="1381318"/>
            </a:xfrm>
            <a:prstGeom prst="rect">
              <a:avLst/>
            </a:prstGeom>
          </p:spPr>
        </p:pic>
      </p:grpSp>
      <p:grpSp>
        <p:nvGrpSpPr>
          <p:cNvPr id="27" name="组合 26">
            <a:extLst>
              <a:ext uri="{FF2B5EF4-FFF2-40B4-BE49-F238E27FC236}">
                <a16:creationId xmlns:a16="http://schemas.microsoft.com/office/drawing/2014/main" id="{40145823-70A9-4CEE-69A4-BCF4C835D08F}"/>
              </a:ext>
            </a:extLst>
          </p:cNvPr>
          <p:cNvGrpSpPr/>
          <p:nvPr/>
        </p:nvGrpSpPr>
        <p:grpSpPr>
          <a:xfrm>
            <a:off x="3463905" y="1467379"/>
            <a:ext cx="2566981" cy="4573485"/>
            <a:chOff x="3444958" y="1482960"/>
            <a:chExt cx="2566981" cy="4573485"/>
          </a:xfrm>
        </p:grpSpPr>
        <p:sp>
          <p:nvSpPr>
            <p:cNvPr id="57" name="矩形: 圆角 56">
              <a:extLst>
                <a:ext uri="{FF2B5EF4-FFF2-40B4-BE49-F238E27FC236}">
                  <a16:creationId xmlns:a16="http://schemas.microsoft.com/office/drawing/2014/main" id="{92CA556E-24EE-49F9-A0B9-56BC74BC2D94}"/>
                </a:ext>
              </a:extLst>
            </p:cNvPr>
            <p:cNvSpPr/>
            <p:nvPr/>
          </p:nvSpPr>
          <p:spPr>
            <a:xfrm>
              <a:off x="3444958" y="1482960"/>
              <a:ext cx="2566981" cy="3127446"/>
            </a:xfrm>
            <a:prstGeom prst="roundRect">
              <a:avLst>
                <a:gd name="adj" fmla="val 7402"/>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grpSp>
          <p:nvGrpSpPr>
            <p:cNvPr id="26" name="组合 25">
              <a:extLst>
                <a:ext uri="{FF2B5EF4-FFF2-40B4-BE49-F238E27FC236}">
                  <a16:creationId xmlns:a16="http://schemas.microsoft.com/office/drawing/2014/main" id="{91AF902F-236D-DD9C-2608-7095BEE46316}"/>
                </a:ext>
              </a:extLst>
            </p:cNvPr>
            <p:cNvGrpSpPr/>
            <p:nvPr/>
          </p:nvGrpSpPr>
          <p:grpSpPr>
            <a:xfrm>
              <a:off x="3625221" y="1547680"/>
              <a:ext cx="2327200" cy="4508765"/>
              <a:chOff x="3651721" y="1617652"/>
              <a:chExt cx="2327200" cy="4508765"/>
            </a:xfrm>
          </p:grpSpPr>
          <p:grpSp>
            <p:nvGrpSpPr>
              <p:cNvPr id="109" name="组合 108">
                <a:extLst>
                  <a:ext uri="{FF2B5EF4-FFF2-40B4-BE49-F238E27FC236}">
                    <a16:creationId xmlns:a16="http://schemas.microsoft.com/office/drawing/2014/main" id="{737EC13A-A355-46C5-88E5-9EC2AFA79F28}"/>
                  </a:ext>
                </a:extLst>
              </p:cNvPr>
              <p:cNvGrpSpPr/>
              <p:nvPr/>
            </p:nvGrpSpPr>
            <p:grpSpPr>
              <a:xfrm>
                <a:off x="4590321" y="1617652"/>
                <a:ext cx="360000" cy="360000"/>
                <a:chOff x="4537910" y="1959522"/>
                <a:chExt cx="360000" cy="360000"/>
              </a:xfrm>
            </p:grpSpPr>
            <p:sp>
              <p:nvSpPr>
                <p:cNvPr id="78" name="任意多边形: 形状 77">
                  <a:extLst>
                    <a:ext uri="{FF2B5EF4-FFF2-40B4-BE49-F238E27FC236}">
                      <a16:creationId xmlns:a16="http://schemas.microsoft.com/office/drawing/2014/main" id="{27669E72-936A-4FD9-8BA8-FC1F9A341AAE}"/>
                    </a:ext>
                  </a:extLst>
                </p:cNvPr>
                <p:cNvSpPr/>
                <p:nvPr/>
              </p:nvSpPr>
              <p:spPr>
                <a:xfrm>
                  <a:off x="4537910" y="1959522"/>
                  <a:ext cx="360000" cy="360000"/>
                </a:xfrm>
                <a:custGeom>
                  <a:avLst/>
                  <a:gdLst>
                    <a:gd name="connsiteX0" fmla="*/ 0 w 360000"/>
                    <a:gd name="connsiteY0" fmla="*/ 0 h 360000"/>
                    <a:gd name="connsiteX1" fmla="*/ 360000 w 360000"/>
                    <a:gd name="connsiteY1" fmla="*/ 0 h 360000"/>
                    <a:gd name="connsiteX2" fmla="*/ 360000 w 360000"/>
                    <a:gd name="connsiteY2" fmla="*/ 360000 h 360000"/>
                    <a:gd name="connsiteX3" fmla="*/ 0 w 360000"/>
                    <a:gd name="connsiteY3" fmla="*/ 360000 h 360000"/>
                  </a:gdLst>
                  <a:ahLst/>
                  <a:cxnLst>
                    <a:cxn ang="0">
                      <a:pos x="connsiteX0" y="connsiteY0"/>
                    </a:cxn>
                    <a:cxn ang="0">
                      <a:pos x="connsiteX1" y="connsiteY1"/>
                    </a:cxn>
                    <a:cxn ang="0">
                      <a:pos x="connsiteX2" y="connsiteY2"/>
                    </a:cxn>
                    <a:cxn ang="0">
                      <a:pos x="connsiteX3" y="connsiteY3"/>
                    </a:cxn>
                  </a:cxnLst>
                  <a:rect l="l" t="t" r="r" b="b"/>
                  <a:pathLst>
                    <a:path w="360000" h="360000">
                      <a:moveTo>
                        <a:pt x="0" y="0"/>
                      </a:moveTo>
                      <a:lnTo>
                        <a:pt x="360000" y="0"/>
                      </a:lnTo>
                      <a:lnTo>
                        <a:pt x="360000" y="360000"/>
                      </a:lnTo>
                      <a:lnTo>
                        <a:pt x="0" y="360000"/>
                      </a:lnTo>
                      <a:close/>
                    </a:path>
                  </a:pathLst>
                </a:custGeom>
                <a:solidFill>
                  <a:srgbClr val="FFFFFF">
                    <a:alpha val="1000"/>
                  </a:srgbClr>
                </a:solidFill>
                <a:ln w="7342" cap="flat">
                  <a:noFill/>
                  <a:prstDash val="solid"/>
                  <a:miter/>
                </a:ln>
              </p:spPr>
              <p:txBody>
                <a:bodyPr rtlCol="0" anchor="ctr">
                  <a:spAutoFit/>
                </a:bodyPr>
                <a:lstStyle/>
                <a:p>
                  <a:endParaRPr lang="zh-CN" altLang="en-US"/>
                </a:p>
              </p:txBody>
            </p:sp>
            <p:sp>
              <p:nvSpPr>
                <p:cNvPr id="79" name="任意多边形: 形状 78">
                  <a:extLst>
                    <a:ext uri="{FF2B5EF4-FFF2-40B4-BE49-F238E27FC236}">
                      <a16:creationId xmlns:a16="http://schemas.microsoft.com/office/drawing/2014/main" id="{70854288-6667-49A4-8BAE-C47F3FC224B6}"/>
                    </a:ext>
                  </a:extLst>
                </p:cNvPr>
                <p:cNvSpPr/>
                <p:nvPr/>
              </p:nvSpPr>
              <p:spPr>
                <a:xfrm>
                  <a:off x="4672910" y="1989522"/>
                  <a:ext cx="90000" cy="149529"/>
                </a:xfrm>
                <a:custGeom>
                  <a:avLst/>
                  <a:gdLst>
                    <a:gd name="connsiteX0" fmla="*/ 0 w 90000"/>
                    <a:gd name="connsiteY0" fmla="*/ 149529 h 149529"/>
                    <a:gd name="connsiteX1" fmla="*/ 0 w 90000"/>
                    <a:gd name="connsiteY1" fmla="*/ 45000 h 149529"/>
                    <a:gd name="connsiteX2" fmla="*/ 45000 w 90000"/>
                    <a:gd name="connsiteY2" fmla="*/ 0 h 149529"/>
                    <a:gd name="connsiteX3" fmla="*/ 90000 w 90000"/>
                    <a:gd name="connsiteY3" fmla="*/ 45000 h 149529"/>
                    <a:gd name="connsiteX4" fmla="*/ 90000 w 90000"/>
                    <a:gd name="connsiteY4" fmla="*/ 60043 h 149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 h="149529">
                      <a:moveTo>
                        <a:pt x="0" y="149529"/>
                      </a:moveTo>
                      <a:lnTo>
                        <a:pt x="0" y="45000"/>
                      </a:lnTo>
                      <a:cubicBezTo>
                        <a:pt x="0" y="20147"/>
                        <a:pt x="20147" y="0"/>
                        <a:pt x="45000" y="0"/>
                      </a:cubicBezTo>
                      <a:cubicBezTo>
                        <a:pt x="69853" y="0"/>
                        <a:pt x="90000" y="20147"/>
                        <a:pt x="90000" y="45000"/>
                      </a:cubicBezTo>
                      <a:lnTo>
                        <a:pt x="90000" y="60043"/>
                      </a:lnTo>
                    </a:path>
                  </a:pathLst>
                </a:custGeom>
                <a:noFill/>
                <a:ln w="29369" cap="rnd">
                  <a:solidFill>
                    <a:schemeClr val="bg2"/>
                  </a:solidFill>
                  <a:prstDash val="solid"/>
                  <a:miter/>
                </a:ln>
              </p:spPr>
              <p:txBody>
                <a:bodyPr rtlCol="0" anchor="ctr">
                  <a:spAutoFit/>
                </a:bodyPr>
                <a:lstStyle/>
                <a:p>
                  <a:endParaRPr lang="zh-CN" altLang="en-US"/>
                </a:p>
              </p:txBody>
            </p:sp>
            <p:sp>
              <p:nvSpPr>
                <p:cNvPr id="80" name="任意多边形: 形状 79">
                  <a:extLst>
                    <a:ext uri="{FF2B5EF4-FFF2-40B4-BE49-F238E27FC236}">
                      <a16:creationId xmlns:a16="http://schemas.microsoft.com/office/drawing/2014/main" id="{913A3DCC-9E02-4CCD-A567-89B21FCD720A}"/>
                    </a:ext>
                  </a:extLst>
                </p:cNvPr>
                <p:cNvSpPr/>
                <p:nvPr/>
              </p:nvSpPr>
              <p:spPr>
                <a:xfrm>
                  <a:off x="4672910" y="2139548"/>
                  <a:ext cx="90000" cy="149973"/>
                </a:xfrm>
                <a:custGeom>
                  <a:avLst/>
                  <a:gdLst>
                    <a:gd name="connsiteX0" fmla="*/ 90000 w 90000"/>
                    <a:gd name="connsiteY0" fmla="*/ 0 h 149973"/>
                    <a:gd name="connsiteX1" fmla="*/ 90000 w 90000"/>
                    <a:gd name="connsiteY1" fmla="*/ 104974 h 149973"/>
                    <a:gd name="connsiteX2" fmla="*/ 45000 w 90000"/>
                    <a:gd name="connsiteY2" fmla="*/ 149974 h 149973"/>
                    <a:gd name="connsiteX3" fmla="*/ 0 w 90000"/>
                    <a:gd name="connsiteY3" fmla="*/ 104974 h 149973"/>
                    <a:gd name="connsiteX4" fmla="*/ 0 w 90000"/>
                    <a:gd name="connsiteY4" fmla="*/ 89749 h 1499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00" h="149973">
                      <a:moveTo>
                        <a:pt x="90000" y="0"/>
                      </a:moveTo>
                      <a:lnTo>
                        <a:pt x="90000" y="104974"/>
                      </a:lnTo>
                      <a:cubicBezTo>
                        <a:pt x="90000" y="129827"/>
                        <a:pt x="69853" y="149974"/>
                        <a:pt x="45000" y="149974"/>
                      </a:cubicBezTo>
                      <a:cubicBezTo>
                        <a:pt x="20147" y="149974"/>
                        <a:pt x="0" y="129827"/>
                        <a:pt x="0" y="104974"/>
                      </a:cubicBezTo>
                      <a:lnTo>
                        <a:pt x="0" y="89749"/>
                      </a:lnTo>
                    </a:path>
                  </a:pathLst>
                </a:custGeom>
                <a:noFill/>
                <a:ln w="29369" cap="rnd">
                  <a:solidFill>
                    <a:schemeClr val="bg2"/>
                  </a:solidFill>
                  <a:prstDash val="solid"/>
                  <a:miter/>
                </a:ln>
              </p:spPr>
              <p:txBody>
                <a:bodyPr rtlCol="0" anchor="ctr">
                  <a:spAutoFit/>
                </a:bodyPr>
                <a:lstStyle/>
                <a:p>
                  <a:endParaRPr lang="zh-CN" altLang="en-US"/>
                </a:p>
              </p:txBody>
            </p:sp>
            <p:sp>
              <p:nvSpPr>
                <p:cNvPr id="81" name="任意多边形: 形状 80">
                  <a:extLst>
                    <a:ext uri="{FF2B5EF4-FFF2-40B4-BE49-F238E27FC236}">
                      <a16:creationId xmlns:a16="http://schemas.microsoft.com/office/drawing/2014/main" id="{80FD568F-8CB2-4213-A832-31FA99E460A7}"/>
                    </a:ext>
                  </a:extLst>
                </p:cNvPr>
                <p:cNvSpPr/>
                <p:nvPr/>
              </p:nvSpPr>
              <p:spPr>
                <a:xfrm>
                  <a:off x="4567910" y="2094522"/>
                  <a:ext cx="150000" cy="90000"/>
                </a:xfrm>
                <a:custGeom>
                  <a:avLst/>
                  <a:gdLst>
                    <a:gd name="connsiteX0" fmla="*/ 150000 w 150000"/>
                    <a:gd name="connsiteY0" fmla="*/ 90000 h 90000"/>
                    <a:gd name="connsiteX1" fmla="*/ 44881 w 150000"/>
                    <a:gd name="connsiteY1" fmla="*/ 90000 h 90000"/>
                    <a:gd name="connsiteX2" fmla="*/ 0 w 150000"/>
                    <a:gd name="connsiteY2" fmla="*/ 45000 h 90000"/>
                    <a:gd name="connsiteX3" fmla="*/ 44881 w 150000"/>
                    <a:gd name="connsiteY3" fmla="*/ 0 h 90000"/>
                    <a:gd name="connsiteX4" fmla="*/ 59915 w 150000"/>
                    <a:gd name="connsiteY4" fmla="*/ 0 h 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00" h="90000">
                      <a:moveTo>
                        <a:pt x="150000" y="90000"/>
                      </a:moveTo>
                      <a:lnTo>
                        <a:pt x="44881" y="90000"/>
                      </a:lnTo>
                      <a:cubicBezTo>
                        <a:pt x="20094" y="90000"/>
                        <a:pt x="0" y="69853"/>
                        <a:pt x="0" y="45000"/>
                      </a:cubicBezTo>
                      <a:cubicBezTo>
                        <a:pt x="0" y="20147"/>
                        <a:pt x="20094" y="0"/>
                        <a:pt x="44881" y="0"/>
                      </a:cubicBezTo>
                      <a:lnTo>
                        <a:pt x="59915" y="0"/>
                      </a:lnTo>
                    </a:path>
                  </a:pathLst>
                </a:custGeom>
                <a:noFill/>
                <a:ln w="29369" cap="rnd">
                  <a:solidFill>
                    <a:schemeClr val="bg2"/>
                  </a:solidFill>
                  <a:prstDash val="solid"/>
                  <a:miter/>
                </a:ln>
              </p:spPr>
              <p:txBody>
                <a:bodyPr rtlCol="0" anchor="ctr">
                  <a:spAutoFit/>
                </a:bodyPr>
                <a:lstStyle/>
                <a:p>
                  <a:endParaRPr lang="zh-CN" altLang="en-US"/>
                </a:p>
              </p:txBody>
            </p:sp>
            <p:sp>
              <p:nvSpPr>
                <p:cNvPr id="82" name="任意多边形: 形状 81">
                  <a:extLst>
                    <a:ext uri="{FF2B5EF4-FFF2-40B4-BE49-F238E27FC236}">
                      <a16:creationId xmlns:a16="http://schemas.microsoft.com/office/drawing/2014/main" id="{5A936F15-ADD5-447F-86FA-52E11D0160D8}"/>
                    </a:ext>
                  </a:extLst>
                </p:cNvPr>
                <p:cNvSpPr/>
                <p:nvPr/>
              </p:nvSpPr>
              <p:spPr>
                <a:xfrm>
                  <a:off x="4717910" y="2094522"/>
                  <a:ext cx="150000" cy="90000"/>
                </a:xfrm>
                <a:custGeom>
                  <a:avLst/>
                  <a:gdLst>
                    <a:gd name="connsiteX0" fmla="*/ 0 w 150000"/>
                    <a:gd name="connsiteY0" fmla="*/ 0 h 90000"/>
                    <a:gd name="connsiteX1" fmla="*/ 104916 w 150000"/>
                    <a:gd name="connsiteY1" fmla="*/ 0 h 90000"/>
                    <a:gd name="connsiteX2" fmla="*/ 150000 w 150000"/>
                    <a:gd name="connsiteY2" fmla="*/ 45000 h 90000"/>
                    <a:gd name="connsiteX3" fmla="*/ 104916 w 150000"/>
                    <a:gd name="connsiteY3" fmla="*/ 90000 h 90000"/>
                    <a:gd name="connsiteX4" fmla="*/ 90497 w 150000"/>
                    <a:gd name="connsiteY4" fmla="*/ 90000 h 9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000" h="90000">
                      <a:moveTo>
                        <a:pt x="0" y="0"/>
                      </a:moveTo>
                      <a:lnTo>
                        <a:pt x="104916" y="0"/>
                      </a:lnTo>
                      <a:cubicBezTo>
                        <a:pt x="129815" y="0"/>
                        <a:pt x="150000" y="20147"/>
                        <a:pt x="150000" y="45000"/>
                      </a:cubicBezTo>
                      <a:cubicBezTo>
                        <a:pt x="150000" y="69853"/>
                        <a:pt x="129815" y="90000"/>
                        <a:pt x="104916" y="90000"/>
                      </a:cubicBezTo>
                      <a:lnTo>
                        <a:pt x="90497" y="90000"/>
                      </a:lnTo>
                    </a:path>
                  </a:pathLst>
                </a:custGeom>
                <a:noFill/>
                <a:ln w="29369" cap="rnd">
                  <a:solidFill>
                    <a:schemeClr val="bg2"/>
                  </a:solidFill>
                  <a:prstDash val="solid"/>
                  <a:miter/>
                </a:ln>
              </p:spPr>
              <p:txBody>
                <a:bodyPr rtlCol="0" anchor="ctr">
                  <a:spAutoFit/>
                </a:bodyPr>
                <a:lstStyle/>
                <a:p>
                  <a:endParaRPr lang="zh-CN" altLang="en-US"/>
                </a:p>
              </p:txBody>
            </p:sp>
          </p:grpSp>
          <p:sp>
            <p:nvSpPr>
              <p:cNvPr id="112" name="文本框 111">
                <a:extLst>
                  <a:ext uri="{FF2B5EF4-FFF2-40B4-BE49-F238E27FC236}">
                    <a16:creationId xmlns:a16="http://schemas.microsoft.com/office/drawing/2014/main" id="{394C6B94-18D6-44FC-823B-AC394D5CE288}"/>
                  </a:ext>
                </a:extLst>
              </p:cNvPr>
              <p:cNvSpPr txBox="1"/>
              <p:nvPr/>
            </p:nvSpPr>
            <p:spPr>
              <a:xfrm>
                <a:off x="4346583" y="2072390"/>
                <a:ext cx="847476" cy="230832"/>
              </a:xfrm>
              <a:prstGeom prst="rect">
                <a:avLst/>
              </a:prstGeom>
              <a:noFill/>
            </p:spPr>
            <p:txBody>
              <a:bodyPr wrap="none" lIns="0" tIns="0" rIns="0" bIns="0" rtlCol="0">
                <a:spAutoFit/>
              </a:bodyPr>
              <a:lstStyle/>
              <a:p>
                <a:pPr algn="ctr"/>
                <a:r>
                  <a:rPr lang="en-US" altLang="zh-CN" sz="1500" dirty="0">
                    <a:solidFill>
                      <a:schemeClr val="bg1"/>
                    </a:solidFill>
                  </a:rPr>
                  <a:t>W-&gt;W-&gt;R</a:t>
                </a:r>
                <a:endParaRPr lang="zh-CN" altLang="en-US" sz="1500" dirty="0">
                  <a:solidFill>
                    <a:schemeClr val="bg1"/>
                  </a:solidFill>
                </a:endParaRPr>
              </a:p>
            </p:txBody>
          </p:sp>
          <p:sp>
            <p:nvSpPr>
              <p:cNvPr id="113" name="文本框 112">
                <a:extLst>
                  <a:ext uri="{FF2B5EF4-FFF2-40B4-BE49-F238E27FC236}">
                    <a16:creationId xmlns:a16="http://schemas.microsoft.com/office/drawing/2014/main" id="{0273D441-5060-41FF-9026-E9C81462003C}"/>
                  </a:ext>
                </a:extLst>
              </p:cNvPr>
              <p:cNvSpPr txBox="1"/>
              <p:nvPr/>
            </p:nvSpPr>
            <p:spPr>
              <a:xfrm>
                <a:off x="3651721" y="2426055"/>
                <a:ext cx="2327200" cy="1403013"/>
              </a:xfrm>
              <a:prstGeom prst="rect">
                <a:avLst/>
              </a:prstGeom>
              <a:noFill/>
            </p:spPr>
            <p:txBody>
              <a:bodyPr wrap="square" lIns="0" tIns="0" rIns="0" bIns="0" rtlCol="0">
                <a:spAutoFit/>
              </a:bodyPr>
              <a:lstStyle/>
              <a:p>
                <a:pPr>
                  <a:lnSpc>
                    <a:spcPct val="125000"/>
                  </a:lnSpc>
                </a:pPr>
                <a:r>
                  <a:rPr lang="en-US" altLang="zh-CN" sz="1500" dirty="0">
                    <a:solidFill>
                      <a:schemeClr val="bg1"/>
                    </a:solidFill>
                    <a:latin typeface="+mn-ea"/>
                  </a:rPr>
                  <a:t>   c</a:t>
                </a:r>
                <a:r>
                  <a:rPr lang="zh-CN" altLang="en-US" sz="1500" dirty="0">
                    <a:solidFill>
                      <a:schemeClr val="bg1"/>
                    </a:solidFill>
                    <a:latin typeface="+mn-ea"/>
                  </a:rPr>
                  <a:t>访问预期读到</a:t>
                </a:r>
                <a:r>
                  <a:rPr lang="en-US" altLang="zh-CN" sz="1500" dirty="0">
                    <a:solidFill>
                      <a:schemeClr val="bg1"/>
                    </a:solidFill>
                    <a:latin typeface="+mn-ea"/>
                  </a:rPr>
                  <a:t>P</a:t>
                </a:r>
                <a:r>
                  <a:rPr lang="zh-CN" altLang="en-US" sz="1500" dirty="0">
                    <a:solidFill>
                      <a:schemeClr val="bg1"/>
                    </a:solidFill>
                    <a:latin typeface="+mn-ea"/>
                  </a:rPr>
                  <a:t>访问的赋值，当并发流</a:t>
                </a:r>
                <a:r>
                  <a:rPr lang="en-US" altLang="zh-CN" sz="1500" dirty="0">
                    <a:solidFill>
                      <a:schemeClr val="bg1"/>
                    </a:solidFill>
                    <a:latin typeface="+mn-ea"/>
                  </a:rPr>
                  <a:t>2</a:t>
                </a:r>
                <a:r>
                  <a:rPr lang="zh-CN" altLang="en-US" sz="1500" dirty="0">
                    <a:solidFill>
                      <a:schemeClr val="bg1"/>
                    </a:solidFill>
                    <a:latin typeface="+mn-ea"/>
                  </a:rPr>
                  <a:t>在之间抢占时，</a:t>
                </a:r>
                <a:r>
                  <a:rPr lang="en-US" altLang="zh-CN" sz="1500" dirty="0">
                    <a:solidFill>
                      <a:schemeClr val="bg1"/>
                    </a:solidFill>
                    <a:latin typeface="+mn-ea"/>
                  </a:rPr>
                  <a:t>C</a:t>
                </a:r>
                <a:r>
                  <a:rPr lang="zh-CN" altLang="en-US" sz="1500" dirty="0">
                    <a:solidFill>
                      <a:schemeClr val="bg1"/>
                    </a:solidFill>
                    <a:latin typeface="+mn-ea"/>
                  </a:rPr>
                  <a:t>访问读到</a:t>
                </a:r>
                <a:r>
                  <a:rPr lang="en-US" altLang="zh-CN" sz="1500" dirty="0">
                    <a:solidFill>
                      <a:schemeClr val="bg1"/>
                    </a:solidFill>
                    <a:latin typeface="+mn-ea"/>
                  </a:rPr>
                  <a:t>r</a:t>
                </a:r>
                <a:r>
                  <a:rPr lang="zh-CN" altLang="en-US" sz="1500" dirty="0">
                    <a:solidFill>
                      <a:schemeClr val="bg1"/>
                    </a:solidFill>
                    <a:latin typeface="+mn-ea"/>
                  </a:rPr>
                  <a:t>的赋值．这与程序员的预期不符，往往是潜在的竞争。</a:t>
                </a:r>
              </a:p>
            </p:txBody>
          </p:sp>
          <p:pic>
            <p:nvPicPr>
              <p:cNvPr id="13" name="图片 12">
                <a:extLst>
                  <a:ext uri="{FF2B5EF4-FFF2-40B4-BE49-F238E27FC236}">
                    <a16:creationId xmlns:a16="http://schemas.microsoft.com/office/drawing/2014/main" id="{5B453209-0515-86E2-F93D-BBC668396264}"/>
                  </a:ext>
                </a:extLst>
              </p:cNvPr>
              <p:cNvPicPr>
                <a:picLocks noChangeAspect="1"/>
              </p:cNvPicPr>
              <p:nvPr/>
            </p:nvPicPr>
            <p:blipFill>
              <a:blip r:embed="rId3"/>
              <a:stretch>
                <a:fillRect/>
              </a:stretch>
            </p:blipFill>
            <p:spPr>
              <a:xfrm>
                <a:off x="4229662" y="4878468"/>
                <a:ext cx="1381318" cy="1247949"/>
              </a:xfrm>
              <a:prstGeom prst="rect">
                <a:avLst/>
              </a:prstGeom>
            </p:spPr>
          </p:pic>
        </p:grpSp>
      </p:grpSp>
      <p:grpSp>
        <p:nvGrpSpPr>
          <p:cNvPr id="23" name="组合 22">
            <a:extLst>
              <a:ext uri="{FF2B5EF4-FFF2-40B4-BE49-F238E27FC236}">
                <a16:creationId xmlns:a16="http://schemas.microsoft.com/office/drawing/2014/main" id="{159A320D-44EF-618C-8E31-A48F93A84BEA}"/>
              </a:ext>
            </a:extLst>
          </p:cNvPr>
          <p:cNvGrpSpPr/>
          <p:nvPr/>
        </p:nvGrpSpPr>
        <p:grpSpPr>
          <a:xfrm>
            <a:off x="6225711" y="1547680"/>
            <a:ext cx="2527226" cy="4578737"/>
            <a:chOff x="6225711" y="1547680"/>
            <a:chExt cx="2527226" cy="4578737"/>
          </a:xfrm>
        </p:grpSpPr>
        <p:sp>
          <p:nvSpPr>
            <p:cNvPr id="58" name="矩形: 圆角 57">
              <a:extLst>
                <a:ext uri="{FF2B5EF4-FFF2-40B4-BE49-F238E27FC236}">
                  <a16:creationId xmlns:a16="http://schemas.microsoft.com/office/drawing/2014/main" id="{978244C9-55FC-465C-BD9E-806DC9EE7F6E}"/>
                </a:ext>
              </a:extLst>
            </p:cNvPr>
            <p:cNvSpPr/>
            <p:nvPr/>
          </p:nvSpPr>
          <p:spPr>
            <a:xfrm>
              <a:off x="6225711" y="1547680"/>
              <a:ext cx="2527226" cy="3054800"/>
            </a:xfrm>
            <a:prstGeom prst="roundRect">
              <a:avLst>
                <a:gd name="adj" fmla="val 7402"/>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dirty="0"/>
            </a:p>
          </p:txBody>
        </p:sp>
        <p:grpSp>
          <p:nvGrpSpPr>
            <p:cNvPr id="110" name="组合 109">
              <a:extLst>
                <a:ext uri="{FF2B5EF4-FFF2-40B4-BE49-F238E27FC236}">
                  <a16:creationId xmlns:a16="http://schemas.microsoft.com/office/drawing/2014/main" id="{5E19A359-AFC3-43FF-87F9-5BAE21DF18E5}"/>
                </a:ext>
              </a:extLst>
            </p:cNvPr>
            <p:cNvGrpSpPr/>
            <p:nvPr/>
          </p:nvGrpSpPr>
          <p:grpSpPr>
            <a:xfrm>
              <a:off x="7317561" y="1637837"/>
              <a:ext cx="360000" cy="360000"/>
              <a:chOff x="7462850" y="2032709"/>
              <a:chExt cx="360000" cy="360000"/>
            </a:xfrm>
          </p:grpSpPr>
          <p:sp>
            <p:nvSpPr>
              <p:cNvPr id="84" name="任意多边形: 形状 83">
                <a:extLst>
                  <a:ext uri="{FF2B5EF4-FFF2-40B4-BE49-F238E27FC236}">
                    <a16:creationId xmlns:a16="http://schemas.microsoft.com/office/drawing/2014/main" id="{9F19615A-81FC-4CFE-AECC-1263667D097A}"/>
                  </a:ext>
                </a:extLst>
              </p:cNvPr>
              <p:cNvSpPr/>
              <p:nvPr/>
            </p:nvSpPr>
            <p:spPr>
              <a:xfrm>
                <a:off x="7462850" y="2032709"/>
                <a:ext cx="360000" cy="360000"/>
              </a:xfrm>
              <a:custGeom>
                <a:avLst/>
                <a:gdLst>
                  <a:gd name="connsiteX0" fmla="*/ 0 w 360000"/>
                  <a:gd name="connsiteY0" fmla="*/ 0 h 360000"/>
                  <a:gd name="connsiteX1" fmla="*/ 360000 w 360000"/>
                  <a:gd name="connsiteY1" fmla="*/ 0 h 360000"/>
                  <a:gd name="connsiteX2" fmla="*/ 360000 w 360000"/>
                  <a:gd name="connsiteY2" fmla="*/ 360000 h 360000"/>
                  <a:gd name="connsiteX3" fmla="*/ 0 w 360000"/>
                  <a:gd name="connsiteY3" fmla="*/ 360000 h 360000"/>
                </a:gdLst>
                <a:ahLst/>
                <a:cxnLst>
                  <a:cxn ang="0">
                    <a:pos x="connsiteX0" y="connsiteY0"/>
                  </a:cxn>
                  <a:cxn ang="0">
                    <a:pos x="connsiteX1" y="connsiteY1"/>
                  </a:cxn>
                  <a:cxn ang="0">
                    <a:pos x="connsiteX2" y="connsiteY2"/>
                  </a:cxn>
                  <a:cxn ang="0">
                    <a:pos x="connsiteX3" y="connsiteY3"/>
                  </a:cxn>
                </a:cxnLst>
                <a:rect l="l" t="t" r="r" b="b"/>
                <a:pathLst>
                  <a:path w="360000" h="360000">
                    <a:moveTo>
                      <a:pt x="0" y="0"/>
                    </a:moveTo>
                    <a:lnTo>
                      <a:pt x="360000" y="0"/>
                    </a:lnTo>
                    <a:lnTo>
                      <a:pt x="360000" y="360000"/>
                    </a:lnTo>
                    <a:lnTo>
                      <a:pt x="0" y="360000"/>
                    </a:lnTo>
                    <a:close/>
                  </a:path>
                </a:pathLst>
              </a:custGeom>
              <a:solidFill>
                <a:srgbClr val="FFFFFF">
                  <a:alpha val="1000"/>
                </a:srgbClr>
              </a:solidFill>
              <a:ln w="7342" cap="flat">
                <a:noFill/>
                <a:prstDash val="solid"/>
                <a:miter/>
              </a:ln>
            </p:spPr>
            <p:txBody>
              <a:bodyPr rtlCol="0" anchor="ctr">
                <a:spAutoFit/>
              </a:bodyPr>
              <a:lstStyle/>
              <a:p>
                <a:endParaRPr lang="zh-CN" altLang="en-US"/>
              </a:p>
            </p:txBody>
          </p:sp>
          <p:sp>
            <p:nvSpPr>
              <p:cNvPr id="85" name="任意多边形: 形状 84">
                <a:extLst>
                  <a:ext uri="{FF2B5EF4-FFF2-40B4-BE49-F238E27FC236}">
                    <a16:creationId xmlns:a16="http://schemas.microsoft.com/office/drawing/2014/main" id="{99CB41DF-4B92-4C99-BAE0-4D3180FC3440}"/>
                  </a:ext>
                </a:extLst>
              </p:cNvPr>
              <p:cNvSpPr/>
              <p:nvPr/>
            </p:nvSpPr>
            <p:spPr>
              <a:xfrm>
                <a:off x="7642850" y="2185543"/>
                <a:ext cx="150000" cy="177165"/>
              </a:xfrm>
              <a:custGeom>
                <a:avLst/>
                <a:gdLst>
                  <a:gd name="connsiteX0" fmla="*/ 0 w 150000"/>
                  <a:gd name="connsiteY0" fmla="*/ 154248 h 177165"/>
                  <a:gd name="connsiteX1" fmla="*/ 60000 w 150000"/>
                  <a:gd name="connsiteY1" fmla="*/ 177165 h 177165"/>
                  <a:gd name="connsiteX2" fmla="*/ 150000 w 150000"/>
                  <a:gd name="connsiteY2" fmla="*/ 87165 h 177165"/>
                  <a:gd name="connsiteX3" fmla="*/ 82500 w 150000"/>
                  <a:gd name="connsiteY3" fmla="*/ 0 h 177165"/>
                </a:gdLst>
                <a:ahLst/>
                <a:cxnLst>
                  <a:cxn ang="0">
                    <a:pos x="connsiteX0" y="connsiteY0"/>
                  </a:cxn>
                  <a:cxn ang="0">
                    <a:pos x="connsiteX1" y="connsiteY1"/>
                  </a:cxn>
                  <a:cxn ang="0">
                    <a:pos x="connsiteX2" y="connsiteY2"/>
                  </a:cxn>
                  <a:cxn ang="0">
                    <a:pos x="connsiteX3" y="connsiteY3"/>
                  </a:cxn>
                </a:cxnLst>
                <a:rect l="l" t="t" r="r" b="b"/>
                <a:pathLst>
                  <a:path w="150000" h="177165">
                    <a:moveTo>
                      <a:pt x="0" y="154248"/>
                    </a:moveTo>
                    <a:cubicBezTo>
                      <a:pt x="15922" y="168500"/>
                      <a:pt x="36949" y="177165"/>
                      <a:pt x="60000" y="177165"/>
                    </a:cubicBezTo>
                    <a:cubicBezTo>
                      <a:pt x="109705" y="177165"/>
                      <a:pt x="150000" y="136871"/>
                      <a:pt x="150000" y="87165"/>
                    </a:cubicBezTo>
                    <a:cubicBezTo>
                      <a:pt x="150000" y="45229"/>
                      <a:pt x="121318" y="9992"/>
                      <a:pt x="82500" y="0"/>
                    </a:cubicBezTo>
                  </a:path>
                </a:pathLst>
              </a:custGeom>
              <a:noFill/>
              <a:ln w="29369" cap="flat">
                <a:solidFill>
                  <a:schemeClr val="bg2"/>
                </a:solidFill>
                <a:prstDash val="solid"/>
                <a:round/>
              </a:ln>
            </p:spPr>
            <p:txBody>
              <a:bodyPr rtlCol="0" anchor="ctr">
                <a:spAutoFit/>
              </a:bodyPr>
              <a:lstStyle/>
              <a:p>
                <a:endParaRPr lang="zh-CN" altLang="en-US"/>
              </a:p>
            </p:txBody>
          </p:sp>
          <p:sp>
            <p:nvSpPr>
              <p:cNvPr id="86" name="任意多边形: 形状 85">
                <a:extLst>
                  <a:ext uri="{FF2B5EF4-FFF2-40B4-BE49-F238E27FC236}">
                    <a16:creationId xmlns:a16="http://schemas.microsoft.com/office/drawing/2014/main" id="{4DCA0054-8903-4180-9B02-28E53FB1897E}"/>
                  </a:ext>
                </a:extLst>
              </p:cNvPr>
              <p:cNvSpPr/>
              <p:nvPr/>
            </p:nvSpPr>
            <p:spPr>
              <a:xfrm>
                <a:off x="7492850" y="2185543"/>
                <a:ext cx="180000" cy="177165"/>
              </a:xfrm>
              <a:custGeom>
                <a:avLst/>
                <a:gdLst>
                  <a:gd name="connsiteX0" fmla="*/ 67500 w 180000"/>
                  <a:gd name="connsiteY0" fmla="*/ 0 h 177165"/>
                  <a:gd name="connsiteX1" fmla="*/ 0 w 180000"/>
                  <a:gd name="connsiteY1" fmla="*/ 87165 h 177165"/>
                  <a:gd name="connsiteX2" fmla="*/ 90000 w 180000"/>
                  <a:gd name="connsiteY2" fmla="*/ 177165 h 177165"/>
                  <a:gd name="connsiteX3" fmla="*/ 180000 w 180000"/>
                  <a:gd name="connsiteY3" fmla="*/ 87165 h 177165"/>
                  <a:gd name="connsiteX4" fmla="*/ 173787 w 180000"/>
                  <a:gd name="connsiteY4" fmla="*/ 54240 h 1771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 h="177165">
                    <a:moveTo>
                      <a:pt x="67500" y="0"/>
                    </a:moveTo>
                    <a:cubicBezTo>
                      <a:pt x="28682" y="9992"/>
                      <a:pt x="0" y="45229"/>
                      <a:pt x="0" y="87165"/>
                    </a:cubicBezTo>
                    <a:cubicBezTo>
                      <a:pt x="0" y="136871"/>
                      <a:pt x="40294" y="177165"/>
                      <a:pt x="90000" y="177165"/>
                    </a:cubicBezTo>
                    <a:cubicBezTo>
                      <a:pt x="139706" y="177165"/>
                      <a:pt x="180000" y="136871"/>
                      <a:pt x="180000" y="87165"/>
                    </a:cubicBezTo>
                    <a:cubicBezTo>
                      <a:pt x="180000" y="75544"/>
                      <a:pt x="177797" y="64438"/>
                      <a:pt x="173787" y="54240"/>
                    </a:cubicBezTo>
                  </a:path>
                </a:pathLst>
              </a:custGeom>
              <a:noFill/>
              <a:ln w="29369" cap="flat">
                <a:solidFill>
                  <a:schemeClr val="bg2"/>
                </a:solidFill>
                <a:prstDash val="solid"/>
                <a:round/>
              </a:ln>
            </p:spPr>
            <p:txBody>
              <a:bodyPr rtlCol="0" anchor="ctr">
                <a:spAutoFit/>
              </a:bodyPr>
              <a:lstStyle/>
              <a:p>
                <a:endParaRPr lang="zh-CN" altLang="en-US"/>
              </a:p>
            </p:txBody>
          </p:sp>
          <p:sp>
            <p:nvSpPr>
              <p:cNvPr id="87" name="任意多边形: 形状 86">
                <a:extLst>
                  <a:ext uri="{FF2B5EF4-FFF2-40B4-BE49-F238E27FC236}">
                    <a16:creationId xmlns:a16="http://schemas.microsoft.com/office/drawing/2014/main" id="{0844064B-B4D1-4683-A957-18C4889BAF42}"/>
                  </a:ext>
                </a:extLst>
              </p:cNvPr>
              <p:cNvSpPr/>
              <p:nvPr/>
            </p:nvSpPr>
            <p:spPr>
              <a:xfrm>
                <a:off x="7552850" y="2062709"/>
                <a:ext cx="180000" cy="180000"/>
              </a:xfrm>
              <a:custGeom>
                <a:avLst/>
                <a:gdLst>
                  <a:gd name="connsiteX0" fmla="*/ 90000 w 180000"/>
                  <a:gd name="connsiteY0" fmla="*/ 180000 h 180000"/>
                  <a:gd name="connsiteX1" fmla="*/ 180000 w 180000"/>
                  <a:gd name="connsiteY1" fmla="*/ 90000 h 180000"/>
                  <a:gd name="connsiteX2" fmla="*/ 90000 w 180000"/>
                  <a:gd name="connsiteY2" fmla="*/ 0 h 180000"/>
                  <a:gd name="connsiteX3" fmla="*/ 0 w 180000"/>
                  <a:gd name="connsiteY3" fmla="*/ 90000 h 180000"/>
                  <a:gd name="connsiteX4" fmla="*/ 90000 w 180000"/>
                  <a:gd name="connsiteY4" fmla="*/ 180000 h 18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 h="180000">
                    <a:moveTo>
                      <a:pt x="90000" y="180000"/>
                    </a:moveTo>
                    <a:cubicBezTo>
                      <a:pt x="139706" y="180000"/>
                      <a:pt x="180000" y="139706"/>
                      <a:pt x="180000" y="90000"/>
                    </a:cubicBezTo>
                    <a:cubicBezTo>
                      <a:pt x="180000" y="40294"/>
                      <a:pt x="139706" y="0"/>
                      <a:pt x="90000" y="0"/>
                    </a:cubicBezTo>
                    <a:cubicBezTo>
                      <a:pt x="40295" y="0"/>
                      <a:pt x="0" y="40294"/>
                      <a:pt x="0" y="90000"/>
                    </a:cubicBezTo>
                    <a:cubicBezTo>
                      <a:pt x="0" y="139706"/>
                      <a:pt x="40295" y="180000"/>
                      <a:pt x="90000" y="180000"/>
                    </a:cubicBezTo>
                    <a:close/>
                  </a:path>
                </a:pathLst>
              </a:custGeom>
              <a:noFill/>
              <a:ln w="29369" cap="flat">
                <a:solidFill>
                  <a:schemeClr val="bg2"/>
                </a:solidFill>
                <a:prstDash val="solid"/>
                <a:round/>
              </a:ln>
            </p:spPr>
            <p:txBody>
              <a:bodyPr rtlCol="0" anchor="ctr">
                <a:spAutoFit/>
              </a:bodyPr>
              <a:lstStyle/>
              <a:p>
                <a:endParaRPr lang="zh-CN" altLang="en-US"/>
              </a:p>
            </p:txBody>
          </p:sp>
        </p:grpSp>
        <p:sp>
          <p:nvSpPr>
            <p:cNvPr id="117" name="文本框 116">
              <a:extLst>
                <a:ext uri="{FF2B5EF4-FFF2-40B4-BE49-F238E27FC236}">
                  <a16:creationId xmlns:a16="http://schemas.microsoft.com/office/drawing/2014/main" id="{67B47A52-29EA-4BA0-BAAB-F2D066111307}"/>
                </a:ext>
              </a:extLst>
            </p:cNvPr>
            <p:cNvSpPr txBox="1"/>
            <p:nvPr/>
          </p:nvSpPr>
          <p:spPr>
            <a:xfrm>
              <a:off x="7063854" y="2072687"/>
              <a:ext cx="850939" cy="230832"/>
            </a:xfrm>
            <a:prstGeom prst="rect">
              <a:avLst/>
            </a:prstGeom>
            <a:noFill/>
          </p:spPr>
          <p:txBody>
            <a:bodyPr wrap="none" lIns="0" tIns="0" rIns="0" bIns="0" rtlCol="0">
              <a:spAutoFit/>
            </a:bodyPr>
            <a:lstStyle/>
            <a:p>
              <a:pPr algn="ctr"/>
              <a:r>
                <a:rPr lang="en-US" altLang="zh-CN" sz="1500" dirty="0">
                  <a:solidFill>
                    <a:schemeClr val="bg1"/>
                  </a:solidFill>
                </a:rPr>
                <a:t>R-&gt;W-&gt;W</a:t>
              </a:r>
              <a:endParaRPr lang="zh-CN" altLang="en-US" sz="1500" dirty="0">
                <a:solidFill>
                  <a:schemeClr val="bg1"/>
                </a:solidFill>
              </a:endParaRPr>
            </a:p>
          </p:txBody>
        </p:sp>
        <p:sp>
          <p:nvSpPr>
            <p:cNvPr id="118" name="文本框 117">
              <a:extLst>
                <a:ext uri="{FF2B5EF4-FFF2-40B4-BE49-F238E27FC236}">
                  <a16:creationId xmlns:a16="http://schemas.microsoft.com/office/drawing/2014/main" id="{E5EE4FBA-A0C4-4101-941E-0CD16ECDBB3A}"/>
                </a:ext>
              </a:extLst>
            </p:cNvPr>
            <p:cNvSpPr txBox="1"/>
            <p:nvPr/>
          </p:nvSpPr>
          <p:spPr>
            <a:xfrm>
              <a:off x="6333961" y="2440014"/>
              <a:ext cx="2327200" cy="1980094"/>
            </a:xfrm>
            <a:prstGeom prst="rect">
              <a:avLst/>
            </a:prstGeom>
            <a:noFill/>
          </p:spPr>
          <p:txBody>
            <a:bodyPr wrap="square" lIns="0" tIns="0" rIns="0" bIns="0" rtlCol="0">
              <a:spAutoFit/>
            </a:bodyPr>
            <a:lstStyle/>
            <a:p>
              <a:pPr>
                <a:lnSpc>
                  <a:spcPct val="125000"/>
                </a:lnSpc>
              </a:pPr>
              <a:r>
                <a:rPr lang="zh-CN" altLang="en-US" sz="1500" dirty="0">
                  <a:solidFill>
                    <a:schemeClr val="bg1"/>
                  </a:solidFill>
                  <a:latin typeface="+mn-ea"/>
                </a:rPr>
                <a:t>    当</a:t>
              </a:r>
              <a:r>
                <a:rPr lang="en-US" altLang="zh-CN" sz="1500" dirty="0">
                  <a:solidFill>
                    <a:schemeClr val="bg1"/>
                  </a:solidFill>
                  <a:latin typeface="+mn-ea"/>
                </a:rPr>
                <a:t>P</a:t>
              </a:r>
              <a:r>
                <a:rPr lang="zh-CN" altLang="en-US" sz="1500" dirty="0">
                  <a:solidFill>
                    <a:schemeClr val="bg1"/>
                  </a:solidFill>
                  <a:latin typeface="+mn-ea"/>
                </a:rPr>
                <a:t>访问和</a:t>
              </a:r>
              <a:r>
                <a:rPr lang="en-US" altLang="zh-CN" sz="1500" dirty="0">
                  <a:solidFill>
                    <a:schemeClr val="bg1"/>
                  </a:solidFill>
                  <a:latin typeface="+mn-ea"/>
                </a:rPr>
                <a:t>c</a:t>
              </a:r>
              <a:r>
                <a:rPr lang="zh-CN" altLang="en-US" sz="1500" dirty="0">
                  <a:solidFill>
                    <a:schemeClr val="bg1"/>
                  </a:solidFill>
                  <a:latin typeface="+mn-ea"/>
                </a:rPr>
                <a:t>访问存在对</a:t>
              </a:r>
              <a:r>
                <a:rPr lang="en-US" altLang="zh-CN" sz="1500" dirty="0">
                  <a:solidFill>
                    <a:schemeClr val="bg1"/>
                  </a:solidFill>
                  <a:latin typeface="+mn-ea"/>
                </a:rPr>
                <a:t>x</a:t>
              </a:r>
              <a:r>
                <a:rPr lang="zh-CN" altLang="en-US" sz="1500" dirty="0">
                  <a:solidFill>
                    <a:schemeClr val="bg1"/>
                  </a:solidFill>
                  <a:latin typeface="+mn-ea"/>
                </a:rPr>
                <a:t>值的一致预期时，并发流</a:t>
              </a:r>
              <a:r>
                <a:rPr lang="en-US" altLang="zh-CN" sz="1500" dirty="0">
                  <a:solidFill>
                    <a:schemeClr val="bg1"/>
                  </a:solidFill>
                  <a:latin typeface="+mn-ea"/>
                </a:rPr>
                <a:t>2</a:t>
              </a:r>
              <a:r>
                <a:rPr lang="zh-CN" altLang="en-US" sz="1500" dirty="0">
                  <a:solidFill>
                    <a:schemeClr val="bg1"/>
                  </a:solidFill>
                  <a:latin typeface="+mn-ea"/>
                </a:rPr>
                <a:t>中的</a:t>
              </a:r>
              <a:r>
                <a:rPr lang="en-US" altLang="zh-CN" sz="1500" dirty="0">
                  <a:solidFill>
                    <a:schemeClr val="bg1"/>
                  </a:solidFill>
                  <a:latin typeface="+mn-ea"/>
                </a:rPr>
                <a:t>r</a:t>
              </a:r>
              <a:r>
                <a:rPr lang="zh-CN" altLang="en-US" sz="1500" dirty="0">
                  <a:solidFill>
                    <a:schemeClr val="bg1"/>
                  </a:solidFill>
                  <a:latin typeface="+mn-ea"/>
                </a:rPr>
                <a:t>访问会破坏这种一致性，从而导致数据竞争．典型情况是：</a:t>
              </a:r>
              <a:r>
                <a:rPr lang="en-US" altLang="zh-CN" sz="1500" dirty="0">
                  <a:solidFill>
                    <a:schemeClr val="bg1"/>
                  </a:solidFill>
                  <a:latin typeface="+mn-ea"/>
                </a:rPr>
                <a:t>p</a:t>
              </a:r>
              <a:r>
                <a:rPr lang="zh-CN" altLang="en-US" sz="1500" dirty="0">
                  <a:solidFill>
                    <a:schemeClr val="bg1"/>
                  </a:solidFill>
                  <a:latin typeface="+mn-ea"/>
                </a:rPr>
                <a:t>访问为</a:t>
              </a:r>
              <a:r>
                <a:rPr lang="en-US" altLang="zh-CN" sz="1500" dirty="0">
                  <a:solidFill>
                    <a:schemeClr val="bg1"/>
                  </a:solidFill>
                  <a:latin typeface="+mn-ea"/>
                </a:rPr>
                <a:t>x</a:t>
              </a:r>
              <a:r>
                <a:rPr lang="zh-CN" altLang="en-US" sz="1500" dirty="0">
                  <a:solidFill>
                    <a:schemeClr val="bg1"/>
                  </a:solidFill>
                  <a:latin typeface="+mn-ea"/>
                </a:rPr>
                <a:t>相关的分支判断条件，而</a:t>
              </a:r>
              <a:r>
                <a:rPr lang="en-US" altLang="zh-CN" sz="1500" dirty="0">
                  <a:solidFill>
                    <a:schemeClr val="bg1"/>
                  </a:solidFill>
                  <a:latin typeface="+mn-ea"/>
                </a:rPr>
                <a:t>C</a:t>
              </a:r>
              <a:r>
                <a:rPr lang="zh-CN" altLang="en-US" sz="1500" dirty="0">
                  <a:solidFill>
                    <a:schemeClr val="bg1"/>
                  </a:solidFill>
                  <a:latin typeface="+mn-ea"/>
                </a:rPr>
                <a:t>访问为该分支下的赋值。</a:t>
              </a:r>
            </a:p>
          </p:txBody>
        </p:sp>
        <p:pic>
          <p:nvPicPr>
            <p:cNvPr id="15" name="图片 14">
              <a:extLst>
                <a:ext uri="{FF2B5EF4-FFF2-40B4-BE49-F238E27FC236}">
                  <a16:creationId xmlns:a16="http://schemas.microsoft.com/office/drawing/2014/main" id="{F25FC938-8749-AAC8-9877-1B58C2AD4012}"/>
                </a:ext>
              </a:extLst>
            </p:cNvPr>
            <p:cNvPicPr>
              <a:picLocks noChangeAspect="1"/>
            </p:cNvPicPr>
            <p:nvPr/>
          </p:nvPicPr>
          <p:blipFill>
            <a:blip r:embed="rId4"/>
            <a:stretch>
              <a:fillRect/>
            </a:stretch>
          </p:blipFill>
          <p:spPr>
            <a:xfrm>
              <a:off x="7054297" y="4907047"/>
              <a:ext cx="1276528" cy="1219370"/>
            </a:xfrm>
            <a:prstGeom prst="rect">
              <a:avLst/>
            </a:prstGeom>
          </p:spPr>
        </p:pic>
      </p:grpSp>
      <p:grpSp>
        <p:nvGrpSpPr>
          <p:cNvPr id="24" name="组合 23">
            <a:extLst>
              <a:ext uri="{FF2B5EF4-FFF2-40B4-BE49-F238E27FC236}">
                <a16:creationId xmlns:a16="http://schemas.microsoft.com/office/drawing/2014/main" id="{42BE2079-7B65-EE39-2AD3-6BE740CFA21D}"/>
              </a:ext>
            </a:extLst>
          </p:cNvPr>
          <p:cNvGrpSpPr/>
          <p:nvPr/>
        </p:nvGrpSpPr>
        <p:grpSpPr>
          <a:xfrm>
            <a:off x="9022937" y="1531875"/>
            <a:ext cx="2458911" cy="4642470"/>
            <a:chOff x="9022937" y="1531875"/>
            <a:chExt cx="2458911" cy="4642470"/>
          </a:xfrm>
        </p:grpSpPr>
        <p:sp>
          <p:nvSpPr>
            <p:cNvPr id="59" name="矩形: 圆角 58">
              <a:extLst>
                <a:ext uri="{FF2B5EF4-FFF2-40B4-BE49-F238E27FC236}">
                  <a16:creationId xmlns:a16="http://schemas.microsoft.com/office/drawing/2014/main" id="{5D19E879-32F1-4F8B-AF7D-31D2ED4C64EF}"/>
                </a:ext>
              </a:extLst>
            </p:cNvPr>
            <p:cNvSpPr/>
            <p:nvPr/>
          </p:nvSpPr>
          <p:spPr>
            <a:xfrm>
              <a:off x="9022937" y="1531875"/>
              <a:ext cx="2458911" cy="3078531"/>
            </a:xfrm>
            <a:prstGeom prst="roundRect">
              <a:avLst>
                <a:gd name="adj" fmla="val 7402"/>
              </a:avLst>
            </a:prstGeom>
            <a:gradFill>
              <a:gsLst>
                <a:gs pos="0">
                  <a:schemeClr val="accent1"/>
                </a:gs>
                <a:gs pos="100000">
                  <a:schemeClr val="accent2">
                    <a:lumMod val="7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grpSp>
          <p:nvGrpSpPr>
            <p:cNvPr id="111" name="组合 110">
              <a:extLst>
                <a:ext uri="{FF2B5EF4-FFF2-40B4-BE49-F238E27FC236}">
                  <a16:creationId xmlns:a16="http://schemas.microsoft.com/office/drawing/2014/main" id="{BB2897AD-6FFF-4673-8617-B6BCA57B0C3E}"/>
                </a:ext>
              </a:extLst>
            </p:cNvPr>
            <p:cNvGrpSpPr/>
            <p:nvPr/>
          </p:nvGrpSpPr>
          <p:grpSpPr>
            <a:xfrm>
              <a:off x="10138248" y="1655841"/>
              <a:ext cx="360000" cy="360000"/>
              <a:chOff x="10032362" y="2032709"/>
              <a:chExt cx="360000" cy="360000"/>
            </a:xfrm>
          </p:grpSpPr>
          <p:sp>
            <p:nvSpPr>
              <p:cNvPr id="89" name="任意多边形: 形状 88">
                <a:extLst>
                  <a:ext uri="{FF2B5EF4-FFF2-40B4-BE49-F238E27FC236}">
                    <a16:creationId xmlns:a16="http://schemas.microsoft.com/office/drawing/2014/main" id="{8C66B266-EDEF-477B-8E8C-25FB028B5FD6}"/>
                  </a:ext>
                </a:extLst>
              </p:cNvPr>
              <p:cNvSpPr/>
              <p:nvPr/>
            </p:nvSpPr>
            <p:spPr>
              <a:xfrm>
                <a:off x="10032362" y="2032709"/>
                <a:ext cx="360000" cy="360000"/>
              </a:xfrm>
              <a:custGeom>
                <a:avLst/>
                <a:gdLst>
                  <a:gd name="connsiteX0" fmla="*/ 0 w 360000"/>
                  <a:gd name="connsiteY0" fmla="*/ 0 h 360000"/>
                  <a:gd name="connsiteX1" fmla="*/ 360000 w 360000"/>
                  <a:gd name="connsiteY1" fmla="*/ 0 h 360000"/>
                  <a:gd name="connsiteX2" fmla="*/ 360000 w 360000"/>
                  <a:gd name="connsiteY2" fmla="*/ 360000 h 360000"/>
                  <a:gd name="connsiteX3" fmla="*/ 0 w 360000"/>
                  <a:gd name="connsiteY3" fmla="*/ 360000 h 360000"/>
                </a:gdLst>
                <a:ahLst/>
                <a:cxnLst>
                  <a:cxn ang="0">
                    <a:pos x="connsiteX0" y="connsiteY0"/>
                  </a:cxn>
                  <a:cxn ang="0">
                    <a:pos x="connsiteX1" y="connsiteY1"/>
                  </a:cxn>
                  <a:cxn ang="0">
                    <a:pos x="connsiteX2" y="connsiteY2"/>
                  </a:cxn>
                  <a:cxn ang="0">
                    <a:pos x="connsiteX3" y="connsiteY3"/>
                  </a:cxn>
                </a:cxnLst>
                <a:rect l="l" t="t" r="r" b="b"/>
                <a:pathLst>
                  <a:path w="360000" h="360000">
                    <a:moveTo>
                      <a:pt x="0" y="0"/>
                    </a:moveTo>
                    <a:lnTo>
                      <a:pt x="360000" y="0"/>
                    </a:lnTo>
                    <a:lnTo>
                      <a:pt x="360000" y="360000"/>
                    </a:lnTo>
                    <a:lnTo>
                      <a:pt x="0" y="360000"/>
                    </a:lnTo>
                    <a:close/>
                  </a:path>
                </a:pathLst>
              </a:custGeom>
              <a:solidFill>
                <a:srgbClr val="FFFFFF">
                  <a:alpha val="1000"/>
                </a:srgbClr>
              </a:solidFill>
              <a:ln w="7342" cap="flat">
                <a:noFill/>
                <a:prstDash val="solid"/>
                <a:miter/>
              </a:ln>
            </p:spPr>
            <p:txBody>
              <a:bodyPr rtlCol="0" anchor="ctr">
                <a:spAutoFit/>
              </a:bodyPr>
              <a:lstStyle/>
              <a:p>
                <a:endParaRPr lang="zh-CN" altLang="en-US"/>
              </a:p>
            </p:txBody>
          </p:sp>
          <p:sp>
            <p:nvSpPr>
              <p:cNvPr id="90" name="任意多边形: 形状 89">
                <a:extLst>
                  <a:ext uri="{FF2B5EF4-FFF2-40B4-BE49-F238E27FC236}">
                    <a16:creationId xmlns:a16="http://schemas.microsoft.com/office/drawing/2014/main" id="{A6F1F875-0ED7-41D0-AB5A-F479AB2DC926}"/>
                  </a:ext>
                </a:extLst>
              </p:cNvPr>
              <p:cNvSpPr/>
              <p:nvPr/>
            </p:nvSpPr>
            <p:spPr>
              <a:xfrm>
                <a:off x="10302362" y="2062709"/>
                <a:ext cx="60000" cy="60000"/>
              </a:xfrm>
              <a:custGeom>
                <a:avLst/>
                <a:gdLst>
                  <a:gd name="connsiteX0" fmla="*/ 30000 w 60000"/>
                  <a:gd name="connsiteY0" fmla="*/ 60000 h 60000"/>
                  <a:gd name="connsiteX1" fmla="*/ 60000 w 60000"/>
                  <a:gd name="connsiteY1" fmla="*/ 30000 h 60000"/>
                  <a:gd name="connsiteX2" fmla="*/ 30000 w 60000"/>
                  <a:gd name="connsiteY2" fmla="*/ 0 h 60000"/>
                  <a:gd name="connsiteX3" fmla="*/ 0 w 60000"/>
                  <a:gd name="connsiteY3" fmla="*/ 30000 h 60000"/>
                  <a:gd name="connsiteX4" fmla="*/ 30000 w 60000"/>
                  <a:gd name="connsiteY4" fmla="*/ 60000 h 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0" h="60000">
                    <a:moveTo>
                      <a:pt x="30000" y="60000"/>
                    </a:moveTo>
                    <a:cubicBezTo>
                      <a:pt x="46568" y="60000"/>
                      <a:pt x="60000" y="46568"/>
                      <a:pt x="60000" y="30000"/>
                    </a:cubicBezTo>
                    <a:cubicBezTo>
                      <a:pt x="60000" y="13431"/>
                      <a:pt x="46568" y="0"/>
                      <a:pt x="30000" y="0"/>
                    </a:cubicBezTo>
                    <a:cubicBezTo>
                      <a:pt x="13432" y="0"/>
                      <a:pt x="0" y="13431"/>
                      <a:pt x="0" y="30000"/>
                    </a:cubicBezTo>
                    <a:cubicBezTo>
                      <a:pt x="0" y="46568"/>
                      <a:pt x="13432" y="60000"/>
                      <a:pt x="30000" y="60000"/>
                    </a:cubicBezTo>
                    <a:close/>
                  </a:path>
                </a:pathLst>
              </a:custGeom>
              <a:noFill/>
              <a:ln w="29369" cap="flat">
                <a:solidFill>
                  <a:schemeClr val="bg2"/>
                </a:solidFill>
                <a:prstDash val="solid"/>
                <a:round/>
              </a:ln>
            </p:spPr>
            <p:txBody>
              <a:bodyPr rtlCol="0" anchor="ctr">
                <a:spAutoFit/>
              </a:bodyPr>
              <a:lstStyle/>
              <a:p>
                <a:endParaRPr lang="zh-CN" altLang="en-US"/>
              </a:p>
            </p:txBody>
          </p:sp>
          <p:sp>
            <p:nvSpPr>
              <p:cNvPr id="91" name="任意多边形: 形状 90">
                <a:extLst>
                  <a:ext uri="{FF2B5EF4-FFF2-40B4-BE49-F238E27FC236}">
                    <a16:creationId xmlns:a16="http://schemas.microsoft.com/office/drawing/2014/main" id="{C9B53E0A-C29B-447E-9276-E587E974144F}"/>
                  </a:ext>
                </a:extLst>
              </p:cNvPr>
              <p:cNvSpPr/>
              <p:nvPr/>
            </p:nvSpPr>
            <p:spPr>
              <a:xfrm>
                <a:off x="10302362" y="2302709"/>
                <a:ext cx="60000" cy="60000"/>
              </a:xfrm>
              <a:custGeom>
                <a:avLst/>
                <a:gdLst>
                  <a:gd name="connsiteX0" fmla="*/ 30000 w 60000"/>
                  <a:gd name="connsiteY0" fmla="*/ 60000 h 60000"/>
                  <a:gd name="connsiteX1" fmla="*/ 60000 w 60000"/>
                  <a:gd name="connsiteY1" fmla="*/ 30000 h 60000"/>
                  <a:gd name="connsiteX2" fmla="*/ 30000 w 60000"/>
                  <a:gd name="connsiteY2" fmla="*/ 0 h 60000"/>
                  <a:gd name="connsiteX3" fmla="*/ 0 w 60000"/>
                  <a:gd name="connsiteY3" fmla="*/ 30000 h 60000"/>
                  <a:gd name="connsiteX4" fmla="*/ 30000 w 60000"/>
                  <a:gd name="connsiteY4" fmla="*/ 60000 h 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0" h="60000">
                    <a:moveTo>
                      <a:pt x="30000" y="60000"/>
                    </a:moveTo>
                    <a:cubicBezTo>
                      <a:pt x="46568" y="60000"/>
                      <a:pt x="60000" y="46568"/>
                      <a:pt x="60000" y="30000"/>
                    </a:cubicBezTo>
                    <a:cubicBezTo>
                      <a:pt x="60000" y="13432"/>
                      <a:pt x="46568" y="0"/>
                      <a:pt x="30000" y="0"/>
                    </a:cubicBezTo>
                    <a:cubicBezTo>
                      <a:pt x="13432" y="0"/>
                      <a:pt x="0" y="13432"/>
                      <a:pt x="0" y="30000"/>
                    </a:cubicBezTo>
                    <a:cubicBezTo>
                      <a:pt x="0" y="46568"/>
                      <a:pt x="13432" y="60000"/>
                      <a:pt x="30000" y="60000"/>
                    </a:cubicBezTo>
                    <a:close/>
                  </a:path>
                </a:pathLst>
              </a:custGeom>
              <a:noFill/>
              <a:ln w="29369" cap="flat">
                <a:solidFill>
                  <a:schemeClr val="bg2"/>
                </a:solidFill>
                <a:prstDash val="solid"/>
                <a:round/>
              </a:ln>
            </p:spPr>
            <p:txBody>
              <a:bodyPr rtlCol="0" anchor="ctr">
                <a:spAutoFit/>
              </a:bodyPr>
              <a:lstStyle/>
              <a:p>
                <a:endParaRPr lang="zh-CN" altLang="en-US"/>
              </a:p>
            </p:txBody>
          </p:sp>
          <p:sp>
            <p:nvSpPr>
              <p:cNvPr id="92" name="任意多边形: 形状 91">
                <a:extLst>
                  <a:ext uri="{FF2B5EF4-FFF2-40B4-BE49-F238E27FC236}">
                    <a16:creationId xmlns:a16="http://schemas.microsoft.com/office/drawing/2014/main" id="{3676754E-E5F2-4233-A92A-1465BA4F381B}"/>
                  </a:ext>
                </a:extLst>
              </p:cNvPr>
              <p:cNvSpPr/>
              <p:nvPr/>
            </p:nvSpPr>
            <p:spPr>
              <a:xfrm>
                <a:off x="10062362" y="2062709"/>
                <a:ext cx="60000" cy="60000"/>
              </a:xfrm>
              <a:custGeom>
                <a:avLst/>
                <a:gdLst>
                  <a:gd name="connsiteX0" fmla="*/ 30000 w 60000"/>
                  <a:gd name="connsiteY0" fmla="*/ 60000 h 60000"/>
                  <a:gd name="connsiteX1" fmla="*/ 60000 w 60000"/>
                  <a:gd name="connsiteY1" fmla="*/ 30000 h 60000"/>
                  <a:gd name="connsiteX2" fmla="*/ 30000 w 60000"/>
                  <a:gd name="connsiteY2" fmla="*/ 0 h 60000"/>
                  <a:gd name="connsiteX3" fmla="*/ 0 w 60000"/>
                  <a:gd name="connsiteY3" fmla="*/ 30000 h 60000"/>
                  <a:gd name="connsiteX4" fmla="*/ 30000 w 60000"/>
                  <a:gd name="connsiteY4" fmla="*/ 60000 h 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0" h="60000">
                    <a:moveTo>
                      <a:pt x="30000" y="60000"/>
                    </a:moveTo>
                    <a:cubicBezTo>
                      <a:pt x="46568" y="60000"/>
                      <a:pt x="60000" y="46568"/>
                      <a:pt x="60000" y="30000"/>
                    </a:cubicBezTo>
                    <a:cubicBezTo>
                      <a:pt x="60000" y="13431"/>
                      <a:pt x="46568" y="0"/>
                      <a:pt x="30000" y="0"/>
                    </a:cubicBezTo>
                    <a:cubicBezTo>
                      <a:pt x="13431" y="0"/>
                      <a:pt x="0" y="13431"/>
                      <a:pt x="0" y="30000"/>
                    </a:cubicBezTo>
                    <a:cubicBezTo>
                      <a:pt x="0" y="46568"/>
                      <a:pt x="13431" y="60000"/>
                      <a:pt x="30000" y="60000"/>
                    </a:cubicBezTo>
                    <a:close/>
                  </a:path>
                </a:pathLst>
              </a:custGeom>
              <a:noFill/>
              <a:ln w="29369" cap="flat">
                <a:solidFill>
                  <a:schemeClr val="bg2"/>
                </a:solidFill>
                <a:prstDash val="solid"/>
                <a:round/>
              </a:ln>
            </p:spPr>
            <p:txBody>
              <a:bodyPr rtlCol="0" anchor="ctr">
                <a:spAutoFit/>
              </a:bodyPr>
              <a:lstStyle/>
              <a:p>
                <a:endParaRPr lang="zh-CN" altLang="en-US"/>
              </a:p>
            </p:txBody>
          </p:sp>
          <p:sp>
            <p:nvSpPr>
              <p:cNvPr id="93" name="任意多边形: 形状 92">
                <a:extLst>
                  <a:ext uri="{FF2B5EF4-FFF2-40B4-BE49-F238E27FC236}">
                    <a16:creationId xmlns:a16="http://schemas.microsoft.com/office/drawing/2014/main" id="{81AF5BDC-A1F5-4AF0-82A0-BC248C84B5CD}"/>
                  </a:ext>
                </a:extLst>
              </p:cNvPr>
              <p:cNvSpPr/>
              <p:nvPr/>
            </p:nvSpPr>
            <p:spPr>
              <a:xfrm>
                <a:off x="10062362" y="2302709"/>
                <a:ext cx="60000" cy="60000"/>
              </a:xfrm>
              <a:custGeom>
                <a:avLst/>
                <a:gdLst>
                  <a:gd name="connsiteX0" fmla="*/ 30000 w 60000"/>
                  <a:gd name="connsiteY0" fmla="*/ 60000 h 60000"/>
                  <a:gd name="connsiteX1" fmla="*/ 60000 w 60000"/>
                  <a:gd name="connsiteY1" fmla="*/ 30000 h 60000"/>
                  <a:gd name="connsiteX2" fmla="*/ 30000 w 60000"/>
                  <a:gd name="connsiteY2" fmla="*/ 0 h 60000"/>
                  <a:gd name="connsiteX3" fmla="*/ 0 w 60000"/>
                  <a:gd name="connsiteY3" fmla="*/ 30000 h 60000"/>
                  <a:gd name="connsiteX4" fmla="*/ 30000 w 60000"/>
                  <a:gd name="connsiteY4" fmla="*/ 60000 h 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0" h="60000">
                    <a:moveTo>
                      <a:pt x="30000" y="60000"/>
                    </a:moveTo>
                    <a:cubicBezTo>
                      <a:pt x="46568" y="60000"/>
                      <a:pt x="60000" y="46568"/>
                      <a:pt x="60000" y="30000"/>
                    </a:cubicBezTo>
                    <a:cubicBezTo>
                      <a:pt x="60000" y="13432"/>
                      <a:pt x="46568" y="0"/>
                      <a:pt x="30000" y="0"/>
                    </a:cubicBezTo>
                    <a:cubicBezTo>
                      <a:pt x="13431" y="0"/>
                      <a:pt x="0" y="13432"/>
                      <a:pt x="0" y="30000"/>
                    </a:cubicBezTo>
                    <a:cubicBezTo>
                      <a:pt x="0" y="46568"/>
                      <a:pt x="13431" y="60000"/>
                      <a:pt x="30000" y="60000"/>
                    </a:cubicBezTo>
                    <a:close/>
                  </a:path>
                </a:pathLst>
              </a:custGeom>
              <a:noFill/>
              <a:ln w="29369" cap="flat">
                <a:solidFill>
                  <a:schemeClr val="bg2"/>
                </a:solidFill>
                <a:prstDash val="solid"/>
                <a:round/>
              </a:ln>
            </p:spPr>
            <p:txBody>
              <a:bodyPr rtlCol="0" anchor="ctr">
                <a:spAutoFit/>
              </a:bodyPr>
              <a:lstStyle/>
              <a:p>
                <a:endParaRPr lang="zh-CN" altLang="en-US"/>
              </a:p>
            </p:txBody>
          </p:sp>
          <p:sp>
            <p:nvSpPr>
              <p:cNvPr id="94" name="任意多边形: 形状 93">
                <a:extLst>
                  <a:ext uri="{FF2B5EF4-FFF2-40B4-BE49-F238E27FC236}">
                    <a16:creationId xmlns:a16="http://schemas.microsoft.com/office/drawing/2014/main" id="{CAC0ED72-4DE2-45C8-AACC-FD017A51CEC3}"/>
                  </a:ext>
                </a:extLst>
              </p:cNvPr>
              <p:cNvSpPr/>
              <p:nvPr/>
            </p:nvSpPr>
            <p:spPr>
              <a:xfrm>
                <a:off x="10182362" y="2092709"/>
                <a:ext cx="60000" cy="7500"/>
              </a:xfrm>
              <a:custGeom>
                <a:avLst/>
                <a:gdLst>
                  <a:gd name="connsiteX0" fmla="*/ 0 w 60000"/>
                  <a:gd name="connsiteY0" fmla="*/ 0 h 7500"/>
                  <a:gd name="connsiteX1" fmla="*/ 60000 w 60000"/>
                  <a:gd name="connsiteY1" fmla="*/ 0 h 7500"/>
                  <a:gd name="connsiteX2" fmla="*/ 0 w 60000"/>
                  <a:gd name="connsiteY2" fmla="*/ 0 h 7500"/>
                </a:gdLst>
                <a:ahLst/>
                <a:cxnLst>
                  <a:cxn ang="0">
                    <a:pos x="connsiteX0" y="connsiteY0"/>
                  </a:cxn>
                  <a:cxn ang="0">
                    <a:pos x="connsiteX1" y="connsiteY1"/>
                  </a:cxn>
                  <a:cxn ang="0">
                    <a:pos x="connsiteX2" y="connsiteY2"/>
                  </a:cxn>
                </a:cxnLst>
                <a:rect l="l" t="t" r="r" b="b"/>
                <a:pathLst>
                  <a:path w="60000" h="7500">
                    <a:moveTo>
                      <a:pt x="0" y="0"/>
                    </a:moveTo>
                    <a:lnTo>
                      <a:pt x="60000" y="0"/>
                    </a:lnTo>
                    <a:lnTo>
                      <a:pt x="0" y="0"/>
                    </a:lnTo>
                    <a:close/>
                  </a:path>
                </a:pathLst>
              </a:custGeom>
              <a:noFill/>
              <a:ln w="7342" cap="flat">
                <a:solidFill>
                  <a:schemeClr val="bg2"/>
                </a:solidFill>
                <a:prstDash val="solid"/>
                <a:miter/>
              </a:ln>
            </p:spPr>
            <p:txBody>
              <a:bodyPr rtlCol="0" anchor="ctr">
                <a:spAutoFit/>
              </a:bodyPr>
              <a:lstStyle/>
              <a:p>
                <a:endParaRPr lang="zh-CN" altLang="en-US"/>
              </a:p>
            </p:txBody>
          </p:sp>
          <p:sp>
            <p:nvSpPr>
              <p:cNvPr id="95" name="任意多边形: 形状 94">
                <a:extLst>
                  <a:ext uri="{FF2B5EF4-FFF2-40B4-BE49-F238E27FC236}">
                    <a16:creationId xmlns:a16="http://schemas.microsoft.com/office/drawing/2014/main" id="{79A686D6-96CA-4606-80AB-DAC31D604E80}"/>
                  </a:ext>
                </a:extLst>
              </p:cNvPr>
              <p:cNvSpPr/>
              <p:nvPr/>
            </p:nvSpPr>
            <p:spPr>
              <a:xfrm>
                <a:off x="10182362" y="2092709"/>
                <a:ext cx="60000" cy="7500"/>
              </a:xfrm>
              <a:custGeom>
                <a:avLst/>
                <a:gdLst>
                  <a:gd name="connsiteX0" fmla="*/ 0 w 60000"/>
                  <a:gd name="connsiteY0" fmla="*/ 0 h 7500"/>
                  <a:gd name="connsiteX1" fmla="*/ 60000 w 60000"/>
                  <a:gd name="connsiteY1" fmla="*/ 0 h 7500"/>
                </a:gdLst>
                <a:ahLst/>
                <a:cxnLst>
                  <a:cxn ang="0">
                    <a:pos x="connsiteX0" y="connsiteY0"/>
                  </a:cxn>
                  <a:cxn ang="0">
                    <a:pos x="connsiteX1" y="connsiteY1"/>
                  </a:cxn>
                </a:cxnLst>
                <a:rect l="l" t="t" r="r" b="b"/>
                <a:pathLst>
                  <a:path w="60000" h="7500">
                    <a:moveTo>
                      <a:pt x="0" y="0"/>
                    </a:moveTo>
                    <a:lnTo>
                      <a:pt x="60000" y="0"/>
                    </a:lnTo>
                  </a:path>
                </a:pathLst>
              </a:custGeom>
              <a:noFill/>
              <a:ln w="29369" cap="rnd">
                <a:solidFill>
                  <a:schemeClr val="bg2"/>
                </a:solidFill>
                <a:prstDash val="solid"/>
                <a:round/>
              </a:ln>
            </p:spPr>
            <p:txBody>
              <a:bodyPr rtlCol="0" anchor="ctr">
                <a:spAutoFit/>
              </a:bodyPr>
              <a:lstStyle/>
              <a:p>
                <a:endParaRPr lang="zh-CN" altLang="en-US"/>
              </a:p>
            </p:txBody>
          </p:sp>
          <p:sp>
            <p:nvSpPr>
              <p:cNvPr id="96" name="任意多边形: 形状 95">
                <a:extLst>
                  <a:ext uri="{FF2B5EF4-FFF2-40B4-BE49-F238E27FC236}">
                    <a16:creationId xmlns:a16="http://schemas.microsoft.com/office/drawing/2014/main" id="{8C7EB375-F471-4844-9680-12C558160AB8}"/>
                  </a:ext>
                </a:extLst>
              </p:cNvPr>
              <p:cNvSpPr/>
              <p:nvPr/>
            </p:nvSpPr>
            <p:spPr>
              <a:xfrm>
                <a:off x="10152362" y="2152709"/>
                <a:ext cx="120000" cy="120000"/>
              </a:xfrm>
              <a:custGeom>
                <a:avLst/>
                <a:gdLst>
                  <a:gd name="connsiteX0" fmla="*/ 120000 w 120000"/>
                  <a:gd name="connsiteY0" fmla="*/ 0 h 120000"/>
                  <a:gd name="connsiteX1" fmla="*/ 0 w 120000"/>
                  <a:gd name="connsiteY1" fmla="*/ 120000 h 120000"/>
                  <a:gd name="connsiteX2" fmla="*/ 120000 w 120000"/>
                  <a:gd name="connsiteY2" fmla="*/ 0 h 120000"/>
                </a:gdLst>
                <a:ahLst/>
                <a:cxnLst>
                  <a:cxn ang="0">
                    <a:pos x="connsiteX0" y="connsiteY0"/>
                  </a:cxn>
                  <a:cxn ang="0">
                    <a:pos x="connsiteX1" y="connsiteY1"/>
                  </a:cxn>
                  <a:cxn ang="0">
                    <a:pos x="connsiteX2" y="connsiteY2"/>
                  </a:cxn>
                </a:cxnLst>
                <a:rect l="l" t="t" r="r" b="b"/>
                <a:pathLst>
                  <a:path w="120000" h="120000">
                    <a:moveTo>
                      <a:pt x="120000" y="0"/>
                    </a:moveTo>
                    <a:lnTo>
                      <a:pt x="0" y="120000"/>
                    </a:lnTo>
                    <a:lnTo>
                      <a:pt x="120000" y="0"/>
                    </a:lnTo>
                    <a:close/>
                  </a:path>
                </a:pathLst>
              </a:custGeom>
              <a:noFill/>
              <a:ln w="7342" cap="flat">
                <a:solidFill>
                  <a:schemeClr val="bg2"/>
                </a:solidFill>
                <a:prstDash val="solid"/>
                <a:miter/>
              </a:ln>
            </p:spPr>
            <p:txBody>
              <a:bodyPr rtlCol="0" anchor="ctr">
                <a:spAutoFit/>
              </a:bodyPr>
              <a:lstStyle/>
              <a:p>
                <a:endParaRPr lang="zh-CN" altLang="en-US"/>
              </a:p>
            </p:txBody>
          </p:sp>
          <p:sp>
            <p:nvSpPr>
              <p:cNvPr id="97" name="任意多边形: 形状 96">
                <a:extLst>
                  <a:ext uri="{FF2B5EF4-FFF2-40B4-BE49-F238E27FC236}">
                    <a16:creationId xmlns:a16="http://schemas.microsoft.com/office/drawing/2014/main" id="{22C77C75-1AE8-4E94-A558-75A582A599CD}"/>
                  </a:ext>
                </a:extLst>
              </p:cNvPr>
              <p:cNvSpPr/>
              <p:nvPr/>
            </p:nvSpPr>
            <p:spPr>
              <a:xfrm>
                <a:off x="10152362" y="2152709"/>
                <a:ext cx="120000" cy="120000"/>
              </a:xfrm>
              <a:custGeom>
                <a:avLst/>
                <a:gdLst>
                  <a:gd name="connsiteX0" fmla="*/ 120000 w 120000"/>
                  <a:gd name="connsiteY0" fmla="*/ 0 h 120000"/>
                  <a:gd name="connsiteX1" fmla="*/ 0 w 120000"/>
                  <a:gd name="connsiteY1" fmla="*/ 120000 h 120000"/>
                </a:gdLst>
                <a:ahLst/>
                <a:cxnLst>
                  <a:cxn ang="0">
                    <a:pos x="connsiteX0" y="connsiteY0"/>
                  </a:cxn>
                  <a:cxn ang="0">
                    <a:pos x="connsiteX1" y="connsiteY1"/>
                  </a:cxn>
                </a:cxnLst>
                <a:rect l="l" t="t" r="r" b="b"/>
                <a:pathLst>
                  <a:path w="120000" h="120000">
                    <a:moveTo>
                      <a:pt x="120000" y="0"/>
                    </a:moveTo>
                    <a:lnTo>
                      <a:pt x="0" y="120000"/>
                    </a:lnTo>
                  </a:path>
                </a:pathLst>
              </a:custGeom>
              <a:noFill/>
              <a:ln w="29369" cap="rnd">
                <a:solidFill>
                  <a:schemeClr val="bg2"/>
                </a:solidFill>
                <a:prstDash val="solid"/>
                <a:round/>
              </a:ln>
            </p:spPr>
            <p:txBody>
              <a:bodyPr rtlCol="0" anchor="ctr">
                <a:spAutoFit/>
              </a:bodyPr>
              <a:lstStyle/>
              <a:p>
                <a:endParaRPr lang="zh-CN" altLang="en-US"/>
              </a:p>
            </p:txBody>
          </p:sp>
          <p:sp>
            <p:nvSpPr>
              <p:cNvPr id="98" name="任意多边形: 形状 97">
                <a:extLst>
                  <a:ext uri="{FF2B5EF4-FFF2-40B4-BE49-F238E27FC236}">
                    <a16:creationId xmlns:a16="http://schemas.microsoft.com/office/drawing/2014/main" id="{F9E784C1-4681-4096-884C-C7113BDB8497}"/>
                  </a:ext>
                </a:extLst>
              </p:cNvPr>
              <p:cNvSpPr/>
              <p:nvPr/>
            </p:nvSpPr>
            <p:spPr>
              <a:xfrm>
                <a:off x="10332362" y="2182709"/>
                <a:ext cx="7500" cy="60000"/>
              </a:xfrm>
              <a:custGeom>
                <a:avLst/>
                <a:gdLst>
                  <a:gd name="connsiteX0" fmla="*/ 0 w 7500"/>
                  <a:gd name="connsiteY0" fmla="*/ 0 h 60000"/>
                  <a:gd name="connsiteX1" fmla="*/ 0 w 7500"/>
                  <a:gd name="connsiteY1" fmla="*/ 60000 h 60000"/>
                  <a:gd name="connsiteX2" fmla="*/ 0 w 7500"/>
                  <a:gd name="connsiteY2" fmla="*/ 0 h 60000"/>
                </a:gdLst>
                <a:ahLst/>
                <a:cxnLst>
                  <a:cxn ang="0">
                    <a:pos x="connsiteX0" y="connsiteY0"/>
                  </a:cxn>
                  <a:cxn ang="0">
                    <a:pos x="connsiteX1" y="connsiteY1"/>
                  </a:cxn>
                  <a:cxn ang="0">
                    <a:pos x="connsiteX2" y="connsiteY2"/>
                  </a:cxn>
                </a:cxnLst>
                <a:rect l="l" t="t" r="r" b="b"/>
                <a:pathLst>
                  <a:path w="7500" h="60000">
                    <a:moveTo>
                      <a:pt x="0" y="0"/>
                    </a:moveTo>
                    <a:lnTo>
                      <a:pt x="0" y="60000"/>
                    </a:lnTo>
                    <a:lnTo>
                      <a:pt x="0" y="0"/>
                    </a:lnTo>
                    <a:close/>
                  </a:path>
                </a:pathLst>
              </a:custGeom>
              <a:noFill/>
              <a:ln w="7342" cap="flat">
                <a:solidFill>
                  <a:schemeClr val="bg2"/>
                </a:solidFill>
                <a:prstDash val="solid"/>
                <a:miter/>
              </a:ln>
            </p:spPr>
            <p:txBody>
              <a:bodyPr rtlCol="0" anchor="ctr">
                <a:spAutoFit/>
              </a:bodyPr>
              <a:lstStyle/>
              <a:p>
                <a:endParaRPr lang="zh-CN" altLang="en-US"/>
              </a:p>
            </p:txBody>
          </p:sp>
          <p:sp>
            <p:nvSpPr>
              <p:cNvPr id="99" name="任意多边形: 形状 98">
                <a:extLst>
                  <a:ext uri="{FF2B5EF4-FFF2-40B4-BE49-F238E27FC236}">
                    <a16:creationId xmlns:a16="http://schemas.microsoft.com/office/drawing/2014/main" id="{0FFF0B12-A56D-4A5C-821D-A74C6A00E8BF}"/>
                  </a:ext>
                </a:extLst>
              </p:cNvPr>
              <p:cNvSpPr/>
              <p:nvPr/>
            </p:nvSpPr>
            <p:spPr>
              <a:xfrm>
                <a:off x="10332362" y="2182709"/>
                <a:ext cx="7500" cy="60000"/>
              </a:xfrm>
              <a:custGeom>
                <a:avLst/>
                <a:gdLst>
                  <a:gd name="connsiteX0" fmla="*/ 0 w 7500"/>
                  <a:gd name="connsiteY0" fmla="*/ 0 h 60000"/>
                  <a:gd name="connsiteX1" fmla="*/ 0 w 7500"/>
                  <a:gd name="connsiteY1" fmla="*/ 60000 h 60000"/>
                </a:gdLst>
                <a:ahLst/>
                <a:cxnLst>
                  <a:cxn ang="0">
                    <a:pos x="connsiteX0" y="connsiteY0"/>
                  </a:cxn>
                  <a:cxn ang="0">
                    <a:pos x="connsiteX1" y="connsiteY1"/>
                  </a:cxn>
                </a:cxnLst>
                <a:rect l="l" t="t" r="r" b="b"/>
                <a:pathLst>
                  <a:path w="7500" h="60000">
                    <a:moveTo>
                      <a:pt x="0" y="0"/>
                    </a:moveTo>
                    <a:lnTo>
                      <a:pt x="0" y="60000"/>
                    </a:lnTo>
                  </a:path>
                </a:pathLst>
              </a:custGeom>
              <a:noFill/>
              <a:ln w="29369" cap="rnd">
                <a:solidFill>
                  <a:schemeClr val="bg2"/>
                </a:solidFill>
                <a:prstDash val="solid"/>
                <a:round/>
              </a:ln>
            </p:spPr>
            <p:txBody>
              <a:bodyPr rtlCol="0" anchor="ctr">
                <a:spAutoFit/>
              </a:bodyPr>
              <a:lstStyle/>
              <a:p>
                <a:endParaRPr lang="zh-CN" altLang="en-US"/>
              </a:p>
            </p:txBody>
          </p:sp>
        </p:grpSp>
        <p:sp>
          <p:nvSpPr>
            <p:cNvPr id="119" name="文本框 118">
              <a:extLst>
                <a:ext uri="{FF2B5EF4-FFF2-40B4-BE49-F238E27FC236}">
                  <a16:creationId xmlns:a16="http://schemas.microsoft.com/office/drawing/2014/main" id="{D5668FAC-4675-4912-87D8-2E935E518A2F}"/>
                </a:ext>
              </a:extLst>
            </p:cNvPr>
            <p:cNvSpPr txBox="1"/>
            <p:nvPr/>
          </p:nvSpPr>
          <p:spPr>
            <a:xfrm>
              <a:off x="9952778" y="2080425"/>
              <a:ext cx="850939" cy="230832"/>
            </a:xfrm>
            <a:prstGeom prst="rect">
              <a:avLst/>
            </a:prstGeom>
            <a:noFill/>
          </p:spPr>
          <p:txBody>
            <a:bodyPr wrap="none" lIns="0" tIns="0" rIns="0" bIns="0" rtlCol="0">
              <a:spAutoFit/>
            </a:bodyPr>
            <a:lstStyle/>
            <a:p>
              <a:pPr algn="ctr"/>
              <a:r>
                <a:rPr lang="en-US" altLang="zh-CN" sz="1500" dirty="0">
                  <a:solidFill>
                    <a:schemeClr val="bg1"/>
                  </a:solidFill>
                </a:rPr>
                <a:t>W-&gt;R-&gt;W</a:t>
              </a:r>
              <a:endParaRPr lang="zh-CN" altLang="en-US" sz="1500" dirty="0">
                <a:solidFill>
                  <a:schemeClr val="bg1"/>
                </a:solidFill>
              </a:endParaRPr>
            </a:p>
          </p:txBody>
        </p:sp>
        <p:sp>
          <p:nvSpPr>
            <p:cNvPr id="120" name="文本框 119">
              <a:extLst>
                <a:ext uri="{FF2B5EF4-FFF2-40B4-BE49-F238E27FC236}">
                  <a16:creationId xmlns:a16="http://schemas.microsoft.com/office/drawing/2014/main" id="{3FC56BA8-5DCD-48AA-8BAF-B7CD69D1DC1D}"/>
                </a:ext>
              </a:extLst>
            </p:cNvPr>
            <p:cNvSpPr txBox="1"/>
            <p:nvPr/>
          </p:nvSpPr>
          <p:spPr>
            <a:xfrm>
              <a:off x="9154648" y="2443930"/>
              <a:ext cx="2327200" cy="1403013"/>
            </a:xfrm>
            <a:prstGeom prst="rect">
              <a:avLst/>
            </a:prstGeom>
            <a:noFill/>
          </p:spPr>
          <p:txBody>
            <a:bodyPr wrap="square" lIns="0" tIns="0" rIns="0" bIns="0" rtlCol="0">
              <a:spAutoFit/>
            </a:bodyPr>
            <a:lstStyle/>
            <a:p>
              <a:pPr>
                <a:lnSpc>
                  <a:spcPct val="125000"/>
                </a:lnSpc>
              </a:pPr>
              <a:r>
                <a:rPr lang="zh-CN" altLang="en-US" sz="1500" dirty="0">
                  <a:solidFill>
                    <a:schemeClr val="bg1"/>
                  </a:solidFill>
                  <a:latin typeface="+mn-ea"/>
                </a:rPr>
                <a:t>    这种模式发生在对同一连续数据区进行写入时，如数组、缓冲区等，在并发流</a:t>
              </a:r>
              <a:r>
                <a:rPr lang="en-US" altLang="zh-CN" sz="1500" dirty="0">
                  <a:solidFill>
                    <a:schemeClr val="bg1"/>
                  </a:solidFill>
                  <a:latin typeface="+mn-ea"/>
                </a:rPr>
                <a:t>2</a:t>
              </a:r>
              <a:r>
                <a:rPr lang="zh-CN" altLang="en-US" sz="1500" dirty="0">
                  <a:solidFill>
                    <a:schemeClr val="bg1"/>
                  </a:solidFill>
                  <a:latin typeface="+mn-ea"/>
                </a:rPr>
                <a:t>中进行读取可能会出现数据不完整的情况．</a:t>
              </a:r>
            </a:p>
          </p:txBody>
        </p:sp>
        <p:pic>
          <p:nvPicPr>
            <p:cNvPr id="18" name="图片 17">
              <a:extLst>
                <a:ext uri="{FF2B5EF4-FFF2-40B4-BE49-F238E27FC236}">
                  <a16:creationId xmlns:a16="http://schemas.microsoft.com/office/drawing/2014/main" id="{BE881C6F-C0E0-499D-11EA-94DF123869DA}"/>
                </a:ext>
              </a:extLst>
            </p:cNvPr>
            <p:cNvPicPr>
              <a:picLocks noChangeAspect="1"/>
            </p:cNvPicPr>
            <p:nvPr/>
          </p:nvPicPr>
          <p:blipFill>
            <a:blip r:embed="rId5"/>
            <a:stretch>
              <a:fillRect/>
            </a:stretch>
          </p:blipFill>
          <p:spPr>
            <a:xfrm>
              <a:off x="9855931" y="4831133"/>
              <a:ext cx="1314633" cy="1343212"/>
            </a:xfrm>
            <a:prstGeom prst="rect">
              <a:avLst/>
            </a:prstGeom>
          </p:spPr>
        </p:pic>
      </p:grpSp>
    </p:spTree>
    <p:extLst>
      <p:ext uri="{BB962C8B-B14F-4D97-AF65-F5344CB8AC3E}">
        <p14:creationId xmlns:p14="http://schemas.microsoft.com/office/powerpoint/2010/main" val="192817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266967" y="2754066"/>
            <a:ext cx="3590727" cy="615553"/>
          </a:xfrm>
          <a:prstGeom prst="rect">
            <a:avLst/>
          </a:prstGeom>
          <a:noFill/>
        </p:spPr>
        <p:txBody>
          <a:bodyPr wrap="none" lIns="0" tIns="0" rIns="0" bIns="0" rtlCol="0">
            <a:spAutoFit/>
          </a:bodyPr>
          <a:lstStyle/>
          <a:p>
            <a:pPr algn="ctr"/>
            <a:r>
              <a:rPr lang="zh-CN" altLang="en-US" sz="4000" dirty="0">
                <a:solidFill>
                  <a:schemeClr val="accent1"/>
                </a:solidFill>
              </a:rPr>
              <a:t>检测方法和系统</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spAutoFit/>
          </a:bodyPr>
          <a:lstStyle/>
          <a:p>
            <a:pPr algn="ctr"/>
            <a:r>
              <a:rPr lang="en-US" altLang="zh-CN" sz="4000" dirty="0">
                <a:solidFill>
                  <a:schemeClr val="accent1"/>
                </a:solidFill>
              </a:rPr>
              <a:t>#02</a:t>
            </a:r>
            <a:endParaRPr lang="zh-CN" altLang="en-US" sz="4000" dirty="0">
              <a:solidFill>
                <a:schemeClr val="accent1"/>
              </a:solidFill>
            </a:endParaRPr>
          </a:p>
        </p:txBody>
      </p:sp>
      <p:grpSp>
        <p:nvGrpSpPr>
          <p:cNvPr id="32" name="组合 31">
            <a:extLst>
              <a:ext uri="{FF2B5EF4-FFF2-40B4-BE49-F238E27FC236}">
                <a16:creationId xmlns:a16="http://schemas.microsoft.com/office/drawing/2014/main" id="{23072084-2D10-4487-B2CA-7A821F0B4E6E}"/>
              </a:ext>
            </a:extLst>
          </p:cNvPr>
          <p:cNvGrpSpPr>
            <a:grpSpLocks noChangeAspect="1"/>
          </p:cNvGrpSpPr>
          <p:nvPr/>
        </p:nvGrpSpPr>
        <p:grpSpPr bwMode="auto">
          <a:xfrm rot="18923445">
            <a:off x="3100272" y="1534089"/>
            <a:ext cx="922672" cy="922974"/>
            <a:chOff x="14101" y="4437"/>
            <a:chExt cx="3056" cy="3057"/>
          </a:xfrm>
        </p:grpSpPr>
        <p:sp>
          <p:nvSpPr>
            <p:cNvPr id="33" name="任意多边形: 形状 32">
              <a:extLst>
                <a:ext uri="{FF2B5EF4-FFF2-40B4-BE49-F238E27FC236}">
                  <a16:creationId xmlns:a16="http://schemas.microsoft.com/office/drawing/2014/main" id="{89AE7FDD-9CBA-47C3-85AC-B3323825C751}"/>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4" name="任意多边形: 形状 33">
              <a:extLst>
                <a:ext uri="{FF2B5EF4-FFF2-40B4-BE49-F238E27FC236}">
                  <a16:creationId xmlns:a16="http://schemas.microsoft.com/office/drawing/2014/main" id="{CB51DBEC-37D4-42E7-A37C-A2896447A0B2}"/>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5" name="组合 24">
            <a:extLst>
              <a:ext uri="{FF2B5EF4-FFF2-40B4-BE49-F238E27FC236}">
                <a16:creationId xmlns:a16="http://schemas.microsoft.com/office/drawing/2014/main" id="{757045D3-48C5-42E7-B00A-F5040669D441}"/>
              </a:ext>
            </a:extLst>
          </p:cNvPr>
          <p:cNvGrpSpPr/>
          <p:nvPr/>
        </p:nvGrpSpPr>
        <p:grpSpPr>
          <a:xfrm rot="18900000">
            <a:off x="7424365" y="-2902432"/>
            <a:ext cx="6098786" cy="6100199"/>
            <a:chOff x="18351500" y="3723568"/>
            <a:chExt cx="4878842" cy="4879972"/>
          </a:xfrm>
        </p:grpSpPr>
        <p:sp>
          <p:nvSpPr>
            <p:cNvPr id="30" name="任意多边形: 形状 29">
              <a:extLst>
                <a:ext uri="{FF2B5EF4-FFF2-40B4-BE49-F238E27FC236}">
                  <a16:creationId xmlns:a16="http://schemas.microsoft.com/office/drawing/2014/main" id="{DEDE5FB0-E2D1-4200-B5CD-BA797690631E}"/>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1" name="任意多边形: 形状 30">
              <a:extLst>
                <a:ext uri="{FF2B5EF4-FFF2-40B4-BE49-F238E27FC236}">
                  <a16:creationId xmlns:a16="http://schemas.microsoft.com/office/drawing/2014/main" id="{120D96EF-EC61-4557-AFCA-7BB90E4FABB2}"/>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26" name="组合 25">
            <a:extLst>
              <a:ext uri="{FF2B5EF4-FFF2-40B4-BE49-F238E27FC236}">
                <a16:creationId xmlns:a16="http://schemas.microsoft.com/office/drawing/2014/main" id="{EB975537-38D6-4A6B-9F7A-88AD70FEC2DE}"/>
              </a:ext>
            </a:extLst>
          </p:cNvPr>
          <p:cNvGrpSpPr/>
          <p:nvPr/>
        </p:nvGrpSpPr>
        <p:grpSpPr>
          <a:xfrm rot="8100000">
            <a:off x="6722596" y="2086183"/>
            <a:ext cx="8786687" cy="8788722"/>
            <a:chOff x="18351500" y="3723568"/>
            <a:chExt cx="4878842" cy="4879972"/>
          </a:xfrm>
        </p:grpSpPr>
        <p:sp>
          <p:nvSpPr>
            <p:cNvPr id="28" name="任意多边形: 形状 27">
              <a:extLst>
                <a:ext uri="{FF2B5EF4-FFF2-40B4-BE49-F238E27FC236}">
                  <a16:creationId xmlns:a16="http://schemas.microsoft.com/office/drawing/2014/main" id="{6ADC9B79-990F-4765-A429-2DA0BD3708F6}"/>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29" name="任意多边形: 形状 28">
              <a:extLst>
                <a:ext uri="{FF2B5EF4-FFF2-40B4-BE49-F238E27FC236}">
                  <a16:creationId xmlns:a16="http://schemas.microsoft.com/office/drawing/2014/main" id="{02736D78-E66C-42AD-9F75-2985EB3FC0A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5" name="组合 34">
            <a:extLst>
              <a:ext uri="{FF2B5EF4-FFF2-40B4-BE49-F238E27FC236}">
                <a16:creationId xmlns:a16="http://schemas.microsoft.com/office/drawing/2014/main" id="{F71BE987-D2FB-4940-BD94-A890B2570665}"/>
              </a:ext>
            </a:extLst>
          </p:cNvPr>
          <p:cNvGrpSpPr>
            <a:grpSpLocks noChangeAspect="1"/>
          </p:cNvGrpSpPr>
          <p:nvPr/>
        </p:nvGrpSpPr>
        <p:grpSpPr bwMode="auto">
          <a:xfrm rot="8100000">
            <a:off x="10501205" y="2666453"/>
            <a:ext cx="4851400" cy="4852988"/>
            <a:chOff x="14101" y="4437"/>
            <a:chExt cx="3056" cy="3057"/>
          </a:xfrm>
        </p:grpSpPr>
        <p:sp>
          <p:nvSpPr>
            <p:cNvPr id="36" name="任意多边形: 形状 35">
              <a:extLst>
                <a:ext uri="{FF2B5EF4-FFF2-40B4-BE49-F238E27FC236}">
                  <a16:creationId xmlns:a16="http://schemas.microsoft.com/office/drawing/2014/main" id="{D0A408BE-27A4-4383-AD06-6FD33AB3E980}"/>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7" name="任意多边形: 形状 36">
              <a:extLst>
                <a:ext uri="{FF2B5EF4-FFF2-40B4-BE49-F238E27FC236}">
                  <a16:creationId xmlns:a16="http://schemas.microsoft.com/office/drawing/2014/main" id="{126DF892-3C1B-44ED-8EEA-8C93234956C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8" name="组合 37">
            <a:extLst>
              <a:ext uri="{FF2B5EF4-FFF2-40B4-BE49-F238E27FC236}">
                <a16:creationId xmlns:a16="http://schemas.microsoft.com/office/drawing/2014/main" id="{7F863D10-AD19-47A2-9D65-E5C43FAD8DA4}"/>
              </a:ext>
            </a:extLst>
          </p:cNvPr>
          <p:cNvGrpSpPr/>
          <p:nvPr/>
        </p:nvGrpSpPr>
        <p:grpSpPr>
          <a:xfrm rot="18900000">
            <a:off x="-2098325" y="3005269"/>
            <a:ext cx="6098786" cy="6100199"/>
            <a:chOff x="18351500" y="3723568"/>
            <a:chExt cx="4878842" cy="4879972"/>
          </a:xfrm>
        </p:grpSpPr>
        <p:sp>
          <p:nvSpPr>
            <p:cNvPr id="39" name="任意多边形: 形状 38">
              <a:extLst>
                <a:ext uri="{FF2B5EF4-FFF2-40B4-BE49-F238E27FC236}">
                  <a16:creationId xmlns:a16="http://schemas.microsoft.com/office/drawing/2014/main" id="{6CE927FF-6B05-465E-A5E1-FAF29EA473B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bg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0" name="任意多边形: 形状 39">
              <a:extLst>
                <a:ext uri="{FF2B5EF4-FFF2-40B4-BE49-F238E27FC236}">
                  <a16:creationId xmlns:a16="http://schemas.microsoft.com/office/drawing/2014/main" id="{BC8E0D64-7BCE-4536-94C7-C24DCF077959}"/>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1" name="组合 40">
            <a:extLst>
              <a:ext uri="{FF2B5EF4-FFF2-40B4-BE49-F238E27FC236}">
                <a16:creationId xmlns:a16="http://schemas.microsoft.com/office/drawing/2014/main" id="{C959649D-4CBB-4BC5-83B5-A6B92862C6B5}"/>
              </a:ext>
            </a:extLst>
          </p:cNvPr>
          <p:cNvGrpSpPr>
            <a:grpSpLocks noChangeAspect="1"/>
          </p:cNvGrpSpPr>
          <p:nvPr/>
        </p:nvGrpSpPr>
        <p:grpSpPr bwMode="auto">
          <a:xfrm rot="18923445">
            <a:off x="2714211" y="1610357"/>
            <a:ext cx="1291038" cy="1291460"/>
            <a:chOff x="14101" y="4437"/>
            <a:chExt cx="3056" cy="3057"/>
          </a:xfrm>
        </p:grpSpPr>
        <p:sp>
          <p:nvSpPr>
            <p:cNvPr id="42" name="任意多边形: 形状 41">
              <a:extLst>
                <a:ext uri="{FF2B5EF4-FFF2-40B4-BE49-F238E27FC236}">
                  <a16:creationId xmlns:a16="http://schemas.microsoft.com/office/drawing/2014/main" id="{6F4BE891-8F2C-45E1-8A09-14805142F785}"/>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sp>
          <p:nvSpPr>
            <p:cNvPr id="43" name="任意多边形: 形状 42">
              <a:extLst>
                <a:ext uri="{FF2B5EF4-FFF2-40B4-BE49-F238E27FC236}">
                  <a16:creationId xmlns:a16="http://schemas.microsoft.com/office/drawing/2014/main" id="{090673BC-8979-4D79-A0B9-689F295AC03A}"/>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Tree>
    <p:extLst>
      <p:ext uri="{BB962C8B-B14F-4D97-AF65-F5344CB8AC3E}">
        <p14:creationId xmlns:p14="http://schemas.microsoft.com/office/powerpoint/2010/main" val="399905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56C3441C-41BB-4DDE-B4FA-3D19B9D44EBC}"/>
              </a:ext>
            </a:extLst>
          </p:cNvPr>
          <p:cNvSpPr/>
          <p:nvPr/>
        </p:nvSpPr>
        <p:spPr>
          <a:xfrm>
            <a:off x="736600" y="855578"/>
            <a:ext cx="3392281" cy="7212734"/>
          </a:xfrm>
          <a:custGeom>
            <a:avLst/>
            <a:gdLst>
              <a:gd name="connsiteX0" fmla="*/ 3316374 w 3392281"/>
              <a:gd name="connsiteY0" fmla="*/ 6944890 h 7212734"/>
              <a:gd name="connsiteX1" fmla="*/ 3311583 w 3392281"/>
              <a:gd name="connsiteY1" fmla="*/ 6960162 h 7212734"/>
              <a:gd name="connsiteX2" fmla="*/ 3303387 w 3392281"/>
              <a:gd name="connsiteY2" fmla="*/ 6973602 h 7212734"/>
              <a:gd name="connsiteX3" fmla="*/ 3303387 w 3392281"/>
              <a:gd name="connsiteY3" fmla="*/ 6973603 h 7212734"/>
              <a:gd name="connsiteX4" fmla="*/ 3311583 w 3392281"/>
              <a:gd name="connsiteY4" fmla="*/ 6960163 h 7212734"/>
              <a:gd name="connsiteX5" fmla="*/ 3311583 w 3392281"/>
              <a:gd name="connsiteY5" fmla="*/ 6960162 h 7212734"/>
              <a:gd name="connsiteX6" fmla="*/ 3311584 w 3392281"/>
              <a:gd name="connsiteY6" fmla="*/ 6960161 h 7212734"/>
              <a:gd name="connsiteX7" fmla="*/ 377411 w 3392281"/>
              <a:gd name="connsiteY7" fmla="*/ 0 h 7212734"/>
              <a:gd name="connsiteX8" fmla="*/ 3014870 w 3392281"/>
              <a:gd name="connsiteY8" fmla="*/ 0 h 7212734"/>
              <a:gd name="connsiteX9" fmla="*/ 3392281 w 3392281"/>
              <a:gd name="connsiteY9" fmla="*/ 377413 h 7212734"/>
              <a:gd name="connsiteX10" fmla="*/ 3392281 w 3392281"/>
              <a:gd name="connsiteY10" fmla="*/ 6835324 h 7212734"/>
              <a:gd name="connsiteX11" fmla="*/ 3014870 w 3392281"/>
              <a:gd name="connsiteY11" fmla="*/ 7212734 h 7212734"/>
              <a:gd name="connsiteX12" fmla="*/ 377411 w 3392281"/>
              <a:gd name="connsiteY12" fmla="*/ 7212734 h 7212734"/>
              <a:gd name="connsiteX13" fmla="*/ 0 w 3392281"/>
              <a:gd name="connsiteY13" fmla="*/ 6835324 h 7212734"/>
              <a:gd name="connsiteX14" fmla="*/ 0 w 3392281"/>
              <a:gd name="connsiteY14" fmla="*/ 377413 h 7212734"/>
              <a:gd name="connsiteX15" fmla="*/ 377411 w 3392281"/>
              <a:gd name="connsiteY15" fmla="*/ 0 h 7212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2281" h="7212734">
                <a:moveTo>
                  <a:pt x="3316374" y="6944890"/>
                </a:moveTo>
                <a:lnTo>
                  <a:pt x="3311583" y="6960162"/>
                </a:lnTo>
                <a:lnTo>
                  <a:pt x="3303387" y="6973602"/>
                </a:lnTo>
                <a:lnTo>
                  <a:pt x="3303387" y="6973603"/>
                </a:lnTo>
                <a:lnTo>
                  <a:pt x="3311583" y="6960163"/>
                </a:lnTo>
                <a:lnTo>
                  <a:pt x="3311583" y="6960162"/>
                </a:lnTo>
                <a:lnTo>
                  <a:pt x="3311584" y="6960161"/>
                </a:lnTo>
                <a:close/>
                <a:moveTo>
                  <a:pt x="377411" y="0"/>
                </a:moveTo>
                <a:lnTo>
                  <a:pt x="3014870" y="0"/>
                </a:lnTo>
                <a:cubicBezTo>
                  <a:pt x="3222335" y="0"/>
                  <a:pt x="3392281" y="169946"/>
                  <a:pt x="3392281" y="377413"/>
                </a:cubicBezTo>
                <a:lnTo>
                  <a:pt x="3392281" y="6835324"/>
                </a:lnTo>
                <a:cubicBezTo>
                  <a:pt x="3392281" y="7042790"/>
                  <a:pt x="3222335" y="7212734"/>
                  <a:pt x="3014870" y="7212734"/>
                </a:cubicBezTo>
                <a:lnTo>
                  <a:pt x="377411" y="7212734"/>
                </a:lnTo>
                <a:cubicBezTo>
                  <a:pt x="169946" y="7212734"/>
                  <a:pt x="0" y="7042790"/>
                  <a:pt x="0" y="6835324"/>
                </a:cubicBezTo>
                <a:lnTo>
                  <a:pt x="0" y="377413"/>
                </a:lnTo>
                <a:cubicBezTo>
                  <a:pt x="0" y="169946"/>
                  <a:pt x="169946" y="0"/>
                  <a:pt x="377411" y="0"/>
                </a:cubicBezTo>
                <a:close/>
              </a:path>
            </a:pathLst>
          </a:cu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endParaRPr lang="zh-CN" altLang="en-US"/>
          </a:p>
        </p:txBody>
      </p:sp>
      <p:sp>
        <p:nvSpPr>
          <p:cNvPr id="3" name="任意多边形: 形状 2">
            <a:extLst>
              <a:ext uri="{FF2B5EF4-FFF2-40B4-BE49-F238E27FC236}">
                <a16:creationId xmlns:a16="http://schemas.microsoft.com/office/drawing/2014/main" id="{761F76F9-48AD-4CC3-89E4-5AF1A001C276}"/>
              </a:ext>
            </a:extLst>
          </p:cNvPr>
          <p:cNvSpPr/>
          <p:nvPr/>
        </p:nvSpPr>
        <p:spPr>
          <a:xfrm>
            <a:off x="791778" y="910757"/>
            <a:ext cx="3281925" cy="7102379"/>
          </a:xfrm>
          <a:custGeom>
            <a:avLst/>
            <a:gdLst>
              <a:gd name="connsiteX0" fmla="*/ 322234 w 3281925"/>
              <a:gd name="connsiteY0" fmla="*/ 0 h 7102379"/>
              <a:gd name="connsiteX1" fmla="*/ 913734 w 3281925"/>
              <a:gd name="connsiteY1" fmla="*/ 0 h 7102379"/>
              <a:gd name="connsiteX2" fmla="*/ 954008 w 3281925"/>
              <a:gd name="connsiteY2" fmla="*/ 16276 h 7102379"/>
              <a:gd name="connsiteX3" fmla="*/ 971113 w 3281925"/>
              <a:gd name="connsiteY3" fmla="*/ 57382 h 7102379"/>
              <a:gd name="connsiteX4" fmla="*/ 971113 w 3281925"/>
              <a:gd name="connsiteY4" fmla="*/ 101524 h 7102379"/>
              <a:gd name="connsiteX5" fmla="*/ 1147679 w 3281925"/>
              <a:gd name="connsiteY5" fmla="*/ 278090 h 7102379"/>
              <a:gd name="connsiteX6" fmla="*/ 2134242 w 3281925"/>
              <a:gd name="connsiteY6" fmla="*/ 278090 h 7102379"/>
              <a:gd name="connsiteX7" fmla="*/ 2310808 w 3281925"/>
              <a:gd name="connsiteY7" fmla="*/ 101524 h 7102379"/>
              <a:gd name="connsiteX8" fmla="*/ 2310808 w 3281925"/>
              <a:gd name="connsiteY8" fmla="*/ 57382 h 7102379"/>
              <a:gd name="connsiteX9" fmla="*/ 2327087 w 3281925"/>
              <a:gd name="connsiteY9" fmla="*/ 17103 h 7102379"/>
              <a:gd name="connsiteX10" fmla="*/ 2368190 w 3281925"/>
              <a:gd name="connsiteY10" fmla="*/ 0 h 7102379"/>
              <a:gd name="connsiteX11" fmla="*/ 2959692 w 3281925"/>
              <a:gd name="connsiteY11" fmla="*/ 0 h 7102379"/>
              <a:gd name="connsiteX12" fmla="*/ 3281925 w 3281925"/>
              <a:gd name="connsiteY12" fmla="*/ 322235 h 7102379"/>
              <a:gd name="connsiteX13" fmla="*/ 3281925 w 3281925"/>
              <a:gd name="connsiteY13" fmla="*/ 6780145 h 7102379"/>
              <a:gd name="connsiteX14" fmla="*/ 2959692 w 3281925"/>
              <a:gd name="connsiteY14" fmla="*/ 7102379 h 7102379"/>
              <a:gd name="connsiteX15" fmla="*/ 322232 w 3281925"/>
              <a:gd name="connsiteY15" fmla="*/ 7102379 h 7102379"/>
              <a:gd name="connsiteX16" fmla="*/ 94076 w 3281925"/>
              <a:gd name="connsiteY16" fmla="*/ 7007474 h 7102379"/>
              <a:gd name="connsiteX17" fmla="*/ 62634 w 3281925"/>
              <a:gd name="connsiteY17" fmla="*/ 6969208 h 7102379"/>
              <a:gd name="connsiteX18" fmla="*/ 54819 w 3281925"/>
              <a:gd name="connsiteY18" fmla="*/ 6959696 h 7102379"/>
              <a:gd name="connsiteX19" fmla="*/ 0 w 3281925"/>
              <a:gd name="connsiteY19" fmla="*/ 6780146 h 7102379"/>
              <a:gd name="connsiteX20" fmla="*/ 0 w 3281925"/>
              <a:gd name="connsiteY20" fmla="*/ 322235 h 7102379"/>
              <a:gd name="connsiteX21" fmla="*/ 322234 w 3281925"/>
              <a:gd name="connsiteY21" fmla="*/ 0 h 7102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81925" h="7102379">
                <a:moveTo>
                  <a:pt x="322234" y="0"/>
                </a:moveTo>
                <a:lnTo>
                  <a:pt x="913734" y="0"/>
                </a:lnTo>
                <a:lnTo>
                  <a:pt x="954008" y="16276"/>
                </a:lnTo>
                <a:cubicBezTo>
                  <a:pt x="964492" y="26483"/>
                  <a:pt x="971113" y="40829"/>
                  <a:pt x="971113" y="57382"/>
                </a:cubicBezTo>
                <a:lnTo>
                  <a:pt x="971113" y="101524"/>
                </a:lnTo>
                <a:cubicBezTo>
                  <a:pt x="971113" y="198635"/>
                  <a:pt x="1050568" y="278090"/>
                  <a:pt x="1147679" y="278090"/>
                </a:cubicBezTo>
                <a:lnTo>
                  <a:pt x="2134242" y="278090"/>
                </a:lnTo>
                <a:cubicBezTo>
                  <a:pt x="2231355" y="278090"/>
                  <a:pt x="2310808" y="198635"/>
                  <a:pt x="2310808" y="101524"/>
                </a:cubicBezTo>
                <a:lnTo>
                  <a:pt x="2310808" y="57382"/>
                </a:lnTo>
                <a:cubicBezTo>
                  <a:pt x="2310808" y="41933"/>
                  <a:pt x="2316878" y="27587"/>
                  <a:pt x="2327087" y="17103"/>
                </a:cubicBezTo>
                <a:lnTo>
                  <a:pt x="2368190" y="0"/>
                </a:lnTo>
                <a:lnTo>
                  <a:pt x="2959692" y="0"/>
                </a:lnTo>
                <a:cubicBezTo>
                  <a:pt x="3136258" y="0"/>
                  <a:pt x="3281925" y="145667"/>
                  <a:pt x="3281925" y="322235"/>
                </a:cubicBezTo>
                <a:lnTo>
                  <a:pt x="3281925" y="6780145"/>
                </a:lnTo>
                <a:cubicBezTo>
                  <a:pt x="3281925" y="6956711"/>
                  <a:pt x="3136258" y="7102379"/>
                  <a:pt x="2959692" y="7102379"/>
                </a:cubicBezTo>
                <a:lnTo>
                  <a:pt x="322232" y="7102379"/>
                </a:lnTo>
                <a:cubicBezTo>
                  <a:pt x="232846" y="7102379"/>
                  <a:pt x="152287" y="7065962"/>
                  <a:pt x="94076" y="7007474"/>
                </a:cubicBezTo>
                <a:lnTo>
                  <a:pt x="62634" y="6969208"/>
                </a:lnTo>
                <a:lnTo>
                  <a:pt x="54819" y="6959696"/>
                </a:lnTo>
                <a:cubicBezTo>
                  <a:pt x="20174" y="6908226"/>
                  <a:pt x="0" y="6846359"/>
                  <a:pt x="0" y="6780146"/>
                </a:cubicBezTo>
                <a:lnTo>
                  <a:pt x="0" y="322235"/>
                </a:lnTo>
                <a:cubicBezTo>
                  <a:pt x="0" y="145667"/>
                  <a:pt x="145667" y="0"/>
                  <a:pt x="322234" y="0"/>
                </a:cubicBezTo>
                <a:close/>
              </a:path>
            </a:pathLst>
          </a:custGeom>
          <a:blipFill>
            <a:blip r:embed="rId2"/>
            <a:stretch>
              <a:fillRect/>
            </a:stretch>
          </a:blipFill>
          <a:ln w="9525" cap="flat">
            <a:noFill/>
            <a:prstDash val="solid"/>
            <a:miter/>
          </a:ln>
        </p:spPr>
        <p:txBody>
          <a:bodyPr wrap="square" rtlCol="0" anchor="ctr">
            <a:spAutoFit/>
          </a:bodyPr>
          <a:lstStyle/>
          <a:p>
            <a:endParaRPr lang="zh-CN" altLang="en-US"/>
          </a:p>
        </p:txBody>
      </p:sp>
      <p:sp>
        <p:nvSpPr>
          <p:cNvPr id="4" name="文本框 3">
            <a:extLst>
              <a:ext uri="{FF2B5EF4-FFF2-40B4-BE49-F238E27FC236}">
                <a16:creationId xmlns:a16="http://schemas.microsoft.com/office/drawing/2014/main" id="{7FA8FD40-914B-4534-B960-6829F430308D}"/>
              </a:ext>
            </a:extLst>
          </p:cNvPr>
          <p:cNvSpPr txBox="1"/>
          <p:nvPr/>
        </p:nvSpPr>
        <p:spPr>
          <a:xfrm>
            <a:off x="4596286" y="774239"/>
            <a:ext cx="5988819"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一种针对缺陷模式</a:t>
            </a:r>
            <a:r>
              <a:rPr lang="en-US" altLang="zh-CN" sz="3000" b="1" dirty="0">
                <a:solidFill>
                  <a:schemeClr val="accent1"/>
                </a:solidFill>
                <a:latin typeface="+mj-ea"/>
                <a:ea typeface="+mj-ea"/>
              </a:rPr>
              <a:t>1</a:t>
            </a:r>
            <a:r>
              <a:rPr lang="zh-CN" altLang="en-US" sz="3000" b="1" dirty="0">
                <a:solidFill>
                  <a:schemeClr val="accent1"/>
                </a:solidFill>
                <a:latin typeface="+mj-ea"/>
                <a:ea typeface="+mj-ea"/>
              </a:rPr>
              <a:t>的静态检测方法</a:t>
            </a:r>
          </a:p>
        </p:txBody>
      </p:sp>
      <p:sp>
        <p:nvSpPr>
          <p:cNvPr id="6" name="文本框 5">
            <a:extLst>
              <a:ext uri="{FF2B5EF4-FFF2-40B4-BE49-F238E27FC236}">
                <a16:creationId xmlns:a16="http://schemas.microsoft.com/office/drawing/2014/main" id="{9E372799-78AE-4BA1-8B25-6E841067B772}"/>
              </a:ext>
            </a:extLst>
          </p:cNvPr>
          <p:cNvSpPr txBox="1"/>
          <p:nvPr/>
        </p:nvSpPr>
        <p:spPr>
          <a:xfrm>
            <a:off x="4611972" y="3124774"/>
            <a:ext cx="1290418" cy="307777"/>
          </a:xfrm>
          <a:prstGeom prst="rect">
            <a:avLst/>
          </a:prstGeom>
          <a:noFill/>
        </p:spPr>
        <p:txBody>
          <a:bodyPr wrap="none" lIns="0" tIns="0" rIns="0" bIns="0" rtlCol="0">
            <a:spAutoFit/>
          </a:bodyPr>
          <a:lstStyle/>
          <a:p>
            <a:r>
              <a:rPr lang="zh-CN" altLang="en-US" sz="2000" b="1" dirty="0">
                <a:solidFill>
                  <a:schemeClr val="accent1"/>
                </a:solidFill>
              </a:rPr>
              <a:t>具体方法：</a:t>
            </a:r>
          </a:p>
        </p:txBody>
      </p:sp>
      <p:sp>
        <p:nvSpPr>
          <p:cNvPr id="7" name="文本框 6">
            <a:extLst>
              <a:ext uri="{FF2B5EF4-FFF2-40B4-BE49-F238E27FC236}">
                <a16:creationId xmlns:a16="http://schemas.microsoft.com/office/drawing/2014/main" id="{5EF50541-B8D4-4800-AE08-4E890F7A58B7}"/>
              </a:ext>
            </a:extLst>
          </p:cNvPr>
          <p:cNvSpPr txBox="1"/>
          <p:nvPr/>
        </p:nvSpPr>
        <p:spPr>
          <a:xfrm>
            <a:off x="6274372" y="3134934"/>
            <a:ext cx="5553010" cy="537391"/>
          </a:xfrm>
          <a:prstGeom prst="rect">
            <a:avLst/>
          </a:prstGeom>
          <a:noFill/>
        </p:spPr>
        <p:txBody>
          <a:bodyPr wrap="square" lIns="0" tIns="0" rIns="0" bIns="0" rtlCol="0">
            <a:spAutoFit/>
          </a:bodyPr>
          <a:lstStyle/>
          <a:p>
            <a:pPr>
              <a:lnSpc>
                <a:spcPct val="125000"/>
              </a:lnSpc>
            </a:pPr>
            <a:r>
              <a:rPr lang="zh-CN" altLang="en-US" sz="1500" dirty="0">
                <a:solidFill>
                  <a:schemeClr val="tx1">
                    <a:lumMod val="85000"/>
                    <a:lumOff val="15000"/>
                  </a:schemeClr>
                </a:solidFill>
                <a:latin typeface="+mn-ea"/>
              </a:rPr>
              <a:t>扩展了抽象解释的迭代分析，以支持中断并发体系结构．即，分析时考虑中断并发对程序抽象状态的影响。</a:t>
            </a:r>
          </a:p>
        </p:txBody>
      </p:sp>
      <p:sp>
        <p:nvSpPr>
          <p:cNvPr id="14" name="文本框 13">
            <a:extLst>
              <a:ext uri="{FF2B5EF4-FFF2-40B4-BE49-F238E27FC236}">
                <a16:creationId xmlns:a16="http://schemas.microsoft.com/office/drawing/2014/main" id="{D19AF25A-CD49-4792-88A0-BA91C9445A13}"/>
              </a:ext>
            </a:extLst>
          </p:cNvPr>
          <p:cNvSpPr txBox="1"/>
          <p:nvPr/>
        </p:nvSpPr>
        <p:spPr>
          <a:xfrm>
            <a:off x="4622132" y="2003008"/>
            <a:ext cx="1290418" cy="307777"/>
          </a:xfrm>
          <a:prstGeom prst="rect">
            <a:avLst/>
          </a:prstGeom>
          <a:noFill/>
        </p:spPr>
        <p:txBody>
          <a:bodyPr wrap="none" lIns="0" tIns="0" rIns="0" bIns="0" rtlCol="0">
            <a:spAutoFit/>
          </a:bodyPr>
          <a:lstStyle/>
          <a:p>
            <a:r>
              <a:rPr lang="zh-CN" altLang="en-US" sz="2000" b="1" dirty="0">
                <a:solidFill>
                  <a:schemeClr val="accent1"/>
                </a:solidFill>
              </a:rPr>
              <a:t>关键思想：</a:t>
            </a:r>
          </a:p>
        </p:txBody>
      </p:sp>
      <p:sp>
        <p:nvSpPr>
          <p:cNvPr id="15" name="文本框 14">
            <a:extLst>
              <a:ext uri="{FF2B5EF4-FFF2-40B4-BE49-F238E27FC236}">
                <a16:creationId xmlns:a16="http://schemas.microsoft.com/office/drawing/2014/main" id="{130FB646-AD98-4747-97F5-77EDD5248C66}"/>
              </a:ext>
            </a:extLst>
          </p:cNvPr>
          <p:cNvSpPr txBox="1"/>
          <p:nvPr/>
        </p:nvSpPr>
        <p:spPr>
          <a:xfrm>
            <a:off x="5857372" y="2020942"/>
            <a:ext cx="5542850" cy="825932"/>
          </a:xfrm>
          <a:prstGeom prst="rect">
            <a:avLst/>
          </a:prstGeom>
          <a:noFill/>
        </p:spPr>
        <p:txBody>
          <a:bodyPr wrap="square" lIns="0" tIns="0" rIns="0" bIns="0" rtlCol="0">
            <a:spAutoFit/>
          </a:bodyPr>
          <a:lstStyle/>
          <a:p>
            <a:pPr>
              <a:lnSpc>
                <a:spcPct val="125000"/>
              </a:lnSpc>
            </a:pPr>
            <a:r>
              <a:rPr lang="zh-CN" altLang="en-US" sz="1500" dirty="0">
                <a:solidFill>
                  <a:schemeClr val="tx1">
                    <a:lumMod val="85000"/>
                    <a:lumOff val="15000"/>
                  </a:schemeClr>
                </a:solidFill>
                <a:latin typeface="+mn-ea"/>
              </a:rPr>
              <a:t>    将</a:t>
            </a:r>
            <a:r>
              <a:rPr lang="en-US" altLang="zh-CN" sz="1500" dirty="0">
                <a:solidFill>
                  <a:schemeClr val="tx1">
                    <a:lumMod val="85000"/>
                    <a:lumOff val="15000"/>
                  </a:schemeClr>
                </a:solidFill>
                <a:latin typeface="+mn-ea"/>
              </a:rPr>
              <a:t>3</a:t>
            </a:r>
            <a:r>
              <a:rPr lang="zh-CN" altLang="en-US" sz="1500" dirty="0">
                <a:solidFill>
                  <a:schemeClr val="tx1">
                    <a:lumMod val="85000"/>
                    <a:lumOff val="15000"/>
                  </a:schemeClr>
                </a:solidFill>
                <a:latin typeface="+mn-ea"/>
              </a:rPr>
              <a:t>次访问序模式的路径匹配问题转换为一个可达访问集的迭代求解问题，基于抽象解释框架设计并实现了工具</a:t>
            </a:r>
            <a:r>
              <a:rPr lang="en-US" altLang="zh-CN" sz="1500" dirty="0" err="1">
                <a:solidFill>
                  <a:schemeClr val="tx1">
                    <a:lumMod val="85000"/>
                    <a:lumOff val="15000"/>
                  </a:schemeClr>
                </a:solidFill>
                <a:latin typeface="+mn-ea"/>
              </a:rPr>
              <a:t>SpaceDRC</a:t>
            </a:r>
            <a:r>
              <a:rPr lang="zh-CN" altLang="en-US" sz="1500" dirty="0">
                <a:solidFill>
                  <a:schemeClr val="tx1">
                    <a:lumMod val="85000"/>
                    <a:lumOff val="15000"/>
                  </a:schemeClr>
                </a:solidFill>
                <a:latin typeface="+mn-ea"/>
              </a:rPr>
              <a:t>，其中采用了多种分析策略来适应中断并发特征，从而提高缺陷检测精度。</a:t>
            </a:r>
          </a:p>
        </p:txBody>
      </p:sp>
      <p:cxnSp>
        <p:nvCxnSpPr>
          <p:cNvPr id="19" name="直接连接符 18">
            <a:extLst>
              <a:ext uri="{FF2B5EF4-FFF2-40B4-BE49-F238E27FC236}">
                <a16:creationId xmlns:a16="http://schemas.microsoft.com/office/drawing/2014/main" id="{7D2C4795-D708-4832-8ABD-0E47E69E090D}"/>
              </a:ext>
            </a:extLst>
          </p:cNvPr>
          <p:cNvCxnSpPr>
            <a:cxnSpLocks/>
          </p:cNvCxnSpPr>
          <p:nvPr/>
        </p:nvCxnSpPr>
        <p:spPr>
          <a:xfrm>
            <a:off x="4622132" y="2889318"/>
            <a:ext cx="6833268"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id="{201C5082-37B4-45CE-8A7B-840CA5502AC2}"/>
              </a:ext>
            </a:extLst>
          </p:cNvPr>
          <p:cNvGrpSpPr/>
          <p:nvPr/>
        </p:nvGrpSpPr>
        <p:grpSpPr>
          <a:xfrm>
            <a:off x="4619339" y="1380280"/>
            <a:ext cx="425713" cy="442041"/>
            <a:chOff x="5823870" y="1767426"/>
            <a:chExt cx="425713" cy="442041"/>
          </a:xfrm>
        </p:grpSpPr>
        <p:grpSp>
          <p:nvGrpSpPr>
            <p:cNvPr id="31" name="组合 30">
              <a:extLst>
                <a:ext uri="{FF2B5EF4-FFF2-40B4-BE49-F238E27FC236}">
                  <a16:creationId xmlns:a16="http://schemas.microsoft.com/office/drawing/2014/main" id="{5ABF4022-97FA-4C99-B4E6-4A3FB4CAE99B}"/>
                </a:ext>
              </a:extLst>
            </p:cNvPr>
            <p:cNvGrpSpPr>
              <a:grpSpLocks noChangeAspect="1"/>
            </p:cNvGrpSpPr>
            <p:nvPr/>
          </p:nvGrpSpPr>
          <p:grpSpPr bwMode="auto">
            <a:xfrm rot="18923445">
              <a:off x="5963891" y="1767426"/>
              <a:ext cx="285692" cy="285786"/>
              <a:chOff x="14101" y="4437"/>
              <a:chExt cx="3056" cy="3057"/>
            </a:xfrm>
          </p:grpSpPr>
          <p:sp>
            <p:nvSpPr>
              <p:cNvPr id="35" name="任意多边形: 形状 34">
                <a:extLst>
                  <a:ext uri="{FF2B5EF4-FFF2-40B4-BE49-F238E27FC236}">
                    <a16:creationId xmlns:a16="http://schemas.microsoft.com/office/drawing/2014/main" id="{F59D49B8-1B04-4F73-800B-57E4D5D6720C}"/>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6" name="任意多边形: 形状 35">
                <a:extLst>
                  <a:ext uri="{FF2B5EF4-FFF2-40B4-BE49-F238E27FC236}">
                    <a16:creationId xmlns:a16="http://schemas.microsoft.com/office/drawing/2014/main" id="{C374E4A8-DCA5-421B-88AF-60FDEA69E64C}"/>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32" name="组合 31">
              <a:extLst>
                <a:ext uri="{FF2B5EF4-FFF2-40B4-BE49-F238E27FC236}">
                  <a16:creationId xmlns:a16="http://schemas.microsoft.com/office/drawing/2014/main" id="{C87F2DCD-6C83-43D1-8644-DD0129CC2975}"/>
                </a:ext>
              </a:extLst>
            </p:cNvPr>
            <p:cNvGrpSpPr>
              <a:grpSpLocks noChangeAspect="1"/>
            </p:cNvGrpSpPr>
            <p:nvPr/>
          </p:nvGrpSpPr>
          <p:grpSpPr bwMode="auto">
            <a:xfrm rot="18923445">
              <a:off x="5823870" y="1809585"/>
              <a:ext cx="399751" cy="399882"/>
              <a:chOff x="14101" y="4437"/>
              <a:chExt cx="3056" cy="3057"/>
            </a:xfrm>
          </p:grpSpPr>
          <p:sp>
            <p:nvSpPr>
              <p:cNvPr id="33" name="任意多边形: 形状 32">
                <a:extLst>
                  <a:ext uri="{FF2B5EF4-FFF2-40B4-BE49-F238E27FC236}">
                    <a16:creationId xmlns:a16="http://schemas.microsoft.com/office/drawing/2014/main" id="{B83FFB20-72D8-4448-BAF5-AA1808F2B1FF}"/>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noFill/>
              <a:ln w="9525">
                <a:solidFill>
                  <a:schemeClr val="accent1"/>
                </a:solidFill>
                <a:round/>
                <a:headEnd/>
                <a:tailEnd/>
              </a:ln>
            </p:spPr>
            <p:txBody>
              <a:bodyPr vert="horz" wrap="square" lIns="91440" tIns="45720" rIns="91440" bIns="45720" numCol="1" anchor="t" anchorCtr="0" compatLnSpc="1">
                <a:prstTxWarp prst="textNoShape">
                  <a:avLst/>
                </a:prstTxWarp>
                <a:spAutoFit/>
              </a:bodyPr>
              <a:lstStyle/>
              <a:p>
                <a:endParaRPr lang="zh-CN" altLang="en-US" dirty="0"/>
              </a:p>
            </p:txBody>
          </p:sp>
          <p:sp>
            <p:nvSpPr>
              <p:cNvPr id="34" name="任意多边形: 形状 33">
                <a:extLst>
                  <a:ext uri="{FF2B5EF4-FFF2-40B4-BE49-F238E27FC236}">
                    <a16:creationId xmlns:a16="http://schemas.microsoft.com/office/drawing/2014/main" id="{95D2AB6A-EAFE-4D13-8021-8FB702E9EE13}"/>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grpSp>
        <p:nvGrpSpPr>
          <p:cNvPr id="37" name="组合 36">
            <a:extLst>
              <a:ext uri="{FF2B5EF4-FFF2-40B4-BE49-F238E27FC236}">
                <a16:creationId xmlns:a16="http://schemas.microsoft.com/office/drawing/2014/main" id="{4344BCA0-4E07-46F7-A33F-E982ABF176A7}"/>
              </a:ext>
            </a:extLst>
          </p:cNvPr>
          <p:cNvGrpSpPr/>
          <p:nvPr/>
        </p:nvGrpSpPr>
        <p:grpSpPr>
          <a:xfrm rot="8100000">
            <a:off x="10215000" y="4917494"/>
            <a:ext cx="2943100" cy="2943782"/>
            <a:chOff x="18351500" y="3723568"/>
            <a:chExt cx="4878842" cy="4879972"/>
          </a:xfrm>
        </p:grpSpPr>
        <p:sp>
          <p:nvSpPr>
            <p:cNvPr id="38" name="任意多边形: 形状 37">
              <a:extLst>
                <a:ext uri="{FF2B5EF4-FFF2-40B4-BE49-F238E27FC236}">
                  <a16:creationId xmlns:a16="http://schemas.microsoft.com/office/drawing/2014/main" id="{A5CF5D1E-25AA-4018-89F0-86A267739922}"/>
                </a:ext>
              </a:extLst>
            </p:cNvPr>
            <p:cNvSpPr>
              <a:spLocks noEditPoints="1"/>
            </p:cNvSpPr>
            <p:nvPr/>
          </p:nvSpPr>
          <p:spPr bwMode="auto">
            <a:xfrm>
              <a:off x="18500952" y="3796591"/>
              <a:ext cx="4578350" cy="3860800"/>
            </a:xfrm>
            <a:custGeom>
              <a:avLst/>
              <a:gdLst>
                <a:gd name="T0" fmla="*/ 2025 w 2137"/>
                <a:gd name="T1" fmla="*/ 1366 h 1802"/>
                <a:gd name="T2" fmla="*/ 1320 w 2137"/>
                <a:gd name="T3" fmla="*/ 145 h 1802"/>
                <a:gd name="T4" fmla="*/ 1068 w 2137"/>
                <a:gd name="T5" fmla="*/ 0 h 1802"/>
                <a:gd name="T6" fmla="*/ 816 w 2137"/>
                <a:gd name="T7" fmla="*/ 145 h 1802"/>
                <a:gd name="T8" fmla="*/ 111 w 2137"/>
                <a:gd name="T9" fmla="*/ 1366 h 1802"/>
                <a:gd name="T10" fmla="*/ 363 w 2137"/>
                <a:gd name="T11" fmla="*/ 1802 h 1802"/>
                <a:gd name="T12" fmla="*/ 1773 w 2137"/>
                <a:gd name="T13" fmla="*/ 1802 h 1802"/>
                <a:gd name="T14" fmla="*/ 2025 w 2137"/>
                <a:gd name="T15" fmla="*/ 1366 h 1802"/>
                <a:gd name="T16" fmla="*/ 1852 w 2137"/>
                <a:gd name="T17" fmla="*/ 1557 h 1802"/>
                <a:gd name="T18" fmla="*/ 1773 w 2137"/>
                <a:gd name="T19" fmla="*/ 1602 h 1802"/>
                <a:gd name="T20" fmla="*/ 363 w 2137"/>
                <a:gd name="T21" fmla="*/ 1602 h 1802"/>
                <a:gd name="T22" fmla="*/ 285 w 2137"/>
                <a:gd name="T23" fmla="*/ 1557 h 1802"/>
                <a:gd name="T24" fmla="*/ 285 w 2137"/>
                <a:gd name="T25" fmla="*/ 1466 h 1802"/>
                <a:gd name="T26" fmla="*/ 990 w 2137"/>
                <a:gd name="T27" fmla="*/ 245 h 1802"/>
                <a:gd name="T28" fmla="*/ 1068 w 2137"/>
                <a:gd name="T29" fmla="*/ 200 h 1802"/>
                <a:gd name="T30" fmla="*/ 1147 w 2137"/>
                <a:gd name="T31" fmla="*/ 245 h 1802"/>
                <a:gd name="T32" fmla="*/ 1852 w 2137"/>
                <a:gd name="T33" fmla="*/ 1466 h 1802"/>
                <a:gd name="T34" fmla="*/ 1852 w 2137"/>
                <a:gd name="T35" fmla="*/ 1557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37" h="1802">
                  <a:moveTo>
                    <a:pt x="2025" y="1366"/>
                  </a:moveTo>
                  <a:cubicBezTo>
                    <a:pt x="1320" y="145"/>
                    <a:pt x="1320" y="145"/>
                    <a:pt x="1320" y="145"/>
                  </a:cubicBezTo>
                  <a:cubicBezTo>
                    <a:pt x="1264" y="48"/>
                    <a:pt x="1166" y="0"/>
                    <a:pt x="1068" y="0"/>
                  </a:cubicBezTo>
                  <a:cubicBezTo>
                    <a:pt x="970" y="0"/>
                    <a:pt x="872" y="48"/>
                    <a:pt x="816" y="145"/>
                  </a:cubicBezTo>
                  <a:cubicBezTo>
                    <a:pt x="111" y="1366"/>
                    <a:pt x="111" y="1366"/>
                    <a:pt x="111" y="1366"/>
                  </a:cubicBezTo>
                  <a:cubicBezTo>
                    <a:pt x="0" y="1560"/>
                    <a:pt x="139" y="1802"/>
                    <a:pt x="363" y="1802"/>
                  </a:cubicBezTo>
                  <a:cubicBezTo>
                    <a:pt x="1773" y="1802"/>
                    <a:pt x="1773" y="1802"/>
                    <a:pt x="1773" y="1802"/>
                  </a:cubicBezTo>
                  <a:cubicBezTo>
                    <a:pt x="1997" y="1802"/>
                    <a:pt x="2137" y="1560"/>
                    <a:pt x="2025" y="1366"/>
                  </a:cubicBezTo>
                  <a:close/>
                  <a:moveTo>
                    <a:pt x="1852" y="1557"/>
                  </a:moveTo>
                  <a:cubicBezTo>
                    <a:pt x="1842" y="1574"/>
                    <a:pt x="1819" y="1602"/>
                    <a:pt x="1773" y="1602"/>
                  </a:cubicBezTo>
                  <a:cubicBezTo>
                    <a:pt x="363" y="1602"/>
                    <a:pt x="363" y="1602"/>
                    <a:pt x="363" y="1602"/>
                  </a:cubicBezTo>
                  <a:cubicBezTo>
                    <a:pt x="318" y="1602"/>
                    <a:pt x="294" y="1574"/>
                    <a:pt x="285" y="1557"/>
                  </a:cubicBezTo>
                  <a:cubicBezTo>
                    <a:pt x="275" y="1540"/>
                    <a:pt x="262" y="1505"/>
                    <a:pt x="285" y="1466"/>
                  </a:cubicBezTo>
                  <a:cubicBezTo>
                    <a:pt x="990" y="245"/>
                    <a:pt x="990" y="245"/>
                    <a:pt x="990" y="245"/>
                  </a:cubicBezTo>
                  <a:cubicBezTo>
                    <a:pt x="1012" y="205"/>
                    <a:pt x="1049" y="200"/>
                    <a:pt x="1068" y="200"/>
                  </a:cubicBezTo>
                  <a:cubicBezTo>
                    <a:pt x="1088" y="200"/>
                    <a:pt x="1124" y="205"/>
                    <a:pt x="1147" y="245"/>
                  </a:cubicBezTo>
                  <a:cubicBezTo>
                    <a:pt x="1852" y="1466"/>
                    <a:pt x="1852" y="1466"/>
                    <a:pt x="1852" y="1466"/>
                  </a:cubicBezTo>
                  <a:cubicBezTo>
                    <a:pt x="1875" y="1505"/>
                    <a:pt x="1862" y="1540"/>
                    <a:pt x="1852" y="1557"/>
                  </a:cubicBezTo>
                  <a:close/>
                </a:path>
              </a:pathLst>
            </a:custGeom>
            <a:solidFill>
              <a:schemeClr val="accent1">
                <a:alpha val="74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39" name="任意多边形: 形状 38">
              <a:extLst>
                <a:ext uri="{FF2B5EF4-FFF2-40B4-BE49-F238E27FC236}">
                  <a16:creationId xmlns:a16="http://schemas.microsoft.com/office/drawing/2014/main" id="{D19020E5-B8FC-4173-958B-9540DD9BD355}"/>
                </a:ext>
              </a:extLst>
            </p:cNvPr>
            <p:cNvSpPr>
              <a:spLocks noEditPoints="1"/>
            </p:cNvSpPr>
            <p:nvPr/>
          </p:nvSpPr>
          <p:spPr bwMode="auto">
            <a:xfrm>
              <a:off x="18351500" y="3723568"/>
              <a:ext cx="4878842" cy="4879972"/>
            </a:xfrm>
            <a:custGeom>
              <a:avLst/>
              <a:gdLst>
                <a:gd name="T0" fmla="*/ 1599 w 3199"/>
                <a:gd name="T1" fmla="*/ 4 h 3199"/>
                <a:gd name="T2" fmla="*/ 2220 w 3199"/>
                <a:gd name="T3" fmla="*/ 129 h 3199"/>
                <a:gd name="T4" fmla="*/ 2727 w 3199"/>
                <a:gd name="T5" fmla="*/ 471 h 3199"/>
                <a:gd name="T6" fmla="*/ 3069 w 3199"/>
                <a:gd name="T7" fmla="*/ 978 h 3199"/>
                <a:gd name="T8" fmla="*/ 3195 w 3199"/>
                <a:gd name="T9" fmla="*/ 1599 h 3199"/>
                <a:gd name="T10" fmla="*/ 3069 w 3199"/>
                <a:gd name="T11" fmla="*/ 2220 h 3199"/>
                <a:gd name="T12" fmla="*/ 2727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7"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7"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09" y="2410"/>
                    <a:pt x="129" y="2220"/>
                  </a:cubicBezTo>
                  <a:cubicBezTo>
                    <a:pt x="46" y="2024"/>
                    <a:pt x="4" y="1815"/>
                    <a:pt x="4" y="1599"/>
                  </a:cubicBezTo>
                  <a:cubicBezTo>
                    <a:pt x="4" y="1384"/>
                    <a:pt x="46" y="1175"/>
                    <a:pt x="129" y="978"/>
                  </a:cubicBezTo>
                  <a:cubicBezTo>
                    <a:pt x="209"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grpSp>
        <p:nvGrpSpPr>
          <p:cNvPr id="40" name="组合 39">
            <a:extLst>
              <a:ext uri="{FF2B5EF4-FFF2-40B4-BE49-F238E27FC236}">
                <a16:creationId xmlns:a16="http://schemas.microsoft.com/office/drawing/2014/main" id="{20663C3B-C5D2-4767-9F94-17AA60E87FD3}"/>
              </a:ext>
            </a:extLst>
          </p:cNvPr>
          <p:cNvGrpSpPr>
            <a:grpSpLocks noChangeAspect="1"/>
          </p:cNvGrpSpPr>
          <p:nvPr/>
        </p:nvGrpSpPr>
        <p:grpSpPr bwMode="auto">
          <a:xfrm rot="8100000">
            <a:off x="11378174" y="4962070"/>
            <a:ext cx="2123343" cy="2124038"/>
            <a:chOff x="14101" y="4437"/>
            <a:chExt cx="3056" cy="3057"/>
          </a:xfrm>
        </p:grpSpPr>
        <p:sp>
          <p:nvSpPr>
            <p:cNvPr id="41" name="任意多边形: 形状 40">
              <a:extLst>
                <a:ext uri="{FF2B5EF4-FFF2-40B4-BE49-F238E27FC236}">
                  <a16:creationId xmlns:a16="http://schemas.microsoft.com/office/drawing/2014/main" id="{F9CB4259-7580-40DE-8848-9C3CF0F65793}"/>
                </a:ext>
              </a:extLst>
            </p:cNvPr>
            <p:cNvSpPr>
              <a:spLocks/>
            </p:cNvSpPr>
            <p:nvPr/>
          </p:nvSpPr>
          <p:spPr bwMode="auto">
            <a:xfrm>
              <a:off x="14187" y="4475"/>
              <a:ext cx="2884" cy="2432"/>
            </a:xfrm>
            <a:custGeom>
              <a:avLst/>
              <a:gdLst>
                <a:gd name="T0" fmla="*/ 1773 w 2137"/>
                <a:gd name="T1" fmla="*/ 1802 h 1802"/>
                <a:gd name="T2" fmla="*/ 363 w 2137"/>
                <a:gd name="T3" fmla="*/ 1802 h 1802"/>
                <a:gd name="T4" fmla="*/ 112 w 2137"/>
                <a:gd name="T5" fmla="*/ 1366 h 1802"/>
                <a:gd name="T6" fmla="*/ 817 w 2137"/>
                <a:gd name="T7" fmla="*/ 145 h 1802"/>
                <a:gd name="T8" fmla="*/ 1068 w 2137"/>
                <a:gd name="T9" fmla="*/ 0 h 1802"/>
                <a:gd name="T10" fmla="*/ 1320 w 2137"/>
                <a:gd name="T11" fmla="*/ 145 h 1802"/>
                <a:gd name="T12" fmla="*/ 2025 w 2137"/>
                <a:gd name="T13" fmla="*/ 1366 h 1802"/>
                <a:gd name="T14" fmla="*/ 1773 w 2137"/>
                <a:gd name="T15" fmla="*/ 1802 h 18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7" h="1802">
                  <a:moveTo>
                    <a:pt x="1773" y="1802"/>
                  </a:moveTo>
                  <a:cubicBezTo>
                    <a:pt x="363" y="1802"/>
                    <a:pt x="363" y="1802"/>
                    <a:pt x="363" y="1802"/>
                  </a:cubicBezTo>
                  <a:cubicBezTo>
                    <a:pt x="140" y="1802"/>
                    <a:pt x="0" y="1560"/>
                    <a:pt x="112" y="1366"/>
                  </a:cubicBezTo>
                  <a:cubicBezTo>
                    <a:pt x="817" y="145"/>
                    <a:pt x="817" y="145"/>
                    <a:pt x="817" y="145"/>
                  </a:cubicBezTo>
                  <a:cubicBezTo>
                    <a:pt x="873" y="48"/>
                    <a:pt x="970" y="0"/>
                    <a:pt x="1068" y="0"/>
                  </a:cubicBezTo>
                  <a:cubicBezTo>
                    <a:pt x="1166" y="0"/>
                    <a:pt x="1264" y="48"/>
                    <a:pt x="1320" y="145"/>
                  </a:cubicBezTo>
                  <a:cubicBezTo>
                    <a:pt x="2025" y="1366"/>
                    <a:pt x="2025" y="1366"/>
                    <a:pt x="2025" y="1366"/>
                  </a:cubicBezTo>
                  <a:cubicBezTo>
                    <a:pt x="2137" y="1560"/>
                    <a:pt x="1997" y="1802"/>
                    <a:pt x="1773" y="1802"/>
                  </a:cubicBezTo>
                  <a:close/>
                </a:path>
              </a:pathLst>
            </a:custGeom>
            <a:solidFill>
              <a:schemeClr val="accent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spAutoFit/>
            </a:bodyPr>
            <a:lstStyle/>
            <a:p>
              <a:endParaRPr lang="zh-CN" altLang="en-US"/>
            </a:p>
          </p:txBody>
        </p:sp>
        <p:sp>
          <p:nvSpPr>
            <p:cNvPr id="42" name="任意多边形: 形状 41">
              <a:extLst>
                <a:ext uri="{FF2B5EF4-FFF2-40B4-BE49-F238E27FC236}">
                  <a16:creationId xmlns:a16="http://schemas.microsoft.com/office/drawing/2014/main" id="{300682EB-AA59-411F-B26C-619FF239B5AD}"/>
                </a:ext>
              </a:extLst>
            </p:cNvPr>
            <p:cNvSpPr>
              <a:spLocks noEditPoints="1"/>
            </p:cNvSpPr>
            <p:nvPr/>
          </p:nvSpPr>
          <p:spPr bwMode="auto">
            <a:xfrm>
              <a:off x="14101" y="4437"/>
              <a:ext cx="3056" cy="3057"/>
            </a:xfrm>
            <a:custGeom>
              <a:avLst/>
              <a:gdLst>
                <a:gd name="T0" fmla="*/ 1599 w 3199"/>
                <a:gd name="T1" fmla="*/ 4 h 3199"/>
                <a:gd name="T2" fmla="*/ 2220 w 3199"/>
                <a:gd name="T3" fmla="*/ 129 h 3199"/>
                <a:gd name="T4" fmla="*/ 2728 w 3199"/>
                <a:gd name="T5" fmla="*/ 471 h 3199"/>
                <a:gd name="T6" fmla="*/ 3069 w 3199"/>
                <a:gd name="T7" fmla="*/ 978 h 3199"/>
                <a:gd name="T8" fmla="*/ 3195 w 3199"/>
                <a:gd name="T9" fmla="*/ 1599 h 3199"/>
                <a:gd name="T10" fmla="*/ 3069 w 3199"/>
                <a:gd name="T11" fmla="*/ 2220 h 3199"/>
                <a:gd name="T12" fmla="*/ 2728 w 3199"/>
                <a:gd name="T13" fmla="*/ 2727 h 3199"/>
                <a:gd name="T14" fmla="*/ 2220 w 3199"/>
                <a:gd name="T15" fmla="*/ 3069 h 3199"/>
                <a:gd name="T16" fmla="*/ 1599 w 3199"/>
                <a:gd name="T17" fmla="*/ 3195 h 3199"/>
                <a:gd name="T18" fmla="*/ 978 w 3199"/>
                <a:gd name="T19" fmla="*/ 3069 h 3199"/>
                <a:gd name="T20" fmla="*/ 471 w 3199"/>
                <a:gd name="T21" fmla="*/ 2727 h 3199"/>
                <a:gd name="T22" fmla="*/ 129 w 3199"/>
                <a:gd name="T23" fmla="*/ 2220 h 3199"/>
                <a:gd name="T24" fmla="*/ 4 w 3199"/>
                <a:gd name="T25" fmla="*/ 1599 h 3199"/>
                <a:gd name="T26" fmla="*/ 129 w 3199"/>
                <a:gd name="T27" fmla="*/ 978 h 3199"/>
                <a:gd name="T28" fmla="*/ 471 w 3199"/>
                <a:gd name="T29" fmla="*/ 471 h 3199"/>
                <a:gd name="T30" fmla="*/ 978 w 3199"/>
                <a:gd name="T31" fmla="*/ 129 h 3199"/>
                <a:gd name="T32" fmla="*/ 1599 w 3199"/>
                <a:gd name="T33" fmla="*/ 4 h 3199"/>
                <a:gd name="T34" fmla="*/ 1599 w 3199"/>
                <a:gd name="T35" fmla="*/ 0 h 3199"/>
                <a:gd name="T36" fmla="*/ 0 w 3199"/>
                <a:gd name="T37" fmla="*/ 1599 h 3199"/>
                <a:gd name="T38" fmla="*/ 1599 w 3199"/>
                <a:gd name="T39" fmla="*/ 3199 h 3199"/>
                <a:gd name="T40" fmla="*/ 3199 w 3199"/>
                <a:gd name="T41" fmla="*/ 1599 h 3199"/>
                <a:gd name="T42" fmla="*/ 1599 w 3199"/>
                <a:gd name="T43" fmla="*/ 0 h 3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99" h="3199">
                  <a:moveTo>
                    <a:pt x="1599" y="4"/>
                  </a:moveTo>
                  <a:cubicBezTo>
                    <a:pt x="1815" y="4"/>
                    <a:pt x="2024" y="46"/>
                    <a:pt x="2220" y="129"/>
                  </a:cubicBezTo>
                  <a:cubicBezTo>
                    <a:pt x="2410" y="210"/>
                    <a:pt x="2581" y="325"/>
                    <a:pt x="2728" y="471"/>
                  </a:cubicBezTo>
                  <a:cubicBezTo>
                    <a:pt x="2874" y="618"/>
                    <a:pt x="2989" y="788"/>
                    <a:pt x="3069" y="978"/>
                  </a:cubicBezTo>
                  <a:cubicBezTo>
                    <a:pt x="3153" y="1175"/>
                    <a:pt x="3195" y="1384"/>
                    <a:pt x="3195" y="1599"/>
                  </a:cubicBezTo>
                  <a:cubicBezTo>
                    <a:pt x="3195" y="1815"/>
                    <a:pt x="3153" y="2024"/>
                    <a:pt x="3069" y="2220"/>
                  </a:cubicBezTo>
                  <a:cubicBezTo>
                    <a:pt x="2989" y="2410"/>
                    <a:pt x="2874" y="2581"/>
                    <a:pt x="2728" y="2727"/>
                  </a:cubicBezTo>
                  <a:cubicBezTo>
                    <a:pt x="2581" y="2874"/>
                    <a:pt x="2410" y="2989"/>
                    <a:pt x="2220" y="3069"/>
                  </a:cubicBezTo>
                  <a:cubicBezTo>
                    <a:pt x="2024" y="3153"/>
                    <a:pt x="1815" y="3195"/>
                    <a:pt x="1599" y="3195"/>
                  </a:cubicBezTo>
                  <a:cubicBezTo>
                    <a:pt x="1384" y="3195"/>
                    <a:pt x="1175" y="3153"/>
                    <a:pt x="978" y="3069"/>
                  </a:cubicBezTo>
                  <a:cubicBezTo>
                    <a:pt x="788" y="2989"/>
                    <a:pt x="618" y="2874"/>
                    <a:pt x="471" y="2727"/>
                  </a:cubicBezTo>
                  <a:cubicBezTo>
                    <a:pt x="325" y="2581"/>
                    <a:pt x="210" y="2410"/>
                    <a:pt x="129" y="2220"/>
                  </a:cubicBezTo>
                  <a:cubicBezTo>
                    <a:pt x="46" y="2024"/>
                    <a:pt x="4" y="1815"/>
                    <a:pt x="4" y="1599"/>
                  </a:cubicBezTo>
                  <a:cubicBezTo>
                    <a:pt x="4" y="1384"/>
                    <a:pt x="46" y="1175"/>
                    <a:pt x="129" y="978"/>
                  </a:cubicBezTo>
                  <a:cubicBezTo>
                    <a:pt x="210" y="788"/>
                    <a:pt x="325" y="618"/>
                    <a:pt x="471" y="471"/>
                  </a:cubicBezTo>
                  <a:cubicBezTo>
                    <a:pt x="618" y="325"/>
                    <a:pt x="788" y="210"/>
                    <a:pt x="978" y="129"/>
                  </a:cubicBezTo>
                  <a:cubicBezTo>
                    <a:pt x="1175" y="46"/>
                    <a:pt x="1384" y="4"/>
                    <a:pt x="1599" y="4"/>
                  </a:cubicBezTo>
                  <a:moveTo>
                    <a:pt x="1599" y="0"/>
                  </a:moveTo>
                  <a:cubicBezTo>
                    <a:pt x="716" y="0"/>
                    <a:pt x="0" y="716"/>
                    <a:pt x="0" y="1599"/>
                  </a:cubicBezTo>
                  <a:cubicBezTo>
                    <a:pt x="0" y="2483"/>
                    <a:pt x="716" y="3199"/>
                    <a:pt x="1599" y="3199"/>
                  </a:cubicBezTo>
                  <a:cubicBezTo>
                    <a:pt x="2483" y="3199"/>
                    <a:pt x="3199" y="2483"/>
                    <a:pt x="3199" y="1599"/>
                  </a:cubicBezTo>
                  <a:cubicBezTo>
                    <a:pt x="3199" y="716"/>
                    <a:pt x="2483" y="0"/>
                    <a:pt x="1599" y="0"/>
                  </a:cubicBezTo>
                  <a:close/>
                </a:path>
              </a:pathLst>
            </a:custGeom>
            <a:noFill/>
            <a:ln w="9525">
              <a:noFill/>
              <a:round/>
              <a:headEnd/>
              <a:tailEnd/>
            </a:ln>
          </p:spPr>
          <p:txBody>
            <a:bodyPr vert="horz" wrap="square" lIns="91440" tIns="45720" rIns="91440" bIns="45720" numCol="1" anchor="t" anchorCtr="0" compatLnSpc="1">
              <a:prstTxWarp prst="textNoShape">
                <a:avLst/>
              </a:prstTxWarp>
              <a:spAutoFit/>
            </a:bodyPr>
            <a:lstStyle/>
            <a:p>
              <a:endParaRPr lang="zh-CN" altLang="en-US"/>
            </a:p>
          </p:txBody>
        </p:sp>
      </p:grpSp>
      <p:sp>
        <p:nvSpPr>
          <p:cNvPr id="12" name="文本框 11">
            <a:extLst>
              <a:ext uri="{FF2B5EF4-FFF2-40B4-BE49-F238E27FC236}">
                <a16:creationId xmlns:a16="http://schemas.microsoft.com/office/drawing/2014/main" id="{59BF7401-29F5-99BB-8818-9AAC8FFF4BFA}"/>
              </a:ext>
            </a:extLst>
          </p:cNvPr>
          <p:cNvSpPr txBox="1"/>
          <p:nvPr/>
        </p:nvSpPr>
        <p:spPr>
          <a:xfrm>
            <a:off x="6274372" y="3815428"/>
            <a:ext cx="5828138" cy="550751"/>
          </a:xfrm>
          <a:prstGeom prst="rect">
            <a:avLst/>
          </a:prstGeom>
          <a:noFill/>
        </p:spPr>
        <p:txBody>
          <a:bodyPr wrap="square">
            <a:spAutoFit/>
          </a:bodyPr>
          <a:lstStyle/>
          <a:p>
            <a:r>
              <a:rPr lang="zh-CN" altLang="en-US" sz="1500" dirty="0"/>
              <a:t>使用数值区间抽象域和线性约束求解支持路径敏感的分析，从而减少了自定义变量同步机制导致的 误报：</a:t>
            </a:r>
          </a:p>
        </p:txBody>
      </p:sp>
      <p:sp>
        <p:nvSpPr>
          <p:cNvPr id="18" name="文本框 17">
            <a:extLst>
              <a:ext uri="{FF2B5EF4-FFF2-40B4-BE49-F238E27FC236}">
                <a16:creationId xmlns:a16="http://schemas.microsoft.com/office/drawing/2014/main" id="{E9F10155-6563-7B24-0B1D-9DD02EB3D8EA}"/>
              </a:ext>
            </a:extLst>
          </p:cNvPr>
          <p:cNvSpPr txBox="1"/>
          <p:nvPr/>
        </p:nvSpPr>
        <p:spPr>
          <a:xfrm>
            <a:off x="5748592" y="3815012"/>
            <a:ext cx="632158" cy="323165"/>
          </a:xfrm>
          <a:prstGeom prst="rect">
            <a:avLst/>
          </a:prstGeom>
          <a:noFill/>
        </p:spPr>
        <p:txBody>
          <a:bodyPr wrap="square">
            <a:spAutoFit/>
          </a:bodyPr>
          <a:lstStyle/>
          <a:p>
            <a:r>
              <a:rPr lang="zh-CN" altLang="en-US" sz="1500" dirty="0"/>
              <a:t>（</a:t>
            </a:r>
            <a:r>
              <a:rPr lang="en-US" altLang="zh-CN" sz="1500" dirty="0"/>
              <a:t>2</a:t>
            </a:r>
            <a:r>
              <a:rPr lang="zh-CN" altLang="en-US" sz="1500" dirty="0"/>
              <a:t>）</a:t>
            </a:r>
          </a:p>
        </p:txBody>
      </p:sp>
      <p:sp>
        <p:nvSpPr>
          <p:cNvPr id="20" name="文本框 19">
            <a:extLst>
              <a:ext uri="{FF2B5EF4-FFF2-40B4-BE49-F238E27FC236}">
                <a16:creationId xmlns:a16="http://schemas.microsoft.com/office/drawing/2014/main" id="{E66573B6-7D66-DB06-5954-FB08FABE55E0}"/>
              </a:ext>
            </a:extLst>
          </p:cNvPr>
          <p:cNvSpPr txBox="1"/>
          <p:nvPr/>
        </p:nvSpPr>
        <p:spPr>
          <a:xfrm>
            <a:off x="5728137" y="3097746"/>
            <a:ext cx="632158" cy="323165"/>
          </a:xfrm>
          <a:prstGeom prst="rect">
            <a:avLst/>
          </a:prstGeom>
          <a:noFill/>
        </p:spPr>
        <p:txBody>
          <a:bodyPr wrap="square">
            <a:spAutoFit/>
          </a:bodyPr>
          <a:lstStyle/>
          <a:p>
            <a:r>
              <a:rPr lang="zh-CN" altLang="en-US" sz="1500" dirty="0"/>
              <a:t>（</a:t>
            </a:r>
            <a:r>
              <a:rPr lang="en-US" altLang="zh-CN" sz="1500" dirty="0"/>
              <a:t>1</a:t>
            </a:r>
            <a:r>
              <a:rPr lang="zh-CN" altLang="en-US" sz="1500" dirty="0"/>
              <a:t>）</a:t>
            </a:r>
          </a:p>
        </p:txBody>
      </p:sp>
      <p:sp>
        <p:nvSpPr>
          <p:cNvPr id="21" name="文本框 20">
            <a:extLst>
              <a:ext uri="{FF2B5EF4-FFF2-40B4-BE49-F238E27FC236}">
                <a16:creationId xmlns:a16="http://schemas.microsoft.com/office/drawing/2014/main" id="{DD45B1D7-1207-BD1E-3290-AA292D86D711}"/>
              </a:ext>
            </a:extLst>
          </p:cNvPr>
          <p:cNvSpPr txBox="1"/>
          <p:nvPr/>
        </p:nvSpPr>
        <p:spPr>
          <a:xfrm>
            <a:off x="5779921" y="4575975"/>
            <a:ext cx="632158" cy="323165"/>
          </a:xfrm>
          <a:prstGeom prst="rect">
            <a:avLst/>
          </a:prstGeom>
          <a:noFill/>
        </p:spPr>
        <p:txBody>
          <a:bodyPr wrap="square">
            <a:spAutoFit/>
          </a:bodyPr>
          <a:lstStyle/>
          <a:p>
            <a:r>
              <a:rPr lang="zh-CN" altLang="en-US" sz="1500" dirty="0"/>
              <a:t>（</a:t>
            </a:r>
            <a:r>
              <a:rPr lang="en-US" altLang="zh-CN" sz="1500" dirty="0"/>
              <a:t>3</a:t>
            </a:r>
            <a:r>
              <a:rPr lang="zh-CN" altLang="en-US" sz="1500" dirty="0"/>
              <a:t>）</a:t>
            </a:r>
          </a:p>
        </p:txBody>
      </p:sp>
      <p:sp>
        <p:nvSpPr>
          <p:cNvPr id="22" name="文本框 21">
            <a:extLst>
              <a:ext uri="{FF2B5EF4-FFF2-40B4-BE49-F238E27FC236}">
                <a16:creationId xmlns:a16="http://schemas.microsoft.com/office/drawing/2014/main" id="{3D20B4F7-BA13-7059-86F3-B4FA2E60E84B}"/>
              </a:ext>
            </a:extLst>
          </p:cNvPr>
          <p:cNvSpPr txBox="1"/>
          <p:nvPr/>
        </p:nvSpPr>
        <p:spPr>
          <a:xfrm>
            <a:off x="6258685" y="4547388"/>
            <a:ext cx="5828138" cy="323165"/>
          </a:xfrm>
          <a:prstGeom prst="rect">
            <a:avLst/>
          </a:prstGeom>
          <a:noFill/>
        </p:spPr>
        <p:txBody>
          <a:bodyPr wrap="square">
            <a:spAutoFit/>
          </a:bodyPr>
          <a:lstStyle/>
          <a:p>
            <a:r>
              <a:rPr lang="zh-CN" altLang="en-US" sz="1500" dirty="0"/>
              <a:t>采用了适合中断驱动型嵌入式软件的内存模型．</a:t>
            </a:r>
          </a:p>
        </p:txBody>
      </p:sp>
    </p:spTree>
    <p:extLst>
      <p:ext uri="{BB962C8B-B14F-4D97-AF65-F5344CB8AC3E}">
        <p14:creationId xmlns:p14="http://schemas.microsoft.com/office/powerpoint/2010/main" val="6258505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55f52171-deb4-4d87-9864-47bd9ea656bf&quot;,&quot;Name&quot;:&quot;2&quot;,&quot;Kind&quot;:&quot;Custom&quot;,&quot;OldGuidesSetting&quot;:{&quot;HeaderHeight&quot;:0.0,&quot;FooterHeight&quot;:0.0,&quot;SideMargin&quot;:6.0,&quot;TopMargin&quot;:4.0,&quot;BottomMargin&quot;:8.0,&quot;IntervalMargin&quot;:0.0}}"/>
</p:tagLst>
</file>

<file path=ppt/theme/theme1.xml><?xml version="1.0" encoding="utf-8"?>
<a:theme xmlns:a="http://schemas.openxmlformats.org/drawingml/2006/main" name="主题1">
  <a:themeElements>
    <a:clrScheme name="蓝紫渐变">
      <a:dk1>
        <a:srgbClr val="000000"/>
      </a:dk1>
      <a:lt1>
        <a:srgbClr val="FFFFFF"/>
      </a:lt1>
      <a:dk2>
        <a:srgbClr val="44546A"/>
      </a:dk2>
      <a:lt2>
        <a:srgbClr val="E7E6E6"/>
      </a:lt2>
      <a:accent1>
        <a:srgbClr val="2A50A1"/>
      </a:accent1>
      <a:accent2>
        <a:srgbClr val="8891C8"/>
      </a:accent2>
      <a:accent3>
        <a:srgbClr val="B8D6EE"/>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1" id="{2B54C7FC-80FA-4268-B1AB-7A4718C2F40B}" vid="{49D17BBD-BC41-4722-83BC-2CAB04E0C72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6479</TotalTime>
  <Words>2394</Words>
  <Application>Microsoft Office PowerPoint</Application>
  <PresentationFormat>宽屏</PresentationFormat>
  <Paragraphs>164</Paragraphs>
  <Slides>34</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34</vt:i4>
      </vt:variant>
    </vt:vector>
  </HeadingPairs>
  <TitlesOfParts>
    <vt:vector size="39" baseType="lpstr">
      <vt:lpstr>Microsoft YaHei Light</vt:lpstr>
      <vt:lpstr>等线</vt:lpstr>
      <vt:lpstr>Microsoft YaHei</vt:lpstr>
      <vt:lpstr>Arial</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滚筒洗衣机, WeChat:cooljyh</dc:creator>
  <cp:lastModifiedBy>家恒 周</cp:lastModifiedBy>
  <cp:revision>126</cp:revision>
  <dcterms:created xsi:type="dcterms:W3CDTF">2022-03-15T01:56:04Z</dcterms:created>
  <dcterms:modified xsi:type="dcterms:W3CDTF">2024-03-06T14:48:15Z</dcterms:modified>
</cp:coreProperties>
</file>