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6" r:id="rId3"/>
    <p:sldId id="354" r:id="rId4"/>
    <p:sldId id="386" r:id="rId5"/>
    <p:sldId id="388" r:id="rId6"/>
    <p:sldId id="389" r:id="rId7"/>
    <p:sldId id="390" r:id="rId8"/>
    <p:sldId id="394" r:id="rId9"/>
    <p:sldId id="395" r:id="rId10"/>
    <p:sldId id="391" r:id="rId11"/>
    <p:sldId id="39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B5ABAE4-DFC4-4A50-AF79-0BD53D23BDC0}">
          <p14:sldIdLst>
            <p14:sldId id="256"/>
          </p14:sldIdLst>
        </p14:section>
        <p14:section name="P1" id="{54AD71F3-046B-4AA2-9CC9-3D6E302ED0FA}">
          <p14:sldIdLst>
            <p14:sldId id="356"/>
            <p14:sldId id="354"/>
            <p14:sldId id="386"/>
            <p14:sldId id="388"/>
            <p14:sldId id="389"/>
            <p14:sldId id="390"/>
            <p14:sldId id="394"/>
            <p14:sldId id="395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家恒" initials="周" lastIdx="1" clrIdx="0">
    <p:extLst>
      <p:ext uri="{19B8F6BF-5375-455C-9EA6-DF929625EA0E}">
        <p15:presenceInfo xmlns:p15="http://schemas.microsoft.com/office/powerpoint/2012/main" userId="dd937b6f16a421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9640"/>
    <a:srgbClr val="2C21E4"/>
    <a:srgbClr val="8891C8"/>
    <a:srgbClr val="F0F0F0"/>
    <a:srgbClr val="B8D6EE"/>
    <a:srgbClr val="2A50A1"/>
    <a:srgbClr val="404040"/>
    <a:srgbClr val="C6CFD7"/>
    <a:srgbClr val="4B0C77"/>
    <a:srgbClr val="014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3992" autoAdjust="0"/>
  </p:normalViewPr>
  <p:slideViewPr>
    <p:cSldViewPr snapToGrid="0" showGuides="1">
      <p:cViewPr varScale="1">
        <p:scale>
          <a:sx n="79" d="100"/>
          <a:sy n="79" d="100"/>
        </p:scale>
        <p:origin x="12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DE3F-4B2A-486A-9C6C-20BBCBB5878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449A8-D2B7-4E91-BF2E-38A9305E95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2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49A8-D2B7-4E91-BF2E-38A9305E957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12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2449A8-D2B7-4E91-BF2E-38A9305E957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581FE403-EFBE-407B-B1B0-589475D313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1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F93E90-9242-47EA-9503-C81D3194053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2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27C9616-A78E-42B7-B805-E89A55542A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9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BAB4A06-08C2-4C23-89B2-C98B3F8C7F75}"/>
              </a:ext>
            </a:extLst>
          </p:cNvPr>
          <p:cNvSpPr/>
          <p:nvPr userDrawn="1"/>
        </p:nvSpPr>
        <p:spPr>
          <a:xfrm>
            <a:off x="0" y="1"/>
            <a:ext cx="46841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6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60EC24C7-A0C0-4B33-8A17-49C5A5794F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69061B-B437-4A41-8A82-9946D85760BD}"/>
              </a:ext>
            </a:extLst>
          </p:cNvPr>
          <p:cNvGrpSpPr/>
          <p:nvPr userDrawn="1"/>
        </p:nvGrpSpPr>
        <p:grpSpPr>
          <a:xfrm>
            <a:off x="731838" y="2196223"/>
            <a:ext cx="3125794" cy="1606508"/>
            <a:chOff x="3834754" y="2495699"/>
            <a:chExt cx="3125794" cy="160650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5ABDEFE-D045-4665-A494-BC505B6C61A3}"/>
                </a:ext>
              </a:extLst>
            </p:cNvPr>
            <p:cNvSpPr txBox="1"/>
            <p:nvPr/>
          </p:nvSpPr>
          <p:spPr>
            <a:xfrm>
              <a:off x="3839501" y="2495699"/>
              <a:ext cx="3121047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r>
                <a:rPr lang="en-US" altLang="zh-CN" sz="6000" dirty="0">
                  <a:solidFill>
                    <a:schemeClr val="bg1"/>
                  </a:solidFill>
                </a:rPr>
                <a:t>THANKS</a:t>
              </a:r>
              <a:endParaRPr lang="zh-CN" alt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D1E52D4-FA37-4BFF-93D6-6734531D01FB}"/>
                </a:ext>
              </a:extLst>
            </p:cNvPr>
            <p:cNvSpPr txBox="1"/>
            <p:nvPr/>
          </p:nvSpPr>
          <p:spPr>
            <a:xfrm>
              <a:off x="3834754" y="3794430"/>
              <a:ext cx="101149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endParaRPr lang="zh-CN" altLang="en-US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8274DD1-C79A-4AC5-B392-A4900D81502B}"/>
              </a:ext>
            </a:extLst>
          </p:cNvPr>
          <p:cNvGrpSpPr/>
          <p:nvPr userDrawn="1"/>
        </p:nvGrpSpPr>
        <p:grpSpPr>
          <a:xfrm rot="20394303">
            <a:off x="3221945" y="-1575994"/>
            <a:ext cx="11439261" cy="11910951"/>
            <a:chOff x="3439566" y="1666270"/>
            <a:chExt cx="11439261" cy="1191095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3B3CDDB-B14C-42F2-A1F1-49B0792801F9}"/>
                </a:ext>
              </a:extLst>
            </p:cNvPr>
            <p:cNvGrpSpPr/>
            <p:nvPr/>
          </p:nvGrpSpPr>
          <p:grpSpPr>
            <a:xfrm rot="4029167">
              <a:off x="8779335" y="1665563"/>
              <a:ext cx="6098786" cy="6100199"/>
              <a:chOff x="18351500" y="3723568"/>
              <a:chExt cx="4878842" cy="4879972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6E67D38-75E0-4071-95F6-2AE5FDAF86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5A2EBA7D-F88D-443E-AA35-69B8AB9B65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3386FE9-1899-4359-9BFD-946DEFB6A584}"/>
                </a:ext>
              </a:extLst>
            </p:cNvPr>
            <p:cNvGrpSpPr/>
            <p:nvPr/>
          </p:nvGrpSpPr>
          <p:grpSpPr>
            <a:xfrm rot="14829167">
              <a:off x="3440583" y="4789517"/>
              <a:ext cx="8786687" cy="8788722"/>
              <a:chOff x="18351500" y="3723568"/>
              <a:chExt cx="4878842" cy="4879972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F24A2437-0A2C-45FB-9F89-DF6496635E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491B2948-B0A7-4C57-902F-1D49D22C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88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形状&#10;&#10;描述已自动生成">
            <a:extLst>
              <a:ext uri="{FF2B5EF4-FFF2-40B4-BE49-F238E27FC236}">
                <a16:creationId xmlns:a16="http://schemas.microsoft.com/office/drawing/2014/main" id="{0A229E26-7C93-45E4-98A3-AD3438CF8F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3EA38F-EB6D-4502-BD67-6BF5A109A263}"/>
              </a:ext>
            </a:extLst>
          </p:cNvPr>
          <p:cNvSpPr txBox="1">
            <a:spLocks/>
          </p:cNvSpPr>
          <p:nvPr userDrawn="1"/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  <a:cs typeface="Segoe UI Light" charset="0"/>
              </a:rPr>
              <a:t>OfficePLUS.cn</a:t>
            </a:r>
            <a:endParaRPr kumimoji="1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  <a:cs typeface="Segoe UI Light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79D199-2617-4064-B528-4BD87100ECEE}"/>
              </a:ext>
            </a:extLst>
          </p:cNvPr>
          <p:cNvSpPr txBox="1">
            <a:spLocks/>
          </p:cNvSpPr>
          <p:nvPr userDrawn="1"/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中文 黑体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英文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Arial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标题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1.0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正文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1.25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https://pixabay.com/ 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免费可商用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本网站所提供的任何信息内容（包括但不限于 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PPT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模板、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Word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文档、</a:t>
            </a:r>
            <a:r>
              <a:rPr kumimoji="1" lang="en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Excel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图表、图片素材等）均受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中华人民共和国著作权法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《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信息网络传播权保护条例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》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及其他适用的法律法规的保护，未经权利人书面明确授权，信息内容的任何部分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包括图片或图表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)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不得被全部或部分的复制、传播、销售，否则将承担法律责任。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OfficePLUS</a:t>
            </a:r>
            <a:endParaRPr kumimoji="1" lang="en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051C53-9682-4112-B69A-7BB70918F171}"/>
              </a:ext>
            </a:extLst>
          </p:cNvPr>
          <p:cNvSpPr txBox="1">
            <a:spLocks/>
          </p:cNvSpPr>
          <p:nvPr userDrawn="1"/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 i="0" kern="1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标注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0908CF-7CB8-4192-A43C-CC3A75F8749B}"/>
              </a:ext>
            </a:extLst>
          </p:cNvPr>
          <p:cNvSpPr txBox="1">
            <a:spLocks/>
          </p:cNvSpPr>
          <p:nvPr userDrawn="1"/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Microsoft YaHei Light" panose="020B0503020204020204" pitchFamily="3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字体使用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行距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素材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声明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作者</a:t>
            </a:r>
          </a:p>
        </p:txBody>
      </p:sp>
    </p:spTree>
    <p:extLst>
      <p:ext uri="{BB962C8B-B14F-4D97-AF65-F5344CB8AC3E}">
        <p14:creationId xmlns:p14="http://schemas.microsoft.com/office/powerpoint/2010/main" val="21587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B3896-319D-45EF-A996-F06C43596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5610D-D3BB-48E8-B638-5938ABB9CFDE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B380B-4756-4CAD-8741-32E82C5C1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C9323-1CD7-4830-B0EE-DC83BF437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5AE2-E521-4071-B027-062C254CF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  <p:sldLayoutId id="2147483659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8">
          <p15:clr>
            <a:srgbClr val="F26B43"/>
          </p15:clr>
        </p15:guide>
        <p15:guide id="2" orient="horz" pos="3968">
          <p15:clr>
            <a:srgbClr val="F26B43"/>
          </p15:clr>
        </p15:guide>
        <p15:guide id="3" pos="461">
          <p15:clr>
            <a:srgbClr val="F26B43"/>
          </p15:clr>
        </p15:guide>
        <p15:guide id="4" pos="72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EE9D8A43-B900-435B-A55F-C53A6E6F86AA}"/>
              </a:ext>
            </a:extLst>
          </p:cNvPr>
          <p:cNvSpPr txBox="1"/>
          <p:nvPr/>
        </p:nvSpPr>
        <p:spPr>
          <a:xfrm>
            <a:off x="3835766" y="1978000"/>
            <a:ext cx="4520468" cy="80066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000" b="1" dirty="0" err="1">
                <a:solidFill>
                  <a:schemeClr val="bg1"/>
                </a:solidFill>
                <a:latin typeface="+mj-ea"/>
                <a:ea typeface="+mj-ea"/>
              </a:rPr>
              <a:t>intAbs</a:t>
            </a:r>
            <a:r>
              <a:rPr lang="zh-CN" altLang="en-US" sz="5000" b="1" dirty="0">
                <a:solidFill>
                  <a:schemeClr val="bg1"/>
                </a:solidFill>
                <a:latin typeface="+mj-ea"/>
                <a:ea typeface="+mj-ea"/>
              </a:rPr>
              <a:t>总结汇报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D321C3A8-334E-421F-A86C-29CBC0016664}"/>
              </a:ext>
            </a:extLst>
          </p:cNvPr>
          <p:cNvGrpSpPr/>
          <p:nvPr/>
        </p:nvGrpSpPr>
        <p:grpSpPr>
          <a:xfrm rot="637793">
            <a:off x="6717963" y="-2695151"/>
            <a:ext cx="8786687" cy="13156983"/>
            <a:chOff x="14552960" y="-177472"/>
            <a:chExt cx="7029080" cy="10525183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1B7C703-83C6-4DC3-A285-8E76A83B400E}"/>
                </a:ext>
              </a:extLst>
            </p:cNvPr>
            <p:cNvGrpSpPr/>
            <p:nvPr/>
          </p:nvGrpSpPr>
          <p:grpSpPr>
            <a:xfrm rot="1495231">
              <a:off x="15166450" y="-177472"/>
              <a:ext cx="4878842" cy="4879972"/>
              <a:chOff x="18351500" y="3723568"/>
              <a:chExt cx="4878842" cy="4879972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07248394-7A9F-4C1B-881B-0F00AE5B0C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F59D9FD8-D9A1-44B7-B8D4-AE0EEE7F40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95DD148-0353-4E90-99B1-8A65D16E8A05}"/>
                </a:ext>
              </a:extLst>
            </p:cNvPr>
            <p:cNvGrpSpPr/>
            <p:nvPr/>
          </p:nvGrpSpPr>
          <p:grpSpPr>
            <a:xfrm rot="12295231">
              <a:off x="14552960" y="3317003"/>
              <a:ext cx="7029080" cy="7030708"/>
              <a:chOff x="18351500" y="3723568"/>
              <a:chExt cx="4878842" cy="4879972"/>
            </a:xfrm>
          </p:grpSpPr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0FBBDC3F-45CC-4CC2-ACD3-A1B5E8C068F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500952" y="3796591"/>
                <a:ext cx="4578350" cy="3860800"/>
              </a:xfrm>
              <a:custGeom>
                <a:avLst/>
                <a:gdLst>
                  <a:gd name="T0" fmla="*/ 2025 w 2137"/>
                  <a:gd name="T1" fmla="*/ 1366 h 1802"/>
                  <a:gd name="T2" fmla="*/ 1320 w 2137"/>
                  <a:gd name="T3" fmla="*/ 145 h 1802"/>
                  <a:gd name="T4" fmla="*/ 1068 w 2137"/>
                  <a:gd name="T5" fmla="*/ 0 h 1802"/>
                  <a:gd name="T6" fmla="*/ 816 w 2137"/>
                  <a:gd name="T7" fmla="*/ 145 h 1802"/>
                  <a:gd name="T8" fmla="*/ 111 w 2137"/>
                  <a:gd name="T9" fmla="*/ 1366 h 1802"/>
                  <a:gd name="T10" fmla="*/ 363 w 2137"/>
                  <a:gd name="T11" fmla="*/ 1802 h 1802"/>
                  <a:gd name="T12" fmla="*/ 1773 w 2137"/>
                  <a:gd name="T13" fmla="*/ 1802 h 1802"/>
                  <a:gd name="T14" fmla="*/ 2025 w 2137"/>
                  <a:gd name="T15" fmla="*/ 1366 h 1802"/>
                  <a:gd name="T16" fmla="*/ 1852 w 2137"/>
                  <a:gd name="T17" fmla="*/ 1557 h 1802"/>
                  <a:gd name="T18" fmla="*/ 1773 w 2137"/>
                  <a:gd name="T19" fmla="*/ 1602 h 1802"/>
                  <a:gd name="T20" fmla="*/ 363 w 2137"/>
                  <a:gd name="T21" fmla="*/ 1602 h 1802"/>
                  <a:gd name="T22" fmla="*/ 285 w 2137"/>
                  <a:gd name="T23" fmla="*/ 1557 h 1802"/>
                  <a:gd name="T24" fmla="*/ 285 w 2137"/>
                  <a:gd name="T25" fmla="*/ 1466 h 1802"/>
                  <a:gd name="T26" fmla="*/ 990 w 2137"/>
                  <a:gd name="T27" fmla="*/ 245 h 1802"/>
                  <a:gd name="T28" fmla="*/ 1068 w 2137"/>
                  <a:gd name="T29" fmla="*/ 200 h 1802"/>
                  <a:gd name="T30" fmla="*/ 1147 w 2137"/>
                  <a:gd name="T31" fmla="*/ 245 h 1802"/>
                  <a:gd name="T32" fmla="*/ 1852 w 2137"/>
                  <a:gd name="T33" fmla="*/ 1466 h 1802"/>
                  <a:gd name="T34" fmla="*/ 1852 w 2137"/>
                  <a:gd name="T35" fmla="*/ 1557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37" h="1802">
                    <a:moveTo>
                      <a:pt x="2025" y="1366"/>
                    </a:moveTo>
                    <a:cubicBezTo>
                      <a:pt x="1320" y="145"/>
                      <a:pt x="1320" y="145"/>
                      <a:pt x="1320" y="145"/>
                    </a:cubicBezTo>
                    <a:cubicBezTo>
                      <a:pt x="1264" y="48"/>
                      <a:pt x="1166" y="0"/>
                      <a:pt x="1068" y="0"/>
                    </a:cubicBezTo>
                    <a:cubicBezTo>
                      <a:pt x="970" y="0"/>
                      <a:pt x="872" y="48"/>
                      <a:pt x="816" y="145"/>
                    </a:cubicBezTo>
                    <a:cubicBezTo>
                      <a:pt x="111" y="1366"/>
                      <a:pt x="111" y="1366"/>
                      <a:pt x="111" y="1366"/>
                    </a:cubicBezTo>
                    <a:cubicBezTo>
                      <a:pt x="0" y="1560"/>
                      <a:pt x="139" y="1802"/>
                      <a:pt x="363" y="1802"/>
                    </a:cubicBezTo>
                    <a:cubicBezTo>
                      <a:pt x="1773" y="1802"/>
                      <a:pt x="1773" y="1802"/>
                      <a:pt x="1773" y="1802"/>
                    </a:cubicBezTo>
                    <a:cubicBezTo>
                      <a:pt x="1997" y="1802"/>
                      <a:pt x="2137" y="1560"/>
                      <a:pt x="2025" y="1366"/>
                    </a:cubicBezTo>
                    <a:close/>
                    <a:moveTo>
                      <a:pt x="1852" y="1557"/>
                    </a:moveTo>
                    <a:cubicBezTo>
                      <a:pt x="1842" y="1574"/>
                      <a:pt x="1819" y="1602"/>
                      <a:pt x="1773" y="1602"/>
                    </a:cubicBezTo>
                    <a:cubicBezTo>
                      <a:pt x="363" y="1602"/>
                      <a:pt x="363" y="1602"/>
                      <a:pt x="363" y="1602"/>
                    </a:cubicBezTo>
                    <a:cubicBezTo>
                      <a:pt x="318" y="1602"/>
                      <a:pt x="294" y="1574"/>
                      <a:pt x="285" y="1557"/>
                    </a:cubicBezTo>
                    <a:cubicBezTo>
                      <a:pt x="275" y="1540"/>
                      <a:pt x="262" y="1505"/>
                      <a:pt x="285" y="1466"/>
                    </a:cubicBezTo>
                    <a:cubicBezTo>
                      <a:pt x="990" y="245"/>
                      <a:pt x="990" y="245"/>
                      <a:pt x="990" y="245"/>
                    </a:cubicBezTo>
                    <a:cubicBezTo>
                      <a:pt x="1012" y="205"/>
                      <a:pt x="1049" y="200"/>
                      <a:pt x="1068" y="200"/>
                    </a:cubicBezTo>
                    <a:cubicBezTo>
                      <a:pt x="1088" y="200"/>
                      <a:pt x="1124" y="205"/>
                      <a:pt x="1147" y="245"/>
                    </a:cubicBezTo>
                    <a:cubicBezTo>
                      <a:pt x="1852" y="1466"/>
                      <a:pt x="1852" y="1466"/>
                      <a:pt x="1852" y="1466"/>
                    </a:cubicBezTo>
                    <a:cubicBezTo>
                      <a:pt x="1875" y="1505"/>
                      <a:pt x="1862" y="1540"/>
                      <a:pt x="1852" y="1557"/>
                    </a:cubicBezTo>
                    <a:close/>
                  </a:path>
                </a:pathLst>
              </a:custGeom>
              <a:solidFill>
                <a:schemeClr val="bg1">
                  <a:alpha val="74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4DF8B55E-A16E-4DD6-9279-18D220EA3E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351500" y="3723568"/>
                <a:ext cx="4878842" cy="4879972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7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7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7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7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09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09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9A4573C-4381-E0C1-5E4C-A1BDEB9ECA6D}"/>
              </a:ext>
            </a:extLst>
          </p:cNvPr>
          <p:cNvSpPr txBox="1"/>
          <p:nvPr/>
        </p:nvSpPr>
        <p:spPr>
          <a:xfrm>
            <a:off x="5181844" y="4079333"/>
            <a:ext cx="22438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汇报人：周家恒</a:t>
            </a:r>
          </a:p>
        </p:txBody>
      </p:sp>
    </p:spTree>
    <p:extLst>
      <p:ext uri="{BB962C8B-B14F-4D97-AF65-F5344CB8AC3E}">
        <p14:creationId xmlns:p14="http://schemas.microsoft.com/office/powerpoint/2010/main" val="37626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C7B0B-2748-433D-B1B6-B7AC40763589}"/>
              </a:ext>
            </a:extLst>
          </p:cNvPr>
          <p:cNvSpPr txBox="1"/>
          <p:nvPr/>
        </p:nvSpPr>
        <p:spPr>
          <a:xfrm>
            <a:off x="5100465" y="430935"/>
            <a:ext cx="2322752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000" b="1" dirty="0" err="1">
                <a:solidFill>
                  <a:schemeClr val="accent1"/>
                </a:solidFill>
                <a:latin typeface="+mj-ea"/>
                <a:ea typeface="+mj-ea"/>
              </a:rPr>
              <a:t>intabs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的实现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6605EF-7648-485B-AF0B-84E5DCA0C4E4}"/>
              </a:ext>
            </a:extLst>
          </p:cNvPr>
          <p:cNvGrpSpPr/>
          <p:nvPr/>
        </p:nvGrpSpPr>
        <p:grpSpPr>
          <a:xfrm>
            <a:off x="5883143" y="910086"/>
            <a:ext cx="425713" cy="442041"/>
            <a:chOff x="5823870" y="1767426"/>
            <a:chExt cx="425713" cy="4420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A9AEFF7-42EB-491C-B54D-45CB455185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20CC700-4CFB-43E8-9772-BA0FFD5E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B41A229-89A2-4234-B929-BE1726947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13CC5A4-BE76-4ED3-8CE9-646A0BA466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1086D096-AB2E-4290-B7C6-87D7D47B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1219759-01EE-4542-8E28-F1E1C4E55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E03EB8C-9E1D-6ADC-597A-6E016B30FDEE}"/>
              </a:ext>
            </a:extLst>
          </p:cNvPr>
          <p:cNvSpPr/>
          <p:nvPr/>
        </p:nvSpPr>
        <p:spPr>
          <a:xfrm>
            <a:off x="661314" y="2231323"/>
            <a:ext cx="1918410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执行</a:t>
            </a:r>
            <a:r>
              <a:rPr lang="en-US" altLang="zh-CN" dirty="0">
                <a:solidFill>
                  <a:schemeClr val="accent1"/>
                </a:solidFill>
              </a:rPr>
              <a:t>run.sh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18FFF55-D54A-8039-5A3B-1A447B23C31F}"/>
              </a:ext>
            </a:extLst>
          </p:cNvPr>
          <p:cNvSpPr/>
          <p:nvPr/>
        </p:nvSpPr>
        <p:spPr>
          <a:xfrm>
            <a:off x="2676639" y="2231323"/>
            <a:ext cx="1190245" cy="38539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DB85983-3F23-9811-4859-4EBF866F5BD7}"/>
              </a:ext>
            </a:extLst>
          </p:cNvPr>
          <p:cNvGrpSpPr/>
          <p:nvPr/>
        </p:nvGrpSpPr>
        <p:grpSpPr>
          <a:xfrm>
            <a:off x="627313" y="366271"/>
            <a:ext cx="2389974" cy="1690171"/>
            <a:chOff x="934251" y="1202138"/>
            <a:chExt cx="2389974" cy="169017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8CBC4B-728E-D799-5082-CF31F6441B79}"/>
                </a:ext>
              </a:extLst>
            </p:cNvPr>
            <p:cNvSpPr/>
            <p:nvPr/>
          </p:nvSpPr>
          <p:spPr>
            <a:xfrm>
              <a:off x="934251" y="1202138"/>
              <a:ext cx="2389974" cy="390763"/>
            </a:xfrm>
            <a:prstGeom prst="roundRect">
              <a:avLst>
                <a:gd name="adj" fmla="val 10843"/>
              </a:avLst>
            </a:prstGeom>
            <a:gradFill flip="none" rotWithShape="1">
              <a:gsLst>
                <a:gs pos="0">
                  <a:schemeClr val="accent3">
                    <a:lumMod val="30000"/>
                    <a:lumOff val="7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libworklistAI.so</a:t>
              </a:r>
              <a:r>
                <a:rPr lang="zh-CN" altLang="en-US" dirty="0">
                  <a:solidFill>
                    <a:schemeClr val="accent1"/>
                  </a:solidFill>
                </a:rPr>
                <a:t>的</a:t>
              </a:r>
              <a:r>
                <a:rPr lang="en-US" altLang="zh-CN" dirty="0">
                  <a:solidFill>
                    <a:schemeClr val="accent1"/>
                  </a:solidFill>
                </a:rPr>
                <a:t>API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FC128456-9978-AA24-D012-BDA696F1C476}"/>
                </a:ext>
              </a:extLst>
            </p:cNvPr>
            <p:cNvSpPr/>
            <p:nvPr/>
          </p:nvSpPr>
          <p:spPr>
            <a:xfrm rot="5400000">
              <a:off x="1298333" y="2104489"/>
              <a:ext cx="1190245" cy="385395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FD438D3B-BD91-3B7C-3A7D-35AF5A82FB67}"/>
                </a:ext>
              </a:extLst>
            </p:cNvPr>
            <p:cNvSpPr/>
            <p:nvPr/>
          </p:nvSpPr>
          <p:spPr>
            <a:xfrm>
              <a:off x="2111414" y="2050692"/>
              <a:ext cx="711703" cy="390764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调用</a:t>
              </a:r>
              <a:endParaRPr lang="en-US" altLang="zh-CN" dirty="0"/>
            </a:p>
          </p:txBody>
        </p: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90D07FA-672B-0412-92EC-951D027D4755}"/>
              </a:ext>
            </a:extLst>
          </p:cNvPr>
          <p:cNvSpPr/>
          <p:nvPr/>
        </p:nvSpPr>
        <p:spPr>
          <a:xfrm>
            <a:off x="3916098" y="2236820"/>
            <a:ext cx="2322751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读取测试程序的路径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D56979-29B5-BF3C-676F-9C738C4DFEA0}"/>
              </a:ext>
            </a:extLst>
          </p:cNvPr>
          <p:cNvSpPr/>
          <p:nvPr/>
        </p:nvSpPr>
        <p:spPr>
          <a:xfrm>
            <a:off x="7650324" y="2236820"/>
            <a:ext cx="2389974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分析选项和其他参数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F891B25-9E8F-810C-96F0-F6B5924E2F30}"/>
              </a:ext>
            </a:extLst>
          </p:cNvPr>
          <p:cNvSpPr/>
          <p:nvPr/>
        </p:nvSpPr>
        <p:spPr>
          <a:xfrm>
            <a:off x="6384978" y="2242188"/>
            <a:ext cx="1190245" cy="38539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ABDB080-2992-2DAB-35D7-97B0F027B5C1}"/>
              </a:ext>
            </a:extLst>
          </p:cNvPr>
          <p:cNvGrpSpPr/>
          <p:nvPr/>
        </p:nvGrpSpPr>
        <p:grpSpPr>
          <a:xfrm>
            <a:off x="1897172" y="1498822"/>
            <a:ext cx="8272642" cy="2845401"/>
            <a:chOff x="1897172" y="1498822"/>
            <a:chExt cx="8272642" cy="2845401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3FBDA-C062-CEAE-9AD3-04D5CF010194}"/>
                </a:ext>
              </a:extLst>
            </p:cNvPr>
            <p:cNvSpPr/>
            <p:nvPr/>
          </p:nvSpPr>
          <p:spPr>
            <a:xfrm>
              <a:off x="7779841" y="3953460"/>
              <a:ext cx="2389973" cy="390763"/>
            </a:xfrm>
            <a:prstGeom prst="roundRect">
              <a:avLst>
                <a:gd name="adj" fmla="val 10843"/>
              </a:avLst>
            </a:prstGeom>
            <a:gradFill flip="none" rotWithShape="1">
              <a:gsLst>
                <a:gs pos="0">
                  <a:schemeClr val="accent3">
                    <a:lumMod val="30000"/>
                    <a:lumOff val="7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1"/>
                  </a:solidFill>
                </a:rPr>
                <a:t>执行程序分析和验证</a:t>
              </a:r>
              <a:endParaRPr lang="en-US" altLang="zh-CN" dirty="0">
                <a:solidFill>
                  <a:schemeClr val="accent1"/>
                </a:solidFill>
              </a:endParaRPr>
            </a:p>
          </p:txBody>
        </p:sp>
        <p:sp>
          <p:nvSpPr>
            <p:cNvPr id="33" name="箭头: 上弧形 32">
              <a:extLst>
                <a:ext uri="{FF2B5EF4-FFF2-40B4-BE49-F238E27FC236}">
                  <a16:creationId xmlns:a16="http://schemas.microsoft.com/office/drawing/2014/main" id="{589567EC-0E29-1D61-0A1A-E26FE81CCD95}"/>
                </a:ext>
              </a:extLst>
            </p:cNvPr>
            <p:cNvSpPr/>
            <p:nvPr/>
          </p:nvSpPr>
          <p:spPr>
            <a:xfrm>
              <a:off x="1897172" y="1498822"/>
              <a:ext cx="7446853" cy="732501"/>
            </a:xfrm>
            <a:prstGeom prst="curved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箭头: 右 33">
              <a:extLst>
                <a:ext uri="{FF2B5EF4-FFF2-40B4-BE49-F238E27FC236}">
                  <a16:creationId xmlns:a16="http://schemas.microsoft.com/office/drawing/2014/main" id="{BE4E8EDA-651C-D3F9-0B48-B3B844347C82}"/>
                </a:ext>
              </a:extLst>
            </p:cNvPr>
            <p:cNvSpPr/>
            <p:nvPr/>
          </p:nvSpPr>
          <p:spPr>
            <a:xfrm rot="5400000">
              <a:off x="8391575" y="3122083"/>
              <a:ext cx="1190245" cy="385395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8825FB52-8F67-1076-4626-9A681E93B7AB}"/>
              </a:ext>
            </a:extLst>
          </p:cNvPr>
          <p:cNvSpPr/>
          <p:nvPr/>
        </p:nvSpPr>
        <p:spPr>
          <a:xfrm rot="10800000">
            <a:off x="6460079" y="3958828"/>
            <a:ext cx="1190245" cy="385395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DE7A979-870D-B40A-88CD-248F93F4C735}"/>
              </a:ext>
            </a:extLst>
          </p:cNvPr>
          <p:cNvSpPr/>
          <p:nvPr/>
        </p:nvSpPr>
        <p:spPr>
          <a:xfrm>
            <a:off x="3900881" y="3806924"/>
            <a:ext cx="2389973" cy="683835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根据执行时的选项输出分析结果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C1D5836-CB6D-517A-CF26-E67B249437DE}"/>
              </a:ext>
            </a:extLst>
          </p:cNvPr>
          <p:cNvGrpSpPr/>
          <p:nvPr/>
        </p:nvGrpSpPr>
        <p:grpSpPr>
          <a:xfrm>
            <a:off x="589079" y="3973135"/>
            <a:ext cx="5795899" cy="2590555"/>
            <a:chOff x="589079" y="3973135"/>
            <a:chExt cx="5795899" cy="2590555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EA74E92E-D41E-6373-89C0-F1A540715141}"/>
                </a:ext>
              </a:extLst>
            </p:cNvPr>
            <p:cNvSpPr/>
            <p:nvPr/>
          </p:nvSpPr>
          <p:spPr>
            <a:xfrm>
              <a:off x="3995004" y="5017260"/>
              <a:ext cx="2389974" cy="683835"/>
            </a:xfrm>
            <a:prstGeom prst="roundRect">
              <a:avLst>
                <a:gd name="adj" fmla="val 10843"/>
              </a:avLst>
            </a:prstGeom>
            <a:gradFill flip="none" rotWithShape="1">
              <a:gsLst>
                <a:gs pos="0">
                  <a:schemeClr val="accent3">
                    <a:lumMod val="30000"/>
                    <a:lumOff val="7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libworklistAI.so</a:t>
              </a:r>
              <a:r>
                <a:rPr lang="zh-CN" altLang="en-US" dirty="0">
                  <a:solidFill>
                    <a:schemeClr val="accent1"/>
                  </a:solidFill>
                </a:rPr>
                <a:t>作为动态链接库</a:t>
              </a:r>
            </a:p>
          </p:txBody>
        </p:sp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554795C9-2689-153C-F6D5-5B492B46CE34}"/>
                </a:ext>
              </a:extLst>
            </p:cNvPr>
            <p:cNvSpPr/>
            <p:nvPr/>
          </p:nvSpPr>
          <p:spPr>
            <a:xfrm>
              <a:off x="3342861" y="4025928"/>
              <a:ext cx="485775" cy="24955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4AE0858-0F7E-B53E-5803-47E330E30A8D}"/>
                </a:ext>
              </a:extLst>
            </p:cNvPr>
            <p:cNvSpPr/>
            <p:nvPr/>
          </p:nvSpPr>
          <p:spPr>
            <a:xfrm>
              <a:off x="1562772" y="5358463"/>
              <a:ext cx="1660915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抽象解释算法</a:t>
              </a:r>
              <a:endParaRPr lang="en-US" altLang="zh-CN" dirty="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AB3EFA58-EA66-BD41-0B8C-87E1FC9932E1}"/>
                </a:ext>
              </a:extLst>
            </p:cNvPr>
            <p:cNvSpPr/>
            <p:nvPr/>
          </p:nvSpPr>
          <p:spPr>
            <a:xfrm>
              <a:off x="2005875" y="4626497"/>
              <a:ext cx="1190244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状态空间</a:t>
              </a:r>
              <a:endParaRPr lang="en-US" altLang="zh-CN" dirty="0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E4B4458-0F44-EE3A-AF22-3C2407EE1589}"/>
                </a:ext>
              </a:extLst>
            </p:cNvPr>
            <p:cNvSpPr/>
            <p:nvPr/>
          </p:nvSpPr>
          <p:spPr>
            <a:xfrm>
              <a:off x="2030902" y="3973135"/>
              <a:ext cx="1190245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程序表示</a:t>
              </a:r>
              <a:endParaRPr lang="en-US" altLang="zh-CN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25A7175-678F-A907-F864-D9F32F6570F6}"/>
                </a:ext>
              </a:extLst>
            </p:cNvPr>
            <p:cNvSpPr/>
            <p:nvPr/>
          </p:nvSpPr>
          <p:spPr>
            <a:xfrm>
              <a:off x="589079" y="6172927"/>
              <a:ext cx="2656803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运行时动态加载和链接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62988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9" grpId="0" animBg="1"/>
      <p:bldP spid="30" grpId="0" animBg="1"/>
      <p:bldP spid="32" grpId="0" animBg="1"/>
      <p:bldP spid="40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4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E1C6CE-5899-3BD7-FA3F-57E574D76731}"/>
              </a:ext>
            </a:extLst>
          </p:cNvPr>
          <p:cNvGrpSpPr/>
          <p:nvPr/>
        </p:nvGrpSpPr>
        <p:grpSpPr>
          <a:xfrm>
            <a:off x="728180" y="435617"/>
            <a:ext cx="2014393" cy="782497"/>
            <a:chOff x="731838" y="1174007"/>
            <a:chExt cx="2014393" cy="782497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C96CEE-3584-4608-A976-CE3C0870AE88}"/>
                </a:ext>
              </a:extLst>
            </p:cNvPr>
            <p:cNvGrpSpPr/>
            <p:nvPr/>
          </p:nvGrpSpPr>
          <p:grpSpPr>
            <a:xfrm>
              <a:off x="1868244" y="1174007"/>
              <a:ext cx="877987" cy="782497"/>
              <a:chOff x="5280171" y="1650008"/>
              <a:chExt cx="877987" cy="78249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98310E3-17BB-4D73-BCEC-625C3D21F2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5366758" y="1890700"/>
                <a:ext cx="298126" cy="290180"/>
                <a:chOff x="8592" y="930"/>
                <a:chExt cx="3189" cy="3104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C81321AB-D81D-467E-9D6F-803BEECDD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2" y="930"/>
                  <a:ext cx="2884" cy="2432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375F98DA-61A2-4080-887D-931F35A57E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5" y="97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E810992E-1E0F-4FB7-858C-DC1261F88A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5280171" y="1650008"/>
                <a:ext cx="877987" cy="782497"/>
                <a:chOff x="10445" y="1512"/>
                <a:chExt cx="6712" cy="5982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8D98CDA-8A91-4323-B5EF-B56A6E9D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5" y="1512"/>
                  <a:ext cx="2884" cy="2432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B6603DF-4BF0-4BFC-9F99-6AE495D689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01" y="443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A4ACE47-E770-47BD-B31C-FC56151B7EB6}"/>
                </a:ext>
              </a:extLst>
            </p:cNvPr>
            <p:cNvSpPr txBox="1"/>
            <p:nvPr/>
          </p:nvSpPr>
          <p:spPr>
            <a:xfrm>
              <a:off x="731838" y="1290635"/>
              <a:ext cx="969817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000" b="1" dirty="0" err="1">
                  <a:solidFill>
                    <a:schemeClr val="accent1"/>
                  </a:solidFill>
                  <a:latin typeface="+mj-ea"/>
                  <a:ea typeface="+mj-ea"/>
                </a:rPr>
                <a:t>cmake</a:t>
              </a:r>
              <a:endParaRPr lang="zh-CN" altLang="en-US" sz="3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8281EF-8178-4380-A8E8-5672D60662B3}"/>
              </a:ext>
            </a:extLst>
          </p:cNvPr>
          <p:cNvGrpSpPr/>
          <p:nvPr/>
        </p:nvGrpSpPr>
        <p:grpSpPr>
          <a:xfrm rot="8100000">
            <a:off x="9887698" y="1049955"/>
            <a:ext cx="2327172" cy="2327712"/>
            <a:chOff x="18351500" y="3723568"/>
            <a:chExt cx="4878842" cy="4879972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1FBF39D-8D62-486E-9AB3-42815465F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037A61B-B097-40F2-BEEE-01939865E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163A5E-A838-4665-8117-3D7539E4678B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881713" y="1283340"/>
            <a:ext cx="1284904" cy="1285324"/>
            <a:chOff x="14101" y="4437"/>
            <a:chExt cx="3056" cy="305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7E9B2C2-E5B1-4C6D-9AC9-F4382B1E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7BD0CA6-57F4-4BEC-9576-2F8614BB3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026371-7EF8-7B56-64EE-4B1C6C558069}"/>
              </a:ext>
            </a:extLst>
          </p:cNvPr>
          <p:cNvSpPr/>
          <p:nvPr/>
        </p:nvSpPr>
        <p:spPr>
          <a:xfrm>
            <a:off x="1349541" y="1439144"/>
            <a:ext cx="6656098" cy="1269980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/>
              <a:t>       </a:t>
            </a:r>
            <a:r>
              <a:rPr lang="en-US" altLang="zh-CN" dirty="0" err="1"/>
              <a:t>CMake</a:t>
            </a:r>
            <a:r>
              <a:rPr lang="zh-CN" altLang="en-US" dirty="0"/>
              <a:t>是一种跨平台的自动化构建工具，用于构建、测试和打包软件。它使用</a:t>
            </a:r>
            <a:r>
              <a:rPr lang="en-US" altLang="zh-CN" dirty="0"/>
              <a:t>CMakeLists.txt</a:t>
            </a:r>
            <a:r>
              <a:rPr lang="zh-CN" altLang="en-US" dirty="0"/>
              <a:t>文件来描述整个项目的构建流程和依赖关系，可以自动生成各种不同平台和编译器的构建脚本。如</a:t>
            </a:r>
            <a:r>
              <a:rPr lang="en-US" altLang="zh-CN" dirty="0" err="1"/>
              <a:t>Makefile</a:t>
            </a:r>
            <a:r>
              <a:rPr lang="zh-CN" altLang="en-US" dirty="0"/>
              <a:t>、</a:t>
            </a:r>
            <a:r>
              <a:rPr lang="en-US" altLang="zh-CN" dirty="0"/>
              <a:t>Visual Studio</a:t>
            </a:r>
            <a:r>
              <a:rPr lang="zh-CN" altLang="en-US" dirty="0"/>
              <a:t>项目文件等。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571196-5BF8-22A0-7493-D5E6A126C899}"/>
              </a:ext>
            </a:extLst>
          </p:cNvPr>
          <p:cNvSpPr/>
          <p:nvPr/>
        </p:nvSpPr>
        <p:spPr>
          <a:xfrm>
            <a:off x="1213088" y="3702393"/>
            <a:ext cx="6656098" cy="976908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     在</a:t>
            </a:r>
            <a:r>
              <a:rPr lang="en-US" altLang="zh-CN" dirty="0" err="1">
                <a:solidFill>
                  <a:schemeClr val="accent1"/>
                </a:solidFill>
              </a:rPr>
              <a:t>IntAbs</a:t>
            </a:r>
            <a:r>
              <a:rPr lang="zh-CN" altLang="en-US" dirty="0">
                <a:solidFill>
                  <a:schemeClr val="accent1"/>
                </a:solidFill>
              </a:rPr>
              <a:t>工具中，</a:t>
            </a:r>
            <a:r>
              <a:rPr lang="en-US" altLang="zh-CN" dirty="0" err="1">
                <a:solidFill>
                  <a:schemeClr val="accent1"/>
                </a:solidFill>
              </a:rPr>
              <a:t>CMake</a:t>
            </a:r>
            <a:r>
              <a:rPr lang="zh-CN" altLang="en-US" dirty="0">
                <a:solidFill>
                  <a:schemeClr val="accent1"/>
                </a:solidFill>
              </a:rPr>
              <a:t>被用于自动化构建和测试代码。使用</a:t>
            </a:r>
            <a:r>
              <a:rPr lang="en-US" altLang="zh-CN" dirty="0" err="1">
                <a:solidFill>
                  <a:schemeClr val="accent1"/>
                </a:solidFill>
              </a:rPr>
              <a:t>CMake</a:t>
            </a:r>
            <a:r>
              <a:rPr lang="zh-CN" altLang="en-US" dirty="0">
                <a:solidFill>
                  <a:schemeClr val="accent1"/>
                </a:solidFill>
              </a:rPr>
              <a:t>可以方便地生成</a:t>
            </a:r>
            <a:r>
              <a:rPr lang="en-US" altLang="zh-CN" dirty="0" err="1">
                <a:solidFill>
                  <a:schemeClr val="accent1"/>
                </a:solidFill>
              </a:rPr>
              <a:t>Makefile</a:t>
            </a:r>
            <a:r>
              <a:rPr lang="zh-CN" altLang="en-US" dirty="0">
                <a:solidFill>
                  <a:schemeClr val="accent1"/>
                </a:solidFill>
              </a:rPr>
              <a:t>文件和编译器命令，从而自动化地构建和测试代码。</a:t>
            </a:r>
          </a:p>
        </p:txBody>
      </p:sp>
    </p:spTree>
    <p:extLst>
      <p:ext uri="{BB962C8B-B14F-4D97-AF65-F5344CB8AC3E}">
        <p14:creationId xmlns:p14="http://schemas.microsoft.com/office/powerpoint/2010/main" val="21005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56C3441C-41BB-4DDE-B4FA-3D19B9D44EBC}"/>
              </a:ext>
            </a:extLst>
          </p:cNvPr>
          <p:cNvSpPr/>
          <p:nvPr/>
        </p:nvSpPr>
        <p:spPr>
          <a:xfrm>
            <a:off x="736600" y="855578"/>
            <a:ext cx="3392281" cy="7212734"/>
          </a:xfrm>
          <a:custGeom>
            <a:avLst/>
            <a:gdLst>
              <a:gd name="connsiteX0" fmla="*/ 3316374 w 3392281"/>
              <a:gd name="connsiteY0" fmla="*/ 6944890 h 7212734"/>
              <a:gd name="connsiteX1" fmla="*/ 3311583 w 3392281"/>
              <a:gd name="connsiteY1" fmla="*/ 6960162 h 7212734"/>
              <a:gd name="connsiteX2" fmla="*/ 3303387 w 3392281"/>
              <a:gd name="connsiteY2" fmla="*/ 6973602 h 7212734"/>
              <a:gd name="connsiteX3" fmla="*/ 3303387 w 3392281"/>
              <a:gd name="connsiteY3" fmla="*/ 6973603 h 7212734"/>
              <a:gd name="connsiteX4" fmla="*/ 3311583 w 3392281"/>
              <a:gd name="connsiteY4" fmla="*/ 6960163 h 7212734"/>
              <a:gd name="connsiteX5" fmla="*/ 3311583 w 3392281"/>
              <a:gd name="connsiteY5" fmla="*/ 6960162 h 7212734"/>
              <a:gd name="connsiteX6" fmla="*/ 3311584 w 3392281"/>
              <a:gd name="connsiteY6" fmla="*/ 6960161 h 7212734"/>
              <a:gd name="connsiteX7" fmla="*/ 377411 w 3392281"/>
              <a:gd name="connsiteY7" fmla="*/ 0 h 7212734"/>
              <a:gd name="connsiteX8" fmla="*/ 3014870 w 3392281"/>
              <a:gd name="connsiteY8" fmla="*/ 0 h 7212734"/>
              <a:gd name="connsiteX9" fmla="*/ 3392281 w 3392281"/>
              <a:gd name="connsiteY9" fmla="*/ 377413 h 7212734"/>
              <a:gd name="connsiteX10" fmla="*/ 3392281 w 3392281"/>
              <a:gd name="connsiteY10" fmla="*/ 6835324 h 7212734"/>
              <a:gd name="connsiteX11" fmla="*/ 3014870 w 3392281"/>
              <a:gd name="connsiteY11" fmla="*/ 7212734 h 7212734"/>
              <a:gd name="connsiteX12" fmla="*/ 377411 w 3392281"/>
              <a:gd name="connsiteY12" fmla="*/ 7212734 h 7212734"/>
              <a:gd name="connsiteX13" fmla="*/ 0 w 3392281"/>
              <a:gd name="connsiteY13" fmla="*/ 6835324 h 7212734"/>
              <a:gd name="connsiteX14" fmla="*/ 0 w 3392281"/>
              <a:gd name="connsiteY14" fmla="*/ 377413 h 7212734"/>
              <a:gd name="connsiteX15" fmla="*/ 377411 w 3392281"/>
              <a:gd name="connsiteY15" fmla="*/ 0 h 721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92281" h="7212734">
                <a:moveTo>
                  <a:pt x="3316374" y="6944890"/>
                </a:moveTo>
                <a:lnTo>
                  <a:pt x="3311583" y="6960162"/>
                </a:lnTo>
                <a:lnTo>
                  <a:pt x="3303387" y="6973602"/>
                </a:lnTo>
                <a:lnTo>
                  <a:pt x="3303387" y="6973603"/>
                </a:lnTo>
                <a:lnTo>
                  <a:pt x="3311583" y="6960163"/>
                </a:lnTo>
                <a:lnTo>
                  <a:pt x="3311583" y="6960162"/>
                </a:lnTo>
                <a:lnTo>
                  <a:pt x="3311584" y="6960161"/>
                </a:lnTo>
                <a:close/>
                <a:moveTo>
                  <a:pt x="377411" y="0"/>
                </a:moveTo>
                <a:lnTo>
                  <a:pt x="3014870" y="0"/>
                </a:lnTo>
                <a:cubicBezTo>
                  <a:pt x="3222335" y="0"/>
                  <a:pt x="3392281" y="169946"/>
                  <a:pt x="3392281" y="377413"/>
                </a:cubicBezTo>
                <a:lnTo>
                  <a:pt x="3392281" y="6835324"/>
                </a:lnTo>
                <a:cubicBezTo>
                  <a:pt x="3392281" y="7042790"/>
                  <a:pt x="3222335" y="7212734"/>
                  <a:pt x="3014870" y="7212734"/>
                </a:cubicBezTo>
                <a:lnTo>
                  <a:pt x="377411" y="7212734"/>
                </a:lnTo>
                <a:cubicBezTo>
                  <a:pt x="169946" y="7212734"/>
                  <a:pt x="0" y="7042790"/>
                  <a:pt x="0" y="6835324"/>
                </a:cubicBezTo>
                <a:lnTo>
                  <a:pt x="0" y="377413"/>
                </a:lnTo>
                <a:cubicBezTo>
                  <a:pt x="0" y="169946"/>
                  <a:pt x="169946" y="0"/>
                  <a:pt x="3774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761F76F9-48AD-4CC3-89E4-5AF1A001C276}"/>
              </a:ext>
            </a:extLst>
          </p:cNvPr>
          <p:cNvSpPr/>
          <p:nvPr/>
        </p:nvSpPr>
        <p:spPr>
          <a:xfrm>
            <a:off x="791778" y="910757"/>
            <a:ext cx="3281925" cy="7102379"/>
          </a:xfrm>
          <a:custGeom>
            <a:avLst/>
            <a:gdLst>
              <a:gd name="connsiteX0" fmla="*/ 322234 w 3281925"/>
              <a:gd name="connsiteY0" fmla="*/ 0 h 7102379"/>
              <a:gd name="connsiteX1" fmla="*/ 913734 w 3281925"/>
              <a:gd name="connsiteY1" fmla="*/ 0 h 7102379"/>
              <a:gd name="connsiteX2" fmla="*/ 954008 w 3281925"/>
              <a:gd name="connsiteY2" fmla="*/ 16276 h 7102379"/>
              <a:gd name="connsiteX3" fmla="*/ 971113 w 3281925"/>
              <a:gd name="connsiteY3" fmla="*/ 57382 h 7102379"/>
              <a:gd name="connsiteX4" fmla="*/ 971113 w 3281925"/>
              <a:gd name="connsiteY4" fmla="*/ 101524 h 7102379"/>
              <a:gd name="connsiteX5" fmla="*/ 1147679 w 3281925"/>
              <a:gd name="connsiteY5" fmla="*/ 278090 h 7102379"/>
              <a:gd name="connsiteX6" fmla="*/ 2134242 w 3281925"/>
              <a:gd name="connsiteY6" fmla="*/ 278090 h 7102379"/>
              <a:gd name="connsiteX7" fmla="*/ 2310808 w 3281925"/>
              <a:gd name="connsiteY7" fmla="*/ 101524 h 7102379"/>
              <a:gd name="connsiteX8" fmla="*/ 2310808 w 3281925"/>
              <a:gd name="connsiteY8" fmla="*/ 57382 h 7102379"/>
              <a:gd name="connsiteX9" fmla="*/ 2327087 w 3281925"/>
              <a:gd name="connsiteY9" fmla="*/ 17103 h 7102379"/>
              <a:gd name="connsiteX10" fmla="*/ 2368190 w 3281925"/>
              <a:gd name="connsiteY10" fmla="*/ 0 h 7102379"/>
              <a:gd name="connsiteX11" fmla="*/ 2959692 w 3281925"/>
              <a:gd name="connsiteY11" fmla="*/ 0 h 7102379"/>
              <a:gd name="connsiteX12" fmla="*/ 3281925 w 3281925"/>
              <a:gd name="connsiteY12" fmla="*/ 322235 h 7102379"/>
              <a:gd name="connsiteX13" fmla="*/ 3281925 w 3281925"/>
              <a:gd name="connsiteY13" fmla="*/ 6780145 h 7102379"/>
              <a:gd name="connsiteX14" fmla="*/ 2959692 w 3281925"/>
              <a:gd name="connsiteY14" fmla="*/ 7102379 h 7102379"/>
              <a:gd name="connsiteX15" fmla="*/ 322232 w 3281925"/>
              <a:gd name="connsiteY15" fmla="*/ 7102379 h 7102379"/>
              <a:gd name="connsiteX16" fmla="*/ 94076 w 3281925"/>
              <a:gd name="connsiteY16" fmla="*/ 7007474 h 7102379"/>
              <a:gd name="connsiteX17" fmla="*/ 62634 w 3281925"/>
              <a:gd name="connsiteY17" fmla="*/ 6969208 h 7102379"/>
              <a:gd name="connsiteX18" fmla="*/ 54819 w 3281925"/>
              <a:gd name="connsiteY18" fmla="*/ 6959696 h 7102379"/>
              <a:gd name="connsiteX19" fmla="*/ 0 w 3281925"/>
              <a:gd name="connsiteY19" fmla="*/ 6780146 h 7102379"/>
              <a:gd name="connsiteX20" fmla="*/ 0 w 3281925"/>
              <a:gd name="connsiteY20" fmla="*/ 322235 h 7102379"/>
              <a:gd name="connsiteX21" fmla="*/ 322234 w 3281925"/>
              <a:gd name="connsiteY21" fmla="*/ 0 h 710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281925" h="7102379">
                <a:moveTo>
                  <a:pt x="322234" y="0"/>
                </a:moveTo>
                <a:lnTo>
                  <a:pt x="913734" y="0"/>
                </a:lnTo>
                <a:lnTo>
                  <a:pt x="954008" y="16276"/>
                </a:lnTo>
                <a:cubicBezTo>
                  <a:pt x="964492" y="26483"/>
                  <a:pt x="971113" y="40829"/>
                  <a:pt x="971113" y="57382"/>
                </a:cubicBezTo>
                <a:lnTo>
                  <a:pt x="971113" y="101524"/>
                </a:lnTo>
                <a:cubicBezTo>
                  <a:pt x="971113" y="198635"/>
                  <a:pt x="1050568" y="278090"/>
                  <a:pt x="1147679" y="278090"/>
                </a:cubicBezTo>
                <a:lnTo>
                  <a:pt x="2134242" y="278090"/>
                </a:lnTo>
                <a:cubicBezTo>
                  <a:pt x="2231355" y="278090"/>
                  <a:pt x="2310808" y="198635"/>
                  <a:pt x="2310808" y="101524"/>
                </a:cubicBezTo>
                <a:lnTo>
                  <a:pt x="2310808" y="57382"/>
                </a:lnTo>
                <a:cubicBezTo>
                  <a:pt x="2310808" y="41933"/>
                  <a:pt x="2316878" y="27587"/>
                  <a:pt x="2327087" y="17103"/>
                </a:cubicBezTo>
                <a:lnTo>
                  <a:pt x="2368190" y="0"/>
                </a:lnTo>
                <a:lnTo>
                  <a:pt x="2959692" y="0"/>
                </a:lnTo>
                <a:cubicBezTo>
                  <a:pt x="3136258" y="0"/>
                  <a:pt x="3281925" y="145667"/>
                  <a:pt x="3281925" y="322235"/>
                </a:cubicBezTo>
                <a:lnTo>
                  <a:pt x="3281925" y="6780145"/>
                </a:lnTo>
                <a:cubicBezTo>
                  <a:pt x="3281925" y="6956711"/>
                  <a:pt x="3136258" y="7102379"/>
                  <a:pt x="2959692" y="7102379"/>
                </a:cubicBezTo>
                <a:lnTo>
                  <a:pt x="322232" y="7102379"/>
                </a:lnTo>
                <a:cubicBezTo>
                  <a:pt x="232846" y="7102379"/>
                  <a:pt x="152287" y="7065962"/>
                  <a:pt x="94076" y="7007474"/>
                </a:cubicBezTo>
                <a:lnTo>
                  <a:pt x="62634" y="6969208"/>
                </a:lnTo>
                <a:lnTo>
                  <a:pt x="54819" y="6959696"/>
                </a:lnTo>
                <a:cubicBezTo>
                  <a:pt x="20174" y="6908226"/>
                  <a:pt x="0" y="6846359"/>
                  <a:pt x="0" y="6780146"/>
                </a:cubicBezTo>
                <a:lnTo>
                  <a:pt x="0" y="322235"/>
                </a:lnTo>
                <a:cubicBezTo>
                  <a:pt x="0" y="145667"/>
                  <a:pt x="145667" y="0"/>
                  <a:pt x="322234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wrap="square" rtlCol="0" anchor="ctr">
            <a:spAutoFit/>
          </a:bodyPr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A8FD40-914B-4534-B960-6829F430308D}"/>
              </a:ext>
            </a:extLst>
          </p:cNvPr>
          <p:cNvSpPr txBox="1"/>
          <p:nvPr/>
        </p:nvSpPr>
        <p:spPr>
          <a:xfrm>
            <a:off x="4605200" y="802919"/>
            <a:ext cx="77585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LLVM</a:t>
            </a:r>
            <a:endParaRPr lang="zh-CN" altLang="en-US" sz="3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0FB646-AD98-4747-97F5-77EDD5248C66}"/>
              </a:ext>
            </a:extLst>
          </p:cNvPr>
          <p:cNvSpPr txBox="1"/>
          <p:nvPr/>
        </p:nvSpPr>
        <p:spPr>
          <a:xfrm>
            <a:off x="5250409" y="1785179"/>
            <a:ext cx="5542850" cy="11986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/>
              <a:t>        LLVM</a:t>
            </a:r>
            <a:r>
              <a:rPr lang="zh-CN" altLang="en-US" sz="1600" dirty="0"/>
              <a:t>是一个开源的编译器基础设施项目，包括了一组模块化和可重用的编译器和工具，它的目标是提供一种高度优化、可扩展和跨平台的编译器基础设施，支持多种编程语言和多种平台。</a:t>
            </a:r>
            <a:endParaRPr lang="zh-CN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D2C4795-D708-4832-8ABD-0E47E69E090D}"/>
              </a:ext>
            </a:extLst>
          </p:cNvPr>
          <p:cNvCxnSpPr>
            <a:cxnSpLocks/>
          </p:cNvCxnSpPr>
          <p:nvPr/>
        </p:nvCxnSpPr>
        <p:spPr>
          <a:xfrm>
            <a:off x="4605200" y="3106132"/>
            <a:ext cx="683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01C5082-37B4-45CE-8A7B-840CA5502AC2}"/>
              </a:ext>
            </a:extLst>
          </p:cNvPr>
          <p:cNvGrpSpPr/>
          <p:nvPr/>
        </p:nvGrpSpPr>
        <p:grpSpPr>
          <a:xfrm>
            <a:off x="4628253" y="1408960"/>
            <a:ext cx="425713" cy="442041"/>
            <a:chOff x="5823870" y="1767426"/>
            <a:chExt cx="425713" cy="44204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ABF4022-97FA-4C99-B4E6-4A3FB4CAE99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59D49B8-1B04-4F73-800B-57E4D5D67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C374E4A8-DCA5-421B-88AF-60FDEA69E6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87F2DCD-6C83-43D1-8644-DD0129CC29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83FFB20-72D8-4448-BAF5-AA1808F2B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95D2AB6A-EAFE-4D13-8021-8FB702E9EE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344BCA0-4E07-46F7-A33F-E982ABF176A7}"/>
              </a:ext>
            </a:extLst>
          </p:cNvPr>
          <p:cNvGrpSpPr/>
          <p:nvPr/>
        </p:nvGrpSpPr>
        <p:grpSpPr>
          <a:xfrm rot="8100000">
            <a:off x="10215000" y="4917494"/>
            <a:ext cx="2943100" cy="2943782"/>
            <a:chOff x="18351500" y="3723568"/>
            <a:chExt cx="4878842" cy="4879972"/>
          </a:xfrm>
        </p:grpSpPr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A5CF5D1E-25AA-4018-89F0-86A2677399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1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19020E5-B8FC-4173-958B-9540DD9BD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663C3B-C5D2-4767-9F94-17AA60E87FD3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1378174" y="4962070"/>
            <a:ext cx="2123343" cy="2124038"/>
            <a:chOff x="14101" y="4437"/>
            <a:chExt cx="3056" cy="3057"/>
          </a:xfrm>
        </p:grpSpPr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F9CB4259-7580-40DE-8848-9C3CF0F65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00682EB-AA59-411F-B26C-619FF239B5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C53D9E-D1B8-FF59-5407-4CBBB835D079}"/>
              </a:ext>
            </a:extLst>
          </p:cNvPr>
          <p:cNvGrpSpPr/>
          <p:nvPr/>
        </p:nvGrpSpPr>
        <p:grpSpPr>
          <a:xfrm>
            <a:off x="4404352" y="3614555"/>
            <a:ext cx="7468754" cy="1702756"/>
            <a:chOff x="4404352" y="3614555"/>
            <a:chExt cx="7468754" cy="170275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E372799-78AE-4BA1-8B25-6E841067B772}"/>
                </a:ext>
              </a:extLst>
            </p:cNvPr>
            <p:cNvSpPr txBox="1"/>
            <p:nvPr/>
          </p:nvSpPr>
          <p:spPr>
            <a:xfrm>
              <a:off x="4404352" y="3662881"/>
              <a:ext cx="129041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</a:rPr>
                <a:t>主要用途：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F50541-B8D4-4800-AE08-4E890F7A58B7}"/>
                </a:ext>
              </a:extLst>
            </p:cNvPr>
            <p:cNvSpPr txBox="1"/>
            <p:nvPr/>
          </p:nvSpPr>
          <p:spPr>
            <a:xfrm>
              <a:off x="6096000" y="3642058"/>
              <a:ext cx="5553010" cy="2488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代码分析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9BF7401-29F5-99BB-8818-9AAC8FFF4BFA}"/>
                </a:ext>
              </a:extLst>
            </p:cNvPr>
            <p:cNvSpPr txBox="1"/>
            <p:nvPr/>
          </p:nvSpPr>
          <p:spPr>
            <a:xfrm>
              <a:off x="6044968" y="4060012"/>
              <a:ext cx="58281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代码转换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9F10155-6563-7B24-0B1D-9DD02EB3D8EA}"/>
                </a:ext>
              </a:extLst>
            </p:cNvPr>
            <p:cNvSpPr txBox="1"/>
            <p:nvPr/>
          </p:nvSpPr>
          <p:spPr>
            <a:xfrm>
              <a:off x="5556948" y="4060013"/>
              <a:ext cx="63215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（</a:t>
              </a:r>
              <a:r>
                <a:rPr lang="en-US" altLang="zh-CN" sz="1500" dirty="0"/>
                <a:t>2</a:t>
              </a:r>
              <a:r>
                <a:rPr lang="zh-CN" altLang="en-US" sz="1500" dirty="0"/>
                <a:t>）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6573B6-7D66-DB06-5954-FB08FABE55E0}"/>
                </a:ext>
              </a:extLst>
            </p:cNvPr>
            <p:cNvSpPr txBox="1"/>
            <p:nvPr/>
          </p:nvSpPr>
          <p:spPr>
            <a:xfrm>
              <a:off x="5556948" y="3614555"/>
              <a:ext cx="63215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（</a:t>
              </a:r>
              <a:r>
                <a:rPr lang="en-US" altLang="zh-CN" sz="1500" dirty="0"/>
                <a:t>1</a:t>
              </a:r>
              <a:r>
                <a:rPr lang="zh-CN" altLang="en-US" sz="1500" dirty="0"/>
                <a:t>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D45B1D7-1207-BD1E-3290-AA292D86D711}"/>
                </a:ext>
              </a:extLst>
            </p:cNvPr>
            <p:cNvSpPr txBox="1"/>
            <p:nvPr/>
          </p:nvSpPr>
          <p:spPr>
            <a:xfrm>
              <a:off x="5566204" y="4521302"/>
              <a:ext cx="63215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（</a:t>
              </a:r>
              <a:r>
                <a:rPr lang="en-US" altLang="zh-CN" sz="1500" dirty="0"/>
                <a:t>3</a:t>
              </a:r>
              <a:r>
                <a:rPr lang="zh-CN" altLang="en-US" sz="1500" dirty="0"/>
                <a:t>）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D20B4F7-BA13-7059-86F3-B4FA2E60E84B}"/>
                </a:ext>
              </a:extLst>
            </p:cNvPr>
            <p:cNvSpPr txBox="1"/>
            <p:nvPr/>
          </p:nvSpPr>
          <p:spPr>
            <a:xfrm>
              <a:off x="6044968" y="4492715"/>
              <a:ext cx="58281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插桩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9E5B1FB-6496-873A-1C38-0F160FA4317E}"/>
                </a:ext>
              </a:extLst>
            </p:cNvPr>
            <p:cNvSpPr txBox="1"/>
            <p:nvPr/>
          </p:nvSpPr>
          <p:spPr>
            <a:xfrm>
              <a:off x="5566204" y="4994146"/>
              <a:ext cx="63215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（</a:t>
              </a:r>
              <a:r>
                <a:rPr lang="en-US" altLang="zh-CN" sz="1500" dirty="0"/>
                <a:t>4</a:t>
              </a:r>
              <a:r>
                <a:rPr lang="zh-CN" altLang="en-US" sz="1500" dirty="0"/>
                <a:t>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E40B6A-8386-0CCC-4E7D-3176E8346328}"/>
                </a:ext>
              </a:extLst>
            </p:cNvPr>
            <p:cNvSpPr txBox="1"/>
            <p:nvPr/>
          </p:nvSpPr>
          <p:spPr>
            <a:xfrm>
              <a:off x="6044968" y="4965559"/>
              <a:ext cx="5828138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/>
                <a:t>扩展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85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C7B0B-2748-433D-B1B6-B7AC40763589}"/>
              </a:ext>
            </a:extLst>
          </p:cNvPr>
          <p:cNvSpPr txBox="1"/>
          <p:nvPr/>
        </p:nvSpPr>
        <p:spPr>
          <a:xfrm>
            <a:off x="4326218" y="430935"/>
            <a:ext cx="387125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LLVM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在</a:t>
            </a:r>
            <a:r>
              <a:rPr lang="en-US" altLang="zh-CN" sz="3000" b="1" dirty="0" err="1">
                <a:solidFill>
                  <a:schemeClr val="accent1"/>
                </a:solidFill>
                <a:latin typeface="+mj-ea"/>
                <a:ea typeface="+mj-ea"/>
              </a:rPr>
              <a:t>intabs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中的应用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6605EF-7648-485B-AF0B-84E5DCA0C4E4}"/>
              </a:ext>
            </a:extLst>
          </p:cNvPr>
          <p:cNvGrpSpPr/>
          <p:nvPr/>
        </p:nvGrpSpPr>
        <p:grpSpPr>
          <a:xfrm>
            <a:off x="5883143" y="910086"/>
            <a:ext cx="425713" cy="442041"/>
            <a:chOff x="5823870" y="1767426"/>
            <a:chExt cx="425713" cy="4420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A9AEFF7-42EB-491C-B54D-45CB455185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20CC700-4CFB-43E8-9772-BA0FFD5E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B41A229-89A2-4234-B929-BE1726947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13CC5A4-BE76-4ED3-8CE9-646A0BA466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1086D096-AB2E-4290-B7C6-87D7D47B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1219759-01EE-4542-8E28-F1E1C4E55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A465E1E-7B87-4E87-B0F8-595A63326D9C}"/>
              </a:ext>
            </a:extLst>
          </p:cNvPr>
          <p:cNvSpPr/>
          <p:nvPr/>
        </p:nvSpPr>
        <p:spPr>
          <a:xfrm>
            <a:off x="959015" y="1434893"/>
            <a:ext cx="2632095" cy="3736648"/>
          </a:xfrm>
          <a:prstGeom prst="roundRect">
            <a:avLst>
              <a:gd name="adj" fmla="val 740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2121D8-C95B-4072-B84A-B0FBFDFF1341}"/>
              </a:ext>
            </a:extLst>
          </p:cNvPr>
          <p:cNvSpPr txBox="1"/>
          <p:nvPr/>
        </p:nvSpPr>
        <p:spPr>
          <a:xfrm>
            <a:off x="1851747" y="1968271"/>
            <a:ext cx="769441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代码分析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4C68E9E-EE75-4858-8438-D21C4F9DEBDF}"/>
              </a:ext>
            </a:extLst>
          </p:cNvPr>
          <p:cNvSpPr txBox="1"/>
          <p:nvPr/>
        </p:nvSpPr>
        <p:spPr>
          <a:xfrm>
            <a:off x="1035638" y="2286728"/>
            <a:ext cx="2478847" cy="2845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   LLVM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提供了一组用于静态分析和优化的库和工具，例如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IR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Intermediate Representation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）和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Passes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等。</a:t>
            </a:r>
            <a:endParaRPr lang="en-US" altLang="zh-CN" sz="1500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zh-CN" sz="1500" dirty="0" err="1">
                <a:solidFill>
                  <a:schemeClr val="bg1"/>
                </a:solidFill>
                <a:latin typeface="+mn-ea"/>
              </a:rPr>
              <a:t>IntAbs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工具使用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IR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来表示程序的中间表示形式，并使用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Passes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来分析和优化程序，例如数据流分析、指针分析、内存管理等。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0196B02-4CFC-487B-A2BD-4C292E2DC5B1}"/>
              </a:ext>
            </a:extLst>
          </p:cNvPr>
          <p:cNvGrpSpPr/>
          <p:nvPr/>
        </p:nvGrpSpPr>
        <p:grpSpPr>
          <a:xfrm>
            <a:off x="2056468" y="1512975"/>
            <a:ext cx="360000" cy="359997"/>
            <a:chOff x="1911150" y="2008722"/>
            <a:chExt cx="300000" cy="284998"/>
          </a:xfrm>
        </p:grpSpPr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CCC68C7E-F612-4DEF-9DDE-E6A8D932C541}"/>
                </a:ext>
              </a:extLst>
            </p:cNvPr>
            <p:cNvSpPr/>
            <p:nvPr/>
          </p:nvSpPr>
          <p:spPr>
            <a:xfrm>
              <a:off x="1956150" y="2053720"/>
              <a:ext cx="210000" cy="240000"/>
            </a:xfrm>
            <a:custGeom>
              <a:avLst/>
              <a:gdLst>
                <a:gd name="connsiteX0" fmla="*/ 105000 w 210000"/>
                <a:gd name="connsiteY0" fmla="*/ 0 h 240000"/>
                <a:gd name="connsiteX1" fmla="*/ 210000 w 210000"/>
                <a:gd name="connsiteY1" fmla="*/ 60000 h 240000"/>
                <a:gd name="connsiteX2" fmla="*/ 210000 w 210000"/>
                <a:gd name="connsiteY2" fmla="*/ 180000 h 240000"/>
                <a:gd name="connsiteX3" fmla="*/ 105000 w 210000"/>
                <a:gd name="connsiteY3" fmla="*/ 240000 h 240000"/>
                <a:gd name="connsiteX4" fmla="*/ 0 w 210000"/>
                <a:gd name="connsiteY4" fmla="*/ 180000 h 240000"/>
                <a:gd name="connsiteX5" fmla="*/ 0 w 210000"/>
                <a:gd name="connsiteY5" fmla="*/ 60000 h 240000"/>
                <a:gd name="connsiteX6" fmla="*/ 105000 w 210000"/>
                <a:gd name="connsiteY6" fmla="*/ 0 h 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000" h="240000">
                  <a:moveTo>
                    <a:pt x="105000" y="0"/>
                  </a:moveTo>
                  <a:lnTo>
                    <a:pt x="210000" y="60000"/>
                  </a:lnTo>
                  <a:lnTo>
                    <a:pt x="210000" y="180000"/>
                  </a:lnTo>
                  <a:lnTo>
                    <a:pt x="105000" y="240000"/>
                  </a:lnTo>
                  <a:lnTo>
                    <a:pt x="0" y="180000"/>
                  </a:lnTo>
                  <a:lnTo>
                    <a:pt x="0" y="60000"/>
                  </a:lnTo>
                  <a:lnTo>
                    <a:pt x="105000" y="0"/>
                  </a:lnTo>
                  <a:close/>
                </a:path>
              </a:pathLst>
            </a:custGeom>
            <a:noFill/>
            <a:ln w="29369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AB50B7D1-08EA-4841-86C6-F6FDD30BC000}"/>
                </a:ext>
              </a:extLst>
            </p:cNvPr>
            <p:cNvSpPr/>
            <p:nvPr/>
          </p:nvSpPr>
          <p:spPr>
            <a:xfrm>
              <a:off x="2061150" y="2008722"/>
              <a:ext cx="7500" cy="45000"/>
            </a:xfrm>
            <a:custGeom>
              <a:avLst/>
              <a:gdLst>
                <a:gd name="connsiteX0" fmla="*/ 0 w 7500"/>
                <a:gd name="connsiteY0" fmla="*/ 0 h 45000"/>
                <a:gd name="connsiteX1" fmla="*/ 0 w 7500"/>
                <a:gd name="connsiteY1" fmla="*/ 450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" h="45000">
                  <a:moveTo>
                    <a:pt x="0" y="0"/>
                  </a:moveTo>
                  <a:lnTo>
                    <a:pt x="0" y="4500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DF41535A-A5CB-42B1-935D-FCE87D7C6861}"/>
                </a:ext>
              </a:extLst>
            </p:cNvPr>
            <p:cNvSpPr/>
            <p:nvPr/>
          </p:nvSpPr>
          <p:spPr>
            <a:xfrm>
              <a:off x="1956150" y="2113722"/>
              <a:ext cx="210000" cy="60000"/>
            </a:xfrm>
            <a:custGeom>
              <a:avLst/>
              <a:gdLst>
                <a:gd name="connsiteX0" fmla="*/ 0 w 210000"/>
                <a:gd name="connsiteY0" fmla="*/ 0 h 60000"/>
                <a:gd name="connsiteX1" fmla="*/ 105000 w 210000"/>
                <a:gd name="connsiteY1" fmla="*/ 60000 h 60000"/>
                <a:gd name="connsiteX2" fmla="*/ 210000 w 210000"/>
                <a:gd name="connsiteY2" fmla="*/ 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000" h="60000">
                  <a:moveTo>
                    <a:pt x="0" y="0"/>
                  </a:moveTo>
                  <a:lnTo>
                    <a:pt x="105000" y="60000"/>
                  </a:lnTo>
                  <a:lnTo>
                    <a:pt x="210000" y="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223C5CF1-00A8-4AEE-A114-622A0E0925EB}"/>
                </a:ext>
              </a:extLst>
            </p:cNvPr>
            <p:cNvSpPr/>
            <p:nvPr/>
          </p:nvSpPr>
          <p:spPr>
            <a:xfrm>
              <a:off x="2166150" y="2233722"/>
              <a:ext cx="45000" cy="22500"/>
            </a:xfrm>
            <a:custGeom>
              <a:avLst/>
              <a:gdLst>
                <a:gd name="connsiteX0" fmla="*/ 0 w 45000"/>
                <a:gd name="connsiteY0" fmla="*/ 0 h 22500"/>
                <a:gd name="connsiteX1" fmla="*/ 45000 w 45000"/>
                <a:gd name="connsiteY1" fmla="*/ 22500 h 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00" h="22500">
                  <a:moveTo>
                    <a:pt x="0" y="0"/>
                  </a:moveTo>
                  <a:lnTo>
                    <a:pt x="45000" y="2250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C962783-A096-4E9A-9045-F8EDC68DB26E}"/>
                </a:ext>
              </a:extLst>
            </p:cNvPr>
            <p:cNvSpPr/>
            <p:nvPr/>
          </p:nvSpPr>
          <p:spPr>
            <a:xfrm>
              <a:off x="1911150" y="2233722"/>
              <a:ext cx="45000" cy="22500"/>
            </a:xfrm>
            <a:custGeom>
              <a:avLst/>
              <a:gdLst>
                <a:gd name="connsiteX0" fmla="*/ 0 w 45000"/>
                <a:gd name="connsiteY0" fmla="*/ 22500 h 22500"/>
                <a:gd name="connsiteX1" fmla="*/ 45000 w 45000"/>
                <a:gd name="connsiteY1" fmla="*/ 0 h 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00" h="22500">
                  <a:moveTo>
                    <a:pt x="0" y="22500"/>
                  </a:moveTo>
                  <a:lnTo>
                    <a:pt x="45000" y="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69AC4103-8272-4D8A-BCC1-F6D5306D872E}"/>
                </a:ext>
              </a:extLst>
            </p:cNvPr>
            <p:cNvSpPr/>
            <p:nvPr/>
          </p:nvSpPr>
          <p:spPr>
            <a:xfrm>
              <a:off x="2061150" y="2173719"/>
              <a:ext cx="7500" cy="120000"/>
            </a:xfrm>
            <a:custGeom>
              <a:avLst/>
              <a:gdLst>
                <a:gd name="connsiteX0" fmla="*/ 0 w 7500"/>
                <a:gd name="connsiteY0" fmla="*/ 0 h 120000"/>
                <a:gd name="connsiteX1" fmla="*/ 0 w 7500"/>
                <a:gd name="connsiteY1" fmla="*/ 120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" h="120000">
                  <a:moveTo>
                    <a:pt x="0" y="0"/>
                  </a:moveTo>
                  <a:lnTo>
                    <a:pt x="0" y="12000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26A831BA-0E36-4868-95F1-01E1DBAA7F83}"/>
                </a:ext>
              </a:extLst>
            </p:cNvPr>
            <p:cNvSpPr/>
            <p:nvPr/>
          </p:nvSpPr>
          <p:spPr>
            <a:xfrm>
              <a:off x="1956150" y="2083718"/>
              <a:ext cx="210000" cy="210000"/>
            </a:xfrm>
            <a:custGeom>
              <a:avLst/>
              <a:gdLst>
                <a:gd name="connsiteX0" fmla="*/ 157500 w 210000"/>
                <a:gd name="connsiteY0" fmla="*/ 0 h 210000"/>
                <a:gd name="connsiteX1" fmla="*/ 210000 w 210000"/>
                <a:gd name="connsiteY1" fmla="*/ 30000 h 210000"/>
                <a:gd name="connsiteX2" fmla="*/ 210000 w 210000"/>
                <a:gd name="connsiteY2" fmla="*/ 90000 h 210000"/>
                <a:gd name="connsiteX3" fmla="*/ 52500 w 210000"/>
                <a:gd name="connsiteY3" fmla="*/ 0 h 210000"/>
                <a:gd name="connsiteX4" fmla="*/ 0 w 210000"/>
                <a:gd name="connsiteY4" fmla="*/ 30000 h 210000"/>
                <a:gd name="connsiteX5" fmla="*/ 0 w 210000"/>
                <a:gd name="connsiteY5" fmla="*/ 90000 h 210000"/>
                <a:gd name="connsiteX6" fmla="*/ 52500 w 210000"/>
                <a:gd name="connsiteY6" fmla="*/ 180000 h 210000"/>
                <a:gd name="connsiteX7" fmla="*/ 105000 w 210000"/>
                <a:gd name="connsiteY7" fmla="*/ 210000 h 210000"/>
                <a:gd name="connsiteX8" fmla="*/ 157500 w 210000"/>
                <a:gd name="connsiteY8" fmla="*/ 18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000" h="210000">
                  <a:moveTo>
                    <a:pt x="157500" y="0"/>
                  </a:moveTo>
                  <a:lnTo>
                    <a:pt x="210000" y="30000"/>
                  </a:lnTo>
                  <a:lnTo>
                    <a:pt x="210000" y="90000"/>
                  </a:lnTo>
                  <a:moveTo>
                    <a:pt x="52500" y="0"/>
                  </a:moveTo>
                  <a:lnTo>
                    <a:pt x="0" y="30000"/>
                  </a:lnTo>
                  <a:lnTo>
                    <a:pt x="0" y="90000"/>
                  </a:lnTo>
                  <a:moveTo>
                    <a:pt x="52500" y="180000"/>
                  </a:moveTo>
                  <a:lnTo>
                    <a:pt x="105000" y="210000"/>
                  </a:lnTo>
                  <a:lnTo>
                    <a:pt x="157500" y="180000"/>
                  </a:lnTo>
                </a:path>
              </a:pathLst>
            </a:custGeom>
            <a:noFill/>
            <a:ln w="29369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1FE25D89-4D3C-9B5B-026E-E8DCBF51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41" y="3710679"/>
            <a:ext cx="1209844" cy="838317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A8A51F1E-80B0-1F03-1D00-44B139E6C89B}"/>
              </a:ext>
            </a:extLst>
          </p:cNvPr>
          <p:cNvSpPr/>
          <p:nvPr/>
        </p:nvSpPr>
        <p:spPr>
          <a:xfrm>
            <a:off x="7074477" y="2008057"/>
            <a:ext cx="1209844" cy="31274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43445A8-5EBC-290C-2034-DEB8D5FE8227}"/>
              </a:ext>
            </a:extLst>
          </p:cNvPr>
          <p:cNvSpPr/>
          <p:nvPr/>
        </p:nvSpPr>
        <p:spPr>
          <a:xfrm>
            <a:off x="4760111" y="1932268"/>
            <a:ext cx="1888819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输入文件（</a:t>
            </a:r>
            <a:r>
              <a:rPr lang="en-US" altLang="zh-CN" dirty="0">
                <a:solidFill>
                  <a:schemeClr val="accent1"/>
                </a:solidFill>
              </a:rPr>
              <a:t>test1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7857AE2-C21E-16F2-4A04-3C20930EAE4C}"/>
              </a:ext>
            </a:extLst>
          </p:cNvPr>
          <p:cNvSpPr/>
          <p:nvPr/>
        </p:nvSpPr>
        <p:spPr>
          <a:xfrm rot="5400000">
            <a:off x="9714426" y="2933272"/>
            <a:ext cx="1209844" cy="31274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E503AC3-EF64-C039-7E2A-23B92A68EFB4}"/>
              </a:ext>
            </a:extLst>
          </p:cNvPr>
          <p:cNvSpPr/>
          <p:nvPr/>
        </p:nvSpPr>
        <p:spPr>
          <a:xfrm>
            <a:off x="9296794" y="3800652"/>
            <a:ext cx="2263400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LLVM IR</a:t>
            </a:r>
            <a:r>
              <a:rPr lang="zh-CN" altLang="en-US" dirty="0">
                <a:solidFill>
                  <a:schemeClr val="accent1"/>
                </a:solidFill>
              </a:rPr>
              <a:t>中间代码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43266B27-F6FA-328C-78A1-9005E0990C30}"/>
              </a:ext>
            </a:extLst>
          </p:cNvPr>
          <p:cNvSpPr/>
          <p:nvPr/>
        </p:nvSpPr>
        <p:spPr>
          <a:xfrm>
            <a:off x="8446451" y="1895965"/>
            <a:ext cx="3421896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编译器（</a:t>
            </a:r>
            <a:r>
              <a:rPr lang="en-US" altLang="zh-CN" dirty="0">
                <a:solidFill>
                  <a:schemeClr val="accent1"/>
                </a:solidFill>
              </a:rPr>
              <a:t>clang/</a:t>
            </a:r>
            <a:r>
              <a:rPr lang="en-US" altLang="zh-CN" dirty="0" err="1">
                <a:solidFill>
                  <a:schemeClr val="accent1"/>
                </a:solidFill>
              </a:rPr>
              <a:t>llvm-gcc</a:t>
            </a:r>
            <a:r>
              <a:rPr lang="zh-CN" altLang="en-US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684D0EE8-FFCA-183D-3CE2-D9DC09B38219}"/>
              </a:ext>
            </a:extLst>
          </p:cNvPr>
          <p:cNvSpPr/>
          <p:nvPr/>
        </p:nvSpPr>
        <p:spPr>
          <a:xfrm rot="10800000">
            <a:off x="7679399" y="3878672"/>
            <a:ext cx="1209844" cy="31274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AC3180E-7ACA-47E4-1E92-A51D6C1FFFB7}"/>
              </a:ext>
            </a:extLst>
          </p:cNvPr>
          <p:cNvGrpSpPr/>
          <p:nvPr/>
        </p:nvGrpSpPr>
        <p:grpSpPr>
          <a:xfrm>
            <a:off x="5896880" y="3901489"/>
            <a:ext cx="674071" cy="1395736"/>
            <a:chOff x="5896880" y="3901489"/>
            <a:chExt cx="674071" cy="1395736"/>
          </a:xfrm>
        </p:grpSpPr>
        <p:sp>
          <p:nvSpPr>
            <p:cNvPr id="50" name="箭头: 右 49">
              <a:extLst>
                <a:ext uri="{FF2B5EF4-FFF2-40B4-BE49-F238E27FC236}">
                  <a16:creationId xmlns:a16="http://schemas.microsoft.com/office/drawing/2014/main" id="{E1344B1A-56BF-56DE-9EA8-5C6192D82E90}"/>
                </a:ext>
              </a:extLst>
            </p:cNvPr>
            <p:cNvSpPr/>
            <p:nvPr/>
          </p:nvSpPr>
          <p:spPr>
            <a:xfrm rot="7833151">
              <a:off x="5809658" y="4535931"/>
              <a:ext cx="1209844" cy="312743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C7F898CA-5D93-1F2D-7C73-B244337E9464}"/>
                </a:ext>
              </a:extLst>
            </p:cNvPr>
            <p:cNvSpPr/>
            <p:nvPr/>
          </p:nvSpPr>
          <p:spPr>
            <a:xfrm rot="18745232">
              <a:off x="5712866" y="4085503"/>
              <a:ext cx="758791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优化</a:t>
              </a:r>
            </a:p>
          </p:txBody>
        </p:sp>
      </p:grp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D182CEF-F982-0EBB-B1C2-89F2C50915A4}"/>
              </a:ext>
            </a:extLst>
          </p:cNvPr>
          <p:cNvSpPr/>
          <p:nvPr/>
        </p:nvSpPr>
        <p:spPr>
          <a:xfrm>
            <a:off x="4626067" y="5200151"/>
            <a:ext cx="3053331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优化后的</a:t>
            </a:r>
            <a:r>
              <a:rPr lang="en-US" altLang="zh-CN" dirty="0">
                <a:solidFill>
                  <a:schemeClr val="accent1"/>
                </a:solidFill>
              </a:rPr>
              <a:t>LLVM IR</a:t>
            </a:r>
            <a:r>
              <a:rPr lang="zh-CN" altLang="en-US" dirty="0">
                <a:solidFill>
                  <a:schemeClr val="accent1"/>
                </a:solidFill>
              </a:rPr>
              <a:t>中间代码</a:t>
            </a:r>
          </a:p>
        </p:txBody>
      </p:sp>
    </p:spTree>
    <p:extLst>
      <p:ext uri="{BB962C8B-B14F-4D97-AF65-F5344CB8AC3E}">
        <p14:creationId xmlns:p14="http://schemas.microsoft.com/office/powerpoint/2010/main" val="8740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C7B0B-2748-433D-B1B6-B7AC40763589}"/>
              </a:ext>
            </a:extLst>
          </p:cNvPr>
          <p:cNvSpPr txBox="1"/>
          <p:nvPr/>
        </p:nvSpPr>
        <p:spPr>
          <a:xfrm>
            <a:off x="4326218" y="430935"/>
            <a:ext cx="3871253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LLVM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在</a:t>
            </a:r>
            <a:r>
              <a:rPr lang="en-US" altLang="zh-CN" sz="3000" b="1" dirty="0" err="1">
                <a:solidFill>
                  <a:schemeClr val="accent1"/>
                </a:solidFill>
                <a:latin typeface="+mj-ea"/>
                <a:ea typeface="+mj-ea"/>
              </a:rPr>
              <a:t>intabs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中的应用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6605EF-7648-485B-AF0B-84E5DCA0C4E4}"/>
              </a:ext>
            </a:extLst>
          </p:cNvPr>
          <p:cNvGrpSpPr/>
          <p:nvPr/>
        </p:nvGrpSpPr>
        <p:grpSpPr>
          <a:xfrm>
            <a:off x="5883143" y="910086"/>
            <a:ext cx="425713" cy="442041"/>
            <a:chOff x="5823870" y="1767426"/>
            <a:chExt cx="425713" cy="4420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A9AEFF7-42EB-491C-B54D-45CB455185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20CC700-4CFB-43E8-9772-BA0FFD5E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B41A229-89A2-4234-B929-BE1726947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13CC5A4-BE76-4ED3-8CE9-646A0BA466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1086D096-AB2E-4290-B7C6-87D7D47B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1219759-01EE-4542-8E28-F1E1C4E55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2" name="箭头: 右 41">
            <a:extLst>
              <a:ext uri="{FF2B5EF4-FFF2-40B4-BE49-F238E27FC236}">
                <a16:creationId xmlns:a16="http://schemas.microsoft.com/office/drawing/2014/main" id="{A8A51F1E-80B0-1F03-1D00-44B139E6C89B}"/>
              </a:ext>
            </a:extLst>
          </p:cNvPr>
          <p:cNvSpPr/>
          <p:nvPr/>
        </p:nvSpPr>
        <p:spPr>
          <a:xfrm>
            <a:off x="7074477" y="2008057"/>
            <a:ext cx="1209844" cy="31274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43445A8-5EBC-290C-2034-DEB8D5FE8227}"/>
              </a:ext>
            </a:extLst>
          </p:cNvPr>
          <p:cNvSpPr/>
          <p:nvPr/>
        </p:nvSpPr>
        <p:spPr>
          <a:xfrm>
            <a:off x="4925226" y="1816963"/>
            <a:ext cx="1918410" cy="683835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优化后的</a:t>
            </a:r>
            <a:r>
              <a:rPr lang="en-US" altLang="zh-CN" dirty="0">
                <a:solidFill>
                  <a:schemeClr val="accent1"/>
                </a:solidFill>
              </a:rPr>
              <a:t>LLVM IR</a:t>
            </a:r>
            <a:r>
              <a:rPr lang="zh-CN" altLang="en-US" dirty="0">
                <a:solidFill>
                  <a:schemeClr val="accent1"/>
                </a:solidFill>
              </a:rPr>
              <a:t>中间代码</a:t>
            </a: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57857AE2-C21E-16F2-4A04-3C20930EAE4C}"/>
              </a:ext>
            </a:extLst>
          </p:cNvPr>
          <p:cNvSpPr/>
          <p:nvPr/>
        </p:nvSpPr>
        <p:spPr>
          <a:xfrm rot="5400000">
            <a:off x="8634400" y="3128813"/>
            <a:ext cx="1209844" cy="312743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E503AC3-EF64-C039-7E2A-23B92A68EFB4}"/>
              </a:ext>
            </a:extLst>
          </p:cNvPr>
          <p:cNvSpPr/>
          <p:nvPr/>
        </p:nvSpPr>
        <p:spPr>
          <a:xfrm>
            <a:off x="8107622" y="4097773"/>
            <a:ext cx="2263400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</a:rPr>
              <a:t>目标平台的机器码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2871EF4-166B-F4C9-903E-9FF31307B4E2}"/>
              </a:ext>
            </a:extLst>
          </p:cNvPr>
          <p:cNvSpPr/>
          <p:nvPr/>
        </p:nvSpPr>
        <p:spPr>
          <a:xfrm>
            <a:off x="977153" y="1826242"/>
            <a:ext cx="2632095" cy="3736648"/>
          </a:xfrm>
          <a:prstGeom prst="roundRect">
            <a:avLst>
              <a:gd name="adj" fmla="val 740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BA3C24-81FF-ADF0-F9C2-B86BC6727FBB}"/>
              </a:ext>
            </a:extLst>
          </p:cNvPr>
          <p:cNvSpPr txBox="1"/>
          <p:nvPr/>
        </p:nvSpPr>
        <p:spPr>
          <a:xfrm>
            <a:off x="1908481" y="2449430"/>
            <a:ext cx="769442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bg1"/>
                </a:solidFill>
              </a:rPr>
              <a:t>代码转换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2B39DB-17C7-4C22-2F18-B6084E42D3D0}"/>
              </a:ext>
            </a:extLst>
          </p:cNvPr>
          <p:cNvSpPr txBox="1"/>
          <p:nvPr/>
        </p:nvSpPr>
        <p:spPr>
          <a:xfrm>
            <a:off x="1092372" y="2767887"/>
            <a:ext cx="2478847" cy="2557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    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提供了一组用于代码转换和生成的库和工具，例如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JIT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Just-In-Time Compilation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）和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</a:t>
            </a:r>
            <a:r>
              <a:rPr lang="en-US" altLang="zh-CN" sz="1500" dirty="0" err="1">
                <a:solidFill>
                  <a:schemeClr val="bg1"/>
                </a:solidFill>
                <a:latin typeface="+mn-ea"/>
              </a:rPr>
              <a:t>CodeGen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Code Generation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）等。</a:t>
            </a:r>
            <a:r>
              <a:rPr lang="en-US" altLang="zh-CN" sz="1500" dirty="0" err="1">
                <a:solidFill>
                  <a:schemeClr val="bg1"/>
                </a:solidFill>
                <a:latin typeface="+mn-ea"/>
              </a:rPr>
              <a:t>IntAbs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工具使用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JIT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来动态编译程序，并使用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</a:t>
            </a:r>
            <a:r>
              <a:rPr lang="en-US" altLang="zh-CN" sz="1500" dirty="0" err="1">
                <a:solidFill>
                  <a:schemeClr val="bg1"/>
                </a:solidFill>
                <a:latin typeface="+mn-ea"/>
              </a:rPr>
              <a:t>CodeGen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将</a:t>
            </a:r>
            <a:r>
              <a:rPr lang="en-US" altLang="zh-CN" sz="1500" dirty="0">
                <a:solidFill>
                  <a:schemeClr val="bg1"/>
                </a:solidFill>
                <a:latin typeface="+mn-ea"/>
              </a:rPr>
              <a:t>LLVM IR</a:t>
            </a:r>
            <a:r>
              <a:rPr lang="zh-CN" altLang="en-US" sz="1500" dirty="0">
                <a:solidFill>
                  <a:schemeClr val="bg1"/>
                </a:solidFill>
                <a:latin typeface="+mn-ea"/>
              </a:rPr>
              <a:t>转换为目标平台的机器码。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0A0391B-701E-8B4E-4EF4-A324119BD76A}"/>
              </a:ext>
            </a:extLst>
          </p:cNvPr>
          <p:cNvGrpSpPr/>
          <p:nvPr/>
        </p:nvGrpSpPr>
        <p:grpSpPr>
          <a:xfrm>
            <a:off x="2113202" y="1994134"/>
            <a:ext cx="360000" cy="359997"/>
            <a:chOff x="1911150" y="2008722"/>
            <a:chExt cx="300000" cy="284998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A7FBAD9-A30C-DBA0-FD79-7CD3AEA111CE}"/>
                </a:ext>
              </a:extLst>
            </p:cNvPr>
            <p:cNvSpPr/>
            <p:nvPr/>
          </p:nvSpPr>
          <p:spPr>
            <a:xfrm>
              <a:off x="1956150" y="2053720"/>
              <a:ext cx="210000" cy="240000"/>
            </a:xfrm>
            <a:custGeom>
              <a:avLst/>
              <a:gdLst>
                <a:gd name="connsiteX0" fmla="*/ 105000 w 210000"/>
                <a:gd name="connsiteY0" fmla="*/ 0 h 240000"/>
                <a:gd name="connsiteX1" fmla="*/ 210000 w 210000"/>
                <a:gd name="connsiteY1" fmla="*/ 60000 h 240000"/>
                <a:gd name="connsiteX2" fmla="*/ 210000 w 210000"/>
                <a:gd name="connsiteY2" fmla="*/ 180000 h 240000"/>
                <a:gd name="connsiteX3" fmla="*/ 105000 w 210000"/>
                <a:gd name="connsiteY3" fmla="*/ 240000 h 240000"/>
                <a:gd name="connsiteX4" fmla="*/ 0 w 210000"/>
                <a:gd name="connsiteY4" fmla="*/ 180000 h 240000"/>
                <a:gd name="connsiteX5" fmla="*/ 0 w 210000"/>
                <a:gd name="connsiteY5" fmla="*/ 60000 h 240000"/>
                <a:gd name="connsiteX6" fmla="*/ 105000 w 210000"/>
                <a:gd name="connsiteY6" fmla="*/ 0 h 2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0000" h="240000">
                  <a:moveTo>
                    <a:pt x="105000" y="0"/>
                  </a:moveTo>
                  <a:lnTo>
                    <a:pt x="210000" y="60000"/>
                  </a:lnTo>
                  <a:lnTo>
                    <a:pt x="210000" y="180000"/>
                  </a:lnTo>
                  <a:lnTo>
                    <a:pt x="105000" y="240000"/>
                  </a:lnTo>
                  <a:lnTo>
                    <a:pt x="0" y="180000"/>
                  </a:lnTo>
                  <a:lnTo>
                    <a:pt x="0" y="60000"/>
                  </a:lnTo>
                  <a:lnTo>
                    <a:pt x="105000" y="0"/>
                  </a:lnTo>
                  <a:close/>
                </a:path>
              </a:pathLst>
            </a:custGeom>
            <a:noFill/>
            <a:ln w="29369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8192866-6592-DD55-F9CA-407237E9C588}"/>
                </a:ext>
              </a:extLst>
            </p:cNvPr>
            <p:cNvSpPr/>
            <p:nvPr/>
          </p:nvSpPr>
          <p:spPr>
            <a:xfrm>
              <a:off x="2061150" y="2008722"/>
              <a:ext cx="7500" cy="45000"/>
            </a:xfrm>
            <a:custGeom>
              <a:avLst/>
              <a:gdLst>
                <a:gd name="connsiteX0" fmla="*/ 0 w 7500"/>
                <a:gd name="connsiteY0" fmla="*/ 0 h 45000"/>
                <a:gd name="connsiteX1" fmla="*/ 0 w 7500"/>
                <a:gd name="connsiteY1" fmla="*/ 450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" h="45000">
                  <a:moveTo>
                    <a:pt x="0" y="0"/>
                  </a:moveTo>
                  <a:lnTo>
                    <a:pt x="0" y="4500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E2FCBE8-3EC3-CFA8-2309-EF604F37DD48}"/>
                </a:ext>
              </a:extLst>
            </p:cNvPr>
            <p:cNvSpPr/>
            <p:nvPr/>
          </p:nvSpPr>
          <p:spPr>
            <a:xfrm>
              <a:off x="1956150" y="2113722"/>
              <a:ext cx="210000" cy="60000"/>
            </a:xfrm>
            <a:custGeom>
              <a:avLst/>
              <a:gdLst>
                <a:gd name="connsiteX0" fmla="*/ 0 w 210000"/>
                <a:gd name="connsiteY0" fmla="*/ 0 h 60000"/>
                <a:gd name="connsiteX1" fmla="*/ 105000 w 210000"/>
                <a:gd name="connsiteY1" fmla="*/ 60000 h 60000"/>
                <a:gd name="connsiteX2" fmla="*/ 210000 w 210000"/>
                <a:gd name="connsiteY2" fmla="*/ 0 h 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000" h="60000">
                  <a:moveTo>
                    <a:pt x="0" y="0"/>
                  </a:moveTo>
                  <a:lnTo>
                    <a:pt x="105000" y="60000"/>
                  </a:lnTo>
                  <a:lnTo>
                    <a:pt x="210000" y="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181FBAC-AD27-179B-770D-B01020BB264E}"/>
                </a:ext>
              </a:extLst>
            </p:cNvPr>
            <p:cNvSpPr/>
            <p:nvPr/>
          </p:nvSpPr>
          <p:spPr>
            <a:xfrm>
              <a:off x="2166150" y="2233722"/>
              <a:ext cx="45000" cy="22500"/>
            </a:xfrm>
            <a:custGeom>
              <a:avLst/>
              <a:gdLst>
                <a:gd name="connsiteX0" fmla="*/ 0 w 45000"/>
                <a:gd name="connsiteY0" fmla="*/ 0 h 22500"/>
                <a:gd name="connsiteX1" fmla="*/ 45000 w 45000"/>
                <a:gd name="connsiteY1" fmla="*/ 22500 h 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00" h="22500">
                  <a:moveTo>
                    <a:pt x="0" y="0"/>
                  </a:moveTo>
                  <a:lnTo>
                    <a:pt x="45000" y="2250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0CB2DA3-C64A-A11D-3139-2E5F9F31FF90}"/>
                </a:ext>
              </a:extLst>
            </p:cNvPr>
            <p:cNvSpPr/>
            <p:nvPr/>
          </p:nvSpPr>
          <p:spPr>
            <a:xfrm>
              <a:off x="1911150" y="2233722"/>
              <a:ext cx="45000" cy="22500"/>
            </a:xfrm>
            <a:custGeom>
              <a:avLst/>
              <a:gdLst>
                <a:gd name="connsiteX0" fmla="*/ 0 w 45000"/>
                <a:gd name="connsiteY0" fmla="*/ 22500 h 22500"/>
                <a:gd name="connsiteX1" fmla="*/ 45000 w 45000"/>
                <a:gd name="connsiteY1" fmla="*/ 0 h 2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000" h="22500">
                  <a:moveTo>
                    <a:pt x="0" y="22500"/>
                  </a:moveTo>
                  <a:lnTo>
                    <a:pt x="45000" y="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4EC29A4-B5BB-2ACF-0416-1C6A1B04070B}"/>
                </a:ext>
              </a:extLst>
            </p:cNvPr>
            <p:cNvSpPr/>
            <p:nvPr/>
          </p:nvSpPr>
          <p:spPr>
            <a:xfrm>
              <a:off x="2061150" y="2173719"/>
              <a:ext cx="7500" cy="120000"/>
            </a:xfrm>
            <a:custGeom>
              <a:avLst/>
              <a:gdLst>
                <a:gd name="connsiteX0" fmla="*/ 0 w 7500"/>
                <a:gd name="connsiteY0" fmla="*/ 0 h 120000"/>
                <a:gd name="connsiteX1" fmla="*/ 0 w 7500"/>
                <a:gd name="connsiteY1" fmla="*/ 120000 h 1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00" h="120000">
                  <a:moveTo>
                    <a:pt x="0" y="0"/>
                  </a:moveTo>
                  <a:lnTo>
                    <a:pt x="0" y="120000"/>
                  </a:lnTo>
                </a:path>
              </a:pathLst>
            </a:custGeom>
            <a:noFill/>
            <a:ln w="29369" cap="rnd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147EC965-01E6-27B0-1323-A09A3918EAD1}"/>
                </a:ext>
              </a:extLst>
            </p:cNvPr>
            <p:cNvSpPr/>
            <p:nvPr/>
          </p:nvSpPr>
          <p:spPr>
            <a:xfrm>
              <a:off x="1956150" y="2083718"/>
              <a:ext cx="210000" cy="210000"/>
            </a:xfrm>
            <a:custGeom>
              <a:avLst/>
              <a:gdLst>
                <a:gd name="connsiteX0" fmla="*/ 157500 w 210000"/>
                <a:gd name="connsiteY0" fmla="*/ 0 h 210000"/>
                <a:gd name="connsiteX1" fmla="*/ 210000 w 210000"/>
                <a:gd name="connsiteY1" fmla="*/ 30000 h 210000"/>
                <a:gd name="connsiteX2" fmla="*/ 210000 w 210000"/>
                <a:gd name="connsiteY2" fmla="*/ 90000 h 210000"/>
                <a:gd name="connsiteX3" fmla="*/ 52500 w 210000"/>
                <a:gd name="connsiteY3" fmla="*/ 0 h 210000"/>
                <a:gd name="connsiteX4" fmla="*/ 0 w 210000"/>
                <a:gd name="connsiteY4" fmla="*/ 30000 h 210000"/>
                <a:gd name="connsiteX5" fmla="*/ 0 w 210000"/>
                <a:gd name="connsiteY5" fmla="*/ 90000 h 210000"/>
                <a:gd name="connsiteX6" fmla="*/ 52500 w 210000"/>
                <a:gd name="connsiteY6" fmla="*/ 180000 h 210000"/>
                <a:gd name="connsiteX7" fmla="*/ 105000 w 210000"/>
                <a:gd name="connsiteY7" fmla="*/ 210000 h 210000"/>
                <a:gd name="connsiteX8" fmla="*/ 157500 w 210000"/>
                <a:gd name="connsiteY8" fmla="*/ 180000 h 2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000" h="210000">
                  <a:moveTo>
                    <a:pt x="157500" y="0"/>
                  </a:moveTo>
                  <a:lnTo>
                    <a:pt x="210000" y="30000"/>
                  </a:lnTo>
                  <a:lnTo>
                    <a:pt x="210000" y="90000"/>
                  </a:lnTo>
                  <a:moveTo>
                    <a:pt x="52500" y="0"/>
                  </a:moveTo>
                  <a:lnTo>
                    <a:pt x="0" y="30000"/>
                  </a:lnTo>
                  <a:lnTo>
                    <a:pt x="0" y="90000"/>
                  </a:lnTo>
                  <a:moveTo>
                    <a:pt x="52500" y="180000"/>
                  </a:moveTo>
                  <a:lnTo>
                    <a:pt x="105000" y="210000"/>
                  </a:lnTo>
                  <a:lnTo>
                    <a:pt x="157500" y="180000"/>
                  </a:lnTo>
                </a:path>
              </a:pathLst>
            </a:custGeom>
            <a:noFill/>
            <a:ln w="29369" cap="flat">
              <a:solidFill>
                <a:schemeClr val="bg2"/>
              </a:solidFill>
              <a:prstDash val="solid"/>
              <a:round/>
            </a:ln>
          </p:spPr>
          <p:txBody>
            <a:bodyPr rtlCol="0" anchor="ctr"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69B67E28-9A09-194B-A02A-02E3342A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49" y="1840845"/>
            <a:ext cx="106694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E1C6CE-5899-3BD7-FA3F-57E574D76731}"/>
              </a:ext>
            </a:extLst>
          </p:cNvPr>
          <p:cNvGrpSpPr/>
          <p:nvPr/>
        </p:nvGrpSpPr>
        <p:grpSpPr>
          <a:xfrm>
            <a:off x="728180" y="435617"/>
            <a:ext cx="2014393" cy="782497"/>
            <a:chOff x="731838" y="1174007"/>
            <a:chExt cx="2014393" cy="782497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C96CEE-3584-4608-A976-CE3C0870AE88}"/>
                </a:ext>
              </a:extLst>
            </p:cNvPr>
            <p:cNvGrpSpPr/>
            <p:nvPr/>
          </p:nvGrpSpPr>
          <p:grpSpPr>
            <a:xfrm>
              <a:off x="1868244" y="1174007"/>
              <a:ext cx="877987" cy="782497"/>
              <a:chOff x="5280171" y="1650008"/>
              <a:chExt cx="877987" cy="78249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98310E3-17BB-4D73-BCEC-625C3D21F2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5366758" y="1890700"/>
                <a:ext cx="298126" cy="290180"/>
                <a:chOff x="8592" y="930"/>
                <a:chExt cx="3189" cy="3104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C81321AB-D81D-467E-9D6F-803BEECDD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92" y="930"/>
                  <a:ext cx="2884" cy="2432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375F98DA-61A2-4080-887D-931F35A57E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5" y="97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E810992E-1E0F-4FB7-858C-DC1261F88A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5280171" y="1650008"/>
                <a:ext cx="877987" cy="782497"/>
                <a:chOff x="10445" y="1512"/>
                <a:chExt cx="6712" cy="5982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8D98CDA-8A91-4323-B5EF-B56A6E9D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45" y="1512"/>
                  <a:ext cx="2884" cy="2432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B6603DF-4BF0-4BFC-9F99-6AE495D689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01" y="443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A4ACE47-E770-47BD-B31C-FC56151B7EB6}"/>
                </a:ext>
              </a:extLst>
            </p:cNvPr>
            <p:cNvSpPr txBox="1"/>
            <p:nvPr/>
          </p:nvSpPr>
          <p:spPr>
            <a:xfrm>
              <a:off x="731838" y="1290635"/>
              <a:ext cx="969817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Apron</a:t>
              </a:r>
              <a:endParaRPr lang="zh-CN" altLang="en-US" sz="3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8281EF-8178-4380-A8E8-5672D60662B3}"/>
              </a:ext>
            </a:extLst>
          </p:cNvPr>
          <p:cNvGrpSpPr/>
          <p:nvPr/>
        </p:nvGrpSpPr>
        <p:grpSpPr>
          <a:xfrm rot="8100000">
            <a:off x="9887698" y="1049955"/>
            <a:ext cx="2327172" cy="2327712"/>
            <a:chOff x="18351500" y="3723568"/>
            <a:chExt cx="4878842" cy="4879972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1FBF39D-8D62-486E-9AB3-42815465F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037A61B-B097-40F2-BEEE-01939865E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163A5E-A838-4665-8117-3D7539E4678B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881713" y="1283340"/>
            <a:ext cx="1284904" cy="1285324"/>
            <a:chOff x="14101" y="4437"/>
            <a:chExt cx="3056" cy="305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7E9B2C2-E5B1-4C6D-9AC9-F4382B1E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7BD0CA6-57F4-4BEC-9576-2F8614BB3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026371-7EF8-7B56-64EE-4B1C6C558069}"/>
              </a:ext>
            </a:extLst>
          </p:cNvPr>
          <p:cNvSpPr/>
          <p:nvPr/>
        </p:nvSpPr>
        <p:spPr>
          <a:xfrm>
            <a:off x="1349541" y="1585680"/>
            <a:ext cx="6656098" cy="976908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/>
              <a:t>Apron</a:t>
            </a:r>
            <a:r>
              <a:rPr lang="zh-CN" altLang="en-US" dirty="0"/>
              <a:t>是一个抽象解释工具，用于计算机程序的静态分析，其提供了一组数据结构和算法，可以用于计算程序中的抽象域（如多维区间、多项式等）和约束关系。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571196-5BF8-22A0-7493-D5E6A126C899}"/>
              </a:ext>
            </a:extLst>
          </p:cNvPr>
          <p:cNvSpPr/>
          <p:nvPr/>
        </p:nvSpPr>
        <p:spPr>
          <a:xfrm>
            <a:off x="1349541" y="3420771"/>
            <a:ext cx="6656098" cy="156305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在</a:t>
            </a:r>
            <a:r>
              <a:rPr lang="en-US" altLang="zh-CN" dirty="0" err="1">
                <a:solidFill>
                  <a:schemeClr val="accent1"/>
                </a:solidFill>
              </a:rPr>
              <a:t>IntAbs</a:t>
            </a:r>
            <a:r>
              <a:rPr lang="zh-CN" altLang="en-US" dirty="0">
                <a:solidFill>
                  <a:schemeClr val="accent1"/>
                </a:solidFill>
              </a:rPr>
              <a:t>工具中，</a:t>
            </a:r>
            <a:r>
              <a:rPr lang="en-US" altLang="zh-CN" dirty="0">
                <a:solidFill>
                  <a:schemeClr val="accent1"/>
                </a:solidFill>
              </a:rPr>
              <a:t>Apron</a:t>
            </a:r>
            <a:r>
              <a:rPr lang="zh-CN" altLang="en-US" dirty="0">
                <a:solidFill>
                  <a:schemeClr val="accent1"/>
                </a:solidFill>
              </a:rPr>
              <a:t>是一个基于抽象解释理论的抽象域库，可以用于静态分析和程序验证。</a:t>
            </a:r>
            <a:r>
              <a:rPr lang="en-US" altLang="zh-CN" dirty="0">
                <a:solidFill>
                  <a:schemeClr val="accent1"/>
                </a:solidFill>
              </a:rPr>
              <a:t>Apron</a:t>
            </a:r>
            <a:r>
              <a:rPr lang="zh-CN" altLang="en-US" dirty="0">
                <a:solidFill>
                  <a:schemeClr val="accent1"/>
                </a:solidFill>
              </a:rPr>
              <a:t>库提供了一组抽象域类型和操作，包括线性抽象域、区间抽象域、多项式抽象域等，以及对应的加、减、乘、除等算法，使我们可以方便地实现各种抽象解释算法。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6F8F3C-767A-B7EB-076F-66AEAAC3DC32}"/>
              </a:ext>
            </a:extLst>
          </p:cNvPr>
          <p:cNvSpPr/>
          <p:nvPr/>
        </p:nvSpPr>
        <p:spPr>
          <a:xfrm>
            <a:off x="1349541" y="5515200"/>
            <a:ext cx="6656098" cy="683835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简而言之，</a:t>
            </a:r>
            <a:r>
              <a:rPr lang="en-US" altLang="zh-CN" dirty="0" err="1"/>
              <a:t>intabs</a:t>
            </a:r>
            <a:r>
              <a:rPr lang="zh-CN" altLang="en-US" dirty="0"/>
              <a:t>工具主要利用</a:t>
            </a:r>
            <a:r>
              <a:rPr lang="en-US" altLang="zh-CN" dirty="0"/>
              <a:t>Apron</a:t>
            </a:r>
            <a:r>
              <a:rPr lang="zh-CN" altLang="en-US" dirty="0"/>
              <a:t>来分析程序的安全性和正确性。</a:t>
            </a:r>
          </a:p>
        </p:txBody>
      </p:sp>
    </p:spTree>
    <p:extLst>
      <p:ext uri="{BB962C8B-B14F-4D97-AF65-F5344CB8AC3E}">
        <p14:creationId xmlns:p14="http://schemas.microsoft.com/office/powerpoint/2010/main" val="116469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94C7B0B-2748-433D-B1B6-B7AC40763589}"/>
              </a:ext>
            </a:extLst>
          </p:cNvPr>
          <p:cNvSpPr txBox="1"/>
          <p:nvPr/>
        </p:nvSpPr>
        <p:spPr>
          <a:xfrm>
            <a:off x="4130651" y="430935"/>
            <a:ext cx="4262385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latin typeface="+mj-ea"/>
                <a:ea typeface="+mj-ea"/>
              </a:rPr>
              <a:t>libworklistAI.so</a:t>
            </a:r>
            <a:r>
              <a:rPr lang="zh-CN" altLang="en-US" sz="3000" b="1" dirty="0">
                <a:solidFill>
                  <a:schemeClr val="accent1"/>
                </a:solidFill>
                <a:latin typeface="+mj-ea"/>
                <a:ea typeface="+mj-ea"/>
              </a:rPr>
              <a:t>的实现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66605EF-7648-485B-AF0B-84E5DCA0C4E4}"/>
              </a:ext>
            </a:extLst>
          </p:cNvPr>
          <p:cNvGrpSpPr/>
          <p:nvPr/>
        </p:nvGrpSpPr>
        <p:grpSpPr>
          <a:xfrm>
            <a:off x="5883143" y="910086"/>
            <a:ext cx="425713" cy="442041"/>
            <a:chOff x="5823870" y="1767426"/>
            <a:chExt cx="425713" cy="4420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6A9AEFF7-42EB-491C-B54D-45CB455185C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963891" y="1767426"/>
              <a:ext cx="285692" cy="285786"/>
              <a:chOff x="14101" y="4437"/>
              <a:chExt cx="3056" cy="3057"/>
            </a:xfrm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F20CC700-4CFB-43E8-9772-BA0FFD5E9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2B41A229-89A2-4234-B929-BE17269470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13CC5A4-BE76-4ED3-8CE9-646A0BA466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8923445">
              <a:off x="5823870" y="1809585"/>
              <a:ext cx="399751" cy="399882"/>
              <a:chOff x="14101" y="4437"/>
              <a:chExt cx="3056" cy="3057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1086D096-AB2E-4290-B7C6-87D7D47B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87" y="4475"/>
                <a:ext cx="2884" cy="2432"/>
              </a:xfrm>
              <a:custGeom>
                <a:avLst/>
                <a:gdLst>
                  <a:gd name="T0" fmla="*/ 1773 w 2137"/>
                  <a:gd name="T1" fmla="*/ 1802 h 1802"/>
                  <a:gd name="T2" fmla="*/ 363 w 2137"/>
                  <a:gd name="T3" fmla="*/ 1802 h 1802"/>
                  <a:gd name="T4" fmla="*/ 112 w 2137"/>
                  <a:gd name="T5" fmla="*/ 1366 h 1802"/>
                  <a:gd name="T6" fmla="*/ 817 w 2137"/>
                  <a:gd name="T7" fmla="*/ 145 h 1802"/>
                  <a:gd name="T8" fmla="*/ 1068 w 2137"/>
                  <a:gd name="T9" fmla="*/ 0 h 1802"/>
                  <a:gd name="T10" fmla="*/ 1320 w 2137"/>
                  <a:gd name="T11" fmla="*/ 145 h 1802"/>
                  <a:gd name="T12" fmla="*/ 2025 w 2137"/>
                  <a:gd name="T13" fmla="*/ 1366 h 1802"/>
                  <a:gd name="T14" fmla="*/ 1773 w 2137"/>
                  <a:gd name="T15" fmla="*/ 1802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7" h="1802">
                    <a:moveTo>
                      <a:pt x="1773" y="1802"/>
                    </a:moveTo>
                    <a:cubicBezTo>
                      <a:pt x="363" y="1802"/>
                      <a:pt x="363" y="1802"/>
                      <a:pt x="363" y="1802"/>
                    </a:cubicBezTo>
                    <a:cubicBezTo>
                      <a:pt x="140" y="1802"/>
                      <a:pt x="0" y="1560"/>
                      <a:pt x="112" y="1366"/>
                    </a:cubicBezTo>
                    <a:cubicBezTo>
                      <a:pt x="817" y="145"/>
                      <a:pt x="817" y="145"/>
                      <a:pt x="817" y="145"/>
                    </a:cubicBezTo>
                    <a:cubicBezTo>
                      <a:pt x="873" y="48"/>
                      <a:pt x="970" y="0"/>
                      <a:pt x="1068" y="0"/>
                    </a:cubicBezTo>
                    <a:cubicBezTo>
                      <a:pt x="1166" y="0"/>
                      <a:pt x="1264" y="48"/>
                      <a:pt x="1320" y="145"/>
                    </a:cubicBezTo>
                    <a:cubicBezTo>
                      <a:pt x="2025" y="1366"/>
                      <a:pt x="2025" y="1366"/>
                      <a:pt x="2025" y="1366"/>
                    </a:cubicBezTo>
                    <a:cubicBezTo>
                      <a:pt x="2137" y="1560"/>
                      <a:pt x="1997" y="1802"/>
                      <a:pt x="1773" y="1802"/>
                    </a:cubicBez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71219759-01EE-4542-8E28-F1E1C4E557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101" y="4437"/>
                <a:ext cx="3056" cy="3057"/>
              </a:xfrm>
              <a:custGeom>
                <a:avLst/>
                <a:gdLst>
                  <a:gd name="T0" fmla="*/ 1599 w 3199"/>
                  <a:gd name="T1" fmla="*/ 4 h 3199"/>
                  <a:gd name="T2" fmla="*/ 2220 w 3199"/>
                  <a:gd name="T3" fmla="*/ 129 h 3199"/>
                  <a:gd name="T4" fmla="*/ 2728 w 3199"/>
                  <a:gd name="T5" fmla="*/ 471 h 3199"/>
                  <a:gd name="T6" fmla="*/ 3069 w 3199"/>
                  <a:gd name="T7" fmla="*/ 978 h 3199"/>
                  <a:gd name="T8" fmla="*/ 3195 w 3199"/>
                  <a:gd name="T9" fmla="*/ 1599 h 3199"/>
                  <a:gd name="T10" fmla="*/ 3069 w 3199"/>
                  <a:gd name="T11" fmla="*/ 2220 h 3199"/>
                  <a:gd name="T12" fmla="*/ 2728 w 3199"/>
                  <a:gd name="T13" fmla="*/ 2727 h 3199"/>
                  <a:gd name="T14" fmla="*/ 2220 w 3199"/>
                  <a:gd name="T15" fmla="*/ 3069 h 3199"/>
                  <a:gd name="T16" fmla="*/ 1599 w 3199"/>
                  <a:gd name="T17" fmla="*/ 3195 h 3199"/>
                  <a:gd name="T18" fmla="*/ 978 w 3199"/>
                  <a:gd name="T19" fmla="*/ 3069 h 3199"/>
                  <a:gd name="T20" fmla="*/ 471 w 3199"/>
                  <a:gd name="T21" fmla="*/ 2727 h 3199"/>
                  <a:gd name="T22" fmla="*/ 129 w 3199"/>
                  <a:gd name="T23" fmla="*/ 2220 h 3199"/>
                  <a:gd name="T24" fmla="*/ 4 w 3199"/>
                  <a:gd name="T25" fmla="*/ 1599 h 3199"/>
                  <a:gd name="T26" fmla="*/ 129 w 3199"/>
                  <a:gd name="T27" fmla="*/ 978 h 3199"/>
                  <a:gd name="T28" fmla="*/ 471 w 3199"/>
                  <a:gd name="T29" fmla="*/ 471 h 3199"/>
                  <a:gd name="T30" fmla="*/ 978 w 3199"/>
                  <a:gd name="T31" fmla="*/ 129 h 3199"/>
                  <a:gd name="T32" fmla="*/ 1599 w 3199"/>
                  <a:gd name="T33" fmla="*/ 4 h 3199"/>
                  <a:gd name="T34" fmla="*/ 1599 w 3199"/>
                  <a:gd name="T35" fmla="*/ 0 h 3199"/>
                  <a:gd name="T36" fmla="*/ 0 w 3199"/>
                  <a:gd name="T37" fmla="*/ 1599 h 3199"/>
                  <a:gd name="T38" fmla="*/ 1599 w 3199"/>
                  <a:gd name="T39" fmla="*/ 3199 h 3199"/>
                  <a:gd name="T40" fmla="*/ 3199 w 3199"/>
                  <a:gd name="T41" fmla="*/ 1599 h 3199"/>
                  <a:gd name="T42" fmla="*/ 1599 w 3199"/>
                  <a:gd name="T43" fmla="*/ 0 h 3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99" h="3199">
                    <a:moveTo>
                      <a:pt x="1599" y="4"/>
                    </a:moveTo>
                    <a:cubicBezTo>
                      <a:pt x="1815" y="4"/>
                      <a:pt x="2024" y="46"/>
                      <a:pt x="2220" y="129"/>
                    </a:cubicBezTo>
                    <a:cubicBezTo>
                      <a:pt x="2410" y="210"/>
                      <a:pt x="2581" y="325"/>
                      <a:pt x="2728" y="471"/>
                    </a:cubicBezTo>
                    <a:cubicBezTo>
                      <a:pt x="2874" y="618"/>
                      <a:pt x="2989" y="788"/>
                      <a:pt x="3069" y="978"/>
                    </a:cubicBezTo>
                    <a:cubicBezTo>
                      <a:pt x="3153" y="1175"/>
                      <a:pt x="3195" y="1384"/>
                      <a:pt x="3195" y="1599"/>
                    </a:cubicBezTo>
                    <a:cubicBezTo>
                      <a:pt x="3195" y="1815"/>
                      <a:pt x="3153" y="2024"/>
                      <a:pt x="3069" y="2220"/>
                    </a:cubicBezTo>
                    <a:cubicBezTo>
                      <a:pt x="2989" y="2410"/>
                      <a:pt x="2874" y="2581"/>
                      <a:pt x="2728" y="2727"/>
                    </a:cubicBezTo>
                    <a:cubicBezTo>
                      <a:pt x="2581" y="2874"/>
                      <a:pt x="2410" y="2989"/>
                      <a:pt x="2220" y="3069"/>
                    </a:cubicBezTo>
                    <a:cubicBezTo>
                      <a:pt x="2024" y="3153"/>
                      <a:pt x="1815" y="3195"/>
                      <a:pt x="1599" y="3195"/>
                    </a:cubicBezTo>
                    <a:cubicBezTo>
                      <a:pt x="1384" y="3195"/>
                      <a:pt x="1175" y="3153"/>
                      <a:pt x="978" y="3069"/>
                    </a:cubicBezTo>
                    <a:cubicBezTo>
                      <a:pt x="788" y="2989"/>
                      <a:pt x="618" y="2874"/>
                      <a:pt x="471" y="2727"/>
                    </a:cubicBezTo>
                    <a:cubicBezTo>
                      <a:pt x="325" y="2581"/>
                      <a:pt x="210" y="2410"/>
                      <a:pt x="129" y="2220"/>
                    </a:cubicBezTo>
                    <a:cubicBezTo>
                      <a:pt x="46" y="2024"/>
                      <a:pt x="4" y="1815"/>
                      <a:pt x="4" y="1599"/>
                    </a:cubicBezTo>
                    <a:cubicBezTo>
                      <a:pt x="4" y="1384"/>
                      <a:pt x="46" y="1175"/>
                      <a:pt x="129" y="978"/>
                    </a:cubicBezTo>
                    <a:cubicBezTo>
                      <a:pt x="210" y="788"/>
                      <a:pt x="325" y="618"/>
                      <a:pt x="471" y="471"/>
                    </a:cubicBezTo>
                    <a:cubicBezTo>
                      <a:pt x="618" y="325"/>
                      <a:pt x="788" y="210"/>
                      <a:pt x="978" y="129"/>
                    </a:cubicBezTo>
                    <a:cubicBezTo>
                      <a:pt x="1175" y="46"/>
                      <a:pt x="1384" y="4"/>
                      <a:pt x="1599" y="4"/>
                    </a:cubicBezTo>
                    <a:moveTo>
                      <a:pt x="1599" y="0"/>
                    </a:moveTo>
                    <a:cubicBezTo>
                      <a:pt x="716" y="0"/>
                      <a:pt x="0" y="716"/>
                      <a:pt x="0" y="1599"/>
                    </a:cubicBezTo>
                    <a:cubicBezTo>
                      <a:pt x="0" y="2483"/>
                      <a:pt x="716" y="3199"/>
                      <a:pt x="1599" y="3199"/>
                    </a:cubicBezTo>
                    <a:cubicBezTo>
                      <a:pt x="2483" y="3199"/>
                      <a:pt x="3199" y="2483"/>
                      <a:pt x="3199" y="1599"/>
                    </a:cubicBezTo>
                    <a:cubicBezTo>
                      <a:pt x="3199" y="716"/>
                      <a:pt x="2483" y="0"/>
                      <a:pt x="1599" y="0"/>
                    </a:cubicBezTo>
                    <a:close/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8CBC4B-728E-D799-5082-CF31F6441B79}"/>
              </a:ext>
            </a:extLst>
          </p:cNvPr>
          <p:cNvSpPr/>
          <p:nvPr/>
        </p:nvSpPr>
        <p:spPr>
          <a:xfrm>
            <a:off x="9179089" y="3259760"/>
            <a:ext cx="1918410" cy="390763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</a:rPr>
              <a:t>libworklistAI.so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2DCDE3C-14B3-CD6B-934F-172F6FA17F6B}"/>
              </a:ext>
            </a:extLst>
          </p:cNvPr>
          <p:cNvGrpSpPr/>
          <p:nvPr/>
        </p:nvGrpSpPr>
        <p:grpSpPr>
          <a:xfrm>
            <a:off x="3479456" y="3045668"/>
            <a:ext cx="1248090" cy="1208476"/>
            <a:chOff x="3479456" y="3045668"/>
            <a:chExt cx="1248090" cy="1208476"/>
          </a:xfrm>
        </p:grpSpPr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57857AE2-C21E-16F2-4A04-3C20930EAE4C}"/>
                </a:ext>
              </a:extLst>
            </p:cNvPr>
            <p:cNvSpPr/>
            <p:nvPr/>
          </p:nvSpPr>
          <p:spPr>
            <a:xfrm rot="20679387">
              <a:off x="3479456" y="3941401"/>
              <a:ext cx="1209844" cy="312743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072CBE4C-29B1-B59C-B06C-19FB8B683341}"/>
                </a:ext>
              </a:extLst>
            </p:cNvPr>
            <p:cNvSpPr/>
            <p:nvPr/>
          </p:nvSpPr>
          <p:spPr>
            <a:xfrm rot="1737378">
              <a:off x="3517702" y="3045668"/>
              <a:ext cx="1209844" cy="321207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516D80-827B-86E2-E7EE-EE7C1DA0C466}"/>
              </a:ext>
            </a:extLst>
          </p:cNvPr>
          <p:cNvGrpSpPr/>
          <p:nvPr/>
        </p:nvGrpSpPr>
        <p:grpSpPr>
          <a:xfrm>
            <a:off x="7052214" y="2976381"/>
            <a:ext cx="1918410" cy="728179"/>
            <a:chOff x="7052214" y="2976381"/>
            <a:chExt cx="1918410" cy="728179"/>
          </a:xfrm>
        </p:grpSpPr>
        <p:sp>
          <p:nvSpPr>
            <p:cNvPr id="42" name="箭头: 右 41">
              <a:extLst>
                <a:ext uri="{FF2B5EF4-FFF2-40B4-BE49-F238E27FC236}">
                  <a16:creationId xmlns:a16="http://schemas.microsoft.com/office/drawing/2014/main" id="{A8A51F1E-80B0-1F03-1D00-44B139E6C89B}"/>
                </a:ext>
              </a:extLst>
            </p:cNvPr>
            <p:cNvSpPr/>
            <p:nvPr/>
          </p:nvSpPr>
          <p:spPr>
            <a:xfrm>
              <a:off x="7052214" y="3391817"/>
              <a:ext cx="1918410" cy="312743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34A4878E-4ED9-FF0A-0E51-0DE9602E8635}"/>
                </a:ext>
              </a:extLst>
            </p:cNvPr>
            <p:cNvSpPr/>
            <p:nvPr/>
          </p:nvSpPr>
          <p:spPr>
            <a:xfrm>
              <a:off x="7111673" y="2976381"/>
              <a:ext cx="1772439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en-US" altLang="zh-CN" dirty="0" err="1"/>
                <a:t>cmake</a:t>
              </a:r>
              <a:r>
                <a:rPr lang="en-US" altLang="zh-CN" dirty="0"/>
                <a:t>\make</a:t>
              </a:r>
              <a:endParaRPr lang="zh-CN" altLang="en-US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A89A79B-F796-7C67-EBDF-74BEEA208BA2}"/>
              </a:ext>
            </a:extLst>
          </p:cNvPr>
          <p:cNvGrpSpPr/>
          <p:nvPr/>
        </p:nvGrpSpPr>
        <p:grpSpPr>
          <a:xfrm>
            <a:off x="430480" y="1239511"/>
            <a:ext cx="3692144" cy="1622142"/>
            <a:chOff x="430480" y="1239511"/>
            <a:chExt cx="3692144" cy="1622142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C1F890E0-5AA8-34CF-CD14-8C828C9D0BA0}"/>
                </a:ext>
              </a:extLst>
            </p:cNvPr>
            <p:cNvSpPr/>
            <p:nvPr/>
          </p:nvSpPr>
          <p:spPr>
            <a:xfrm>
              <a:off x="1212635" y="2470890"/>
              <a:ext cx="2011331" cy="390763"/>
            </a:xfrm>
            <a:prstGeom prst="roundRect">
              <a:avLst>
                <a:gd name="adj" fmla="val 10843"/>
              </a:avLst>
            </a:prstGeom>
            <a:gradFill flip="none" rotWithShape="1">
              <a:gsLst>
                <a:gs pos="0">
                  <a:schemeClr val="accent3">
                    <a:lumMod val="30000"/>
                    <a:lumOff val="7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accent1"/>
                  </a:solidFill>
                </a:rPr>
                <a:t>Apron</a:t>
              </a:r>
              <a:r>
                <a:rPr lang="zh-CN" altLang="en-US" dirty="0">
                  <a:solidFill>
                    <a:schemeClr val="accent1"/>
                  </a:solidFill>
                </a:rPr>
                <a:t>提供的</a:t>
              </a:r>
              <a:r>
                <a:rPr lang="en-US" altLang="zh-CN" dirty="0">
                  <a:solidFill>
                    <a:schemeClr val="accent1"/>
                  </a:solidFill>
                </a:rPr>
                <a:t>API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B66608B-9D03-296F-3DBA-8635237F77FA}"/>
                </a:ext>
              </a:extLst>
            </p:cNvPr>
            <p:cNvSpPr/>
            <p:nvPr/>
          </p:nvSpPr>
          <p:spPr>
            <a:xfrm>
              <a:off x="430480" y="1239511"/>
              <a:ext cx="1400077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抽象域类型</a:t>
              </a: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F4A419EE-AE22-D9DA-6049-FA5296CFB59E}"/>
                </a:ext>
              </a:extLst>
            </p:cNvPr>
            <p:cNvSpPr/>
            <p:nvPr/>
          </p:nvSpPr>
          <p:spPr>
            <a:xfrm>
              <a:off x="2669401" y="1267802"/>
              <a:ext cx="1453223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对域的操作</a:t>
              </a:r>
            </a:p>
          </p:txBody>
        </p:sp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AD053B24-2839-3E3A-8624-7D1B65A0BF6B}"/>
                </a:ext>
              </a:extLst>
            </p:cNvPr>
            <p:cNvSpPr/>
            <p:nvPr/>
          </p:nvSpPr>
          <p:spPr>
            <a:xfrm rot="16200000">
              <a:off x="1817599" y="1094347"/>
              <a:ext cx="619794" cy="18297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1E99FBE-1FD1-EDC9-CE4F-FCD4AC67FCDD}"/>
              </a:ext>
            </a:extLst>
          </p:cNvPr>
          <p:cNvGrpSpPr/>
          <p:nvPr/>
        </p:nvGrpSpPr>
        <p:grpSpPr>
          <a:xfrm>
            <a:off x="206970" y="4166108"/>
            <a:ext cx="6724420" cy="2524595"/>
            <a:chOff x="206970" y="4166108"/>
            <a:chExt cx="6724420" cy="2524595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71573BE5-4307-FF78-48F4-E6F3E0CE0CF1}"/>
                </a:ext>
              </a:extLst>
            </p:cNvPr>
            <p:cNvSpPr/>
            <p:nvPr/>
          </p:nvSpPr>
          <p:spPr>
            <a:xfrm rot="5400000">
              <a:off x="1908402" y="4167480"/>
              <a:ext cx="619794" cy="182972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4377181-77E1-469D-2550-207F7BC2C624}"/>
                </a:ext>
              </a:extLst>
            </p:cNvPr>
            <p:cNvGrpSpPr/>
            <p:nvPr/>
          </p:nvGrpSpPr>
          <p:grpSpPr>
            <a:xfrm>
              <a:off x="206970" y="4166108"/>
              <a:ext cx="6724420" cy="2524595"/>
              <a:chOff x="206970" y="4166108"/>
              <a:chExt cx="6724420" cy="2524595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3DDA799F-0BF5-E36B-4574-BB6DC241A0E3}"/>
                  </a:ext>
                </a:extLst>
              </p:cNvPr>
              <p:cNvGrpSpPr/>
              <p:nvPr/>
            </p:nvGrpSpPr>
            <p:grpSpPr>
              <a:xfrm>
                <a:off x="206970" y="4166108"/>
                <a:ext cx="4103903" cy="1744063"/>
                <a:chOff x="206970" y="4166108"/>
                <a:chExt cx="4103903" cy="1744063"/>
              </a:xfrm>
            </p:grpSpPr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84EE50AF-7661-4129-4ABA-0D18593BD827}"/>
                    </a:ext>
                  </a:extLst>
                </p:cNvPr>
                <p:cNvSpPr/>
                <p:nvPr/>
              </p:nvSpPr>
              <p:spPr>
                <a:xfrm>
                  <a:off x="1212636" y="4166108"/>
                  <a:ext cx="2011330" cy="390763"/>
                </a:xfrm>
                <a:prstGeom prst="roundRect">
                  <a:avLst>
                    <a:gd name="adj" fmla="val 10843"/>
                  </a:avLst>
                </a:prstGeom>
                <a:gradFill flip="none" rotWithShape="1">
                  <a:gsLst>
                    <a:gs pos="0">
                      <a:schemeClr val="accent3">
                        <a:lumMod val="30000"/>
                        <a:lumOff val="70000"/>
                      </a:schemeClr>
                    </a:gs>
                    <a:gs pos="100000">
                      <a:schemeClr val="accent3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accent1"/>
                      </a:solidFill>
                    </a:rPr>
                    <a:t>LLVM</a:t>
                  </a:r>
                  <a:r>
                    <a:rPr lang="zh-CN" altLang="en-US" dirty="0">
                      <a:solidFill>
                        <a:schemeClr val="accent1"/>
                      </a:solidFill>
                    </a:rPr>
                    <a:t>提供的</a:t>
                  </a:r>
                  <a:r>
                    <a:rPr lang="en-US" altLang="zh-CN" dirty="0">
                      <a:solidFill>
                        <a:schemeClr val="accent1"/>
                      </a:solidFill>
                    </a:rPr>
                    <a:t>API</a:t>
                  </a:r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F4BBE606-B835-A1D1-6C10-582AB218EED8}"/>
                    </a:ext>
                  </a:extLst>
                </p:cNvPr>
                <p:cNvSpPr/>
                <p:nvPr/>
              </p:nvSpPr>
              <p:spPr>
                <a:xfrm>
                  <a:off x="206970" y="5519408"/>
                  <a:ext cx="1829722" cy="390763"/>
                </a:xfrm>
                <a:prstGeom prst="roundRect">
                  <a:avLst>
                    <a:gd name="adj" fmla="val 10843"/>
                  </a:avLst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zh-CN" altLang="en-US" dirty="0"/>
                    <a:t>目标程序的表示</a:t>
                  </a:r>
                </a:p>
              </p:txBody>
            </p:sp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42F1B300-026D-0ACB-408E-856EF6FBAA59}"/>
                    </a:ext>
                  </a:extLst>
                </p:cNvPr>
                <p:cNvSpPr/>
                <p:nvPr/>
              </p:nvSpPr>
              <p:spPr>
                <a:xfrm>
                  <a:off x="2481151" y="5519408"/>
                  <a:ext cx="1829722" cy="390763"/>
                </a:xfrm>
                <a:prstGeom prst="roundRect">
                  <a:avLst>
                    <a:gd name="adj" fmla="val 10843"/>
                  </a:avLst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r>
                    <a:rPr lang="zh-CN" altLang="en-US" dirty="0"/>
                    <a:t>目标程序的分析</a:t>
                  </a:r>
                </a:p>
              </p:txBody>
            </p:sp>
          </p:grpSp>
          <p:sp>
            <p:nvSpPr>
              <p:cNvPr id="36" name="左大括号 35">
                <a:extLst>
                  <a:ext uri="{FF2B5EF4-FFF2-40B4-BE49-F238E27FC236}">
                    <a16:creationId xmlns:a16="http://schemas.microsoft.com/office/drawing/2014/main" id="{17244414-0D3B-979C-EC9E-3F8718F63250}"/>
                  </a:ext>
                </a:extLst>
              </p:cNvPr>
              <p:cNvSpPr/>
              <p:nvPr/>
            </p:nvSpPr>
            <p:spPr>
              <a:xfrm>
                <a:off x="4468732" y="4833383"/>
                <a:ext cx="480767" cy="1762812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A28B7AA9-4C55-8024-4BB8-926736404D5B}"/>
                  </a:ext>
                </a:extLst>
              </p:cNvPr>
              <p:cNvSpPr/>
              <p:nvPr/>
            </p:nvSpPr>
            <p:spPr>
              <a:xfrm>
                <a:off x="5222492" y="4653225"/>
                <a:ext cx="1423405" cy="390763"/>
              </a:xfrm>
              <a:prstGeom prst="roundRect">
                <a:avLst>
                  <a:gd name="adj" fmla="val 1084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zh-CN" altLang="en-US" dirty="0"/>
                  <a:t>定义程序</a:t>
                </a:r>
                <a:r>
                  <a:rPr lang="en-US" altLang="zh-CN" dirty="0"/>
                  <a:t>IR</a:t>
                </a: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5D948B25-B0FD-8D94-64F0-6C18C0EB1046}"/>
                  </a:ext>
                </a:extLst>
              </p:cNvPr>
              <p:cNvSpPr/>
              <p:nvPr/>
            </p:nvSpPr>
            <p:spPr>
              <a:xfrm>
                <a:off x="5213065" y="5548056"/>
                <a:ext cx="1423405" cy="390763"/>
              </a:xfrm>
              <a:prstGeom prst="roundRect">
                <a:avLst>
                  <a:gd name="adj" fmla="val 1084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zh-CN" altLang="en-US" dirty="0"/>
                  <a:t>生成</a:t>
                </a:r>
                <a:r>
                  <a:rPr lang="en-US" altLang="zh-CN" dirty="0"/>
                  <a:t>CFG</a:t>
                </a:r>
              </a:p>
            </p:txBody>
          </p:sp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7890FA22-9A45-CD21-A387-A7D64BBF111F}"/>
                  </a:ext>
                </a:extLst>
              </p:cNvPr>
              <p:cNvSpPr/>
              <p:nvPr/>
            </p:nvSpPr>
            <p:spPr>
              <a:xfrm>
                <a:off x="5213064" y="6299940"/>
                <a:ext cx="1718326" cy="390763"/>
              </a:xfrm>
              <a:prstGeom prst="roundRect">
                <a:avLst>
                  <a:gd name="adj" fmla="val 10843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r>
                  <a:rPr lang="zh-CN" altLang="en-US" dirty="0"/>
                  <a:t>计算前驱状态</a:t>
                </a:r>
                <a:endParaRPr lang="en-US" altLang="zh-CN" dirty="0"/>
              </a:p>
            </p:txBody>
          </p:sp>
        </p:grp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09655A6-CB25-1A8B-57BE-E82E24A952BA}"/>
              </a:ext>
            </a:extLst>
          </p:cNvPr>
          <p:cNvGrpSpPr/>
          <p:nvPr/>
        </p:nvGrpSpPr>
        <p:grpSpPr>
          <a:xfrm>
            <a:off x="5012980" y="3206272"/>
            <a:ext cx="5431695" cy="2918795"/>
            <a:chOff x="5012980" y="3206272"/>
            <a:chExt cx="5431695" cy="291879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C92D48F-347C-8DD5-199C-BCA39B29E8FA}"/>
                </a:ext>
              </a:extLst>
            </p:cNvPr>
            <p:cNvSpPr/>
            <p:nvPr/>
          </p:nvSpPr>
          <p:spPr>
            <a:xfrm>
              <a:off x="5012980" y="3206272"/>
              <a:ext cx="1918410" cy="683835"/>
            </a:xfrm>
            <a:prstGeom prst="roundRect">
              <a:avLst>
                <a:gd name="adj" fmla="val 10843"/>
              </a:avLst>
            </a:prstGeom>
            <a:gradFill flip="none" rotWithShape="1">
              <a:gsLst>
                <a:gs pos="0">
                  <a:schemeClr val="accent3">
                    <a:lumMod val="30000"/>
                    <a:lumOff val="7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chemeClr val="accent1"/>
                  </a:solidFill>
                </a:rPr>
                <a:t>Cmake</a:t>
              </a:r>
              <a:r>
                <a:rPr lang="zh-CN" altLang="en-US" dirty="0">
                  <a:solidFill>
                    <a:schemeClr val="accent1"/>
                  </a:solidFill>
                </a:rPr>
                <a:t>构建和管理工程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18900497-5B03-B7A8-05C9-270A1557E7BE}"/>
                </a:ext>
              </a:extLst>
            </p:cNvPr>
            <p:cNvCxnSpPr/>
            <p:nvPr/>
          </p:nvCxnSpPr>
          <p:spPr>
            <a:xfrm>
              <a:off x="6825006" y="3890107"/>
              <a:ext cx="1366887" cy="1040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左大括号 44">
              <a:extLst>
                <a:ext uri="{FF2B5EF4-FFF2-40B4-BE49-F238E27FC236}">
                  <a16:creationId xmlns:a16="http://schemas.microsoft.com/office/drawing/2014/main" id="{A136748F-FC65-FAD9-E29E-A53AA87D4FED}"/>
                </a:ext>
              </a:extLst>
            </p:cNvPr>
            <p:cNvSpPr/>
            <p:nvPr/>
          </p:nvSpPr>
          <p:spPr>
            <a:xfrm>
              <a:off x="8276671" y="3927207"/>
              <a:ext cx="362504" cy="19613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FDEBDE02-F8B5-5C68-FAEB-7AB36399D2DB}"/>
                </a:ext>
              </a:extLst>
            </p:cNvPr>
            <p:cNvSpPr/>
            <p:nvPr/>
          </p:nvSpPr>
          <p:spPr>
            <a:xfrm>
              <a:off x="8714890" y="3793767"/>
              <a:ext cx="1423405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定义编译器</a:t>
              </a:r>
              <a:endParaRPr lang="en-US" altLang="zh-CN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242235E-AEFD-4C47-C451-BF9EF5BE6E58}"/>
                </a:ext>
              </a:extLst>
            </p:cNvPr>
            <p:cNvSpPr/>
            <p:nvPr/>
          </p:nvSpPr>
          <p:spPr>
            <a:xfrm>
              <a:off x="8714889" y="4361489"/>
              <a:ext cx="1423405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定义连接器</a:t>
              </a:r>
              <a:endParaRPr lang="en-US" altLang="zh-CN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5002EE77-FE5C-6AFF-D9FC-56FA0AF3CF4C}"/>
                </a:ext>
              </a:extLst>
            </p:cNvPr>
            <p:cNvSpPr/>
            <p:nvPr/>
          </p:nvSpPr>
          <p:spPr>
            <a:xfrm>
              <a:off x="8735229" y="4996051"/>
              <a:ext cx="1423405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引入源文件</a:t>
              </a:r>
              <a:endParaRPr lang="en-US" altLang="zh-CN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89FFB1DA-2B65-1BE2-CA76-BD3B9254C0D2}"/>
                </a:ext>
              </a:extLst>
            </p:cNvPr>
            <p:cNvSpPr/>
            <p:nvPr/>
          </p:nvSpPr>
          <p:spPr>
            <a:xfrm>
              <a:off x="8711428" y="5734304"/>
              <a:ext cx="1733247" cy="390763"/>
            </a:xfrm>
            <a:prstGeom prst="roundRect">
              <a:avLst>
                <a:gd name="adj" fmla="val 10843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zh-CN" altLang="en-US" dirty="0"/>
                <a:t>指定目标文件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0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E1C6CE-5899-3BD7-FA3F-57E574D76731}"/>
              </a:ext>
            </a:extLst>
          </p:cNvPr>
          <p:cNvGrpSpPr/>
          <p:nvPr/>
        </p:nvGrpSpPr>
        <p:grpSpPr>
          <a:xfrm>
            <a:off x="423380" y="-41584"/>
            <a:ext cx="3222444" cy="1589347"/>
            <a:chOff x="731838" y="756057"/>
            <a:chExt cx="3222444" cy="1589347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C96CEE-3584-4608-A976-CE3C0870AE88}"/>
                </a:ext>
              </a:extLst>
            </p:cNvPr>
            <p:cNvGrpSpPr/>
            <p:nvPr/>
          </p:nvGrpSpPr>
          <p:grpSpPr>
            <a:xfrm>
              <a:off x="2231828" y="756057"/>
              <a:ext cx="1722454" cy="1589347"/>
              <a:chOff x="5643755" y="1232058"/>
              <a:chExt cx="1722454" cy="158934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98310E3-17BB-4D73-BCEC-625C3D21F2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5643755" y="1232058"/>
                <a:ext cx="1624971" cy="1589347"/>
                <a:chOff x="8725" y="977"/>
                <a:chExt cx="17382" cy="17001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C81321AB-D81D-467E-9D6F-803BEECDD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223" y="15546"/>
                  <a:ext cx="2884" cy="2432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375F98DA-61A2-4080-887D-931F35A57E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5" y="97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E810992E-1E0F-4FB7-858C-DC1261F88A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6017573" y="1340868"/>
                <a:ext cx="1348636" cy="1340788"/>
                <a:chOff x="14101" y="4437"/>
                <a:chExt cx="10310" cy="10250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8D98CDA-8A91-4323-B5EF-B56A6E9D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7" y="12320"/>
                  <a:ext cx="2454" cy="2367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B6603DF-4BF0-4BFC-9F99-6AE495D689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01" y="443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A4ACE47-E770-47BD-B31C-FC56151B7EB6}"/>
                </a:ext>
              </a:extLst>
            </p:cNvPr>
            <p:cNvSpPr txBox="1"/>
            <p:nvPr/>
          </p:nvSpPr>
          <p:spPr>
            <a:xfrm>
              <a:off x="731838" y="1290635"/>
              <a:ext cx="2903039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关于</a:t>
              </a:r>
              <a:r>
                <a:rPr lang="en-US" altLang="zh-CN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LLVM</a:t>
              </a:r>
              <a:r>
                <a:rPr lang="zh-CN" altLang="en-US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生成</a:t>
              </a:r>
              <a:r>
                <a:rPr lang="en-US" altLang="zh-CN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CFG</a:t>
              </a:r>
              <a:endParaRPr lang="zh-CN" altLang="en-US" sz="3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8281EF-8178-4380-A8E8-5672D60662B3}"/>
              </a:ext>
            </a:extLst>
          </p:cNvPr>
          <p:cNvGrpSpPr/>
          <p:nvPr/>
        </p:nvGrpSpPr>
        <p:grpSpPr>
          <a:xfrm rot="8100000">
            <a:off x="9887698" y="1049955"/>
            <a:ext cx="2327172" cy="2327712"/>
            <a:chOff x="18351500" y="3723568"/>
            <a:chExt cx="4878842" cy="4879972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1FBF39D-8D62-486E-9AB3-42815465F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037A61B-B097-40F2-BEEE-01939865E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163A5E-A838-4665-8117-3D7539E4678B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881713" y="1283340"/>
            <a:ext cx="1284904" cy="1285324"/>
            <a:chOff x="14101" y="4437"/>
            <a:chExt cx="3056" cy="305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7E9B2C2-E5B1-4C6D-9AC9-F4382B1E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7BD0CA6-57F4-4BEC-9576-2F8614BB3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026371-7EF8-7B56-64EE-4B1C6C558069}"/>
              </a:ext>
            </a:extLst>
          </p:cNvPr>
          <p:cNvSpPr/>
          <p:nvPr/>
        </p:nvSpPr>
        <p:spPr>
          <a:xfrm>
            <a:off x="1292350" y="2640009"/>
            <a:ext cx="6656098" cy="683835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获取函数入口基本块：使用</a:t>
            </a:r>
            <a:r>
              <a:rPr lang="en-US" altLang="zh-CN" dirty="0"/>
              <a:t>LLVM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获取函数的入口基本块，例如使用</a:t>
            </a:r>
            <a:r>
              <a:rPr lang="en-US" altLang="zh-CN" dirty="0" err="1"/>
              <a:t>getEntryBlock</a:t>
            </a:r>
            <a:r>
              <a:rPr lang="en-US" altLang="zh-CN" dirty="0"/>
              <a:t>()</a:t>
            </a:r>
            <a:r>
              <a:rPr lang="zh-CN" altLang="en-US" dirty="0"/>
              <a:t>方法获取函数入口基本块。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571196-5BF8-22A0-7493-D5E6A126C899}"/>
              </a:ext>
            </a:extLst>
          </p:cNvPr>
          <p:cNvSpPr/>
          <p:nvPr/>
        </p:nvSpPr>
        <p:spPr>
          <a:xfrm>
            <a:off x="1280631" y="3632293"/>
            <a:ext cx="6656098" cy="976908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遍历基本块：使用</a:t>
            </a:r>
            <a:r>
              <a:rPr lang="en-US" altLang="zh-CN" dirty="0">
                <a:solidFill>
                  <a:schemeClr val="accent1"/>
                </a:solidFill>
              </a:rPr>
              <a:t>LLVM</a:t>
            </a:r>
            <a:r>
              <a:rPr lang="zh-CN" altLang="en-US" dirty="0">
                <a:solidFill>
                  <a:schemeClr val="accent1"/>
                </a:solidFill>
              </a:rPr>
              <a:t>提供的</a:t>
            </a:r>
            <a:r>
              <a:rPr lang="en-US" altLang="zh-CN" dirty="0">
                <a:solidFill>
                  <a:schemeClr val="accent1"/>
                </a:solidFill>
              </a:rPr>
              <a:t>API</a:t>
            </a:r>
            <a:r>
              <a:rPr lang="zh-CN" altLang="en-US" dirty="0">
                <a:solidFill>
                  <a:schemeClr val="accent1"/>
                </a:solidFill>
              </a:rPr>
              <a:t>遍历函数中的基本块，即使用</a:t>
            </a:r>
            <a:r>
              <a:rPr lang="en-US" altLang="zh-CN" dirty="0" err="1">
                <a:solidFill>
                  <a:schemeClr val="accent1"/>
                </a:solidFill>
              </a:rPr>
              <a:t>getBasicBlockList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方法获取基本块列表，然后使用迭代器遍历基本块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6F8F3C-767A-B7EB-076F-66AEAAC3DC32}"/>
              </a:ext>
            </a:extLst>
          </p:cNvPr>
          <p:cNvSpPr/>
          <p:nvPr/>
        </p:nvSpPr>
        <p:spPr>
          <a:xfrm>
            <a:off x="1280631" y="4759064"/>
            <a:ext cx="6656098" cy="976908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获取基本块后继：对于每个基本块，使用</a:t>
            </a:r>
            <a:r>
              <a:rPr lang="en-US" altLang="zh-CN" dirty="0"/>
              <a:t>LLVM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获取其后继基本块，即使用</a:t>
            </a:r>
            <a:r>
              <a:rPr lang="en-US" altLang="zh-CN" dirty="0" err="1"/>
              <a:t>getTerminator</a:t>
            </a:r>
            <a:r>
              <a:rPr lang="en-US" altLang="zh-CN" dirty="0"/>
              <a:t>()</a:t>
            </a:r>
            <a:r>
              <a:rPr lang="zh-CN" altLang="en-US" dirty="0"/>
              <a:t>方法获取基本块的终止指令，然后使用迭代器遍历指令操作数获取后继基本块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53F95B-EF3B-99FC-E46F-575DED2BBE69}"/>
              </a:ext>
            </a:extLst>
          </p:cNvPr>
          <p:cNvSpPr/>
          <p:nvPr/>
        </p:nvSpPr>
        <p:spPr>
          <a:xfrm>
            <a:off x="1280631" y="5825444"/>
            <a:ext cx="6656098" cy="683835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生成</a:t>
            </a:r>
            <a:r>
              <a:rPr lang="en-US" altLang="zh-CN" dirty="0">
                <a:solidFill>
                  <a:schemeClr val="accent1"/>
                </a:solidFill>
              </a:rPr>
              <a:t>CFG</a:t>
            </a:r>
            <a:r>
              <a:rPr lang="zh-CN" altLang="en-US" dirty="0">
                <a:solidFill>
                  <a:schemeClr val="accent1"/>
                </a:solidFill>
              </a:rPr>
              <a:t>：将基本块之间的控制流转移关系表示为有向边，生成</a:t>
            </a:r>
            <a:r>
              <a:rPr lang="en-US" altLang="zh-CN" dirty="0">
                <a:solidFill>
                  <a:schemeClr val="accent1"/>
                </a:solidFill>
              </a:rPr>
              <a:t>CFG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BB376C-CBF1-B441-0513-A0F30F25CF2F}"/>
              </a:ext>
            </a:extLst>
          </p:cNvPr>
          <p:cNvSpPr/>
          <p:nvPr/>
        </p:nvSpPr>
        <p:spPr>
          <a:xfrm>
            <a:off x="1292350" y="1263108"/>
            <a:ext cx="6656098" cy="976908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       CFG</a:t>
            </a:r>
            <a:r>
              <a:rPr lang="zh-CN" altLang="en-US" dirty="0">
                <a:solidFill>
                  <a:schemeClr val="accent1"/>
                </a:solidFill>
              </a:rPr>
              <a:t>是程序中基本块（</a:t>
            </a:r>
            <a:r>
              <a:rPr lang="en-US" altLang="zh-CN" dirty="0">
                <a:solidFill>
                  <a:schemeClr val="accent1"/>
                </a:solidFill>
              </a:rPr>
              <a:t>basic block</a:t>
            </a:r>
            <a:r>
              <a:rPr lang="zh-CN" altLang="en-US" dirty="0">
                <a:solidFill>
                  <a:schemeClr val="accent1"/>
                </a:solidFill>
              </a:rPr>
              <a:t>）之间控制流转移关系的有向图，其中每个基本块包含一段代码，且从一个基本块仅能转移到它的后继基本块。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2258D8-38E9-CB35-4074-686D5DFF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656" y="4153518"/>
            <a:ext cx="80973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 animBg="1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E1C6CE-5899-3BD7-FA3F-57E574D76731}"/>
              </a:ext>
            </a:extLst>
          </p:cNvPr>
          <p:cNvGrpSpPr/>
          <p:nvPr/>
        </p:nvGrpSpPr>
        <p:grpSpPr>
          <a:xfrm>
            <a:off x="497741" y="-261634"/>
            <a:ext cx="3935606" cy="2156991"/>
            <a:chOff x="731838" y="457706"/>
            <a:chExt cx="3935606" cy="2156991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2C96CEE-3584-4608-A976-CE3C0870AE88}"/>
                </a:ext>
              </a:extLst>
            </p:cNvPr>
            <p:cNvGrpSpPr/>
            <p:nvPr/>
          </p:nvGrpSpPr>
          <p:grpSpPr>
            <a:xfrm>
              <a:off x="2342298" y="457706"/>
              <a:ext cx="2325146" cy="2156991"/>
              <a:chOff x="5754225" y="933707"/>
              <a:chExt cx="2325146" cy="2156991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D98310E3-17BB-4D73-BCEC-625C3D21F2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5754225" y="933707"/>
                <a:ext cx="2241790" cy="2156991"/>
                <a:chOff x="8725" y="977"/>
                <a:chExt cx="23980" cy="23073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C81321AB-D81D-467E-9D6F-803BEECDD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21" y="21618"/>
                  <a:ext cx="2884" cy="2432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67" name="任意多边形: 形状 66">
                  <a:extLst>
                    <a:ext uri="{FF2B5EF4-FFF2-40B4-BE49-F238E27FC236}">
                      <a16:creationId xmlns:a16="http://schemas.microsoft.com/office/drawing/2014/main" id="{375F98DA-61A2-4080-887D-931F35A57E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725" y="97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E810992E-1E0F-4FB7-858C-DC1261F88AB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18923445">
                <a:off x="6124437" y="1048311"/>
                <a:ext cx="1954934" cy="1893847"/>
                <a:chOff x="14101" y="4437"/>
                <a:chExt cx="14945" cy="14478"/>
              </a:xfrm>
            </p:grpSpPr>
            <p:sp>
              <p:nvSpPr>
                <p:cNvPr id="64" name="任意多边形: 形状 63">
                  <a:extLst>
                    <a:ext uri="{FF2B5EF4-FFF2-40B4-BE49-F238E27FC236}">
                      <a16:creationId xmlns:a16="http://schemas.microsoft.com/office/drawing/2014/main" id="{B8D98CDA-8A91-4323-B5EF-B56A6E9D6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92" y="16548"/>
                  <a:ext cx="2454" cy="2367"/>
                </a:xfrm>
                <a:custGeom>
                  <a:avLst/>
                  <a:gdLst>
                    <a:gd name="T0" fmla="*/ 1773 w 2137"/>
                    <a:gd name="T1" fmla="*/ 1802 h 1802"/>
                    <a:gd name="T2" fmla="*/ 363 w 2137"/>
                    <a:gd name="T3" fmla="*/ 1802 h 1802"/>
                    <a:gd name="T4" fmla="*/ 112 w 2137"/>
                    <a:gd name="T5" fmla="*/ 1366 h 1802"/>
                    <a:gd name="T6" fmla="*/ 817 w 2137"/>
                    <a:gd name="T7" fmla="*/ 145 h 1802"/>
                    <a:gd name="T8" fmla="*/ 1068 w 2137"/>
                    <a:gd name="T9" fmla="*/ 0 h 1802"/>
                    <a:gd name="T10" fmla="*/ 1320 w 2137"/>
                    <a:gd name="T11" fmla="*/ 145 h 1802"/>
                    <a:gd name="T12" fmla="*/ 2025 w 2137"/>
                    <a:gd name="T13" fmla="*/ 1366 h 1802"/>
                    <a:gd name="T14" fmla="*/ 1773 w 2137"/>
                    <a:gd name="T15" fmla="*/ 1802 h 18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37" h="1802">
                      <a:moveTo>
                        <a:pt x="1773" y="1802"/>
                      </a:moveTo>
                      <a:cubicBezTo>
                        <a:pt x="363" y="1802"/>
                        <a:pt x="363" y="1802"/>
                        <a:pt x="363" y="1802"/>
                      </a:cubicBezTo>
                      <a:cubicBezTo>
                        <a:pt x="140" y="1802"/>
                        <a:pt x="0" y="1560"/>
                        <a:pt x="112" y="1366"/>
                      </a:cubicBezTo>
                      <a:cubicBezTo>
                        <a:pt x="817" y="145"/>
                        <a:pt x="817" y="145"/>
                        <a:pt x="817" y="145"/>
                      </a:cubicBezTo>
                      <a:cubicBezTo>
                        <a:pt x="873" y="48"/>
                        <a:pt x="970" y="0"/>
                        <a:pt x="1068" y="0"/>
                      </a:cubicBezTo>
                      <a:cubicBezTo>
                        <a:pt x="1166" y="0"/>
                        <a:pt x="1264" y="48"/>
                        <a:pt x="1320" y="145"/>
                      </a:cubicBezTo>
                      <a:cubicBezTo>
                        <a:pt x="2025" y="1366"/>
                        <a:pt x="2025" y="1366"/>
                        <a:pt x="2025" y="1366"/>
                      </a:cubicBezTo>
                      <a:cubicBezTo>
                        <a:pt x="2137" y="1560"/>
                        <a:pt x="1997" y="1802"/>
                        <a:pt x="1773" y="1802"/>
                      </a:cubicBez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65" name="任意多边形: 形状 64">
                  <a:extLst>
                    <a:ext uri="{FF2B5EF4-FFF2-40B4-BE49-F238E27FC236}">
                      <a16:creationId xmlns:a16="http://schemas.microsoft.com/office/drawing/2014/main" id="{6B6603DF-4BF0-4BFC-9F99-6AE495D689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01" y="4437"/>
                  <a:ext cx="3056" cy="3057"/>
                </a:xfrm>
                <a:custGeom>
                  <a:avLst/>
                  <a:gdLst>
                    <a:gd name="T0" fmla="*/ 1599 w 3199"/>
                    <a:gd name="T1" fmla="*/ 4 h 3199"/>
                    <a:gd name="T2" fmla="*/ 2220 w 3199"/>
                    <a:gd name="T3" fmla="*/ 129 h 3199"/>
                    <a:gd name="T4" fmla="*/ 2728 w 3199"/>
                    <a:gd name="T5" fmla="*/ 471 h 3199"/>
                    <a:gd name="T6" fmla="*/ 3069 w 3199"/>
                    <a:gd name="T7" fmla="*/ 978 h 3199"/>
                    <a:gd name="T8" fmla="*/ 3195 w 3199"/>
                    <a:gd name="T9" fmla="*/ 1599 h 3199"/>
                    <a:gd name="T10" fmla="*/ 3069 w 3199"/>
                    <a:gd name="T11" fmla="*/ 2220 h 3199"/>
                    <a:gd name="T12" fmla="*/ 2728 w 3199"/>
                    <a:gd name="T13" fmla="*/ 2727 h 3199"/>
                    <a:gd name="T14" fmla="*/ 2220 w 3199"/>
                    <a:gd name="T15" fmla="*/ 3069 h 3199"/>
                    <a:gd name="T16" fmla="*/ 1599 w 3199"/>
                    <a:gd name="T17" fmla="*/ 3195 h 3199"/>
                    <a:gd name="T18" fmla="*/ 978 w 3199"/>
                    <a:gd name="T19" fmla="*/ 3069 h 3199"/>
                    <a:gd name="T20" fmla="*/ 471 w 3199"/>
                    <a:gd name="T21" fmla="*/ 2727 h 3199"/>
                    <a:gd name="T22" fmla="*/ 129 w 3199"/>
                    <a:gd name="T23" fmla="*/ 2220 h 3199"/>
                    <a:gd name="T24" fmla="*/ 4 w 3199"/>
                    <a:gd name="T25" fmla="*/ 1599 h 3199"/>
                    <a:gd name="T26" fmla="*/ 129 w 3199"/>
                    <a:gd name="T27" fmla="*/ 978 h 3199"/>
                    <a:gd name="T28" fmla="*/ 471 w 3199"/>
                    <a:gd name="T29" fmla="*/ 471 h 3199"/>
                    <a:gd name="T30" fmla="*/ 978 w 3199"/>
                    <a:gd name="T31" fmla="*/ 129 h 3199"/>
                    <a:gd name="T32" fmla="*/ 1599 w 3199"/>
                    <a:gd name="T33" fmla="*/ 4 h 3199"/>
                    <a:gd name="T34" fmla="*/ 1599 w 3199"/>
                    <a:gd name="T35" fmla="*/ 0 h 3199"/>
                    <a:gd name="T36" fmla="*/ 0 w 3199"/>
                    <a:gd name="T37" fmla="*/ 1599 h 3199"/>
                    <a:gd name="T38" fmla="*/ 1599 w 3199"/>
                    <a:gd name="T39" fmla="*/ 3199 h 3199"/>
                    <a:gd name="T40" fmla="*/ 3199 w 3199"/>
                    <a:gd name="T41" fmla="*/ 1599 h 3199"/>
                    <a:gd name="T42" fmla="*/ 1599 w 3199"/>
                    <a:gd name="T43" fmla="*/ 0 h 3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99" h="3199">
                      <a:moveTo>
                        <a:pt x="1599" y="4"/>
                      </a:moveTo>
                      <a:cubicBezTo>
                        <a:pt x="1815" y="4"/>
                        <a:pt x="2024" y="46"/>
                        <a:pt x="2220" y="129"/>
                      </a:cubicBezTo>
                      <a:cubicBezTo>
                        <a:pt x="2410" y="210"/>
                        <a:pt x="2581" y="325"/>
                        <a:pt x="2728" y="471"/>
                      </a:cubicBezTo>
                      <a:cubicBezTo>
                        <a:pt x="2874" y="618"/>
                        <a:pt x="2989" y="788"/>
                        <a:pt x="3069" y="978"/>
                      </a:cubicBezTo>
                      <a:cubicBezTo>
                        <a:pt x="3153" y="1175"/>
                        <a:pt x="3195" y="1384"/>
                        <a:pt x="3195" y="1599"/>
                      </a:cubicBezTo>
                      <a:cubicBezTo>
                        <a:pt x="3195" y="1815"/>
                        <a:pt x="3153" y="2024"/>
                        <a:pt x="3069" y="2220"/>
                      </a:cubicBezTo>
                      <a:cubicBezTo>
                        <a:pt x="2989" y="2410"/>
                        <a:pt x="2874" y="2581"/>
                        <a:pt x="2728" y="2727"/>
                      </a:cubicBezTo>
                      <a:cubicBezTo>
                        <a:pt x="2581" y="2874"/>
                        <a:pt x="2410" y="2989"/>
                        <a:pt x="2220" y="3069"/>
                      </a:cubicBezTo>
                      <a:cubicBezTo>
                        <a:pt x="2024" y="3153"/>
                        <a:pt x="1815" y="3195"/>
                        <a:pt x="1599" y="3195"/>
                      </a:cubicBezTo>
                      <a:cubicBezTo>
                        <a:pt x="1384" y="3195"/>
                        <a:pt x="1175" y="3153"/>
                        <a:pt x="978" y="3069"/>
                      </a:cubicBezTo>
                      <a:cubicBezTo>
                        <a:pt x="788" y="2989"/>
                        <a:pt x="618" y="2874"/>
                        <a:pt x="471" y="2727"/>
                      </a:cubicBezTo>
                      <a:cubicBezTo>
                        <a:pt x="325" y="2581"/>
                        <a:pt x="210" y="2410"/>
                        <a:pt x="129" y="2220"/>
                      </a:cubicBezTo>
                      <a:cubicBezTo>
                        <a:pt x="46" y="2024"/>
                        <a:pt x="4" y="1815"/>
                        <a:pt x="4" y="1599"/>
                      </a:cubicBezTo>
                      <a:cubicBezTo>
                        <a:pt x="4" y="1384"/>
                        <a:pt x="46" y="1175"/>
                        <a:pt x="129" y="978"/>
                      </a:cubicBezTo>
                      <a:cubicBezTo>
                        <a:pt x="210" y="788"/>
                        <a:pt x="325" y="618"/>
                        <a:pt x="471" y="471"/>
                      </a:cubicBezTo>
                      <a:cubicBezTo>
                        <a:pt x="618" y="325"/>
                        <a:pt x="788" y="210"/>
                        <a:pt x="978" y="129"/>
                      </a:cubicBezTo>
                      <a:cubicBezTo>
                        <a:pt x="1175" y="46"/>
                        <a:pt x="1384" y="4"/>
                        <a:pt x="1599" y="4"/>
                      </a:cubicBezTo>
                      <a:moveTo>
                        <a:pt x="1599" y="0"/>
                      </a:moveTo>
                      <a:cubicBezTo>
                        <a:pt x="716" y="0"/>
                        <a:pt x="0" y="716"/>
                        <a:pt x="0" y="1599"/>
                      </a:cubicBezTo>
                      <a:cubicBezTo>
                        <a:pt x="0" y="2483"/>
                        <a:pt x="716" y="3199"/>
                        <a:pt x="1599" y="3199"/>
                      </a:cubicBezTo>
                      <a:cubicBezTo>
                        <a:pt x="2483" y="3199"/>
                        <a:pt x="3199" y="2483"/>
                        <a:pt x="3199" y="1599"/>
                      </a:cubicBezTo>
                      <a:cubicBezTo>
                        <a:pt x="3199" y="716"/>
                        <a:pt x="2483" y="0"/>
                        <a:pt x="1599" y="0"/>
                      </a:cubicBez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A4ACE47-E770-47BD-B31C-FC56151B7EB6}"/>
                </a:ext>
              </a:extLst>
            </p:cNvPr>
            <p:cNvSpPr txBox="1"/>
            <p:nvPr/>
          </p:nvSpPr>
          <p:spPr>
            <a:xfrm>
              <a:off x="731838" y="1290635"/>
              <a:ext cx="3866443" cy="461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关于</a:t>
              </a:r>
              <a:r>
                <a:rPr lang="en-US" altLang="zh-CN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LLVM</a:t>
              </a:r>
              <a:r>
                <a:rPr lang="zh-CN" altLang="en-US" sz="3000" b="1" dirty="0">
                  <a:solidFill>
                    <a:schemeClr val="accent1"/>
                  </a:solidFill>
                  <a:latin typeface="+mj-ea"/>
                  <a:ea typeface="+mj-ea"/>
                </a:rPr>
                <a:t>计算前驱状态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8281EF-8178-4380-A8E8-5672D60662B3}"/>
              </a:ext>
            </a:extLst>
          </p:cNvPr>
          <p:cNvGrpSpPr/>
          <p:nvPr/>
        </p:nvGrpSpPr>
        <p:grpSpPr>
          <a:xfrm rot="8100000">
            <a:off x="9887698" y="1049955"/>
            <a:ext cx="2327172" cy="2327712"/>
            <a:chOff x="18351500" y="3723568"/>
            <a:chExt cx="4878842" cy="4879972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11FBF39D-8D62-486E-9AB3-42815465FC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00952" y="3796591"/>
              <a:ext cx="4578350" cy="3860800"/>
            </a:xfrm>
            <a:custGeom>
              <a:avLst/>
              <a:gdLst>
                <a:gd name="T0" fmla="*/ 2025 w 2137"/>
                <a:gd name="T1" fmla="*/ 1366 h 1802"/>
                <a:gd name="T2" fmla="*/ 1320 w 2137"/>
                <a:gd name="T3" fmla="*/ 145 h 1802"/>
                <a:gd name="T4" fmla="*/ 1068 w 2137"/>
                <a:gd name="T5" fmla="*/ 0 h 1802"/>
                <a:gd name="T6" fmla="*/ 816 w 2137"/>
                <a:gd name="T7" fmla="*/ 145 h 1802"/>
                <a:gd name="T8" fmla="*/ 111 w 2137"/>
                <a:gd name="T9" fmla="*/ 1366 h 1802"/>
                <a:gd name="T10" fmla="*/ 363 w 2137"/>
                <a:gd name="T11" fmla="*/ 1802 h 1802"/>
                <a:gd name="T12" fmla="*/ 1773 w 2137"/>
                <a:gd name="T13" fmla="*/ 1802 h 1802"/>
                <a:gd name="T14" fmla="*/ 2025 w 2137"/>
                <a:gd name="T15" fmla="*/ 1366 h 1802"/>
                <a:gd name="T16" fmla="*/ 1852 w 2137"/>
                <a:gd name="T17" fmla="*/ 1557 h 1802"/>
                <a:gd name="T18" fmla="*/ 1773 w 2137"/>
                <a:gd name="T19" fmla="*/ 1602 h 1802"/>
                <a:gd name="T20" fmla="*/ 363 w 2137"/>
                <a:gd name="T21" fmla="*/ 1602 h 1802"/>
                <a:gd name="T22" fmla="*/ 285 w 2137"/>
                <a:gd name="T23" fmla="*/ 1557 h 1802"/>
                <a:gd name="T24" fmla="*/ 285 w 2137"/>
                <a:gd name="T25" fmla="*/ 1466 h 1802"/>
                <a:gd name="T26" fmla="*/ 990 w 2137"/>
                <a:gd name="T27" fmla="*/ 245 h 1802"/>
                <a:gd name="T28" fmla="*/ 1068 w 2137"/>
                <a:gd name="T29" fmla="*/ 200 h 1802"/>
                <a:gd name="T30" fmla="*/ 1147 w 2137"/>
                <a:gd name="T31" fmla="*/ 245 h 1802"/>
                <a:gd name="T32" fmla="*/ 1852 w 2137"/>
                <a:gd name="T33" fmla="*/ 1466 h 1802"/>
                <a:gd name="T34" fmla="*/ 1852 w 2137"/>
                <a:gd name="T35" fmla="*/ 1557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7" h="1802">
                  <a:moveTo>
                    <a:pt x="2025" y="1366"/>
                  </a:moveTo>
                  <a:cubicBezTo>
                    <a:pt x="1320" y="145"/>
                    <a:pt x="1320" y="145"/>
                    <a:pt x="1320" y="145"/>
                  </a:cubicBezTo>
                  <a:cubicBezTo>
                    <a:pt x="1264" y="48"/>
                    <a:pt x="1166" y="0"/>
                    <a:pt x="1068" y="0"/>
                  </a:cubicBezTo>
                  <a:cubicBezTo>
                    <a:pt x="970" y="0"/>
                    <a:pt x="872" y="48"/>
                    <a:pt x="816" y="145"/>
                  </a:cubicBezTo>
                  <a:cubicBezTo>
                    <a:pt x="111" y="1366"/>
                    <a:pt x="111" y="1366"/>
                    <a:pt x="111" y="1366"/>
                  </a:cubicBezTo>
                  <a:cubicBezTo>
                    <a:pt x="0" y="1560"/>
                    <a:pt x="139" y="1802"/>
                    <a:pt x="363" y="1802"/>
                  </a:cubicBezTo>
                  <a:cubicBezTo>
                    <a:pt x="1773" y="1802"/>
                    <a:pt x="1773" y="1802"/>
                    <a:pt x="1773" y="1802"/>
                  </a:cubicBezTo>
                  <a:cubicBezTo>
                    <a:pt x="1997" y="1802"/>
                    <a:pt x="2137" y="1560"/>
                    <a:pt x="2025" y="1366"/>
                  </a:cubicBezTo>
                  <a:close/>
                  <a:moveTo>
                    <a:pt x="1852" y="1557"/>
                  </a:moveTo>
                  <a:cubicBezTo>
                    <a:pt x="1842" y="1574"/>
                    <a:pt x="1819" y="1602"/>
                    <a:pt x="1773" y="1602"/>
                  </a:cubicBezTo>
                  <a:cubicBezTo>
                    <a:pt x="363" y="1602"/>
                    <a:pt x="363" y="1602"/>
                    <a:pt x="363" y="1602"/>
                  </a:cubicBezTo>
                  <a:cubicBezTo>
                    <a:pt x="318" y="1602"/>
                    <a:pt x="294" y="1574"/>
                    <a:pt x="285" y="1557"/>
                  </a:cubicBezTo>
                  <a:cubicBezTo>
                    <a:pt x="275" y="1540"/>
                    <a:pt x="262" y="1505"/>
                    <a:pt x="285" y="1466"/>
                  </a:cubicBezTo>
                  <a:cubicBezTo>
                    <a:pt x="990" y="245"/>
                    <a:pt x="990" y="245"/>
                    <a:pt x="990" y="245"/>
                  </a:cubicBezTo>
                  <a:cubicBezTo>
                    <a:pt x="1012" y="205"/>
                    <a:pt x="1049" y="200"/>
                    <a:pt x="1068" y="200"/>
                  </a:cubicBezTo>
                  <a:cubicBezTo>
                    <a:pt x="1088" y="200"/>
                    <a:pt x="1124" y="205"/>
                    <a:pt x="1147" y="245"/>
                  </a:cubicBezTo>
                  <a:cubicBezTo>
                    <a:pt x="1852" y="1466"/>
                    <a:pt x="1852" y="1466"/>
                    <a:pt x="1852" y="1466"/>
                  </a:cubicBezTo>
                  <a:cubicBezTo>
                    <a:pt x="1875" y="1505"/>
                    <a:pt x="1862" y="1540"/>
                    <a:pt x="1852" y="1557"/>
                  </a:cubicBezTo>
                  <a:close/>
                </a:path>
              </a:pathLst>
            </a:custGeom>
            <a:solidFill>
              <a:schemeClr val="accent2">
                <a:alpha val="74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7037A61B-B097-40F2-BEEE-01939865E2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51500" y="3723568"/>
              <a:ext cx="4878842" cy="4879972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7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7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7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7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09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09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163A5E-A838-4665-8117-3D7539E4678B}"/>
              </a:ext>
            </a:extLst>
          </p:cNvPr>
          <p:cNvGrpSpPr>
            <a:grpSpLocks noChangeAspect="1"/>
          </p:cNvGrpSpPr>
          <p:nvPr/>
        </p:nvGrpSpPr>
        <p:grpSpPr bwMode="auto">
          <a:xfrm rot="8100000">
            <a:off x="10881713" y="1283340"/>
            <a:ext cx="1284904" cy="1285324"/>
            <a:chOff x="14101" y="4437"/>
            <a:chExt cx="3056" cy="3057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7E9B2C2-E5B1-4C6D-9AC9-F4382B1E2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7" y="4475"/>
              <a:ext cx="2884" cy="2432"/>
            </a:xfrm>
            <a:custGeom>
              <a:avLst/>
              <a:gdLst>
                <a:gd name="T0" fmla="*/ 1773 w 2137"/>
                <a:gd name="T1" fmla="*/ 1802 h 1802"/>
                <a:gd name="T2" fmla="*/ 363 w 2137"/>
                <a:gd name="T3" fmla="*/ 1802 h 1802"/>
                <a:gd name="T4" fmla="*/ 112 w 2137"/>
                <a:gd name="T5" fmla="*/ 1366 h 1802"/>
                <a:gd name="T6" fmla="*/ 817 w 2137"/>
                <a:gd name="T7" fmla="*/ 145 h 1802"/>
                <a:gd name="T8" fmla="*/ 1068 w 2137"/>
                <a:gd name="T9" fmla="*/ 0 h 1802"/>
                <a:gd name="T10" fmla="*/ 1320 w 2137"/>
                <a:gd name="T11" fmla="*/ 145 h 1802"/>
                <a:gd name="T12" fmla="*/ 2025 w 2137"/>
                <a:gd name="T13" fmla="*/ 1366 h 1802"/>
                <a:gd name="T14" fmla="*/ 1773 w 2137"/>
                <a:gd name="T15" fmla="*/ 1802 h 1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7" h="1802">
                  <a:moveTo>
                    <a:pt x="1773" y="1802"/>
                  </a:moveTo>
                  <a:cubicBezTo>
                    <a:pt x="363" y="1802"/>
                    <a:pt x="363" y="1802"/>
                    <a:pt x="363" y="1802"/>
                  </a:cubicBezTo>
                  <a:cubicBezTo>
                    <a:pt x="140" y="1802"/>
                    <a:pt x="0" y="1560"/>
                    <a:pt x="112" y="1366"/>
                  </a:cubicBezTo>
                  <a:cubicBezTo>
                    <a:pt x="817" y="145"/>
                    <a:pt x="817" y="145"/>
                    <a:pt x="817" y="145"/>
                  </a:cubicBezTo>
                  <a:cubicBezTo>
                    <a:pt x="873" y="48"/>
                    <a:pt x="970" y="0"/>
                    <a:pt x="1068" y="0"/>
                  </a:cubicBezTo>
                  <a:cubicBezTo>
                    <a:pt x="1166" y="0"/>
                    <a:pt x="1264" y="48"/>
                    <a:pt x="1320" y="145"/>
                  </a:cubicBezTo>
                  <a:cubicBezTo>
                    <a:pt x="2025" y="1366"/>
                    <a:pt x="2025" y="1366"/>
                    <a:pt x="2025" y="1366"/>
                  </a:cubicBezTo>
                  <a:cubicBezTo>
                    <a:pt x="2137" y="1560"/>
                    <a:pt x="1997" y="1802"/>
                    <a:pt x="1773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E7BD0CA6-57F4-4BEC-9576-2F8614BB3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01" y="4437"/>
              <a:ext cx="3056" cy="3057"/>
            </a:xfrm>
            <a:custGeom>
              <a:avLst/>
              <a:gdLst>
                <a:gd name="T0" fmla="*/ 1599 w 3199"/>
                <a:gd name="T1" fmla="*/ 4 h 3199"/>
                <a:gd name="T2" fmla="*/ 2220 w 3199"/>
                <a:gd name="T3" fmla="*/ 129 h 3199"/>
                <a:gd name="T4" fmla="*/ 2728 w 3199"/>
                <a:gd name="T5" fmla="*/ 471 h 3199"/>
                <a:gd name="T6" fmla="*/ 3069 w 3199"/>
                <a:gd name="T7" fmla="*/ 978 h 3199"/>
                <a:gd name="T8" fmla="*/ 3195 w 3199"/>
                <a:gd name="T9" fmla="*/ 1599 h 3199"/>
                <a:gd name="T10" fmla="*/ 3069 w 3199"/>
                <a:gd name="T11" fmla="*/ 2220 h 3199"/>
                <a:gd name="T12" fmla="*/ 2728 w 3199"/>
                <a:gd name="T13" fmla="*/ 2727 h 3199"/>
                <a:gd name="T14" fmla="*/ 2220 w 3199"/>
                <a:gd name="T15" fmla="*/ 3069 h 3199"/>
                <a:gd name="T16" fmla="*/ 1599 w 3199"/>
                <a:gd name="T17" fmla="*/ 3195 h 3199"/>
                <a:gd name="T18" fmla="*/ 978 w 3199"/>
                <a:gd name="T19" fmla="*/ 3069 h 3199"/>
                <a:gd name="T20" fmla="*/ 471 w 3199"/>
                <a:gd name="T21" fmla="*/ 2727 h 3199"/>
                <a:gd name="T22" fmla="*/ 129 w 3199"/>
                <a:gd name="T23" fmla="*/ 2220 h 3199"/>
                <a:gd name="T24" fmla="*/ 4 w 3199"/>
                <a:gd name="T25" fmla="*/ 1599 h 3199"/>
                <a:gd name="T26" fmla="*/ 129 w 3199"/>
                <a:gd name="T27" fmla="*/ 978 h 3199"/>
                <a:gd name="T28" fmla="*/ 471 w 3199"/>
                <a:gd name="T29" fmla="*/ 471 h 3199"/>
                <a:gd name="T30" fmla="*/ 978 w 3199"/>
                <a:gd name="T31" fmla="*/ 129 h 3199"/>
                <a:gd name="T32" fmla="*/ 1599 w 3199"/>
                <a:gd name="T33" fmla="*/ 4 h 3199"/>
                <a:gd name="T34" fmla="*/ 1599 w 3199"/>
                <a:gd name="T35" fmla="*/ 0 h 3199"/>
                <a:gd name="T36" fmla="*/ 0 w 3199"/>
                <a:gd name="T37" fmla="*/ 1599 h 3199"/>
                <a:gd name="T38" fmla="*/ 1599 w 3199"/>
                <a:gd name="T39" fmla="*/ 3199 h 3199"/>
                <a:gd name="T40" fmla="*/ 3199 w 3199"/>
                <a:gd name="T41" fmla="*/ 1599 h 3199"/>
                <a:gd name="T42" fmla="*/ 1599 w 3199"/>
                <a:gd name="T43" fmla="*/ 0 h 3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99" h="3199">
                  <a:moveTo>
                    <a:pt x="1599" y="4"/>
                  </a:moveTo>
                  <a:cubicBezTo>
                    <a:pt x="1815" y="4"/>
                    <a:pt x="2024" y="46"/>
                    <a:pt x="2220" y="129"/>
                  </a:cubicBezTo>
                  <a:cubicBezTo>
                    <a:pt x="2410" y="210"/>
                    <a:pt x="2581" y="325"/>
                    <a:pt x="2728" y="471"/>
                  </a:cubicBezTo>
                  <a:cubicBezTo>
                    <a:pt x="2874" y="618"/>
                    <a:pt x="2989" y="788"/>
                    <a:pt x="3069" y="978"/>
                  </a:cubicBezTo>
                  <a:cubicBezTo>
                    <a:pt x="3153" y="1175"/>
                    <a:pt x="3195" y="1384"/>
                    <a:pt x="3195" y="1599"/>
                  </a:cubicBezTo>
                  <a:cubicBezTo>
                    <a:pt x="3195" y="1815"/>
                    <a:pt x="3153" y="2024"/>
                    <a:pt x="3069" y="2220"/>
                  </a:cubicBezTo>
                  <a:cubicBezTo>
                    <a:pt x="2989" y="2410"/>
                    <a:pt x="2874" y="2581"/>
                    <a:pt x="2728" y="2727"/>
                  </a:cubicBezTo>
                  <a:cubicBezTo>
                    <a:pt x="2581" y="2874"/>
                    <a:pt x="2410" y="2989"/>
                    <a:pt x="2220" y="3069"/>
                  </a:cubicBezTo>
                  <a:cubicBezTo>
                    <a:pt x="2024" y="3153"/>
                    <a:pt x="1815" y="3195"/>
                    <a:pt x="1599" y="3195"/>
                  </a:cubicBezTo>
                  <a:cubicBezTo>
                    <a:pt x="1384" y="3195"/>
                    <a:pt x="1175" y="3153"/>
                    <a:pt x="978" y="3069"/>
                  </a:cubicBezTo>
                  <a:cubicBezTo>
                    <a:pt x="788" y="2989"/>
                    <a:pt x="618" y="2874"/>
                    <a:pt x="471" y="2727"/>
                  </a:cubicBezTo>
                  <a:cubicBezTo>
                    <a:pt x="325" y="2581"/>
                    <a:pt x="210" y="2410"/>
                    <a:pt x="129" y="2220"/>
                  </a:cubicBezTo>
                  <a:cubicBezTo>
                    <a:pt x="46" y="2024"/>
                    <a:pt x="4" y="1815"/>
                    <a:pt x="4" y="1599"/>
                  </a:cubicBezTo>
                  <a:cubicBezTo>
                    <a:pt x="4" y="1384"/>
                    <a:pt x="46" y="1175"/>
                    <a:pt x="129" y="978"/>
                  </a:cubicBezTo>
                  <a:cubicBezTo>
                    <a:pt x="210" y="788"/>
                    <a:pt x="325" y="618"/>
                    <a:pt x="471" y="471"/>
                  </a:cubicBezTo>
                  <a:cubicBezTo>
                    <a:pt x="618" y="325"/>
                    <a:pt x="788" y="210"/>
                    <a:pt x="978" y="129"/>
                  </a:cubicBezTo>
                  <a:cubicBezTo>
                    <a:pt x="1175" y="46"/>
                    <a:pt x="1384" y="4"/>
                    <a:pt x="1599" y="4"/>
                  </a:cubicBezTo>
                  <a:moveTo>
                    <a:pt x="1599" y="0"/>
                  </a:moveTo>
                  <a:cubicBezTo>
                    <a:pt x="716" y="0"/>
                    <a:pt x="0" y="716"/>
                    <a:pt x="0" y="1599"/>
                  </a:cubicBezTo>
                  <a:cubicBezTo>
                    <a:pt x="0" y="2483"/>
                    <a:pt x="716" y="3199"/>
                    <a:pt x="1599" y="3199"/>
                  </a:cubicBezTo>
                  <a:cubicBezTo>
                    <a:pt x="2483" y="3199"/>
                    <a:pt x="3199" y="2483"/>
                    <a:pt x="3199" y="1599"/>
                  </a:cubicBezTo>
                  <a:cubicBezTo>
                    <a:pt x="3199" y="716"/>
                    <a:pt x="2483" y="0"/>
                    <a:pt x="1599" y="0"/>
                  </a:cubicBez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7026371-7EF8-7B56-64EE-4B1C6C558069}"/>
              </a:ext>
            </a:extLst>
          </p:cNvPr>
          <p:cNvSpPr/>
          <p:nvPr/>
        </p:nvSpPr>
        <p:spPr>
          <a:xfrm>
            <a:off x="1265713" y="1161199"/>
            <a:ext cx="6656098" cy="683835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        在程序分析和验证中，计算前驱状态是指对于每个程序状态，计算其在程序控制流图中的前驱状态集合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5571196-5BF8-22A0-7493-D5E6A126C899}"/>
              </a:ext>
            </a:extLst>
          </p:cNvPr>
          <p:cNvSpPr/>
          <p:nvPr/>
        </p:nvSpPr>
        <p:spPr>
          <a:xfrm>
            <a:off x="1265713" y="2018871"/>
            <a:ext cx="6656098" cy="683835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获取函数入口基本块：使用</a:t>
            </a:r>
            <a:r>
              <a:rPr lang="en-US" altLang="zh-CN" dirty="0">
                <a:solidFill>
                  <a:schemeClr val="accent1"/>
                </a:solidFill>
              </a:rPr>
              <a:t>LLVM</a:t>
            </a:r>
            <a:r>
              <a:rPr lang="zh-CN" altLang="en-US" dirty="0">
                <a:solidFill>
                  <a:schemeClr val="accent1"/>
                </a:solidFill>
              </a:rPr>
              <a:t>提供的</a:t>
            </a:r>
            <a:r>
              <a:rPr lang="en-US" altLang="zh-CN" dirty="0">
                <a:solidFill>
                  <a:schemeClr val="accent1"/>
                </a:solidFill>
              </a:rPr>
              <a:t>API</a:t>
            </a:r>
            <a:r>
              <a:rPr lang="zh-CN" altLang="en-US" dirty="0">
                <a:solidFill>
                  <a:schemeClr val="accent1"/>
                </a:solidFill>
              </a:rPr>
              <a:t>获取函数的入口基本块，例如使用</a:t>
            </a:r>
            <a:r>
              <a:rPr lang="en-US" altLang="zh-CN" dirty="0" err="1">
                <a:solidFill>
                  <a:schemeClr val="accent1"/>
                </a:solidFill>
              </a:rPr>
              <a:t>getEntryBlock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方法获取函数入口基本块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86F8F3C-767A-B7EB-076F-66AEAAC3DC32}"/>
              </a:ext>
            </a:extLst>
          </p:cNvPr>
          <p:cNvSpPr/>
          <p:nvPr/>
        </p:nvSpPr>
        <p:spPr>
          <a:xfrm>
            <a:off x="1265713" y="2882654"/>
            <a:ext cx="6656098" cy="976908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遍历基本块：使用</a:t>
            </a:r>
            <a:r>
              <a:rPr lang="en-US" altLang="zh-CN" dirty="0"/>
              <a:t>LLVM</a:t>
            </a:r>
            <a:r>
              <a:rPr lang="zh-CN" altLang="en-US" dirty="0"/>
              <a:t>提供的</a:t>
            </a:r>
            <a:r>
              <a:rPr lang="en-US" altLang="zh-CN" dirty="0"/>
              <a:t>API</a:t>
            </a:r>
            <a:r>
              <a:rPr lang="zh-CN" altLang="en-US" dirty="0"/>
              <a:t>遍历函数中的基本块，例如使用</a:t>
            </a:r>
            <a:r>
              <a:rPr lang="en-US" altLang="zh-CN" dirty="0" err="1"/>
              <a:t>getBasicBlockList</a:t>
            </a:r>
            <a:r>
              <a:rPr lang="en-US" altLang="zh-CN" dirty="0"/>
              <a:t>()</a:t>
            </a:r>
            <a:r>
              <a:rPr lang="zh-CN" altLang="en-US" dirty="0"/>
              <a:t>方法获取基本块列表，然后使用迭代器遍历基本块。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53F95B-EF3B-99FC-E46F-575DED2BBE69}"/>
              </a:ext>
            </a:extLst>
          </p:cNvPr>
          <p:cNvSpPr/>
          <p:nvPr/>
        </p:nvSpPr>
        <p:spPr>
          <a:xfrm>
            <a:off x="1265713" y="4039510"/>
            <a:ext cx="6656098" cy="1269980"/>
          </a:xfrm>
          <a:prstGeom prst="roundRect">
            <a:avLst>
              <a:gd name="adj" fmla="val 10843"/>
            </a:avLst>
          </a:prstGeom>
          <a:gradFill flip="none" rotWithShape="1">
            <a:gsLst>
              <a:gs pos="0">
                <a:schemeClr val="accent3">
                  <a:lumMod val="30000"/>
                  <a:lumOff val="7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计算前驱状态：对于每个基本块，使用</a:t>
            </a:r>
            <a:r>
              <a:rPr lang="en-US" altLang="zh-CN" dirty="0">
                <a:solidFill>
                  <a:schemeClr val="accent1"/>
                </a:solidFill>
              </a:rPr>
              <a:t>LLVM</a:t>
            </a:r>
            <a:r>
              <a:rPr lang="zh-CN" altLang="en-US" dirty="0">
                <a:solidFill>
                  <a:schemeClr val="accent1"/>
                </a:solidFill>
              </a:rPr>
              <a:t>提供的</a:t>
            </a:r>
            <a:r>
              <a:rPr lang="en-US" altLang="zh-CN" dirty="0">
                <a:solidFill>
                  <a:schemeClr val="accent1"/>
                </a:solidFill>
              </a:rPr>
              <a:t>API</a:t>
            </a:r>
            <a:r>
              <a:rPr lang="zh-CN" altLang="en-US" dirty="0">
                <a:solidFill>
                  <a:schemeClr val="accent1"/>
                </a:solidFill>
              </a:rPr>
              <a:t>获取其前驱基本块，例如使用</a:t>
            </a:r>
            <a:r>
              <a:rPr lang="en-US" altLang="zh-CN" dirty="0" err="1">
                <a:solidFill>
                  <a:schemeClr val="accent1"/>
                </a:solidFill>
              </a:rPr>
              <a:t>getSinglePredecessor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方法获取单个前驱基本块，或者使用</a:t>
            </a:r>
            <a:r>
              <a:rPr lang="en-US" altLang="zh-CN" dirty="0" err="1">
                <a:solidFill>
                  <a:schemeClr val="accent1"/>
                </a:solidFill>
              </a:rPr>
              <a:t>getPredecessors</a:t>
            </a:r>
            <a:r>
              <a:rPr lang="en-US" altLang="zh-CN" dirty="0">
                <a:solidFill>
                  <a:schemeClr val="accent1"/>
                </a:solidFill>
              </a:rPr>
              <a:t>()</a:t>
            </a:r>
            <a:r>
              <a:rPr lang="zh-CN" altLang="en-US" dirty="0">
                <a:solidFill>
                  <a:schemeClr val="accent1"/>
                </a:solidFill>
              </a:rPr>
              <a:t>方法获取所有前驱基本块。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89D85F2-B744-08C1-ECD2-381E5656533B}"/>
              </a:ext>
            </a:extLst>
          </p:cNvPr>
          <p:cNvSpPr/>
          <p:nvPr/>
        </p:nvSpPr>
        <p:spPr>
          <a:xfrm>
            <a:off x="1265713" y="5489438"/>
            <a:ext cx="6656098" cy="683835"/>
          </a:xfrm>
          <a:prstGeom prst="roundRect">
            <a:avLst>
              <a:gd name="adj" fmla="val 10843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dirty="0"/>
              <a:t>合并前驱状态：对于每个基本块，将其前驱基本块的状态合并为当前基本块的前驱状态集合，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8979A9-26F8-8CA6-C3E7-D8B3F94C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33" y="4153518"/>
            <a:ext cx="115268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6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5" grpId="0" animBg="1"/>
      <p:bldP spid="4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55f52171-deb4-4d87-9864-47bd9ea656bf&quot;,&quot;Name&quot;:&quot;2&quot;,&quot;Kind&quot;:&quot;Custom&quot;,&quot;OldGuidesSetting&quot;:{&quot;HeaderHeight&quot;:0.0,&quot;FooterHeight&quot;:0.0,&quot;SideMargin&quot;:6.0,&quot;TopMargin&quot;:4.0,&quot;BottomMargin&quot;:8.0,&quot;IntervalMargin&quot;:0.0}}"/>
</p:tagLst>
</file>

<file path=ppt/theme/theme1.xml><?xml version="1.0" encoding="utf-8"?>
<a:theme xmlns:a="http://schemas.openxmlformats.org/drawingml/2006/main" name="主题1">
  <a:themeElements>
    <a:clrScheme name="蓝紫渐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50A1"/>
      </a:accent1>
      <a:accent2>
        <a:srgbClr val="8891C8"/>
      </a:accent2>
      <a:accent3>
        <a:srgbClr val="B8D6EE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1" id="{2B54C7FC-80FA-4268-B1AB-7A4718C2F40B}" vid="{49D17BBD-BC41-4722-83BC-2CAB04E0C7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6900</TotalTime>
  <Words>918</Words>
  <Application>Microsoft Office PowerPoint</Application>
  <PresentationFormat>宽屏</PresentationFormat>
  <Paragraphs>78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Microsoft YaHei Light</vt:lpstr>
      <vt:lpstr>等线</vt:lpstr>
      <vt:lpstr>Microsoft YaHei</vt:lpstr>
      <vt:lpstr>Arial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滚筒洗衣机, WeChat:cooljyh</dc:creator>
  <cp:lastModifiedBy>家恒 周</cp:lastModifiedBy>
  <cp:revision>131</cp:revision>
  <dcterms:created xsi:type="dcterms:W3CDTF">2022-03-15T01:56:04Z</dcterms:created>
  <dcterms:modified xsi:type="dcterms:W3CDTF">2024-03-06T14:48:13Z</dcterms:modified>
</cp:coreProperties>
</file>