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Old Standard TT"/>
      <p:regular r:id="rId25"/>
      <p:bold r:id="rId26"/>
      <p: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ldStandardTT-bold.fntdata"/><Relationship Id="rId25" Type="http://schemas.openxmlformats.org/officeDocument/2006/relationships/font" Target="fonts/OldStandardTT-regular.fntdata"/><Relationship Id="rId27" Type="http://schemas.openxmlformats.org/officeDocument/2006/relationships/font" Target="fonts/OldStandardT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dd3f93f8e2_0_1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dd3f93f8e2_0_1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dd3f93f8e2_0_16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dd3f93f8e2_0_16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dd3f93f8e2_0_16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dd3f93f8e2_0_16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dd3f93f8e2_0_16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dd3f93f8e2_0_16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dd3f93f8e2_0_16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dd3f93f8e2_0_16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dd3f93f8e2_0_16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dd3f93f8e2_0_16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dd3f93f8e2_0_16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dd3f93f8e2_0_16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dd3f93f8e2_0_1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dd3f93f8e2_0_16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dd3f93f8e2_0_16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dd3f93f8e2_0_16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dd3f93f8e2_0_16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2dd3f93f8e2_0_16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dd3f93f8e2_0_1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dd3f93f8e2_0_1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dd3f93f8e2_0_1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dd3f93f8e2_0_1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dd3f93f8e2_0_15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dd3f93f8e2_0_1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dd3f93f8e2_0_1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dd3f93f8e2_0_1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dd3f93f8e2_0_16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dd3f93f8e2_0_16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dd3f93f8e2_0_1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dd3f93f8e2_0_1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dd3f93f8e2_0_16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dd3f93f8e2_0_16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dd3f93f8e2_0_16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dd3f93f8e2_0_16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www.hindawi.com/journals/wcmc/2022/6476274/" TargetMode="External"/><Relationship Id="rId4" Type="http://schemas.openxmlformats.org/officeDocument/2006/relationships/hyperlink" Target="https://digitalprivacy.ieee.org/publications/topics/what-is-zero-trust-architecture" TargetMode="External"/><Relationship Id="rId11" Type="http://schemas.openxmlformats.org/officeDocument/2006/relationships/hyperlink" Target="https://www.cisecurity.org/" TargetMode="External"/><Relationship Id="rId10" Type="http://schemas.openxmlformats.org/officeDocument/2006/relationships/hyperlink" Target="https://www.sans.org/webcasts/zero-trust-architecture-108795/" TargetMode="External"/><Relationship Id="rId12" Type="http://schemas.openxmlformats.org/officeDocument/2006/relationships/hyperlink" Target="https://www.zscaler.com/platform/zero-trust-exchange" TargetMode="External"/><Relationship Id="rId9" Type="http://schemas.openxmlformats.org/officeDocument/2006/relationships/hyperlink" Target="https://www.paloaltonetworks.com/zero-trust" TargetMode="External"/><Relationship Id="rId5" Type="http://schemas.openxmlformats.org/officeDocument/2006/relationships/hyperlink" Target="https://www.forrester.com/zero-trust/" TargetMode="External"/><Relationship Id="rId6" Type="http://schemas.openxmlformats.org/officeDocument/2006/relationships/hyperlink" Target="https://insights.sei.cmu.edu/library/zero-trust-collection/" TargetMode="External"/><Relationship Id="rId7" Type="http://schemas.openxmlformats.org/officeDocument/2006/relationships/hyperlink" Target="https://link.springer.com/chapter/10.1007/978-3-031-09640-2_7" TargetMode="External"/><Relationship Id="rId8" Type="http://schemas.openxmlformats.org/officeDocument/2006/relationships/hyperlink" Target="https://www.portnox.com/cybersecurity-101/zero-trust-implementati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The challenge of implementing zero trust model for network security</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rPr lang="en"/>
              <a:t>By: Armani Wooden</a:t>
            </a:r>
            <a:endParaRPr/>
          </a:p>
          <a:p>
            <a:pPr indent="0" lvl="0" marL="0" rtl="0" algn="l">
              <a:spcBef>
                <a:spcPts val="0"/>
              </a:spcBef>
              <a:spcAft>
                <a:spcPts val="0"/>
              </a:spcAft>
              <a:buNone/>
            </a:pPr>
            <a:r>
              <a:rPr lang="en"/>
              <a:t>Bowie State University</a:t>
            </a:r>
            <a:endParaRPr/>
          </a:p>
          <a:p>
            <a:pPr indent="0" lvl="0" marL="0" rtl="0" algn="l">
              <a:spcBef>
                <a:spcPts val="0"/>
              </a:spcBef>
              <a:spcAft>
                <a:spcPts val="0"/>
              </a:spcAft>
              <a:buNone/>
            </a:pPr>
            <a:r>
              <a:rPr lang="en"/>
              <a:t>CTEC 402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Purpose of Research</a:t>
            </a:r>
            <a:endParaRPr/>
          </a:p>
        </p:txBody>
      </p:sp>
      <p:sp>
        <p:nvSpPr>
          <p:cNvPr id="110" name="Google Shape;110;p22"/>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81000" lvl="0" marL="457200" rtl="0" algn="l">
              <a:lnSpc>
                <a:spcPct val="150000"/>
              </a:lnSpc>
              <a:spcBef>
                <a:spcPts val="1000"/>
              </a:spcBef>
              <a:spcAft>
                <a:spcPts val="0"/>
              </a:spcAft>
              <a:buSzPts val="2400"/>
              <a:buChar char="❖"/>
            </a:pPr>
            <a:r>
              <a:rPr lang="en"/>
              <a:t>Zero Trust implementation research extends beyond simply validating its effectiveness. By discovering best practices for various network environments, remote workforce security, and economic integration with pre-existing infrastructure, it seeks to close the gap in knowledge between theory and practice. In conclusion, the research sets best practices and standards, enabling institutions to convert the promise of Zero Trust into practical security measures.</a:t>
            </a:r>
            <a:endParaRPr/>
          </a:p>
          <a:p>
            <a:pPr indent="0" lvl="0" marL="0" rtl="0" algn="l">
              <a:spcBef>
                <a:spcPts val="10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Case Studies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64800"/>
            <a:ext cx="8520600" cy="613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Case Studies</a:t>
            </a:r>
            <a:endParaRPr/>
          </a:p>
        </p:txBody>
      </p:sp>
      <p:sp>
        <p:nvSpPr>
          <p:cNvPr id="121" name="Google Shape;121;p24"/>
          <p:cNvSpPr txBox="1"/>
          <p:nvPr>
            <p:ph idx="1" type="body"/>
          </p:nvPr>
        </p:nvSpPr>
        <p:spPr>
          <a:xfrm>
            <a:off x="311700" y="1155350"/>
            <a:ext cx="8520600" cy="34035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1000"/>
              </a:spcBef>
              <a:spcAft>
                <a:spcPts val="0"/>
              </a:spcAft>
              <a:buSzPts val="1600"/>
              <a:buChar char="❖"/>
            </a:pPr>
            <a:r>
              <a:rPr lang="en" sz="1600"/>
              <a:t>Implementing Zero Trust can be challenging, as shown by Reliance Industries and Cimpress. The enormous corporation Reliance found incorporating Zero Trust into its antiquated apps challenging because they needed more contemporary security capabilities. They overcome this by prioritizing web-enabled legacy systems and gradually transferring applications to reduce downtime. </a:t>
            </a:r>
            <a:endParaRPr sz="1600"/>
          </a:p>
          <a:p>
            <a:pPr indent="-330200" lvl="0" marL="457200" rtl="0" algn="l">
              <a:lnSpc>
                <a:spcPct val="115000"/>
              </a:lnSpc>
              <a:spcBef>
                <a:spcPts val="1000"/>
              </a:spcBef>
              <a:spcAft>
                <a:spcPts val="0"/>
              </a:spcAft>
              <a:buSzPts val="1600"/>
              <a:buChar char="❖"/>
            </a:pPr>
            <a:r>
              <a:rPr lang="en" sz="1600"/>
              <a:t>Cimpress required solutions that operated in all environments due to their heterogeneous cloud and on-premise infrastructure. They did this by emphasizing tools independent of the cloud and ensuring that their network's security standards are uniform. These scenarios demonstrate the difficulties of implementing various deployment strategies and old systems. Still, they also show the advantages of taking a systematic, phased approach and prioritizing cloud-agnostic solutions for a more consistent security posture.</a:t>
            </a:r>
            <a:endParaRPr b="1" sz="1600"/>
          </a:p>
          <a:p>
            <a:pPr indent="0" lvl="0" marL="457200" rtl="0" algn="l">
              <a:spcBef>
                <a:spcPts val="1000"/>
              </a:spcBef>
              <a:spcAft>
                <a:spcPts val="1200"/>
              </a:spcAft>
              <a:buSzPts val="935"/>
              <a:buNone/>
            </a:pPr>
            <a:r>
              <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Methodologies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Methodologies/Research Methods</a:t>
            </a:r>
            <a:endParaRPr/>
          </a:p>
        </p:txBody>
      </p:sp>
      <p:sp>
        <p:nvSpPr>
          <p:cNvPr id="132" name="Google Shape;132;p26"/>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lnSpc>
                <a:spcPct val="200000"/>
              </a:lnSpc>
              <a:spcBef>
                <a:spcPts val="1200"/>
              </a:spcBef>
              <a:spcAft>
                <a:spcPts val="0"/>
              </a:spcAft>
              <a:buClr>
                <a:schemeClr val="dk1"/>
              </a:buClr>
              <a:buSzPts val="770"/>
              <a:buFont typeface="Arial"/>
              <a:buNone/>
            </a:pPr>
            <a:r>
              <a:rPr b="1" lang="en" sz="939"/>
              <a:t>Phase 1: Literature Review</a:t>
            </a:r>
            <a:endParaRPr b="1" sz="939"/>
          </a:p>
          <a:p>
            <a:pPr indent="-288290" lvl="0" marL="457200" rtl="0" algn="l">
              <a:lnSpc>
                <a:spcPct val="200000"/>
              </a:lnSpc>
              <a:spcBef>
                <a:spcPts val="1200"/>
              </a:spcBef>
              <a:spcAft>
                <a:spcPts val="0"/>
              </a:spcAft>
              <a:buSzPts val="940"/>
              <a:buChar char="●"/>
            </a:pPr>
            <a:r>
              <a:rPr lang="en" sz="939"/>
              <a:t>Conduct a comprehensive review of existing academic literature, industry reports, and white papers on Zero Trust security models and their implementation challenges.</a:t>
            </a:r>
            <a:endParaRPr sz="939"/>
          </a:p>
          <a:p>
            <a:pPr indent="-288290" lvl="0" marL="457200" rtl="0" algn="l">
              <a:lnSpc>
                <a:spcPct val="200000"/>
              </a:lnSpc>
              <a:spcBef>
                <a:spcPts val="0"/>
              </a:spcBef>
              <a:spcAft>
                <a:spcPts val="0"/>
              </a:spcAft>
              <a:buSzPts val="940"/>
              <a:buChar char="●"/>
            </a:pPr>
            <a:r>
              <a:rPr lang="en" sz="939"/>
              <a:t>Analyze the core principles of Zero Trust and identify the key areas where implementation complexities arise.</a:t>
            </a:r>
            <a:endParaRPr sz="939"/>
          </a:p>
          <a:p>
            <a:pPr indent="-288290" lvl="0" marL="457200" rtl="0" algn="l">
              <a:lnSpc>
                <a:spcPct val="200000"/>
              </a:lnSpc>
              <a:spcBef>
                <a:spcPts val="0"/>
              </a:spcBef>
              <a:spcAft>
                <a:spcPts val="0"/>
              </a:spcAft>
              <a:buSzPts val="940"/>
              <a:buChar char="●"/>
            </a:pPr>
            <a:r>
              <a:rPr lang="en" sz="939"/>
              <a:t>This phase establishes a solid theoretical foundation and identifies potential research gaps.</a:t>
            </a:r>
            <a:endParaRPr sz="939"/>
          </a:p>
          <a:p>
            <a:pPr indent="0" lvl="0" marL="0" rtl="0" algn="l">
              <a:lnSpc>
                <a:spcPct val="200000"/>
              </a:lnSpc>
              <a:spcBef>
                <a:spcPts val="1200"/>
              </a:spcBef>
              <a:spcAft>
                <a:spcPts val="0"/>
              </a:spcAft>
              <a:buClr>
                <a:schemeClr val="dk1"/>
              </a:buClr>
              <a:buSzPts val="770"/>
              <a:buFont typeface="Arial"/>
              <a:buNone/>
            </a:pPr>
            <a:r>
              <a:rPr b="1" lang="en" sz="939"/>
              <a:t>Phase 2: Quantitative Survey</a:t>
            </a:r>
            <a:endParaRPr b="1" sz="939"/>
          </a:p>
          <a:p>
            <a:pPr indent="-288290" lvl="0" marL="457200" rtl="0" algn="l">
              <a:lnSpc>
                <a:spcPct val="200000"/>
              </a:lnSpc>
              <a:spcBef>
                <a:spcPts val="1200"/>
              </a:spcBef>
              <a:spcAft>
                <a:spcPts val="0"/>
              </a:spcAft>
              <a:buSzPts val="940"/>
              <a:buChar char="●"/>
            </a:pPr>
            <a:r>
              <a:rPr lang="en" sz="939"/>
              <a:t>Develop a structured online survey targeting IT professionals and security practitioners across various industries.</a:t>
            </a:r>
            <a:endParaRPr sz="939"/>
          </a:p>
          <a:p>
            <a:pPr indent="-288290" lvl="1" marL="914400" rtl="0" algn="l">
              <a:lnSpc>
                <a:spcPct val="200000"/>
              </a:lnSpc>
              <a:spcBef>
                <a:spcPts val="0"/>
              </a:spcBef>
              <a:spcAft>
                <a:spcPts val="0"/>
              </a:spcAft>
              <a:buSzPts val="940"/>
              <a:buChar char="●"/>
            </a:pPr>
            <a:r>
              <a:rPr lang="en" sz="939"/>
              <a:t>The survey will gather data on The experience level of respondents with Zero Trust implementation.</a:t>
            </a:r>
            <a:endParaRPr sz="939"/>
          </a:p>
          <a:p>
            <a:pPr indent="-288290" lvl="1" marL="914400" rtl="0" algn="l">
              <a:lnSpc>
                <a:spcPct val="200000"/>
              </a:lnSpc>
              <a:spcBef>
                <a:spcPts val="0"/>
              </a:spcBef>
              <a:spcAft>
                <a:spcPts val="0"/>
              </a:spcAft>
              <a:buSzPts val="940"/>
              <a:buChar char="●"/>
            </a:pPr>
            <a:r>
              <a:rPr lang="en" sz="939"/>
              <a:t>The specific challenges encountered during implementation (e.g., user access management, legacy system integration, cost concerns).</a:t>
            </a:r>
            <a:endParaRPr sz="939"/>
          </a:p>
          <a:p>
            <a:pPr indent="-288290" lvl="1" marL="914400" rtl="0" algn="l">
              <a:lnSpc>
                <a:spcPct val="200000"/>
              </a:lnSpc>
              <a:spcBef>
                <a:spcPts val="0"/>
              </a:spcBef>
              <a:spcAft>
                <a:spcPts val="0"/>
              </a:spcAft>
              <a:buSzPts val="940"/>
              <a:buChar char="●"/>
            </a:pPr>
            <a:r>
              <a:rPr lang="en" sz="939"/>
              <a:t>The perceived effectiveness of different strategies for overcoming these challenges.</a:t>
            </a:r>
            <a:endParaRPr sz="939"/>
          </a:p>
          <a:p>
            <a:pPr indent="0" lvl="0" marL="0" rtl="0" algn="l">
              <a:spcBef>
                <a:spcPts val="1200"/>
              </a:spcBef>
              <a:spcAft>
                <a:spcPts val="1200"/>
              </a:spcAft>
              <a:buSzPts val="770"/>
              <a:buNone/>
            </a:pPr>
            <a:r>
              <a:t/>
            </a:r>
            <a:endParaRPr sz="126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Methodologies</a:t>
            </a:r>
            <a:r>
              <a:rPr lang="en"/>
              <a:t> cont..</a:t>
            </a:r>
            <a:endParaRPr/>
          </a:p>
        </p:txBody>
      </p:sp>
      <p:sp>
        <p:nvSpPr>
          <p:cNvPr id="138" name="Google Shape;138;p27"/>
          <p:cNvSpPr txBox="1"/>
          <p:nvPr>
            <p:ph idx="1" type="body"/>
          </p:nvPr>
        </p:nvSpPr>
        <p:spPr>
          <a:xfrm>
            <a:off x="0" y="1003725"/>
            <a:ext cx="7218300" cy="3825000"/>
          </a:xfrm>
          <a:prstGeom prst="rect">
            <a:avLst/>
          </a:prstGeom>
        </p:spPr>
        <p:txBody>
          <a:bodyPr anchorCtr="0" anchor="t" bIns="91425" lIns="91425" spcFirstLastPara="1" rIns="91425" wrap="square" tIns="91425">
            <a:noAutofit/>
          </a:bodyPr>
          <a:lstStyle/>
          <a:p>
            <a:pPr indent="0" lvl="0" marL="0" rtl="0" algn="l">
              <a:lnSpc>
                <a:spcPct val="200000"/>
              </a:lnSpc>
              <a:spcBef>
                <a:spcPts val="1200"/>
              </a:spcBef>
              <a:spcAft>
                <a:spcPts val="0"/>
              </a:spcAft>
              <a:buClr>
                <a:schemeClr val="dk1"/>
              </a:buClr>
              <a:buSzPts val="688"/>
              <a:buFont typeface="Arial"/>
              <a:buNone/>
            </a:pPr>
            <a:r>
              <a:rPr b="1" lang="en" sz="850"/>
              <a:t>Phase 3: Qualitative Interviews</a:t>
            </a:r>
            <a:endParaRPr b="1" sz="850"/>
          </a:p>
          <a:p>
            <a:pPr indent="-282575" lvl="0" marL="457200" rtl="0" algn="l">
              <a:lnSpc>
                <a:spcPct val="200000"/>
              </a:lnSpc>
              <a:spcBef>
                <a:spcPts val="1200"/>
              </a:spcBef>
              <a:spcAft>
                <a:spcPts val="0"/>
              </a:spcAft>
              <a:buSzPts val="850"/>
              <a:buChar char="●"/>
            </a:pPr>
            <a:r>
              <a:rPr lang="en" sz="850"/>
              <a:t>Conduct semi-structured interviews with a smaller group of IT security professionals with experience implementing Zero Trust models in their organizations.</a:t>
            </a:r>
            <a:endParaRPr sz="850"/>
          </a:p>
          <a:p>
            <a:pPr indent="-282575" lvl="1" marL="914400" rtl="0" algn="l">
              <a:lnSpc>
                <a:spcPct val="200000"/>
              </a:lnSpc>
              <a:spcBef>
                <a:spcPts val="0"/>
              </a:spcBef>
              <a:spcAft>
                <a:spcPts val="0"/>
              </a:spcAft>
              <a:buSzPts val="850"/>
              <a:buChar char="●"/>
            </a:pPr>
            <a:r>
              <a:rPr lang="en" sz="850"/>
              <a:t>These interviews will delve deeper into the qualitative aspects of the challenge, exploring The specific context and decision-making processes behind Zero Trust adoption.</a:t>
            </a:r>
            <a:endParaRPr sz="850"/>
          </a:p>
          <a:p>
            <a:pPr indent="-282575" lvl="1" marL="914400" rtl="0" algn="l">
              <a:lnSpc>
                <a:spcPct val="200000"/>
              </a:lnSpc>
              <a:spcBef>
                <a:spcPts val="0"/>
              </a:spcBef>
              <a:spcAft>
                <a:spcPts val="0"/>
              </a:spcAft>
              <a:buSzPts val="850"/>
              <a:buChar char="●"/>
            </a:pPr>
            <a:r>
              <a:rPr lang="en" sz="850"/>
              <a:t>The unforeseen challenges encountered during implementation.</a:t>
            </a:r>
            <a:endParaRPr sz="850"/>
          </a:p>
          <a:p>
            <a:pPr indent="-282575" lvl="1" marL="914400" rtl="0" algn="l">
              <a:lnSpc>
                <a:spcPct val="200000"/>
              </a:lnSpc>
              <a:spcBef>
                <a:spcPts val="0"/>
              </a:spcBef>
              <a:spcAft>
                <a:spcPts val="0"/>
              </a:spcAft>
              <a:buSzPts val="850"/>
              <a:buChar char="●"/>
            </a:pPr>
            <a:r>
              <a:rPr lang="en" sz="850"/>
              <a:t>The lessons learned and best practices developed to address these challenges.</a:t>
            </a:r>
            <a:endParaRPr sz="850"/>
          </a:p>
          <a:p>
            <a:pPr indent="-282575" lvl="0" marL="457200" rtl="0" algn="l">
              <a:lnSpc>
                <a:spcPct val="200000"/>
              </a:lnSpc>
              <a:spcBef>
                <a:spcPts val="0"/>
              </a:spcBef>
              <a:spcAft>
                <a:spcPts val="0"/>
              </a:spcAft>
              <a:buSzPts val="850"/>
              <a:buChar char="●"/>
            </a:pPr>
            <a:r>
              <a:rPr lang="en" sz="850"/>
              <a:t>Qualitative analysis will provide detailed insights and rich narratives that complement the quantitative findings.</a:t>
            </a:r>
            <a:endParaRPr sz="850"/>
          </a:p>
          <a:p>
            <a:pPr indent="0" lvl="0" marL="0" rtl="0" algn="l">
              <a:lnSpc>
                <a:spcPct val="200000"/>
              </a:lnSpc>
              <a:spcBef>
                <a:spcPts val="1200"/>
              </a:spcBef>
              <a:spcAft>
                <a:spcPts val="0"/>
              </a:spcAft>
              <a:buClr>
                <a:schemeClr val="dk1"/>
              </a:buClr>
              <a:buSzPts val="688"/>
              <a:buFont typeface="Arial"/>
              <a:buNone/>
            </a:pPr>
            <a:r>
              <a:rPr b="1" lang="en" sz="850"/>
              <a:t>Phase 4: Data Analysis and Synthesis</a:t>
            </a:r>
            <a:endParaRPr b="1" sz="850"/>
          </a:p>
          <a:p>
            <a:pPr indent="-282575" lvl="0" marL="457200" rtl="0" algn="l">
              <a:lnSpc>
                <a:spcPct val="200000"/>
              </a:lnSpc>
              <a:spcBef>
                <a:spcPts val="1200"/>
              </a:spcBef>
              <a:spcAft>
                <a:spcPts val="0"/>
              </a:spcAft>
              <a:buSzPts val="850"/>
              <a:buChar char="●"/>
            </a:pPr>
            <a:r>
              <a:rPr lang="en" sz="850"/>
              <a:t>Analyze the data collected from surveys and interviews using appropriate statistical methods and thematic analysis techniques.</a:t>
            </a:r>
            <a:endParaRPr sz="850"/>
          </a:p>
          <a:p>
            <a:pPr indent="-282575" lvl="0" marL="457200" rtl="0" algn="l">
              <a:lnSpc>
                <a:spcPct val="200000"/>
              </a:lnSpc>
              <a:spcBef>
                <a:spcPts val="0"/>
              </a:spcBef>
              <a:spcAft>
                <a:spcPts val="0"/>
              </a:spcAft>
              <a:buSzPts val="850"/>
              <a:buChar char="●"/>
            </a:pPr>
            <a:r>
              <a:rPr lang="en" sz="850"/>
              <a:t>Determine the main themes and trends that show up in the data.</a:t>
            </a:r>
            <a:endParaRPr sz="850"/>
          </a:p>
          <a:p>
            <a:pPr indent="-282575" lvl="0" marL="457200" rtl="0" algn="l">
              <a:lnSpc>
                <a:spcPct val="200000"/>
              </a:lnSpc>
              <a:spcBef>
                <a:spcPts val="0"/>
              </a:spcBef>
              <a:spcAft>
                <a:spcPts val="0"/>
              </a:spcAft>
              <a:buSzPts val="850"/>
              <a:buChar char="●"/>
            </a:pPr>
            <a:r>
              <a:rPr lang="en" sz="850"/>
              <a:t>Combine the information from every stage to thoroughly grasp the difficulties in implementing Zero Trust.</a:t>
            </a:r>
            <a:endParaRPr sz="850"/>
          </a:p>
          <a:p>
            <a:pPr indent="0" lvl="0" marL="0" rtl="0" algn="l">
              <a:spcBef>
                <a:spcPts val="1200"/>
              </a:spcBef>
              <a:spcAft>
                <a:spcPts val="1200"/>
              </a:spcAft>
              <a:buSzPts val="688"/>
              <a:buNone/>
            </a:pPr>
            <a:r>
              <a:t/>
            </a:r>
            <a:endParaRPr sz="1225"/>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8"/>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Summary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Summary</a:t>
            </a:r>
            <a:endParaRPr/>
          </a:p>
        </p:txBody>
      </p:sp>
      <p:sp>
        <p:nvSpPr>
          <p:cNvPr id="149" name="Google Shape;149;p29"/>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04800" lvl="0" marL="457200" rtl="0" algn="l">
              <a:lnSpc>
                <a:spcPct val="150000"/>
              </a:lnSpc>
              <a:spcBef>
                <a:spcPts val="1000"/>
              </a:spcBef>
              <a:spcAft>
                <a:spcPts val="0"/>
              </a:spcAft>
              <a:buSzPts val="1200"/>
              <a:buChar char="❖"/>
            </a:pPr>
            <a:r>
              <a:rPr lang="en" sz="1200"/>
              <a:t>Implementing a zero-trust approach for network security provides effective defense against modern attacks, but it is challenging. In contrast to conventional perimeter-based security, Zero Trust necessitates ongoing verification and assumes a constant breach risk. This change calls for a thorough understanding of data sensitivity, device health, and user behavior throughout the company. Integrating Zero Trust with older systems, which frequently don't have Zero Trust features, can be complicated. Businesses with various on-premise infrastructure and cloud settings must also discover solutions that work well on both platforms. </a:t>
            </a:r>
            <a:endParaRPr sz="1200"/>
          </a:p>
          <a:p>
            <a:pPr indent="-304800" lvl="0" marL="457200" rtl="0" algn="l">
              <a:lnSpc>
                <a:spcPct val="150000"/>
              </a:lnSpc>
              <a:spcBef>
                <a:spcPts val="1000"/>
              </a:spcBef>
              <a:spcAft>
                <a:spcPts val="0"/>
              </a:spcAft>
              <a:buSzPts val="1200"/>
              <a:buChar char="❖"/>
            </a:pPr>
            <a:r>
              <a:rPr lang="en" sz="1200"/>
              <a:t>Although conquering these obstacles necessitates a well-defined strategy, the benefits are substantial. Minimizing interruption can be achieved with a phased implementation plan that prioritizes web-enabling legacy systems and carefully migrates applications. Security solutions that are independent of the cloud guarantee uniform security regulations in a variety of settings. In the end, studying Zero Trust implementation techniques enables businesses to convert the potential of the paradigm into workable security fixes, resulting in a network that is more adaptive and safe.</a:t>
            </a:r>
            <a:endParaRPr sz="1200"/>
          </a:p>
          <a:p>
            <a:pPr indent="0" lvl="0" marL="0" rtl="0" algn="l">
              <a:spcBef>
                <a:spcPts val="1000"/>
              </a:spcBef>
              <a:spcAft>
                <a:spcPts val="1200"/>
              </a:spcAft>
              <a:buNone/>
            </a:pPr>
            <a:r>
              <a:t/>
            </a:r>
            <a:endParaRPr sz="1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0"/>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References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References</a:t>
            </a:r>
            <a:endParaRPr/>
          </a:p>
        </p:txBody>
      </p:sp>
      <p:sp>
        <p:nvSpPr>
          <p:cNvPr id="160" name="Google Shape;160;p31"/>
          <p:cNvSpPr txBox="1"/>
          <p:nvPr>
            <p:ph idx="1" type="body"/>
          </p:nvPr>
        </p:nvSpPr>
        <p:spPr>
          <a:xfrm>
            <a:off x="311700" y="1171600"/>
            <a:ext cx="8520600" cy="3397200"/>
          </a:xfrm>
          <a:prstGeom prst="rect">
            <a:avLst/>
          </a:prstGeom>
        </p:spPr>
        <p:txBody>
          <a:bodyPr anchorCtr="0" anchor="t" bIns="91425" lIns="91425" spcFirstLastPara="1" rIns="91425" wrap="square" tIns="91425">
            <a:normAutofit fontScale="70000" lnSpcReduction="20000"/>
          </a:bodyPr>
          <a:lstStyle/>
          <a:p>
            <a:pPr indent="-281940" lvl="0" marL="457200" rtl="0" algn="l">
              <a:lnSpc>
                <a:spcPct val="200000"/>
              </a:lnSpc>
              <a:spcBef>
                <a:spcPts val="1200"/>
              </a:spcBef>
              <a:spcAft>
                <a:spcPts val="0"/>
              </a:spcAft>
              <a:buSzPct val="100000"/>
              <a:buFont typeface="Times New Roman"/>
              <a:buChar char="❖"/>
            </a:pPr>
            <a:r>
              <a:rPr lang="en" sz="1200"/>
              <a:t>Ayers, R., Lin, J., &amp; Gunter, E. (2021). A Survey on Zero Trust Architecture: Challenges and Future Trends. Security and Communication Networks, 2021, 1-17. </a:t>
            </a:r>
            <a:r>
              <a:rPr b="1" lang="en" sz="1200" u="sng">
                <a:solidFill>
                  <a:srgbClr val="1155CC"/>
                </a:solidFill>
                <a:hlinkClick r:id="rId3">
                  <a:extLst>
                    <a:ext uri="{A12FA001-AC4F-418D-AE19-62706E023703}">
                      <ahyp:hlinkClr val="tx"/>
                    </a:ext>
                  </a:extLst>
                </a:hlinkClick>
              </a:rPr>
              <a:t>https://www.hindawi.com/journals/wcmc/2022/6476274/</a:t>
            </a:r>
            <a:endParaRPr b="1" sz="1200" u="sng">
              <a:solidFill>
                <a:srgbClr val="1155CC"/>
              </a:solidFill>
            </a:endParaRPr>
          </a:p>
          <a:p>
            <a:pPr indent="-281940" lvl="0" marL="457200" rtl="0" algn="l">
              <a:lnSpc>
                <a:spcPct val="200000"/>
              </a:lnSpc>
              <a:spcBef>
                <a:spcPts val="0"/>
              </a:spcBef>
              <a:spcAft>
                <a:spcPts val="0"/>
              </a:spcAft>
              <a:buSzPct val="100000"/>
              <a:buFont typeface="Times New Roman"/>
              <a:buChar char="❖"/>
            </a:pPr>
            <a:r>
              <a:rPr lang="en" sz="1200"/>
              <a:t>Ghazi, N., Moustafa, N., &amp; Choo, K.-K. R. (2022). A Systematic Review of Zero Trust Security Model: Principles, Implementation, and Challenges. IEEE Access, 10, 82050-82071. </a:t>
            </a:r>
            <a:r>
              <a:rPr b="1" lang="en" sz="1200" u="sng">
                <a:solidFill>
                  <a:srgbClr val="1155CC"/>
                </a:solidFill>
                <a:hlinkClick r:id="rId4">
                  <a:extLst>
                    <a:ext uri="{A12FA001-AC4F-418D-AE19-62706E023703}">
                      <ahyp:hlinkClr val="tx"/>
                    </a:ext>
                  </a:extLst>
                </a:hlinkClick>
              </a:rPr>
              <a:t>https://digitalprivacy.ieee.org/publications/topics/what-is-zero-trust-architecture</a:t>
            </a:r>
            <a:endParaRPr b="1" sz="1200" u="sng">
              <a:solidFill>
                <a:srgbClr val="1155CC"/>
              </a:solidFill>
            </a:endParaRPr>
          </a:p>
          <a:p>
            <a:pPr indent="-281940" lvl="0" marL="457200" rtl="0" algn="l">
              <a:lnSpc>
                <a:spcPct val="200000"/>
              </a:lnSpc>
              <a:spcBef>
                <a:spcPts val="0"/>
              </a:spcBef>
              <a:spcAft>
                <a:spcPts val="0"/>
              </a:spcAft>
              <a:buSzPct val="100000"/>
              <a:buFont typeface="Times New Roman"/>
              <a:buChar char="❖"/>
            </a:pPr>
            <a:r>
              <a:rPr lang="en" sz="1200"/>
              <a:t>Kindervag, J. (2010). Zero Trust Architecture.</a:t>
            </a:r>
            <a:r>
              <a:rPr b="1" lang="en" sz="1200"/>
              <a:t> </a:t>
            </a:r>
            <a:r>
              <a:rPr b="1" lang="en" sz="1200" u="sng">
                <a:solidFill>
                  <a:srgbClr val="1155CC"/>
                </a:solidFill>
                <a:hlinkClick r:id="rId5">
                  <a:extLst>
                    <a:ext uri="{A12FA001-AC4F-418D-AE19-62706E023703}">
                      <ahyp:hlinkClr val="tx"/>
                    </a:ext>
                  </a:extLst>
                </a:hlinkClick>
              </a:rPr>
              <a:t>https://www.forrester.com/zero-trust/</a:t>
            </a:r>
            <a:endParaRPr b="1" sz="1200" u="sng">
              <a:solidFill>
                <a:srgbClr val="1155CC"/>
              </a:solidFill>
            </a:endParaRPr>
          </a:p>
          <a:p>
            <a:pPr indent="-281940" lvl="0" marL="457200" rtl="0" algn="l">
              <a:lnSpc>
                <a:spcPct val="200000"/>
              </a:lnSpc>
              <a:spcBef>
                <a:spcPts val="0"/>
              </a:spcBef>
              <a:spcAft>
                <a:spcPts val="0"/>
              </a:spcAft>
              <a:buSzPct val="100000"/>
              <a:buFont typeface="Times New Roman"/>
              <a:buChar char="❖"/>
            </a:pPr>
            <a:r>
              <a:rPr lang="en" sz="1200"/>
              <a:t>Manousis, M. K., &amp; Freitag, M. (2020). Play nice: Overcoming the implementation challenges of 'zero trust.' Software Engineering Institute, Carnegie Mellon University. </a:t>
            </a:r>
            <a:r>
              <a:rPr b="1" lang="en" sz="1200" u="sng">
                <a:solidFill>
                  <a:srgbClr val="1155CC"/>
                </a:solidFill>
                <a:hlinkClick r:id="rId6">
                  <a:extLst>
                    <a:ext uri="{A12FA001-AC4F-418D-AE19-62706E023703}">
                      <ahyp:hlinkClr val="tx"/>
                    </a:ext>
                  </a:extLst>
                </a:hlinkClick>
              </a:rPr>
              <a:t>https://insights.sei.cmu.edu/library/zero-trust-collection/</a:t>
            </a:r>
            <a:endParaRPr b="1" sz="1200" u="sng">
              <a:solidFill>
                <a:srgbClr val="1155CC"/>
              </a:solidFill>
            </a:endParaRPr>
          </a:p>
          <a:p>
            <a:pPr indent="-281940" lvl="0" marL="457200" rtl="0" algn="l">
              <a:lnSpc>
                <a:spcPct val="200000"/>
              </a:lnSpc>
              <a:spcBef>
                <a:spcPts val="0"/>
              </a:spcBef>
              <a:spcAft>
                <a:spcPts val="0"/>
              </a:spcAft>
              <a:buSzPct val="100000"/>
              <a:buFont typeface="Times New Roman"/>
              <a:buChar char="❖"/>
            </a:pPr>
            <a:r>
              <a:rPr lang="en" sz="1200"/>
              <a:t>Nilsson, A., &amp; Isaakidis, K. (2022). Zero Trust: Applications, Challenges, and Opportunities. In R. Hämäläinen, M. Juntunen, &amp; A. Gurtov (Eds.), Security and Trust in Emerging IoT and Blockchain Ecosystems (pp. 203-215). Springer.</a:t>
            </a:r>
            <a:r>
              <a:rPr b="1" lang="en" sz="1200" u="sng">
                <a:solidFill>
                  <a:srgbClr val="1155CC"/>
                </a:solidFill>
                <a:hlinkClick r:id="rId7">
                  <a:extLst>
                    <a:ext uri="{A12FA001-AC4F-418D-AE19-62706E023703}">
                      <ahyp:hlinkClr val="tx"/>
                    </a:ext>
                  </a:extLst>
                </a:hlinkClick>
              </a:rPr>
              <a:t>https://link.springer.com/chapter/10.1007/978-3-031-09640-2_7</a:t>
            </a:r>
            <a:endParaRPr b="1" sz="1200" u="sng">
              <a:solidFill>
                <a:srgbClr val="1155CC"/>
              </a:solidFill>
            </a:endParaRPr>
          </a:p>
          <a:p>
            <a:pPr indent="-281940" lvl="0" marL="457200" rtl="0" algn="l">
              <a:lnSpc>
                <a:spcPct val="200000"/>
              </a:lnSpc>
              <a:spcBef>
                <a:spcPts val="0"/>
              </a:spcBef>
              <a:spcAft>
                <a:spcPts val="0"/>
              </a:spcAft>
              <a:buSzPct val="100000"/>
              <a:buFont typeface="Times New Roman"/>
              <a:buChar char="❖"/>
            </a:pPr>
            <a:r>
              <a:rPr lang="en" sz="1200"/>
              <a:t>O'Donnell, J. (2022, March 1). Top Zero Trust Implementation Considerations. Portnox.</a:t>
            </a:r>
            <a:r>
              <a:rPr b="1" lang="en" sz="1200" u="sng">
                <a:solidFill>
                  <a:srgbClr val="1155CC"/>
                </a:solidFill>
                <a:hlinkClick r:id="rId8">
                  <a:extLst>
                    <a:ext uri="{A12FA001-AC4F-418D-AE19-62706E023703}">
                      <ahyp:hlinkClr val="tx"/>
                    </a:ext>
                  </a:extLst>
                </a:hlinkClick>
              </a:rPr>
              <a:t>https://www.portnox.com/cybersecurity-101/zero-trust-implementation/</a:t>
            </a:r>
            <a:endParaRPr b="1" sz="1200" u="sng">
              <a:solidFill>
                <a:srgbClr val="1155CC"/>
              </a:solidFill>
            </a:endParaRPr>
          </a:p>
          <a:p>
            <a:pPr indent="-281940" lvl="0" marL="457200" rtl="0" algn="l">
              <a:lnSpc>
                <a:spcPct val="200000"/>
              </a:lnSpc>
              <a:spcBef>
                <a:spcPts val="0"/>
              </a:spcBef>
              <a:spcAft>
                <a:spcPts val="0"/>
              </a:spcAft>
              <a:buSzPct val="100000"/>
              <a:buFont typeface="Times New Roman"/>
              <a:buChar char="❖"/>
            </a:pPr>
            <a:r>
              <a:rPr lang="en" sz="1200"/>
              <a:t>Palo Alto Networks. (2023). Zero Trust Security. </a:t>
            </a:r>
            <a:r>
              <a:rPr b="1" lang="en" sz="1200" u="sng">
                <a:solidFill>
                  <a:srgbClr val="1155CC"/>
                </a:solidFill>
                <a:hlinkClick r:id="rId9">
                  <a:extLst>
                    <a:ext uri="{A12FA001-AC4F-418D-AE19-62706E023703}">
                      <ahyp:hlinkClr val="tx"/>
                    </a:ext>
                  </a:extLst>
                </a:hlinkClick>
              </a:rPr>
              <a:t>https://www.paloaltonetworks.com/zero-trust</a:t>
            </a:r>
            <a:endParaRPr b="1" sz="1200" u="sng">
              <a:solidFill>
                <a:srgbClr val="1155CC"/>
              </a:solidFill>
            </a:endParaRPr>
          </a:p>
          <a:p>
            <a:pPr indent="-281940" lvl="0" marL="457200" rtl="0" algn="l">
              <a:lnSpc>
                <a:spcPct val="200000"/>
              </a:lnSpc>
              <a:spcBef>
                <a:spcPts val="0"/>
              </a:spcBef>
              <a:spcAft>
                <a:spcPts val="0"/>
              </a:spcAft>
              <a:buSzPct val="100000"/>
              <a:buFont typeface="Times New Roman"/>
              <a:buChar char="❖"/>
            </a:pPr>
            <a:r>
              <a:rPr lang="en" sz="1200"/>
              <a:t>SANS Institute. (2023). Zero Trust Security. </a:t>
            </a:r>
            <a:r>
              <a:rPr b="1" lang="en" sz="1200" u="sng">
                <a:solidFill>
                  <a:srgbClr val="1155CC"/>
                </a:solidFill>
                <a:hlinkClick r:id="rId10">
                  <a:extLst>
                    <a:ext uri="{A12FA001-AC4F-418D-AE19-62706E023703}">
                      <ahyp:hlinkClr val="tx"/>
                    </a:ext>
                  </a:extLst>
                </a:hlinkClick>
              </a:rPr>
              <a:t>https://www.sans.org/webcasts/zero-trust-architecture-108795/</a:t>
            </a:r>
            <a:endParaRPr b="1" sz="1200" u="sng">
              <a:solidFill>
                <a:srgbClr val="1155CC"/>
              </a:solidFill>
            </a:endParaRPr>
          </a:p>
          <a:p>
            <a:pPr indent="-281940" lvl="0" marL="457200" rtl="0" algn="l">
              <a:lnSpc>
                <a:spcPct val="200000"/>
              </a:lnSpc>
              <a:spcBef>
                <a:spcPts val="0"/>
              </a:spcBef>
              <a:spcAft>
                <a:spcPts val="0"/>
              </a:spcAft>
              <a:buSzPct val="100000"/>
              <a:buFont typeface="Times New Roman"/>
              <a:buChar char="❖"/>
            </a:pPr>
            <a:r>
              <a:rPr lang="en" sz="1200"/>
              <a:t>The Center for Internet Security. (2023). Zero Trust Security Model.</a:t>
            </a:r>
            <a:r>
              <a:rPr b="1" lang="en" sz="1200"/>
              <a:t> </a:t>
            </a:r>
            <a:r>
              <a:rPr b="1" lang="en" sz="1200" u="sng">
                <a:solidFill>
                  <a:srgbClr val="1155CC"/>
                </a:solidFill>
                <a:hlinkClick r:id="rId11">
                  <a:extLst>
                    <a:ext uri="{A12FA001-AC4F-418D-AE19-62706E023703}">
                      <ahyp:hlinkClr val="tx"/>
                    </a:ext>
                  </a:extLst>
                </a:hlinkClick>
              </a:rPr>
              <a:t>https://www.cisecurity.org/</a:t>
            </a:r>
            <a:endParaRPr b="1" sz="1200" u="sng">
              <a:solidFill>
                <a:srgbClr val="1155CC"/>
              </a:solidFill>
            </a:endParaRPr>
          </a:p>
          <a:p>
            <a:pPr indent="-281940" lvl="0" marL="457200" rtl="0" algn="l">
              <a:lnSpc>
                <a:spcPct val="200000"/>
              </a:lnSpc>
              <a:spcBef>
                <a:spcPts val="0"/>
              </a:spcBef>
              <a:spcAft>
                <a:spcPts val="0"/>
              </a:spcAft>
              <a:buSzPct val="100000"/>
              <a:buFont typeface="Times New Roman"/>
              <a:buChar char="❖"/>
            </a:pPr>
            <a:r>
              <a:rPr lang="en" sz="1200"/>
              <a:t>Zscaler. (2023). Zero Trust Security. </a:t>
            </a:r>
            <a:r>
              <a:rPr b="1" lang="en" sz="1200" u="sng">
                <a:solidFill>
                  <a:srgbClr val="1155CC"/>
                </a:solidFill>
                <a:hlinkClick r:id="rId12">
                  <a:extLst>
                    <a:ext uri="{A12FA001-AC4F-418D-AE19-62706E023703}">
                      <ahyp:hlinkClr val="tx"/>
                    </a:ext>
                  </a:extLst>
                </a:hlinkClick>
              </a:rPr>
              <a:t>https://www.zscaler.com/platform/zero-trust-exchange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Table of Contents</a:t>
            </a:r>
            <a:endParaRPr/>
          </a:p>
        </p:txBody>
      </p:sp>
      <p:sp>
        <p:nvSpPr>
          <p:cNvPr id="66" name="Google Shape;66;p1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Introduction</a:t>
            </a:r>
            <a:endParaRPr/>
          </a:p>
          <a:p>
            <a:pPr indent="-342900" lvl="0" marL="457200" rtl="0" algn="l">
              <a:spcBef>
                <a:spcPts val="0"/>
              </a:spcBef>
              <a:spcAft>
                <a:spcPts val="0"/>
              </a:spcAft>
              <a:buSzPts val="1800"/>
              <a:buChar char="❖"/>
            </a:pPr>
            <a:r>
              <a:rPr lang="en"/>
              <a:t>Problem Statement</a:t>
            </a:r>
            <a:endParaRPr/>
          </a:p>
          <a:p>
            <a:pPr indent="-342900" lvl="0" marL="457200" rtl="0" algn="l">
              <a:spcBef>
                <a:spcPts val="0"/>
              </a:spcBef>
              <a:spcAft>
                <a:spcPts val="0"/>
              </a:spcAft>
              <a:buSzPts val="1800"/>
              <a:buChar char="❖"/>
            </a:pPr>
            <a:r>
              <a:rPr lang="en"/>
              <a:t>Research Questions</a:t>
            </a:r>
            <a:endParaRPr/>
          </a:p>
          <a:p>
            <a:pPr indent="-342900" lvl="0" marL="457200" rtl="0" algn="l">
              <a:spcBef>
                <a:spcPts val="0"/>
              </a:spcBef>
              <a:spcAft>
                <a:spcPts val="0"/>
              </a:spcAft>
              <a:buSzPts val="1800"/>
              <a:buChar char="❖"/>
            </a:pPr>
            <a:r>
              <a:rPr lang="en"/>
              <a:t>Purpose of Research</a:t>
            </a:r>
            <a:endParaRPr/>
          </a:p>
          <a:p>
            <a:pPr indent="-342900" lvl="0" marL="457200" rtl="0" algn="l">
              <a:spcBef>
                <a:spcPts val="0"/>
              </a:spcBef>
              <a:spcAft>
                <a:spcPts val="0"/>
              </a:spcAft>
              <a:buSzPts val="1800"/>
              <a:buChar char="❖"/>
            </a:pPr>
            <a:r>
              <a:rPr lang="en"/>
              <a:t>Case Studies</a:t>
            </a:r>
            <a:endParaRPr/>
          </a:p>
          <a:p>
            <a:pPr indent="-342900" lvl="0" marL="457200" rtl="0" algn="l">
              <a:spcBef>
                <a:spcPts val="0"/>
              </a:spcBef>
              <a:spcAft>
                <a:spcPts val="0"/>
              </a:spcAft>
              <a:buSzPts val="1800"/>
              <a:buChar char="❖"/>
            </a:pPr>
            <a:r>
              <a:rPr lang="en"/>
              <a:t>Methodologies</a:t>
            </a:r>
            <a:endParaRPr/>
          </a:p>
          <a:p>
            <a:pPr indent="-342900" lvl="0" marL="457200" rtl="0" algn="l">
              <a:spcBef>
                <a:spcPts val="0"/>
              </a:spcBef>
              <a:spcAft>
                <a:spcPts val="0"/>
              </a:spcAft>
              <a:buSzPts val="1800"/>
              <a:buChar char="❖"/>
            </a:pPr>
            <a:r>
              <a:rPr lang="en"/>
              <a:t>Summary</a:t>
            </a:r>
            <a:endParaRPr/>
          </a:p>
          <a:p>
            <a:pPr indent="-342900" lvl="0" marL="457200" rtl="0" algn="l">
              <a:spcBef>
                <a:spcPts val="0"/>
              </a:spcBef>
              <a:spcAft>
                <a:spcPts val="0"/>
              </a:spcAft>
              <a:buSzPts val="1800"/>
              <a:buChar char="❖"/>
            </a:pPr>
            <a:r>
              <a:rPr lang="en"/>
              <a:t>References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Introduction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Introduction</a:t>
            </a:r>
            <a:endParaRPr/>
          </a:p>
        </p:txBody>
      </p:sp>
      <p:sp>
        <p:nvSpPr>
          <p:cNvPr id="77" name="Google Shape;77;p16"/>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1000"/>
              </a:spcBef>
              <a:spcAft>
                <a:spcPts val="0"/>
              </a:spcAft>
              <a:buSzPts val="1400"/>
              <a:buChar char="❖"/>
            </a:pPr>
            <a:r>
              <a:rPr lang="en" sz="1400"/>
              <a:t>As a vast language model trained on a massive dataset of security information, the Zero Trust security model is a powerful solution to network protection in today's ever-changing threat landscape. Nevertheless, there are a lot of obstacles to successfully adopting a Zero Trust architecture. </a:t>
            </a:r>
            <a:endParaRPr sz="1400"/>
          </a:p>
          <a:p>
            <a:pPr indent="-317500" lvl="0" marL="457200" rtl="0" algn="l">
              <a:lnSpc>
                <a:spcPct val="150000"/>
              </a:lnSpc>
              <a:spcBef>
                <a:spcPts val="0"/>
              </a:spcBef>
              <a:spcAft>
                <a:spcPts val="0"/>
              </a:spcAft>
              <a:buSzPts val="1400"/>
              <a:buChar char="❖"/>
            </a:pPr>
            <a:r>
              <a:rPr lang="en" sz="1400"/>
              <a:t>Unlike conventional castle-and-moat security, which depends on a robust perimeter defense, Zero Trust security operates under the assumption that a breach has already happened and demands ongoing verification. This philosophical shift necessitates a thorough understanding of user behavior, device health, and data sensitivity, making its implementation problematic for enterprises of any size.</a:t>
            </a:r>
            <a:endParaRPr sz="1400"/>
          </a:p>
          <a:p>
            <a:pPr indent="0" lvl="0" marL="0" rtl="0" algn="l">
              <a:spcBef>
                <a:spcPts val="10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Problem Statement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Problem Statement</a:t>
            </a:r>
            <a:endParaRPr/>
          </a:p>
        </p:txBody>
      </p:sp>
      <p:sp>
        <p:nvSpPr>
          <p:cNvPr id="88" name="Google Shape;88;p18"/>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Implementing a zero-trust model presents a significant challenge despite its potential benefits. Unlike traditional perimeter security, Zero Trust assumes a constant breach and requires continuous verification. This necessitates a deep understanding of user behavior, device health, and data sensitivity across the organization. However, the complexity arises from integrating Zero Trust with legacy systems that often need more compatible features and diverse network environments demanding cloud-agnostic solutions for seamless integration, hindering adoption and effectiveness against modern threats.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Research Questions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Research Questions</a:t>
            </a:r>
            <a:endParaRPr/>
          </a:p>
        </p:txBody>
      </p:sp>
      <p:sp>
        <p:nvSpPr>
          <p:cNvPr id="99" name="Google Shape;99;p20"/>
          <p:cNvSpPr txBox="1"/>
          <p:nvPr>
            <p:ph idx="1" type="body"/>
          </p:nvPr>
        </p:nvSpPr>
        <p:spPr>
          <a:xfrm>
            <a:off x="311700" y="1171600"/>
            <a:ext cx="8520600" cy="3397200"/>
          </a:xfrm>
          <a:prstGeom prst="rect">
            <a:avLst/>
          </a:prstGeom>
        </p:spPr>
        <p:txBody>
          <a:bodyPr anchorCtr="0" anchor="t" bIns="91425" lIns="91425" spcFirstLastPara="1" rIns="91425" wrap="square" tIns="91425">
            <a:normAutofit fontScale="70000" lnSpcReduction="20000"/>
          </a:bodyPr>
          <a:lstStyle/>
          <a:p>
            <a:pPr indent="-308610" lvl="0" marL="457200" rtl="0" algn="l">
              <a:spcBef>
                <a:spcPts val="0"/>
              </a:spcBef>
              <a:spcAft>
                <a:spcPts val="0"/>
              </a:spcAft>
              <a:buSzPct val="100000"/>
              <a:buChar char="❖"/>
            </a:pPr>
            <a:r>
              <a:rPr lang="en"/>
              <a:t>How can the zero trust for network security help me become better in a programming/cybersecurity field?</a:t>
            </a:r>
            <a:endParaRPr/>
          </a:p>
          <a:p>
            <a:pPr indent="-308610" lvl="0" marL="457200" rtl="0" algn="l">
              <a:spcBef>
                <a:spcPts val="0"/>
              </a:spcBef>
              <a:spcAft>
                <a:spcPts val="0"/>
              </a:spcAft>
              <a:buSzPct val="100000"/>
              <a:buChar char="❖"/>
            </a:pPr>
            <a:r>
              <a:rPr lang="en"/>
              <a:t>Although keeping user data secure is the main goal, is there a way data can be breached even though it’s under a zero trust model? Has anyone data been breached before? If so, how often?</a:t>
            </a:r>
            <a:endParaRPr/>
          </a:p>
          <a:p>
            <a:pPr indent="-308610" lvl="0" marL="457200" rtl="0" algn="l">
              <a:spcBef>
                <a:spcPts val="0"/>
              </a:spcBef>
              <a:spcAft>
                <a:spcPts val="0"/>
              </a:spcAft>
              <a:buSzPct val="100000"/>
              <a:buChar char="❖"/>
            </a:pPr>
            <a:r>
              <a:rPr lang="en"/>
              <a:t>How long has the zero trust model for network security been looked at as a challenge? Has anyone ever took on the challenge? If so did they ever get full clarity of what they were looking for?</a:t>
            </a:r>
            <a:endParaRPr/>
          </a:p>
          <a:p>
            <a:pPr indent="-308610" lvl="0" marL="457200" rtl="0" algn="l">
              <a:spcBef>
                <a:spcPts val="0"/>
              </a:spcBef>
              <a:spcAft>
                <a:spcPts val="0"/>
              </a:spcAft>
              <a:buSzPct val="100000"/>
              <a:buChar char="❖"/>
            </a:pPr>
            <a:r>
              <a:rPr lang="en"/>
              <a:t>How long has the zero trust model for network security been a </a:t>
            </a:r>
            <a:r>
              <a:rPr lang="en"/>
              <a:t>relevant</a:t>
            </a:r>
            <a:r>
              <a:rPr lang="en"/>
              <a:t> topic? When did it come into light as a huge debate? When did people start to look into it?</a:t>
            </a:r>
            <a:endParaRPr/>
          </a:p>
          <a:p>
            <a:pPr indent="-308610" lvl="0" marL="457200" rtl="0" algn="l">
              <a:spcBef>
                <a:spcPts val="0"/>
              </a:spcBef>
              <a:spcAft>
                <a:spcPts val="0"/>
              </a:spcAft>
              <a:buSzPct val="100000"/>
              <a:buChar char="❖"/>
            </a:pPr>
            <a:r>
              <a:rPr lang="en"/>
              <a:t>Do organizations have to pay for zero trust model in order to keep their security posture up and well? </a:t>
            </a:r>
            <a:endParaRPr/>
          </a:p>
          <a:p>
            <a:pPr indent="-308610" lvl="0" marL="457200" rtl="0" algn="l">
              <a:spcBef>
                <a:spcPts val="0"/>
              </a:spcBef>
              <a:spcAft>
                <a:spcPts val="0"/>
              </a:spcAft>
              <a:buSzPct val="100000"/>
              <a:buChar char="❖"/>
            </a:pPr>
            <a:r>
              <a:rPr lang="en"/>
              <a:t>How often does these businesses need to keep their data up to date when dealing with zero trust? Does zero trust update itself?</a:t>
            </a:r>
            <a:endParaRPr/>
          </a:p>
          <a:p>
            <a:pPr indent="-308610" lvl="0" marL="457200" rtl="0" algn="l">
              <a:spcBef>
                <a:spcPts val="0"/>
              </a:spcBef>
              <a:spcAft>
                <a:spcPts val="0"/>
              </a:spcAft>
              <a:buSzPct val="100000"/>
              <a:buChar char="❖"/>
            </a:pPr>
            <a:r>
              <a:rPr lang="en"/>
              <a:t>What are effective strategies organizations can use to prevent any security problems in a more complexed environment?</a:t>
            </a:r>
            <a:endParaRPr/>
          </a:p>
          <a:p>
            <a:pPr indent="-308610" lvl="0" marL="457200" rtl="0" algn="l">
              <a:spcBef>
                <a:spcPts val="0"/>
              </a:spcBef>
              <a:spcAft>
                <a:spcPts val="0"/>
              </a:spcAft>
              <a:buSzPct val="100000"/>
              <a:buChar char="❖"/>
            </a:pPr>
            <a:r>
              <a:rPr lang="en"/>
              <a:t>Can a user with experience control the entire trust model alone? Do they need assistance? Is the trust model something you learn more and more about as you use it?</a:t>
            </a:r>
            <a:endParaRPr/>
          </a:p>
          <a:p>
            <a:pPr indent="-308610" lvl="0" marL="457200" rtl="0" algn="l">
              <a:spcBef>
                <a:spcPts val="0"/>
              </a:spcBef>
              <a:spcAft>
                <a:spcPts val="0"/>
              </a:spcAft>
              <a:buSzPct val="100000"/>
              <a:buChar char="❖"/>
            </a:pPr>
            <a:r>
              <a:rPr lang="en"/>
              <a:t>Does the cost of zero trust change </a:t>
            </a:r>
            <a:r>
              <a:rPr lang="en"/>
              <a:t>because</a:t>
            </a:r>
            <a:r>
              <a:rPr lang="en"/>
              <a:t> of an </a:t>
            </a:r>
            <a:r>
              <a:rPr lang="en"/>
              <a:t>organization's</a:t>
            </a:r>
            <a:r>
              <a:rPr lang="en"/>
              <a:t> size and population?</a:t>
            </a:r>
            <a:endParaRPr/>
          </a:p>
          <a:p>
            <a:pPr indent="-308610" lvl="0" marL="457200" rtl="0" algn="l">
              <a:spcBef>
                <a:spcPts val="0"/>
              </a:spcBef>
              <a:spcAft>
                <a:spcPts val="0"/>
              </a:spcAft>
              <a:buSzPct val="100000"/>
              <a:buChar char="❖"/>
            </a:pPr>
            <a:r>
              <a:rPr lang="en"/>
              <a:t>How can a Zero Trust deployment's success and continued efficacy be effectively measured using metrics and benchmarks?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Purpose of Research</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