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63"/>
  </p:normalViewPr>
  <p:slideViewPr>
    <p:cSldViewPr snapToGrid="0">
      <p:cViewPr varScale="1">
        <p:scale>
          <a:sx n="96" d="100"/>
          <a:sy n="96" d="100"/>
        </p:scale>
        <p:origin x="200"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A9E35D-14C3-4C4E-818A-E1EFF864A0FA}"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6DD99DA8-0D79-4888-935F-7CE545D49F46}">
      <dgm:prSet/>
      <dgm:spPr/>
      <dgm:t>
        <a:bodyPr/>
        <a:lstStyle/>
        <a:p>
          <a:r>
            <a:rPr lang="en-US" b="1"/>
            <a:t>Logical Grouping</a:t>
          </a:r>
          <a:r>
            <a:rPr lang="en-US"/>
            <a:t>: OUs allow organizations to logically group similar resources—such as users, computers, and applications—based on functional areas, departments, or projects. This organization helps administrators quickly locate and manage resources, improving operational efficiency and facilitating clearer oversight.</a:t>
          </a:r>
        </a:p>
      </dgm:t>
    </dgm:pt>
    <dgm:pt modelId="{FC551DFC-09AF-44AA-AA53-B06228C271E1}" type="parTrans" cxnId="{70CFBCDC-B642-4616-ADED-3700811A8A0F}">
      <dgm:prSet/>
      <dgm:spPr/>
      <dgm:t>
        <a:bodyPr/>
        <a:lstStyle/>
        <a:p>
          <a:endParaRPr lang="en-US"/>
        </a:p>
      </dgm:t>
    </dgm:pt>
    <dgm:pt modelId="{8DF40A76-383A-4F28-8E98-66FD5CD09E6F}" type="sibTrans" cxnId="{70CFBCDC-B642-4616-ADED-3700811A8A0F}">
      <dgm:prSet/>
      <dgm:spPr/>
      <dgm:t>
        <a:bodyPr/>
        <a:lstStyle/>
        <a:p>
          <a:endParaRPr lang="en-US"/>
        </a:p>
      </dgm:t>
    </dgm:pt>
    <dgm:pt modelId="{C575038D-86A0-4F88-B9D3-0F62B5EA8725}">
      <dgm:prSet/>
      <dgm:spPr/>
      <dgm:t>
        <a:bodyPr/>
        <a:lstStyle/>
        <a:p>
          <a:r>
            <a:rPr lang="en-US" b="1"/>
            <a:t>Simplified Administration</a:t>
          </a:r>
          <a:r>
            <a:rPr lang="en-US"/>
            <a:t>: By organizing resources into OUs, administrative tasks such as applying policies, managing permissions, and enforcing security settings become more streamlined. Administrators can apply changes or updates to specific OUs without affecting the entire directory, enabling targeted management that reduces the risk of errors and enhances overall control.</a:t>
          </a:r>
        </a:p>
      </dgm:t>
    </dgm:pt>
    <dgm:pt modelId="{8924BA48-573E-4F3D-BB99-3345A17BF893}" type="parTrans" cxnId="{1BE19CCA-C4EF-45F0-893C-67FF0BAA0D98}">
      <dgm:prSet/>
      <dgm:spPr/>
      <dgm:t>
        <a:bodyPr/>
        <a:lstStyle/>
        <a:p>
          <a:endParaRPr lang="en-US"/>
        </a:p>
      </dgm:t>
    </dgm:pt>
    <dgm:pt modelId="{FBBA9BA7-C674-46FB-92D8-F61F415FB076}" type="sibTrans" cxnId="{1BE19CCA-C4EF-45F0-893C-67FF0BAA0D98}">
      <dgm:prSet/>
      <dgm:spPr/>
      <dgm:t>
        <a:bodyPr/>
        <a:lstStyle/>
        <a:p>
          <a:endParaRPr lang="en-US"/>
        </a:p>
      </dgm:t>
    </dgm:pt>
    <dgm:pt modelId="{CB0D510C-46F5-8B41-BA8E-2BE4CA5EC325}" type="pres">
      <dgm:prSet presAssocID="{D6A9E35D-14C3-4C4E-818A-E1EFF864A0FA}" presName="hierChild1" presStyleCnt="0">
        <dgm:presLayoutVars>
          <dgm:chPref val="1"/>
          <dgm:dir/>
          <dgm:animOne val="branch"/>
          <dgm:animLvl val="lvl"/>
          <dgm:resizeHandles/>
        </dgm:presLayoutVars>
      </dgm:prSet>
      <dgm:spPr/>
    </dgm:pt>
    <dgm:pt modelId="{12AAB770-D289-AD45-8FF4-D07A7C127EE8}" type="pres">
      <dgm:prSet presAssocID="{6DD99DA8-0D79-4888-935F-7CE545D49F46}" presName="hierRoot1" presStyleCnt="0"/>
      <dgm:spPr/>
    </dgm:pt>
    <dgm:pt modelId="{FB5AB1DB-588E-4742-927B-4C0F766059BB}" type="pres">
      <dgm:prSet presAssocID="{6DD99DA8-0D79-4888-935F-7CE545D49F46}" presName="composite" presStyleCnt="0"/>
      <dgm:spPr/>
    </dgm:pt>
    <dgm:pt modelId="{47B75AD6-44D6-BD4B-B473-C1DADAE4159A}" type="pres">
      <dgm:prSet presAssocID="{6DD99DA8-0D79-4888-935F-7CE545D49F46}" presName="background" presStyleLbl="node0" presStyleIdx="0" presStyleCnt="2"/>
      <dgm:spPr/>
    </dgm:pt>
    <dgm:pt modelId="{F0D6E158-757A-0140-8CCC-1FE789DD20CA}" type="pres">
      <dgm:prSet presAssocID="{6DD99DA8-0D79-4888-935F-7CE545D49F46}" presName="text" presStyleLbl="fgAcc0" presStyleIdx="0" presStyleCnt="2">
        <dgm:presLayoutVars>
          <dgm:chPref val="3"/>
        </dgm:presLayoutVars>
      </dgm:prSet>
      <dgm:spPr/>
    </dgm:pt>
    <dgm:pt modelId="{027AAF03-F326-0E43-9BD8-E2DE6C17CC89}" type="pres">
      <dgm:prSet presAssocID="{6DD99DA8-0D79-4888-935F-7CE545D49F46}" presName="hierChild2" presStyleCnt="0"/>
      <dgm:spPr/>
    </dgm:pt>
    <dgm:pt modelId="{10CE70E0-64F0-7047-A1FB-631CD80EDFEA}" type="pres">
      <dgm:prSet presAssocID="{C575038D-86A0-4F88-B9D3-0F62B5EA8725}" presName="hierRoot1" presStyleCnt="0"/>
      <dgm:spPr/>
    </dgm:pt>
    <dgm:pt modelId="{345DBD8A-2588-E242-940C-8933A250AE84}" type="pres">
      <dgm:prSet presAssocID="{C575038D-86A0-4F88-B9D3-0F62B5EA8725}" presName="composite" presStyleCnt="0"/>
      <dgm:spPr/>
    </dgm:pt>
    <dgm:pt modelId="{4D99B92F-F7BA-3146-B5B4-050C9C78B9A8}" type="pres">
      <dgm:prSet presAssocID="{C575038D-86A0-4F88-B9D3-0F62B5EA8725}" presName="background" presStyleLbl="node0" presStyleIdx="1" presStyleCnt="2"/>
      <dgm:spPr/>
    </dgm:pt>
    <dgm:pt modelId="{1389B3FF-EBEE-9E40-9F5F-6FB4077755ED}" type="pres">
      <dgm:prSet presAssocID="{C575038D-86A0-4F88-B9D3-0F62B5EA8725}" presName="text" presStyleLbl="fgAcc0" presStyleIdx="1" presStyleCnt="2">
        <dgm:presLayoutVars>
          <dgm:chPref val="3"/>
        </dgm:presLayoutVars>
      </dgm:prSet>
      <dgm:spPr/>
    </dgm:pt>
    <dgm:pt modelId="{24E63822-BDB6-5E47-8F46-FE192B4F095E}" type="pres">
      <dgm:prSet presAssocID="{C575038D-86A0-4F88-B9D3-0F62B5EA8725}" presName="hierChild2" presStyleCnt="0"/>
      <dgm:spPr/>
    </dgm:pt>
  </dgm:ptLst>
  <dgm:cxnLst>
    <dgm:cxn modelId="{71531A22-1837-BF48-B096-041881DC7629}" type="presOf" srcId="{D6A9E35D-14C3-4C4E-818A-E1EFF864A0FA}" destId="{CB0D510C-46F5-8B41-BA8E-2BE4CA5EC325}" srcOrd="0" destOrd="0" presId="urn:microsoft.com/office/officeart/2005/8/layout/hierarchy1"/>
    <dgm:cxn modelId="{65FCFF8D-87B8-DD4F-BFB0-08752F7DC393}" type="presOf" srcId="{6DD99DA8-0D79-4888-935F-7CE545D49F46}" destId="{F0D6E158-757A-0140-8CCC-1FE789DD20CA}" srcOrd="0" destOrd="0" presId="urn:microsoft.com/office/officeart/2005/8/layout/hierarchy1"/>
    <dgm:cxn modelId="{1BE19CCA-C4EF-45F0-893C-67FF0BAA0D98}" srcId="{D6A9E35D-14C3-4C4E-818A-E1EFF864A0FA}" destId="{C575038D-86A0-4F88-B9D3-0F62B5EA8725}" srcOrd="1" destOrd="0" parTransId="{8924BA48-573E-4F3D-BB99-3345A17BF893}" sibTransId="{FBBA9BA7-C674-46FB-92D8-F61F415FB076}"/>
    <dgm:cxn modelId="{70CFBCDC-B642-4616-ADED-3700811A8A0F}" srcId="{D6A9E35D-14C3-4C4E-818A-E1EFF864A0FA}" destId="{6DD99DA8-0D79-4888-935F-7CE545D49F46}" srcOrd="0" destOrd="0" parTransId="{FC551DFC-09AF-44AA-AA53-B06228C271E1}" sibTransId="{8DF40A76-383A-4F28-8E98-66FD5CD09E6F}"/>
    <dgm:cxn modelId="{000613E8-75E8-A749-B74B-C0BDECA3FF14}" type="presOf" srcId="{C575038D-86A0-4F88-B9D3-0F62B5EA8725}" destId="{1389B3FF-EBEE-9E40-9F5F-6FB4077755ED}" srcOrd="0" destOrd="0" presId="urn:microsoft.com/office/officeart/2005/8/layout/hierarchy1"/>
    <dgm:cxn modelId="{0D5DEB05-5D79-4844-BFC9-8643FA038BE0}" type="presParOf" srcId="{CB0D510C-46F5-8B41-BA8E-2BE4CA5EC325}" destId="{12AAB770-D289-AD45-8FF4-D07A7C127EE8}" srcOrd="0" destOrd="0" presId="urn:microsoft.com/office/officeart/2005/8/layout/hierarchy1"/>
    <dgm:cxn modelId="{304CBADE-CB2A-3942-BF2C-2E8B9602303A}" type="presParOf" srcId="{12AAB770-D289-AD45-8FF4-D07A7C127EE8}" destId="{FB5AB1DB-588E-4742-927B-4C0F766059BB}" srcOrd="0" destOrd="0" presId="urn:microsoft.com/office/officeart/2005/8/layout/hierarchy1"/>
    <dgm:cxn modelId="{D7CBF8B0-5DB1-A54D-ACBB-09F014477521}" type="presParOf" srcId="{FB5AB1DB-588E-4742-927B-4C0F766059BB}" destId="{47B75AD6-44D6-BD4B-B473-C1DADAE4159A}" srcOrd="0" destOrd="0" presId="urn:microsoft.com/office/officeart/2005/8/layout/hierarchy1"/>
    <dgm:cxn modelId="{A2C4C562-4992-064E-91C4-88ABA12B9CE7}" type="presParOf" srcId="{FB5AB1DB-588E-4742-927B-4C0F766059BB}" destId="{F0D6E158-757A-0140-8CCC-1FE789DD20CA}" srcOrd="1" destOrd="0" presId="urn:microsoft.com/office/officeart/2005/8/layout/hierarchy1"/>
    <dgm:cxn modelId="{E91BC85C-05CE-884B-B145-CE7CAB944C29}" type="presParOf" srcId="{12AAB770-D289-AD45-8FF4-D07A7C127EE8}" destId="{027AAF03-F326-0E43-9BD8-E2DE6C17CC89}" srcOrd="1" destOrd="0" presId="urn:microsoft.com/office/officeart/2005/8/layout/hierarchy1"/>
    <dgm:cxn modelId="{93E9AB7D-CA63-9244-90FE-8208421C7ACC}" type="presParOf" srcId="{CB0D510C-46F5-8B41-BA8E-2BE4CA5EC325}" destId="{10CE70E0-64F0-7047-A1FB-631CD80EDFEA}" srcOrd="1" destOrd="0" presId="urn:microsoft.com/office/officeart/2005/8/layout/hierarchy1"/>
    <dgm:cxn modelId="{EFA0E358-C0EB-B348-9C90-ED44480F0F95}" type="presParOf" srcId="{10CE70E0-64F0-7047-A1FB-631CD80EDFEA}" destId="{345DBD8A-2588-E242-940C-8933A250AE84}" srcOrd="0" destOrd="0" presId="urn:microsoft.com/office/officeart/2005/8/layout/hierarchy1"/>
    <dgm:cxn modelId="{9FF4AE15-5B3C-BC4B-9C4F-5DB945B91BC9}" type="presParOf" srcId="{345DBD8A-2588-E242-940C-8933A250AE84}" destId="{4D99B92F-F7BA-3146-B5B4-050C9C78B9A8}" srcOrd="0" destOrd="0" presId="urn:microsoft.com/office/officeart/2005/8/layout/hierarchy1"/>
    <dgm:cxn modelId="{D64C457A-F844-F04A-BB4E-16D24AEBE769}" type="presParOf" srcId="{345DBD8A-2588-E242-940C-8933A250AE84}" destId="{1389B3FF-EBEE-9E40-9F5F-6FB4077755ED}" srcOrd="1" destOrd="0" presId="urn:microsoft.com/office/officeart/2005/8/layout/hierarchy1"/>
    <dgm:cxn modelId="{16E417EC-37AF-F74A-A294-FB691A4D4B1E}" type="presParOf" srcId="{10CE70E0-64F0-7047-A1FB-631CD80EDFEA}" destId="{24E63822-BDB6-5E47-8F46-FE192B4F095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0F6CF7A-D8AC-4927-B6EF-23B29CC74127}"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9A60C863-5873-4A0A-B177-3A882AB04ED8}">
      <dgm:prSet/>
      <dgm:spPr/>
      <dgm:t>
        <a:bodyPr/>
        <a:lstStyle/>
        <a:p>
          <a:r>
            <a:rPr lang="en-US" b="1"/>
            <a:t>Enhanced Security</a:t>
          </a:r>
          <a:r>
            <a:rPr lang="en-US"/>
            <a:t>: Delegating administrative responsibilities to specific users or groups within an OU allows for tighter security controls. By limiting access to only those who need it, organizations can protect sensitive information and reduce the risk of unauthorized actions, ensuring that only qualified personnel manage specific resources.</a:t>
          </a:r>
        </a:p>
      </dgm:t>
    </dgm:pt>
    <dgm:pt modelId="{24FCC19F-06F0-443F-932C-9749F44AF04A}" type="parTrans" cxnId="{9E6829FE-36AF-424C-AD6D-2446B5328C22}">
      <dgm:prSet/>
      <dgm:spPr/>
      <dgm:t>
        <a:bodyPr/>
        <a:lstStyle/>
        <a:p>
          <a:endParaRPr lang="en-US"/>
        </a:p>
      </dgm:t>
    </dgm:pt>
    <dgm:pt modelId="{16BA81EB-2002-41FE-A3A8-673A5E28BCF4}" type="sibTrans" cxnId="{9E6829FE-36AF-424C-AD6D-2446B5328C22}">
      <dgm:prSet/>
      <dgm:spPr/>
      <dgm:t>
        <a:bodyPr/>
        <a:lstStyle/>
        <a:p>
          <a:endParaRPr lang="en-US"/>
        </a:p>
      </dgm:t>
    </dgm:pt>
    <dgm:pt modelId="{1D0358EC-8B0C-4666-B46B-C4BE509AF33F}">
      <dgm:prSet/>
      <dgm:spPr/>
      <dgm:t>
        <a:bodyPr/>
        <a:lstStyle/>
        <a:p>
          <a:r>
            <a:rPr lang="en-US" b="1"/>
            <a:t>Operational Efficiency</a:t>
          </a:r>
          <a:r>
            <a:rPr lang="en-US"/>
            <a:t>: Delegation enables localized management of resources, allowing department heads or team leaders to handle administrative tasks relevant to their areas. This reduces the burden on central IT and speeds up decision-making, as individuals can manage user accounts, permissions, and policies without waiting for broader administrative approval.</a:t>
          </a:r>
        </a:p>
      </dgm:t>
    </dgm:pt>
    <dgm:pt modelId="{9F06ED6C-4A36-493A-BAB2-A51619BEB561}" type="parTrans" cxnId="{AE955DD5-B55E-4B50-9741-06D9DCA3137E}">
      <dgm:prSet/>
      <dgm:spPr/>
      <dgm:t>
        <a:bodyPr/>
        <a:lstStyle/>
        <a:p>
          <a:endParaRPr lang="en-US"/>
        </a:p>
      </dgm:t>
    </dgm:pt>
    <dgm:pt modelId="{636C9549-420A-4E6C-9C1D-77ED6D78854B}" type="sibTrans" cxnId="{AE955DD5-B55E-4B50-9741-06D9DCA3137E}">
      <dgm:prSet/>
      <dgm:spPr/>
      <dgm:t>
        <a:bodyPr/>
        <a:lstStyle/>
        <a:p>
          <a:endParaRPr lang="en-US"/>
        </a:p>
      </dgm:t>
    </dgm:pt>
    <dgm:pt modelId="{CE5F20D1-23C2-9244-8A88-E03F27BA6619}" type="pres">
      <dgm:prSet presAssocID="{10F6CF7A-D8AC-4927-B6EF-23B29CC74127}" presName="Name0" presStyleCnt="0">
        <dgm:presLayoutVars>
          <dgm:dir/>
          <dgm:animLvl val="lvl"/>
          <dgm:resizeHandles val="exact"/>
        </dgm:presLayoutVars>
      </dgm:prSet>
      <dgm:spPr/>
    </dgm:pt>
    <dgm:pt modelId="{2D1E8AB6-2FB2-7C45-9360-5C4328D63C6E}" type="pres">
      <dgm:prSet presAssocID="{1D0358EC-8B0C-4666-B46B-C4BE509AF33F}" presName="boxAndChildren" presStyleCnt="0"/>
      <dgm:spPr/>
    </dgm:pt>
    <dgm:pt modelId="{3829DAA0-5847-FD47-92C1-645BD50ADF85}" type="pres">
      <dgm:prSet presAssocID="{1D0358EC-8B0C-4666-B46B-C4BE509AF33F}" presName="parentTextBox" presStyleLbl="node1" presStyleIdx="0" presStyleCnt="2"/>
      <dgm:spPr/>
    </dgm:pt>
    <dgm:pt modelId="{624C0DC0-9CA2-AC4E-87E6-30BE7A48590A}" type="pres">
      <dgm:prSet presAssocID="{16BA81EB-2002-41FE-A3A8-673A5E28BCF4}" presName="sp" presStyleCnt="0"/>
      <dgm:spPr/>
    </dgm:pt>
    <dgm:pt modelId="{171EB6EE-D7CE-AA4B-8F7A-F67EC6B2BF77}" type="pres">
      <dgm:prSet presAssocID="{9A60C863-5873-4A0A-B177-3A882AB04ED8}" presName="arrowAndChildren" presStyleCnt="0"/>
      <dgm:spPr/>
    </dgm:pt>
    <dgm:pt modelId="{FC4E4859-1DFC-704D-8711-4750B88D6F79}" type="pres">
      <dgm:prSet presAssocID="{9A60C863-5873-4A0A-B177-3A882AB04ED8}" presName="parentTextArrow" presStyleLbl="node1" presStyleIdx="1" presStyleCnt="2"/>
      <dgm:spPr/>
    </dgm:pt>
  </dgm:ptLst>
  <dgm:cxnLst>
    <dgm:cxn modelId="{1C80C70A-3E20-584E-805B-AFE592BA29B3}" type="presOf" srcId="{9A60C863-5873-4A0A-B177-3A882AB04ED8}" destId="{FC4E4859-1DFC-704D-8711-4750B88D6F79}" srcOrd="0" destOrd="0" presId="urn:microsoft.com/office/officeart/2005/8/layout/process4"/>
    <dgm:cxn modelId="{8A370417-9C95-A240-8667-E1DB284D536C}" type="presOf" srcId="{1D0358EC-8B0C-4666-B46B-C4BE509AF33F}" destId="{3829DAA0-5847-FD47-92C1-645BD50ADF85}" srcOrd="0" destOrd="0" presId="urn:microsoft.com/office/officeart/2005/8/layout/process4"/>
    <dgm:cxn modelId="{AE955DD5-B55E-4B50-9741-06D9DCA3137E}" srcId="{10F6CF7A-D8AC-4927-B6EF-23B29CC74127}" destId="{1D0358EC-8B0C-4666-B46B-C4BE509AF33F}" srcOrd="1" destOrd="0" parTransId="{9F06ED6C-4A36-493A-BAB2-A51619BEB561}" sibTransId="{636C9549-420A-4E6C-9C1D-77ED6D78854B}"/>
    <dgm:cxn modelId="{4786D7E0-3E7C-264E-B966-B179FA637286}" type="presOf" srcId="{10F6CF7A-D8AC-4927-B6EF-23B29CC74127}" destId="{CE5F20D1-23C2-9244-8A88-E03F27BA6619}" srcOrd="0" destOrd="0" presId="urn:microsoft.com/office/officeart/2005/8/layout/process4"/>
    <dgm:cxn modelId="{9E6829FE-36AF-424C-AD6D-2446B5328C22}" srcId="{10F6CF7A-D8AC-4927-B6EF-23B29CC74127}" destId="{9A60C863-5873-4A0A-B177-3A882AB04ED8}" srcOrd="0" destOrd="0" parTransId="{24FCC19F-06F0-443F-932C-9749F44AF04A}" sibTransId="{16BA81EB-2002-41FE-A3A8-673A5E28BCF4}"/>
    <dgm:cxn modelId="{74F5419B-11D8-9040-8C31-7BAE41DF6E2B}" type="presParOf" srcId="{CE5F20D1-23C2-9244-8A88-E03F27BA6619}" destId="{2D1E8AB6-2FB2-7C45-9360-5C4328D63C6E}" srcOrd="0" destOrd="0" presId="urn:microsoft.com/office/officeart/2005/8/layout/process4"/>
    <dgm:cxn modelId="{2BDAAB35-E169-AC4E-AEFD-C5083B73CB4B}" type="presParOf" srcId="{2D1E8AB6-2FB2-7C45-9360-5C4328D63C6E}" destId="{3829DAA0-5847-FD47-92C1-645BD50ADF85}" srcOrd="0" destOrd="0" presId="urn:microsoft.com/office/officeart/2005/8/layout/process4"/>
    <dgm:cxn modelId="{F6904D42-6186-6E4A-8754-8E21D6287B7C}" type="presParOf" srcId="{CE5F20D1-23C2-9244-8A88-E03F27BA6619}" destId="{624C0DC0-9CA2-AC4E-87E6-30BE7A48590A}" srcOrd="1" destOrd="0" presId="urn:microsoft.com/office/officeart/2005/8/layout/process4"/>
    <dgm:cxn modelId="{DB1B65EC-86C6-5D41-98A4-AEFC825B454E}" type="presParOf" srcId="{CE5F20D1-23C2-9244-8A88-E03F27BA6619}" destId="{171EB6EE-D7CE-AA4B-8F7A-F67EC6B2BF77}" srcOrd="2" destOrd="0" presId="urn:microsoft.com/office/officeart/2005/8/layout/process4"/>
    <dgm:cxn modelId="{331F67C6-F53D-F141-9720-40F6B94502A8}" type="presParOf" srcId="{171EB6EE-D7CE-AA4B-8F7A-F67EC6B2BF77}" destId="{FC4E4859-1DFC-704D-8711-4750B88D6F79}"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1A35324-6B6D-4D90-8716-6A920D1A5E0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5C8C05C-90D5-4295-B784-216E462CD428}">
      <dgm:prSet/>
      <dgm:spPr/>
      <dgm:t>
        <a:bodyPr/>
        <a:lstStyle/>
        <a:p>
          <a:r>
            <a:rPr lang="en-US" b="1"/>
            <a:t>Tailored Security Settings</a:t>
          </a:r>
          <a:r>
            <a:rPr lang="en-US"/>
            <a:t>: Applying group policies at the OU level allows organizations to implement specific security configurations that meet the unique needs of different departments. For example, the IT department might require more stringent security measures than a marketing team, ensuring that each group operates under the most appropriate guidelines.</a:t>
          </a:r>
        </a:p>
      </dgm:t>
    </dgm:pt>
    <dgm:pt modelId="{9A8B7C33-1318-485E-9D5B-F4A5FEC0E5CC}" type="parTrans" cxnId="{C52D835C-F583-4FD0-90D8-95D4D9441F91}">
      <dgm:prSet/>
      <dgm:spPr/>
      <dgm:t>
        <a:bodyPr/>
        <a:lstStyle/>
        <a:p>
          <a:endParaRPr lang="en-US"/>
        </a:p>
      </dgm:t>
    </dgm:pt>
    <dgm:pt modelId="{31C5ACC1-F526-4268-B703-7CA9067DE608}" type="sibTrans" cxnId="{C52D835C-F583-4FD0-90D8-95D4D9441F91}">
      <dgm:prSet/>
      <dgm:spPr/>
      <dgm:t>
        <a:bodyPr/>
        <a:lstStyle/>
        <a:p>
          <a:endParaRPr lang="en-US"/>
        </a:p>
      </dgm:t>
    </dgm:pt>
    <dgm:pt modelId="{C76C60F3-63C8-4580-A258-5C0EF6DEA4A9}">
      <dgm:prSet/>
      <dgm:spPr/>
      <dgm:t>
        <a:bodyPr/>
        <a:lstStyle/>
        <a:p>
          <a:r>
            <a:rPr lang="en-US" b="1"/>
            <a:t>Consistent Compliance and Standards</a:t>
          </a:r>
          <a:r>
            <a:rPr lang="en-US"/>
            <a:t>: OUs enable organizations to enforce standardized policies across similar resources within the same unit. This consistency helps maintain compliance with organizational standards and regulatory requirements, making it easier to manage and audit adherence to security protocols and operational guidelines. </a:t>
          </a:r>
        </a:p>
      </dgm:t>
    </dgm:pt>
    <dgm:pt modelId="{A39DD54D-2D9E-4360-A545-454DF98D3AE1}" type="parTrans" cxnId="{42F86B26-773A-4BC3-94FC-90B46868B056}">
      <dgm:prSet/>
      <dgm:spPr/>
      <dgm:t>
        <a:bodyPr/>
        <a:lstStyle/>
        <a:p>
          <a:endParaRPr lang="en-US"/>
        </a:p>
      </dgm:t>
    </dgm:pt>
    <dgm:pt modelId="{79C6425B-11F0-4C92-9C42-C6B6149648FD}" type="sibTrans" cxnId="{42F86B26-773A-4BC3-94FC-90B46868B056}">
      <dgm:prSet/>
      <dgm:spPr/>
      <dgm:t>
        <a:bodyPr/>
        <a:lstStyle/>
        <a:p>
          <a:endParaRPr lang="en-US"/>
        </a:p>
      </dgm:t>
    </dgm:pt>
    <dgm:pt modelId="{B5385967-D78C-4434-A9B7-05032F9BDB82}" type="pres">
      <dgm:prSet presAssocID="{41A35324-6B6D-4D90-8716-6A920D1A5E0E}" presName="root" presStyleCnt="0">
        <dgm:presLayoutVars>
          <dgm:dir/>
          <dgm:resizeHandles val="exact"/>
        </dgm:presLayoutVars>
      </dgm:prSet>
      <dgm:spPr/>
    </dgm:pt>
    <dgm:pt modelId="{B28822AE-AC00-4864-9464-A1A0883F9A24}" type="pres">
      <dgm:prSet presAssocID="{55C8C05C-90D5-4295-B784-216E462CD428}" presName="compNode" presStyleCnt="0"/>
      <dgm:spPr/>
    </dgm:pt>
    <dgm:pt modelId="{A7C07B1B-C914-4F4E-AE43-22F91EBF6319}" type="pres">
      <dgm:prSet presAssocID="{55C8C05C-90D5-4295-B784-216E462CD428}" presName="bgRect" presStyleLbl="bgShp" presStyleIdx="0" presStyleCnt="2"/>
      <dgm:spPr/>
    </dgm:pt>
    <dgm:pt modelId="{6AC32885-97D4-423B-8158-4CF139CF5069}" type="pres">
      <dgm:prSet presAssocID="{55C8C05C-90D5-4295-B784-216E462CD42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E3AB01FF-FD1A-4B9B-8443-EE22512732D2}" type="pres">
      <dgm:prSet presAssocID="{55C8C05C-90D5-4295-B784-216E462CD428}" presName="spaceRect" presStyleCnt="0"/>
      <dgm:spPr/>
    </dgm:pt>
    <dgm:pt modelId="{F8674D57-0502-4D14-A118-969105E136AC}" type="pres">
      <dgm:prSet presAssocID="{55C8C05C-90D5-4295-B784-216E462CD428}" presName="parTx" presStyleLbl="revTx" presStyleIdx="0" presStyleCnt="2">
        <dgm:presLayoutVars>
          <dgm:chMax val="0"/>
          <dgm:chPref val="0"/>
        </dgm:presLayoutVars>
      </dgm:prSet>
      <dgm:spPr/>
    </dgm:pt>
    <dgm:pt modelId="{859B4218-B1EF-4E64-80FB-3435EC8F6E85}" type="pres">
      <dgm:prSet presAssocID="{31C5ACC1-F526-4268-B703-7CA9067DE608}" presName="sibTrans" presStyleCnt="0"/>
      <dgm:spPr/>
    </dgm:pt>
    <dgm:pt modelId="{82BF1DCB-3DAD-4CA6-9A33-D4DD14AF6F04}" type="pres">
      <dgm:prSet presAssocID="{C76C60F3-63C8-4580-A258-5C0EF6DEA4A9}" presName="compNode" presStyleCnt="0"/>
      <dgm:spPr/>
    </dgm:pt>
    <dgm:pt modelId="{8ED0A338-47E3-4CAA-A034-64628E0A409B}" type="pres">
      <dgm:prSet presAssocID="{C76C60F3-63C8-4580-A258-5C0EF6DEA4A9}" presName="bgRect" presStyleLbl="bgShp" presStyleIdx="1" presStyleCnt="2"/>
      <dgm:spPr/>
    </dgm:pt>
    <dgm:pt modelId="{394BE6B4-9367-40E8-BFB4-78D691905D1F}" type="pres">
      <dgm:prSet presAssocID="{C76C60F3-63C8-4580-A258-5C0EF6DEA4A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esentation with Checklist"/>
        </a:ext>
      </dgm:extLst>
    </dgm:pt>
    <dgm:pt modelId="{604947AB-E2CF-4859-BC51-9D69F844D735}" type="pres">
      <dgm:prSet presAssocID="{C76C60F3-63C8-4580-A258-5C0EF6DEA4A9}" presName="spaceRect" presStyleCnt="0"/>
      <dgm:spPr/>
    </dgm:pt>
    <dgm:pt modelId="{F1AD778A-3D52-46FF-B63B-F93F0C1C4416}" type="pres">
      <dgm:prSet presAssocID="{C76C60F3-63C8-4580-A258-5C0EF6DEA4A9}" presName="parTx" presStyleLbl="revTx" presStyleIdx="1" presStyleCnt="2">
        <dgm:presLayoutVars>
          <dgm:chMax val="0"/>
          <dgm:chPref val="0"/>
        </dgm:presLayoutVars>
      </dgm:prSet>
      <dgm:spPr/>
    </dgm:pt>
  </dgm:ptLst>
  <dgm:cxnLst>
    <dgm:cxn modelId="{0C630B07-7E89-4294-84C0-1E6E25F131EA}" type="presOf" srcId="{55C8C05C-90D5-4295-B784-216E462CD428}" destId="{F8674D57-0502-4D14-A118-969105E136AC}" srcOrd="0" destOrd="0" presId="urn:microsoft.com/office/officeart/2018/2/layout/IconVerticalSolidList"/>
    <dgm:cxn modelId="{42F86B26-773A-4BC3-94FC-90B46868B056}" srcId="{41A35324-6B6D-4D90-8716-6A920D1A5E0E}" destId="{C76C60F3-63C8-4580-A258-5C0EF6DEA4A9}" srcOrd="1" destOrd="0" parTransId="{A39DD54D-2D9E-4360-A545-454DF98D3AE1}" sibTransId="{79C6425B-11F0-4C92-9C42-C6B6149648FD}"/>
    <dgm:cxn modelId="{EACA5056-E74E-4FEC-B72B-18BC6FE4CFDD}" type="presOf" srcId="{C76C60F3-63C8-4580-A258-5C0EF6DEA4A9}" destId="{F1AD778A-3D52-46FF-B63B-F93F0C1C4416}" srcOrd="0" destOrd="0" presId="urn:microsoft.com/office/officeart/2018/2/layout/IconVerticalSolidList"/>
    <dgm:cxn modelId="{C52D835C-F583-4FD0-90D8-95D4D9441F91}" srcId="{41A35324-6B6D-4D90-8716-6A920D1A5E0E}" destId="{55C8C05C-90D5-4295-B784-216E462CD428}" srcOrd="0" destOrd="0" parTransId="{9A8B7C33-1318-485E-9D5B-F4A5FEC0E5CC}" sibTransId="{31C5ACC1-F526-4268-B703-7CA9067DE608}"/>
    <dgm:cxn modelId="{E6E65FC3-4AFB-4725-AB7B-301D54955984}" type="presOf" srcId="{41A35324-6B6D-4D90-8716-6A920D1A5E0E}" destId="{B5385967-D78C-4434-A9B7-05032F9BDB82}" srcOrd="0" destOrd="0" presId="urn:microsoft.com/office/officeart/2018/2/layout/IconVerticalSolidList"/>
    <dgm:cxn modelId="{653D580B-81D8-4A8A-87B4-DAF8A90649C3}" type="presParOf" srcId="{B5385967-D78C-4434-A9B7-05032F9BDB82}" destId="{B28822AE-AC00-4864-9464-A1A0883F9A24}" srcOrd="0" destOrd="0" presId="urn:microsoft.com/office/officeart/2018/2/layout/IconVerticalSolidList"/>
    <dgm:cxn modelId="{31491D9D-A1BA-474F-8612-46F584136C62}" type="presParOf" srcId="{B28822AE-AC00-4864-9464-A1A0883F9A24}" destId="{A7C07B1B-C914-4F4E-AE43-22F91EBF6319}" srcOrd="0" destOrd="0" presId="urn:microsoft.com/office/officeart/2018/2/layout/IconVerticalSolidList"/>
    <dgm:cxn modelId="{2D77350F-F394-41C9-BFA7-7EC21C89F5D2}" type="presParOf" srcId="{B28822AE-AC00-4864-9464-A1A0883F9A24}" destId="{6AC32885-97D4-423B-8158-4CF139CF5069}" srcOrd="1" destOrd="0" presId="urn:microsoft.com/office/officeart/2018/2/layout/IconVerticalSolidList"/>
    <dgm:cxn modelId="{45BC5E07-FBEC-447C-B6FF-390004A69487}" type="presParOf" srcId="{B28822AE-AC00-4864-9464-A1A0883F9A24}" destId="{E3AB01FF-FD1A-4B9B-8443-EE22512732D2}" srcOrd="2" destOrd="0" presId="urn:microsoft.com/office/officeart/2018/2/layout/IconVerticalSolidList"/>
    <dgm:cxn modelId="{BAE26FC1-D212-4444-AD9E-255B99316EDE}" type="presParOf" srcId="{B28822AE-AC00-4864-9464-A1A0883F9A24}" destId="{F8674D57-0502-4D14-A118-969105E136AC}" srcOrd="3" destOrd="0" presId="urn:microsoft.com/office/officeart/2018/2/layout/IconVerticalSolidList"/>
    <dgm:cxn modelId="{C6024B7B-B4FE-4330-BEDE-DA9CB6116B21}" type="presParOf" srcId="{B5385967-D78C-4434-A9B7-05032F9BDB82}" destId="{859B4218-B1EF-4E64-80FB-3435EC8F6E85}" srcOrd="1" destOrd="0" presId="urn:microsoft.com/office/officeart/2018/2/layout/IconVerticalSolidList"/>
    <dgm:cxn modelId="{79A4FED9-C60A-421C-A493-DB97C227B717}" type="presParOf" srcId="{B5385967-D78C-4434-A9B7-05032F9BDB82}" destId="{82BF1DCB-3DAD-4CA6-9A33-D4DD14AF6F04}" srcOrd="2" destOrd="0" presId="urn:microsoft.com/office/officeart/2018/2/layout/IconVerticalSolidList"/>
    <dgm:cxn modelId="{C13EFD8B-A3D4-47D4-A271-DE32E742DD67}" type="presParOf" srcId="{82BF1DCB-3DAD-4CA6-9A33-D4DD14AF6F04}" destId="{8ED0A338-47E3-4CAA-A034-64628E0A409B}" srcOrd="0" destOrd="0" presId="urn:microsoft.com/office/officeart/2018/2/layout/IconVerticalSolidList"/>
    <dgm:cxn modelId="{14D24D69-4B63-4220-8B52-8230B8CC4EC2}" type="presParOf" srcId="{82BF1DCB-3DAD-4CA6-9A33-D4DD14AF6F04}" destId="{394BE6B4-9367-40E8-BFB4-78D691905D1F}" srcOrd="1" destOrd="0" presId="urn:microsoft.com/office/officeart/2018/2/layout/IconVerticalSolidList"/>
    <dgm:cxn modelId="{C151EA61-B737-40A4-9200-89D91E98D0B4}" type="presParOf" srcId="{82BF1DCB-3DAD-4CA6-9A33-D4DD14AF6F04}" destId="{604947AB-E2CF-4859-BC51-9D69F844D735}" srcOrd="2" destOrd="0" presId="urn:microsoft.com/office/officeart/2018/2/layout/IconVerticalSolidList"/>
    <dgm:cxn modelId="{077A6D05-EA0A-4983-96E7-36FDE702911F}" type="presParOf" srcId="{82BF1DCB-3DAD-4CA6-9A33-D4DD14AF6F04}" destId="{F1AD778A-3D52-46FF-B63B-F93F0C1C441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B75AD6-44D6-BD4B-B473-C1DADAE4159A}">
      <dsp:nvSpPr>
        <dsp:cNvPr id="0" name=""/>
        <dsp:cNvSpPr/>
      </dsp:nvSpPr>
      <dsp:spPr>
        <a:xfrm>
          <a:off x="238000" y="992"/>
          <a:ext cx="4193827" cy="26630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D6E158-757A-0140-8CCC-1FE789DD20CA}">
      <dsp:nvSpPr>
        <dsp:cNvPr id="0" name=""/>
        <dsp:cNvSpPr/>
      </dsp:nvSpPr>
      <dsp:spPr>
        <a:xfrm>
          <a:off x="703981" y="443674"/>
          <a:ext cx="4193827" cy="26630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a:t>Logical Grouping</a:t>
          </a:r>
          <a:r>
            <a:rPr lang="en-US" sz="1700" kern="1200"/>
            <a:t>: OUs allow organizations to logically group similar resources—such as users, computers, and applications—based on functional areas, departments, or projects. This organization helps administrators quickly locate and manage resources, improving operational efficiency and facilitating clearer oversight.</a:t>
          </a:r>
        </a:p>
      </dsp:txBody>
      <dsp:txXfrm>
        <a:off x="781980" y="521673"/>
        <a:ext cx="4037829" cy="2507082"/>
      </dsp:txXfrm>
    </dsp:sp>
    <dsp:sp modelId="{4D99B92F-F7BA-3146-B5B4-050C9C78B9A8}">
      <dsp:nvSpPr>
        <dsp:cNvPr id="0" name=""/>
        <dsp:cNvSpPr/>
      </dsp:nvSpPr>
      <dsp:spPr>
        <a:xfrm>
          <a:off x="5363790" y="992"/>
          <a:ext cx="4193827" cy="266308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389B3FF-EBEE-9E40-9F5F-6FB4077755ED}">
      <dsp:nvSpPr>
        <dsp:cNvPr id="0" name=""/>
        <dsp:cNvSpPr/>
      </dsp:nvSpPr>
      <dsp:spPr>
        <a:xfrm>
          <a:off x="5829771" y="443674"/>
          <a:ext cx="4193827" cy="266308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a:t>Simplified Administration</a:t>
          </a:r>
          <a:r>
            <a:rPr lang="en-US" sz="1700" kern="1200"/>
            <a:t>: By organizing resources into OUs, administrative tasks such as applying policies, managing permissions, and enforcing security settings become more streamlined. Administrators can apply changes or updates to specific OUs without affecting the entire directory, enabling targeted management that reduces the risk of errors and enhances overall control.</a:t>
          </a:r>
        </a:p>
      </dsp:txBody>
      <dsp:txXfrm>
        <a:off x="5907770" y="521673"/>
        <a:ext cx="4037829" cy="25070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29DAA0-5847-FD47-92C1-645BD50ADF85}">
      <dsp:nvSpPr>
        <dsp:cNvPr id="0" name=""/>
        <dsp:cNvSpPr/>
      </dsp:nvSpPr>
      <dsp:spPr>
        <a:xfrm>
          <a:off x="0" y="3184858"/>
          <a:ext cx="6151562" cy="208961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b="1" kern="1200"/>
            <a:t>Operational Efficiency</a:t>
          </a:r>
          <a:r>
            <a:rPr lang="en-US" sz="1900" kern="1200"/>
            <a:t>: Delegation enables localized management of resources, allowing department heads or team leaders to handle administrative tasks relevant to their areas. This reduces the burden on central IT and speeds up decision-making, as individuals can manage user accounts, permissions, and policies without waiting for broader administrative approval.</a:t>
          </a:r>
        </a:p>
      </dsp:txBody>
      <dsp:txXfrm>
        <a:off x="0" y="3184858"/>
        <a:ext cx="6151562" cy="2089611"/>
      </dsp:txXfrm>
    </dsp:sp>
    <dsp:sp modelId="{FC4E4859-1DFC-704D-8711-4750B88D6F79}">
      <dsp:nvSpPr>
        <dsp:cNvPr id="0" name=""/>
        <dsp:cNvSpPr/>
      </dsp:nvSpPr>
      <dsp:spPr>
        <a:xfrm rot="10800000">
          <a:off x="0" y="2379"/>
          <a:ext cx="6151562" cy="3213823"/>
        </a:xfrm>
        <a:prstGeom prst="upArrowCallout">
          <a:avLst/>
        </a:prstGeom>
        <a:solidFill>
          <a:schemeClr val="accent2">
            <a:hueOff val="-10351888"/>
            <a:satOff val="45859"/>
            <a:lumOff val="-1686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135128" rIns="135128" bIns="135128" numCol="1" spcCol="1270" anchor="ctr" anchorCtr="0">
          <a:noAutofit/>
        </a:bodyPr>
        <a:lstStyle/>
        <a:p>
          <a:pPr marL="0" lvl="0" indent="0" algn="ctr" defTabSz="844550">
            <a:lnSpc>
              <a:spcPct val="90000"/>
            </a:lnSpc>
            <a:spcBef>
              <a:spcPct val="0"/>
            </a:spcBef>
            <a:spcAft>
              <a:spcPct val="35000"/>
            </a:spcAft>
            <a:buNone/>
          </a:pPr>
          <a:r>
            <a:rPr lang="en-US" sz="1900" b="1" kern="1200"/>
            <a:t>Enhanced Security</a:t>
          </a:r>
          <a:r>
            <a:rPr lang="en-US" sz="1900" kern="1200"/>
            <a:t>: Delegating administrative responsibilities to specific users or groups within an OU allows for tighter security controls. By limiting access to only those who need it, organizations can protect sensitive information and reduce the risk of unauthorized actions, ensuring that only qualified personnel manage specific resources.</a:t>
          </a:r>
        </a:p>
      </dsp:txBody>
      <dsp:txXfrm rot="10800000">
        <a:off x="0" y="2379"/>
        <a:ext cx="6151562" cy="20882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C07B1B-C914-4F4E-AE43-22F91EBF6319}">
      <dsp:nvSpPr>
        <dsp:cNvPr id="0" name=""/>
        <dsp:cNvSpPr/>
      </dsp:nvSpPr>
      <dsp:spPr>
        <a:xfrm>
          <a:off x="0" y="392285"/>
          <a:ext cx="5651500" cy="15249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C32885-97D4-423B-8158-4CF139CF5069}">
      <dsp:nvSpPr>
        <dsp:cNvPr id="0" name=""/>
        <dsp:cNvSpPr/>
      </dsp:nvSpPr>
      <dsp:spPr>
        <a:xfrm>
          <a:off x="461296" y="735398"/>
          <a:ext cx="839540" cy="8387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8674D57-0502-4D14-A118-969105E136AC}">
      <dsp:nvSpPr>
        <dsp:cNvPr id="0" name=""/>
        <dsp:cNvSpPr/>
      </dsp:nvSpPr>
      <dsp:spPr>
        <a:xfrm>
          <a:off x="1762132" y="392285"/>
          <a:ext cx="3677554" cy="190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738" tIns="201738" rIns="201738" bIns="201738" numCol="1" spcCol="1270" anchor="ctr" anchorCtr="0">
          <a:noAutofit/>
        </a:bodyPr>
        <a:lstStyle/>
        <a:p>
          <a:pPr marL="0" lvl="0" indent="0" algn="l" defTabSz="622300">
            <a:lnSpc>
              <a:spcPct val="90000"/>
            </a:lnSpc>
            <a:spcBef>
              <a:spcPct val="0"/>
            </a:spcBef>
            <a:spcAft>
              <a:spcPct val="35000"/>
            </a:spcAft>
            <a:buNone/>
          </a:pPr>
          <a:r>
            <a:rPr lang="en-US" sz="1400" b="1" kern="1200"/>
            <a:t>Tailored Security Settings</a:t>
          </a:r>
          <a:r>
            <a:rPr lang="en-US" sz="1400" kern="1200"/>
            <a:t>: Applying group policies at the OU level allows organizations to implement specific security configurations that meet the unique needs of different departments. For example, the IT department might require more stringent security measures than a marketing team, ensuring that each group operates under the most appropriate guidelines.</a:t>
          </a:r>
        </a:p>
      </dsp:txBody>
      <dsp:txXfrm>
        <a:off x="1762132" y="392285"/>
        <a:ext cx="3677554" cy="1906182"/>
      </dsp:txXfrm>
    </dsp:sp>
    <dsp:sp modelId="{8ED0A338-47E3-4CAA-A034-64628E0A409B}">
      <dsp:nvSpPr>
        <dsp:cNvPr id="0" name=""/>
        <dsp:cNvSpPr/>
      </dsp:nvSpPr>
      <dsp:spPr>
        <a:xfrm>
          <a:off x="0" y="2670406"/>
          <a:ext cx="5651500" cy="15249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4BE6B4-9367-40E8-BFB4-78D691905D1F}">
      <dsp:nvSpPr>
        <dsp:cNvPr id="0" name=""/>
        <dsp:cNvSpPr/>
      </dsp:nvSpPr>
      <dsp:spPr>
        <a:xfrm>
          <a:off x="461296" y="3013519"/>
          <a:ext cx="839540" cy="8387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1AD778A-3D52-46FF-B63B-F93F0C1C4416}">
      <dsp:nvSpPr>
        <dsp:cNvPr id="0" name=""/>
        <dsp:cNvSpPr/>
      </dsp:nvSpPr>
      <dsp:spPr>
        <a:xfrm>
          <a:off x="1762132" y="2670406"/>
          <a:ext cx="3677554" cy="1906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738" tIns="201738" rIns="201738" bIns="201738" numCol="1" spcCol="1270" anchor="ctr" anchorCtr="0">
          <a:noAutofit/>
        </a:bodyPr>
        <a:lstStyle/>
        <a:p>
          <a:pPr marL="0" lvl="0" indent="0" algn="l" defTabSz="622300">
            <a:lnSpc>
              <a:spcPct val="90000"/>
            </a:lnSpc>
            <a:spcBef>
              <a:spcPct val="0"/>
            </a:spcBef>
            <a:spcAft>
              <a:spcPct val="35000"/>
            </a:spcAft>
            <a:buNone/>
          </a:pPr>
          <a:r>
            <a:rPr lang="en-US" sz="1400" b="1" kern="1200"/>
            <a:t>Consistent Compliance and Standards</a:t>
          </a:r>
          <a:r>
            <a:rPr lang="en-US" sz="1400" kern="1200"/>
            <a:t>: OUs enable organizations to enforce standardized policies across similar resources within the same unit. This consistency helps maintain compliance with organizational standards and regulatory requirements, making it easier to manage and audit adherence to security protocols and operational guidelines. </a:t>
          </a:r>
        </a:p>
      </dsp:txBody>
      <dsp:txXfrm>
        <a:off x="1762132" y="2670406"/>
        <a:ext cx="3677554" cy="190618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2DEFDD1-C305-884B-A358-8C976DED88D6}" type="datetimeFigureOut">
              <a:rPr lang="en-US" smtClean="0"/>
              <a:t>9/21/24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8200C6-214F-EC46-AD49-6D5E310E896D}" type="slidenum">
              <a:rPr lang="en-US" smtClean="0"/>
              <a:t>‹#›</a:t>
            </a:fld>
            <a:endParaRPr lang="en-US"/>
          </a:p>
        </p:txBody>
      </p:sp>
    </p:spTree>
    <p:extLst>
      <p:ext uri="{BB962C8B-B14F-4D97-AF65-F5344CB8AC3E}">
        <p14:creationId xmlns:p14="http://schemas.microsoft.com/office/powerpoint/2010/main" val="10218891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DEFDD1-C305-884B-A358-8C976DED88D6}" type="datetimeFigureOut">
              <a:rPr lang="en-US" smtClean="0"/>
              <a:t>9/21/24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200C6-214F-EC46-AD49-6D5E310E896D}" type="slidenum">
              <a:rPr lang="en-US" smtClean="0"/>
              <a:t>‹#›</a:t>
            </a:fld>
            <a:endParaRPr lang="en-US"/>
          </a:p>
        </p:txBody>
      </p:sp>
    </p:spTree>
    <p:extLst>
      <p:ext uri="{BB962C8B-B14F-4D97-AF65-F5344CB8AC3E}">
        <p14:creationId xmlns:p14="http://schemas.microsoft.com/office/powerpoint/2010/main" val="26765367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DEFDD1-C305-884B-A358-8C976DED88D6}" type="datetimeFigureOut">
              <a:rPr lang="en-US" smtClean="0"/>
              <a:t>9/21/24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8200C6-214F-EC46-AD49-6D5E310E896D}" type="slidenum">
              <a:rPr lang="en-US" smtClean="0"/>
              <a:t>‹#›</a:t>
            </a:fld>
            <a:endParaRPr lang="en-US"/>
          </a:p>
        </p:txBody>
      </p:sp>
    </p:spTree>
    <p:extLst>
      <p:ext uri="{BB962C8B-B14F-4D97-AF65-F5344CB8AC3E}">
        <p14:creationId xmlns:p14="http://schemas.microsoft.com/office/powerpoint/2010/main" val="16516739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DEFDD1-C305-884B-A358-8C976DED88D6}" type="datetimeFigureOut">
              <a:rPr lang="en-US" smtClean="0"/>
              <a:t>9/21/24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8200C6-214F-EC46-AD49-6D5E310E896D}" type="slidenum">
              <a:rPr lang="en-US" smtClean="0"/>
              <a:t>‹#›</a:t>
            </a:fld>
            <a:endParaRPr lang="en-US"/>
          </a:p>
        </p:txBody>
      </p:sp>
    </p:spTree>
    <p:extLst>
      <p:ext uri="{BB962C8B-B14F-4D97-AF65-F5344CB8AC3E}">
        <p14:creationId xmlns:p14="http://schemas.microsoft.com/office/powerpoint/2010/main" val="42054261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C2DEFDD1-C305-884B-A358-8C976DED88D6}" type="datetimeFigureOut">
              <a:rPr lang="en-US" smtClean="0"/>
              <a:t>9/21/24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8200C6-214F-EC46-AD49-6D5E310E896D}" type="slidenum">
              <a:rPr lang="en-US" smtClean="0"/>
              <a:t>‹#›</a:t>
            </a:fld>
            <a:endParaRPr lang="en-US"/>
          </a:p>
        </p:txBody>
      </p:sp>
    </p:spTree>
    <p:extLst>
      <p:ext uri="{BB962C8B-B14F-4D97-AF65-F5344CB8AC3E}">
        <p14:creationId xmlns:p14="http://schemas.microsoft.com/office/powerpoint/2010/main" val="37055791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2DEFDD1-C305-884B-A358-8C976DED88D6}" type="datetimeFigureOut">
              <a:rPr lang="en-US" smtClean="0"/>
              <a:t>9/21/24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D8200C6-214F-EC46-AD49-6D5E310E896D}" type="slidenum">
              <a:rPr lang="en-US" smtClean="0"/>
              <a:t>‹#›</a:t>
            </a:fld>
            <a:endParaRPr lang="en-US"/>
          </a:p>
        </p:txBody>
      </p:sp>
    </p:spTree>
    <p:extLst>
      <p:ext uri="{BB962C8B-B14F-4D97-AF65-F5344CB8AC3E}">
        <p14:creationId xmlns:p14="http://schemas.microsoft.com/office/powerpoint/2010/main" val="41157715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C2DEFDD1-C305-884B-A358-8C976DED88D6}" type="datetimeFigureOut">
              <a:rPr lang="en-US" smtClean="0"/>
              <a:t>9/21/24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8200C6-214F-EC46-AD49-6D5E310E896D}"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4531018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DEFDD1-C305-884B-A358-8C976DED88D6}" type="datetimeFigureOut">
              <a:rPr lang="en-US" smtClean="0"/>
              <a:t>9/21/24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8200C6-214F-EC46-AD49-6D5E310E896D}" type="slidenum">
              <a:rPr lang="en-US" smtClean="0"/>
              <a:t>‹#›</a:t>
            </a:fld>
            <a:endParaRPr lang="en-US"/>
          </a:p>
        </p:txBody>
      </p:sp>
    </p:spTree>
    <p:extLst>
      <p:ext uri="{BB962C8B-B14F-4D97-AF65-F5344CB8AC3E}">
        <p14:creationId xmlns:p14="http://schemas.microsoft.com/office/powerpoint/2010/main" val="712135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DEFDD1-C305-884B-A358-8C976DED88D6}" type="datetimeFigureOut">
              <a:rPr lang="en-US" smtClean="0"/>
              <a:t>9/21/24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8200C6-214F-EC46-AD49-6D5E310E896D}" type="slidenum">
              <a:rPr lang="en-US" smtClean="0"/>
              <a:t>‹#›</a:t>
            </a:fld>
            <a:endParaRPr lang="en-US"/>
          </a:p>
        </p:txBody>
      </p:sp>
    </p:spTree>
    <p:extLst>
      <p:ext uri="{BB962C8B-B14F-4D97-AF65-F5344CB8AC3E}">
        <p14:creationId xmlns:p14="http://schemas.microsoft.com/office/powerpoint/2010/main" val="2173101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C2DEFDD1-C305-884B-A358-8C976DED88D6}" type="datetimeFigureOut">
              <a:rPr lang="en-US" smtClean="0"/>
              <a:t>9/21/24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5D8200C6-214F-EC46-AD49-6D5E310E896D}" type="slidenum">
              <a:rPr lang="en-US" smtClean="0"/>
              <a:t>‹#›</a:t>
            </a:fld>
            <a:endParaRPr lang="en-US"/>
          </a:p>
        </p:txBody>
      </p:sp>
    </p:spTree>
    <p:extLst>
      <p:ext uri="{BB962C8B-B14F-4D97-AF65-F5344CB8AC3E}">
        <p14:creationId xmlns:p14="http://schemas.microsoft.com/office/powerpoint/2010/main" val="405155488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2DEFDD1-C305-884B-A358-8C976DED88D6}" type="datetimeFigureOut">
              <a:rPr lang="en-US" smtClean="0"/>
              <a:t>9/21/24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5D8200C6-214F-EC46-AD49-6D5E310E896D}" type="slidenum">
              <a:rPr lang="en-US" smtClean="0"/>
              <a:t>‹#›</a:t>
            </a:fld>
            <a:endParaRPr lang="en-US"/>
          </a:p>
        </p:txBody>
      </p:sp>
    </p:spTree>
    <p:extLst>
      <p:ext uri="{BB962C8B-B14F-4D97-AF65-F5344CB8AC3E}">
        <p14:creationId xmlns:p14="http://schemas.microsoft.com/office/powerpoint/2010/main" val="28556991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2DEFDD1-C305-884B-A358-8C976DED88D6}" type="datetimeFigureOut">
              <a:rPr lang="en-US" smtClean="0"/>
              <a:t>9/21/24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5D8200C6-214F-EC46-AD49-6D5E310E896D}" type="slidenum">
              <a:rPr lang="en-US" smtClean="0"/>
              <a:t>‹#›</a:t>
            </a:fld>
            <a:endParaRPr lang="en-US"/>
          </a:p>
        </p:txBody>
      </p:sp>
    </p:spTree>
    <p:extLst>
      <p:ext uri="{BB962C8B-B14F-4D97-AF65-F5344CB8AC3E}">
        <p14:creationId xmlns:p14="http://schemas.microsoft.com/office/powerpoint/2010/main" val="265410443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34F1F-8ADF-D22C-355C-92CAB40E38FA}"/>
              </a:ext>
            </a:extLst>
          </p:cNvPr>
          <p:cNvSpPr>
            <a:spLocks noGrp="1"/>
          </p:cNvSpPr>
          <p:nvPr>
            <p:ph type="ctrTitle"/>
          </p:nvPr>
        </p:nvSpPr>
        <p:spPr/>
        <p:txBody>
          <a:bodyPr/>
          <a:lstStyle/>
          <a:p>
            <a:r>
              <a:rPr lang="en-US" dirty="0"/>
              <a:t>Organizational Unit  Purposes </a:t>
            </a:r>
          </a:p>
        </p:txBody>
      </p:sp>
      <p:sp>
        <p:nvSpPr>
          <p:cNvPr id="3" name="Subtitle 2">
            <a:extLst>
              <a:ext uri="{FF2B5EF4-FFF2-40B4-BE49-F238E27FC236}">
                <a16:creationId xmlns:a16="http://schemas.microsoft.com/office/drawing/2014/main" id="{0CD2B81C-1DDD-2535-2D78-BB94798593FD}"/>
              </a:ext>
            </a:extLst>
          </p:cNvPr>
          <p:cNvSpPr>
            <a:spLocks noGrp="1"/>
          </p:cNvSpPr>
          <p:nvPr>
            <p:ph type="subTitle" idx="1"/>
          </p:nvPr>
        </p:nvSpPr>
        <p:spPr/>
        <p:txBody>
          <a:bodyPr>
            <a:normAutofit lnSpcReduction="10000"/>
          </a:bodyPr>
          <a:lstStyle/>
          <a:p>
            <a:r>
              <a:rPr lang="en-US" dirty="0"/>
              <a:t>Armani Wooden</a:t>
            </a:r>
          </a:p>
          <a:p>
            <a:r>
              <a:rPr lang="en-US" dirty="0"/>
              <a:t>CTEC 305</a:t>
            </a:r>
          </a:p>
          <a:p>
            <a:r>
              <a:rPr lang="en-US" dirty="0"/>
              <a:t>9/21/24</a:t>
            </a:r>
          </a:p>
        </p:txBody>
      </p:sp>
    </p:spTree>
    <p:extLst>
      <p:ext uri="{BB962C8B-B14F-4D97-AF65-F5344CB8AC3E}">
        <p14:creationId xmlns:p14="http://schemas.microsoft.com/office/powerpoint/2010/main" val="19752030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18044-B50A-A1E8-1160-6B635C706615}"/>
              </a:ext>
            </a:extLst>
          </p:cNvPr>
          <p:cNvSpPr>
            <a:spLocks noGrp="1"/>
          </p:cNvSpPr>
          <p:nvPr>
            <p:ph type="title"/>
          </p:nvPr>
        </p:nvSpPr>
        <p:spPr>
          <a:xfrm>
            <a:off x="8787865" y="2921173"/>
            <a:ext cx="2745667" cy="1015663"/>
          </a:xfrm>
        </p:spPr>
        <p:txBody>
          <a:bodyPr vert="horz" lIns="182880" tIns="182880" rIns="182880" bIns="182880" rtlCol="0" anchor="ctr">
            <a:normAutofit/>
          </a:bodyPr>
          <a:lstStyle/>
          <a:p>
            <a:r>
              <a:rPr lang="en-US" sz="1700"/>
              <a:t>Organizational unit design</a:t>
            </a:r>
          </a:p>
        </p:txBody>
      </p:sp>
      <p:sp>
        <p:nvSpPr>
          <p:cNvPr id="10" name="Rectangle 9">
            <a:extLst>
              <a:ext uri="{FF2B5EF4-FFF2-40B4-BE49-F238E27FC236}">
                <a16:creationId xmlns:a16="http://schemas.microsoft.com/office/drawing/2014/main" id="{B8AFBB67-2575-4F5A-96CF-CD2EB02A1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3542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CB2ADA7-DDDB-C688-94C9-20F05B45004E}"/>
              </a:ext>
            </a:extLst>
          </p:cNvPr>
          <p:cNvPicPr>
            <a:picLocks noGrp="1" noChangeAspect="1"/>
          </p:cNvPicPr>
          <p:nvPr>
            <p:ph idx="1"/>
          </p:nvPr>
        </p:nvPicPr>
        <p:blipFill>
          <a:blip r:embed="rId2"/>
          <a:stretch>
            <a:fillRect/>
          </a:stretch>
        </p:blipFill>
        <p:spPr>
          <a:xfrm>
            <a:off x="1189959" y="640080"/>
            <a:ext cx="5783664" cy="5263134"/>
          </a:xfrm>
          <a:prstGeom prst="rect">
            <a:avLst/>
          </a:prstGeom>
        </p:spPr>
      </p:pic>
    </p:spTree>
    <p:extLst>
      <p:ext uri="{BB962C8B-B14F-4D97-AF65-F5344CB8AC3E}">
        <p14:creationId xmlns:p14="http://schemas.microsoft.com/office/powerpoint/2010/main" val="41814603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E6A985-67F2-E1B4-29AD-34AC2E102A30}"/>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1700">
                <a:solidFill>
                  <a:srgbClr val="FFFFFF"/>
                </a:solidFill>
              </a:rPr>
              <a:t>What is organizational unit?</a:t>
            </a:r>
          </a:p>
        </p:txBody>
      </p:sp>
      <p:sp>
        <p:nvSpPr>
          <p:cNvPr id="3" name="Content Placeholder 2">
            <a:extLst>
              <a:ext uri="{FF2B5EF4-FFF2-40B4-BE49-F238E27FC236}">
                <a16:creationId xmlns:a16="http://schemas.microsoft.com/office/drawing/2014/main" id="{98E7BF29-97C3-5FDA-A3DA-5B905A39750A}"/>
              </a:ext>
            </a:extLst>
          </p:cNvPr>
          <p:cNvSpPr>
            <a:spLocks noGrp="1"/>
          </p:cNvSpPr>
          <p:nvPr>
            <p:ph idx="1"/>
          </p:nvPr>
        </p:nvSpPr>
        <p:spPr>
          <a:xfrm>
            <a:off x="5591695" y="1402080"/>
            <a:ext cx="5320696" cy="4053840"/>
          </a:xfrm>
        </p:spPr>
        <p:txBody>
          <a:bodyPr anchor="ctr">
            <a:normAutofit/>
          </a:bodyPr>
          <a:lstStyle/>
          <a:p>
            <a:pPr>
              <a:buFont typeface="Wingdings" pitchFamily="2" charset="2"/>
              <a:buChar char="q"/>
            </a:pPr>
            <a:r>
              <a:rPr lang="en-US" dirty="0"/>
              <a:t> Organizational Units (OUs) are containers within a directory service, such as Active Directory that help organize and manage resources in a network. They are used to group users, computers, groups, and other resources in a hierarchical structure, allowing for easier administration and management. OUs facilitate the delegation of administrative tasks by enabling specific permissions and policies to be applied to particular groups, enhancing security and operational efficiency. OUs simplify resource management, policy application, and organizational troubleshooting by logically structuring resources.</a:t>
            </a:r>
          </a:p>
        </p:txBody>
      </p:sp>
    </p:spTree>
    <p:extLst>
      <p:ext uri="{BB962C8B-B14F-4D97-AF65-F5344CB8AC3E}">
        <p14:creationId xmlns:p14="http://schemas.microsoft.com/office/powerpoint/2010/main" val="86332269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6F30C-26B1-C63D-CE45-786C410EA40A}"/>
              </a:ext>
            </a:extLst>
          </p:cNvPr>
          <p:cNvSpPr>
            <a:spLocks noGrp="1"/>
          </p:cNvSpPr>
          <p:nvPr>
            <p:ph type="title"/>
          </p:nvPr>
        </p:nvSpPr>
        <p:spPr>
          <a:xfrm>
            <a:off x="2231136" y="964692"/>
            <a:ext cx="7729728" cy="1188720"/>
          </a:xfrm>
        </p:spPr>
        <p:txBody>
          <a:bodyPr>
            <a:normAutofit/>
          </a:bodyPr>
          <a:lstStyle/>
          <a:p>
            <a:r>
              <a:rPr lang="en-US" dirty="0"/>
              <a:t>Resource organization</a:t>
            </a:r>
          </a:p>
        </p:txBody>
      </p:sp>
      <p:graphicFrame>
        <p:nvGraphicFramePr>
          <p:cNvPr id="5" name="Content Placeholder 2">
            <a:extLst>
              <a:ext uri="{FF2B5EF4-FFF2-40B4-BE49-F238E27FC236}">
                <a16:creationId xmlns:a16="http://schemas.microsoft.com/office/drawing/2014/main" id="{668BE41C-7153-F29D-9B86-508142432001}"/>
              </a:ext>
            </a:extLst>
          </p:cNvPr>
          <p:cNvGraphicFramePr>
            <a:graphicFrameLocks noGrp="1"/>
          </p:cNvGraphicFramePr>
          <p:nvPr>
            <p:ph idx="1"/>
            <p:extLst>
              <p:ext uri="{D42A27DB-BD31-4B8C-83A1-F6EECF244321}">
                <p14:modId xmlns:p14="http://schemas.microsoft.com/office/powerpoint/2010/main" val="2633214421"/>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8325848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14FDA4-6459-2B10-221C-341AEAFDBCDA}"/>
              </a:ext>
            </a:extLst>
          </p:cNvPr>
          <p:cNvSpPr>
            <a:spLocks noGrp="1"/>
          </p:cNvSpPr>
          <p:nvPr>
            <p:ph type="title"/>
          </p:nvPr>
        </p:nvSpPr>
        <p:spPr>
          <a:xfrm>
            <a:off x="640080" y="2681105"/>
            <a:ext cx="3401568" cy="1495794"/>
          </a:xfrm>
          <a:solidFill>
            <a:srgbClr val="FFFFFF"/>
          </a:solidFill>
          <a:ln>
            <a:solidFill>
              <a:srgbClr val="262626"/>
            </a:solidFill>
          </a:ln>
        </p:spPr>
        <p:txBody>
          <a:bodyPr>
            <a:normAutofit/>
          </a:bodyPr>
          <a:lstStyle/>
          <a:p>
            <a:r>
              <a:rPr lang="en-US" sz="2400"/>
              <a:t>Delegation of Administration</a:t>
            </a:r>
          </a:p>
        </p:txBody>
      </p:sp>
      <p:sp useBgFill="1">
        <p:nvSpPr>
          <p:cNvPr id="11" name="Rectangle 10">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2">
            <a:extLst>
              <a:ext uri="{FF2B5EF4-FFF2-40B4-BE49-F238E27FC236}">
                <a16:creationId xmlns:a16="http://schemas.microsoft.com/office/drawing/2014/main" id="{2DE0098D-C1AD-758A-9634-88DD5BADAC6E}"/>
              </a:ext>
            </a:extLst>
          </p:cNvPr>
          <p:cNvGraphicFramePr>
            <a:graphicFrameLocks noGrp="1"/>
          </p:cNvGraphicFramePr>
          <p:nvPr>
            <p:ph idx="1"/>
            <p:extLst>
              <p:ext uri="{D42A27DB-BD31-4B8C-83A1-F6EECF244321}">
                <p14:modId xmlns:p14="http://schemas.microsoft.com/office/powerpoint/2010/main" val="4089816189"/>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1250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2F4053-58B1-D6CB-57C2-42BD3304DC32}"/>
              </a:ext>
            </a:extLst>
          </p:cNvPr>
          <p:cNvSpPr>
            <a:spLocks noGrp="1"/>
          </p:cNvSpPr>
          <p:nvPr>
            <p:ph type="title"/>
          </p:nvPr>
        </p:nvSpPr>
        <p:spPr>
          <a:xfrm>
            <a:off x="8181171" y="2681103"/>
            <a:ext cx="3363974" cy="1495794"/>
          </a:xfrm>
          <a:noFill/>
          <a:ln>
            <a:solidFill>
              <a:srgbClr val="FFFFFF"/>
            </a:solidFill>
          </a:ln>
        </p:spPr>
        <p:txBody>
          <a:bodyPr wrap="square">
            <a:normAutofit/>
          </a:bodyPr>
          <a:lstStyle/>
          <a:p>
            <a:r>
              <a:rPr lang="en-US">
                <a:solidFill>
                  <a:srgbClr val="FFFFFF"/>
                </a:solidFill>
              </a:rPr>
              <a:t>Policy Application</a:t>
            </a:r>
          </a:p>
        </p:txBody>
      </p:sp>
      <p:graphicFrame>
        <p:nvGraphicFramePr>
          <p:cNvPr id="5" name="Content Placeholder 2">
            <a:extLst>
              <a:ext uri="{FF2B5EF4-FFF2-40B4-BE49-F238E27FC236}">
                <a16:creationId xmlns:a16="http://schemas.microsoft.com/office/drawing/2014/main" id="{C8C5A971-8EDB-CDC0-0031-A38AF1F408AE}"/>
              </a:ext>
            </a:extLst>
          </p:cNvPr>
          <p:cNvGraphicFramePr>
            <a:graphicFrameLocks noGrp="1"/>
          </p:cNvGraphicFramePr>
          <p:nvPr>
            <p:ph idx="1"/>
            <p:extLst>
              <p:ext uri="{D42A27DB-BD31-4B8C-83A1-F6EECF244321}">
                <p14:modId xmlns:p14="http://schemas.microsoft.com/office/powerpoint/2010/main" val="2561806173"/>
              </p:ext>
            </p:extLst>
          </p:nvPr>
        </p:nvGraphicFramePr>
        <p:xfrm>
          <a:off x="920750" y="965200"/>
          <a:ext cx="5651500" cy="4968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07882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Padlock on computer motherboard">
            <a:extLst>
              <a:ext uri="{FF2B5EF4-FFF2-40B4-BE49-F238E27FC236}">
                <a16:creationId xmlns:a16="http://schemas.microsoft.com/office/drawing/2014/main" id="{88397744-B087-B00F-4D2C-B995E821F4AD}"/>
              </a:ext>
            </a:extLst>
          </p:cNvPr>
          <p:cNvPicPr>
            <a:picLocks noChangeAspect="1"/>
          </p:cNvPicPr>
          <p:nvPr/>
        </p:nvPicPr>
        <p:blipFill>
          <a:blip r:embed="rId2"/>
          <a:srcRect l="1640" r="24994" b="-1"/>
          <a:stretch/>
        </p:blipFill>
        <p:spPr>
          <a:xfrm>
            <a:off x="20" y="10"/>
            <a:ext cx="7537684" cy="6857990"/>
          </a:xfrm>
          <a:prstGeom prst="rect">
            <a:avLst/>
          </a:prstGeom>
        </p:spPr>
      </p:pic>
      <p:sp>
        <p:nvSpPr>
          <p:cNvPr id="2" name="Title 1">
            <a:extLst>
              <a:ext uri="{FF2B5EF4-FFF2-40B4-BE49-F238E27FC236}">
                <a16:creationId xmlns:a16="http://schemas.microsoft.com/office/drawing/2014/main" id="{16EEF1A1-B7F3-7461-52A6-7E767519EB06}"/>
              </a:ext>
            </a:extLst>
          </p:cNvPr>
          <p:cNvSpPr>
            <a:spLocks noGrp="1"/>
          </p:cNvSpPr>
          <p:nvPr>
            <p:ph type="title"/>
          </p:nvPr>
        </p:nvSpPr>
        <p:spPr>
          <a:xfrm>
            <a:off x="804672" y="2844368"/>
            <a:ext cx="5928360" cy="1188720"/>
          </a:xfrm>
          <a:solidFill>
            <a:schemeClr val="bg1">
              <a:alpha val="80000"/>
            </a:schemeClr>
          </a:solidFill>
          <a:ln>
            <a:solidFill>
              <a:schemeClr val="tx1">
                <a:lumMod val="75000"/>
                <a:lumOff val="25000"/>
              </a:schemeClr>
            </a:solidFill>
          </a:ln>
        </p:spPr>
        <p:txBody>
          <a:bodyPr>
            <a:normAutofit/>
          </a:bodyPr>
          <a:lstStyle/>
          <a:p>
            <a:r>
              <a:rPr lang="en-US">
                <a:solidFill>
                  <a:schemeClr val="tx1">
                    <a:lumMod val="85000"/>
                    <a:lumOff val="15000"/>
                  </a:schemeClr>
                </a:solidFill>
              </a:rPr>
              <a:t>Security management</a:t>
            </a:r>
          </a:p>
        </p:txBody>
      </p:sp>
      <p:sp>
        <p:nvSpPr>
          <p:cNvPr id="9" name="Rectangle 8">
            <a:extLst>
              <a:ext uri="{FF2B5EF4-FFF2-40B4-BE49-F238E27FC236}">
                <a16:creationId xmlns:a16="http://schemas.microsoft.com/office/drawing/2014/main" id="{68D8C857-9447-4941-8520-9A44A926F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6740"/>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E1FBDE1-354D-6CE1-CF2A-6DB0FDE24A59}"/>
              </a:ext>
            </a:extLst>
          </p:cNvPr>
          <p:cNvSpPr>
            <a:spLocks noGrp="1"/>
          </p:cNvSpPr>
          <p:nvPr>
            <p:ph idx="1"/>
          </p:nvPr>
        </p:nvSpPr>
        <p:spPr>
          <a:xfrm>
            <a:off x="8242273" y="973600"/>
            <a:ext cx="3374136" cy="4924280"/>
          </a:xfrm>
        </p:spPr>
        <p:txBody>
          <a:bodyPr anchor="ctr">
            <a:normAutofit/>
          </a:bodyPr>
          <a:lstStyle/>
          <a:p>
            <a:pPr>
              <a:lnSpc>
                <a:spcPct val="90000"/>
              </a:lnSpc>
              <a:buFont typeface="Wingdings" pitchFamily="2" charset="2"/>
              <a:buChar char="q"/>
            </a:pPr>
            <a:r>
              <a:rPr lang="en-US" sz="1500" dirty="0">
                <a:solidFill>
                  <a:srgbClr val="FFFFFF"/>
                </a:solidFill>
              </a:rPr>
              <a:t> </a:t>
            </a:r>
            <a:r>
              <a:rPr lang="en-US" sz="1500" b="1" dirty="0">
                <a:solidFill>
                  <a:srgbClr val="FFFFFF"/>
                </a:solidFill>
              </a:rPr>
              <a:t>Granular Access Control</a:t>
            </a:r>
            <a:r>
              <a:rPr lang="en-US" sz="1500" dirty="0">
                <a:solidFill>
                  <a:srgbClr val="FFFFFF"/>
                </a:solidFill>
              </a:rPr>
              <a:t>: OUs enable organizations to implement fine-grained access control by allowing different security permissions for each unit. This means that sensitive information can be restricted to specific OUs, ensuring that only authorized personnel have access, significantly reducing the risk of data breaches.</a:t>
            </a:r>
          </a:p>
          <a:p>
            <a:pPr>
              <a:lnSpc>
                <a:spcPct val="90000"/>
              </a:lnSpc>
              <a:buFont typeface="Wingdings" pitchFamily="2" charset="2"/>
              <a:buChar char="q"/>
            </a:pPr>
            <a:r>
              <a:rPr lang="en-US" sz="1500" dirty="0">
                <a:solidFill>
                  <a:srgbClr val="FFFFFF"/>
                </a:solidFill>
              </a:rPr>
              <a:t> </a:t>
            </a:r>
            <a:r>
              <a:rPr lang="en-US" sz="1500" b="1" dirty="0">
                <a:solidFill>
                  <a:srgbClr val="FFFFFF"/>
                </a:solidFill>
              </a:rPr>
              <a:t>Targeted Policy Enforcement</a:t>
            </a:r>
            <a:r>
              <a:rPr lang="en-US" sz="1500" dirty="0">
                <a:solidFill>
                  <a:srgbClr val="FFFFFF"/>
                </a:solidFill>
              </a:rPr>
              <a:t>: Security policies can be applied specifically to OUs, allowing for tailored security measures that address the unique risks associated with different departments. For instance, stricter password policies can be enforced in a finance OU compared to a general user OU, ensuring that security measures align with the sensitivity of the data being handled.</a:t>
            </a:r>
          </a:p>
        </p:txBody>
      </p:sp>
    </p:spTree>
    <p:extLst>
      <p:ext uri="{BB962C8B-B14F-4D97-AF65-F5344CB8AC3E}">
        <p14:creationId xmlns:p14="http://schemas.microsoft.com/office/powerpoint/2010/main" val="26985018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234A1-3AAD-91F8-3307-C33C3EB482EB}"/>
              </a:ext>
            </a:extLst>
          </p:cNvPr>
          <p:cNvSpPr>
            <a:spLocks noGrp="1"/>
          </p:cNvSpPr>
          <p:nvPr>
            <p:ph type="title"/>
          </p:nvPr>
        </p:nvSpPr>
        <p:spPr>
          <a:xfrm>
            <a:off x="804672" y="964692"/>
            <a:ext cx="5894832" cy="1188720"/>
          </a:xfrm>
        </p:spPr>
        <p:txBody>
          <a:bodyPr>
            <a:normAutofit/>
          </a:bodyPr>
          <a:lstStyle/>
          <a:p>
            <a:r>
              <a:rPr lang="en-US" dirty="0"/>
              <a:t>Simplified management</a:t>
            </a:r>
          </a:p>
        </p:txBody>
      </p:sp>
      <p:sp>
        <p:nvSpPr>
          <p:cNvPr id="3" name="Content Placeholder 2">
            <a:extLst>
              <a:ext uri="{FF2B5EF4-FFF2-40B4-BE49-F238E27FC236}">
                <a16:creationId xmlns:a16="http://schemas.microsoft.com/office/drawing/2014/main" id="{29386CD3-B058-A0AD-22FF-6DFEC44C167A}"/>
              </a:ext>
            </a:extLst>
          </p:cNvPr>
          <p:cNvSpPr>
            <a:spLocks noGrp="1"/>
          </p:cNvSpPr>
          <p:nvPr>
            <p:ph idx="1"/>
          </p:nvPr>
        </p:nvSpPr>
        <p:spPr>
          <a:xfrm>
            <a:off x="803243" y="2638044"/>
            <a:ext cx="5963317" cy="3263206"/>
          </a:xfrm>
        </p:spPr>
        <p:txBody>
          <a:bodyPr>
            <a:normAutofit/>
          </a:bodyPr>
          <a:lstStyle/>
          <a:p>
            <a:pPr>
              <a:lnSpc>
                <a:spcPct val="90000"/>
              </a:lnSpc>
              <a:buFont typeface="Wingdings" pitchFamily="2" charset="2"/>
              <a:buChar char="q"/>
            </a:pPr>
            <a:r>
              <a:rPr lang="en-US" dirty="0"/>
              <a:t> </a:t>
            </a:r>
            <a:r>
              <a:rPr lang="en-US" b="1" dirty="0"/>
              <a:t>Streamlined Administration</a:t>
            </a:r>
            <a:r>
              <a:rPr lang="en-US" dirty="0"/>
              <a:t>: OUs allow administrators to manage resources more efficiently by grouping them logically. This organization means that changes, such as applying updates or modifications to user permissions, can be executed at the OU level, reducing the time and effort required to manage individual accounts and resources.</a:t>
            </a:r>
          </a:p>
          <a:p>
            <a:pPr>
              <a:lnSpc>
                <a:spcPct val="90000"/>
              </a:lnSpc>
              <a:buFont typeface="Wingdings" pitchFamily="2" charset="2"/>
              <a:buChar char="q"/>
            </a:pPr>
            <a:r>
              <a:rPr lang="en-US" dirty="0"/>
              <a:t> </a:t>
            </a:r>
            <a:r>
              <a:rPr lang="en-US" b="1" dirty="0"/>
              <a:t>Focused Troubleshooting</a:t>
            </a:r>
            <a:r>
              <a:rPr lang="en-US" dirty="0"/>
              <a:t>: With resources organized into specific OUs, administrators can quickly identify and address issues relevant to a particular department or group. This targeted approach simplifies the troubleshooting process, enabling faster resolution of problems and minimizing disruptions to operations.</a:t>
            </a:r>
          </a:p>
        </p:txBody>
      </p:sp>
      <p:sp>
        <p:nvSpPr>
          <p:cNvPr id="14" name="Rectangle 9">
            <a:extLst>
              <a:ext uri="{FF2B5EF4-FFF2-40B4-BE49-F238E27FC236}">
                <a16:creationId xmlns:a16="http://schemas.microsoft.com/office/drawing/2014/main" id="{879398A9-0D0D-4901-BDDF-B3D93CECA7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6706" y="964692"/>
            <a:ext cx="3986784" cy="49365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1">
            <a:extLst>
              <a:ext uri="{FF2B5EF4-FFF2-40B4-BE49-F238E27FC236}">
                <a16:creationId xmlns:a16="http://schemas.microsoft.com/office/drawing/2014/main" id="{011FEC3B-E514-4E21-B2CB-7903A7356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1298" y="1128683"/>
            <a:ext cx="3657600" cy="460857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Flowchart">
            <a:extLst>
              <a:ext uri="{FF2B5EF4-FFF2-40B4-BE49-F238E27FC236}">
                <a16:creationId xmlns:a16="http://schemas.microsoft.com/office/drawing/2014/main" id="{ABF06549-5E1E-F101-2A61-EFCDB6698F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15890" y="1768763"/>
            <a:ext cx="3328416" cy="3328416"/>
          </a:xfrm>
          <a:prstGeom prst="rect">
            <a:avLst/>
          </a:prstGeom>
        </p:spPr>
      </p:pic>
    </p:spTree>
    <p:extLst>
      <p:ext uri="{BB962C8B-B14F-4D97-AF65-F5344CB8AC3E}">
        <p14:creationId xmlns:p14="http://schemas.microsoft.com/office/powerpoint/2010/main" val="311338787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0A631-F5CF-9EE8-0ABF-06100A3409A2}"/>
              </a:ext>
            </a:extLst>
          </p:cNvPr>
          <p:cNvSpPr>
            <a:spLocks noGrp="1"/>
          </p:cNvSpPr>
          <p:nvPr>
            <p:ph type="title"/>
          </p:nvPr>
        </p:nvSpPr>
        <p:spPr>
          <a:xfrm>
            <a:off x="5445496" y="978776"/>
            <a:ext cx="5925310" cy="1174991"/>
          </a:xfrm>
        </p:spPr>
        <p:txBody>
          <a:bodyPr>
            <a:normAutofit/>
          </a:bodyPr>
          <a:lstStyle/>
          <a:p>
            <a:r>
              <a:rPr lang="en-US" sz="2400"/>
              <a:t>Scalability and flexibility</a:t>
            </a:r>
          </a:p>
        </p:txBody>
      </p:sp>
      <p:pic>
        <p:nvPicPr>
          <p:cNvPr id="5" name="Picture 4" descr="A 3D pattern of ring shapes connected by lines">
            <a:extLst>
              <a:ext uri="{FF2B5EF4-FFF2-40B4-BE49-F238E27FC236}">
                <a16:creationId xmlns:a16="http://schemas.microsoft.com/office/drawing/2014/main" id="{D647FF9D-AD38-09A7-324A-5FBD1874E7AB}"/>
              </a:ext>
            </a:extLst>
          </p:cNvPr>
          <p:cNvPicPr>
            <a:picLocks noChangeAspect="1"/>
          </p:cNvPicPr>
          <p:nvPr/>
        </p:nvPicPr>
        <p:blipFill>
          <a:blip r:embed="rId2"/>
          <a:srcRect l="14539" r="47261"/>
          <a:stretch/>
        </p:blipFill>
        <p:spPr>
          <a:xfrm>
            <a:off x="20" y="10"/>
            <a:ext cx="4657325" cy="6857990"/>
          </a:xfrm>
          <a:prstGeom prst="rect">
            <a:avLst/>
          </a:prstGeom>
        </p:spPr>
      </p:pic>
      <p:sp>
        <p:nvSpPr>
          <p:cNvPr id="3" name="Content Placeholder 2">
            <a:extLst>
              <a:ext uri="{FF2B5EF4-FFF2-40B4-BE49-F238E27FC236}">
                <a16:creationId xmlns:a16="http://schemas.microsoft.com/office/drawing/2014/main" id="{AE049E33-354B-658C-DAA3-5E681BE023AD}"/>
              </a:ext>
            </a:extLst>
          </p:cNvPr>
          <p:cNvSpPr>
            <a:spLocks noGrp="1"/>
          </p:cNvSpPr>
          <p:nvPr>
            <p:ph idx="1"/>
          </p:nvPr>
        </p:nvSpPr>
        <p:spPr>
          <a:xfrm>
            <a:off x="5445496" y="2640692"/>
            <a:ext cx="5925310" cy="3255252"/>
          </a:xfrm>
        </p:spPr>
        <p:txBody>
          <a:bodyPr>
            <a:normAutofit/>
          </a:bodyPr>
          <a:lstStyle/>
          <a:p>
            <a:pPr>
              <a:lnSpc>
                <a:spcPct val="90000"/>
              </a:lnSpc>
              <a:buFont typeface="Wingdings" pitchFamily="2" charset="2"/>
              <a:buChar char="q"/>
            </a:pPr>
            <a:r>
              <a:rPr lang="en-US" sz="1500" dirty="0"/>
              <a:t> </a:t>
            </a:r>
            <a:r>
              <a:rPr lang="en-US" sz="1500" b="1" dirty="0"/>
              <a:t>Easy Integration of New Resources</a:t>
            </a:r>
            <a:r>
              <a:rPr lang="en-US" sz="1500" dirty="0"/>
              <a:t>: OUs provide a structured framework that allows organizations to easily add new departments, teams, or resources as they grow. This scalability ensures that new OUs can be created as the organization evolves without disrupting existing structures, maintaining an organized directory.</a:t>
            </a:r>
          </a:p>
          <a:p>
            <a:pPr>
              <a:lnSpc>
                <a:spcPct val="90000"/>
              </a:lnSpc>
              <a:buFont typeface="Wingdings" pitchFamily="2" charset="2"/>
              <a:buChar char="q"/>
            </a:pPr>
            <a:r>
              <a:rPr lang="en-US" sz="1500" dirty="0"/>
              <a:t> </a:t>
            </a:r>
            <a:r>
              <a:rPr lang="en-US" sz="1500" b="1" dirty="0"/>
              <a:t>Adaptation to Organizational Changes</a:t>
            </a:r>
            <a:r>
              <a:rPr lang="en-US" sz="1500" dirty="0"/>
              <a:t>: OUs offer the flexibility to reorganize or modify existing units. This adaptability allows organizations to respond to changes in business strategy, mergers, or departmental shifts, ensuring that the directory structure remains aligned with the organization’s goals and operational requirements.</a:t>
            </a:r>
          </a:p>
          <a:p>
            <a:pPr marL="0" indent="0">
              <a:lnSpc>
                <a:spcPct val="90000"/>
              </a:lnSpc>
              <a:buNone/>
            </a:pPr>
            <a:r>
              <a:rPr lang="en-US" sz="1500" dirty="0"/>
              <a:t> </a:t>
            </a:r>
          </a:p>
          <a:p>
            <a:pPr>
              <a:lnSpc>
                <a:spcPct val="90000"/>
              </a:lnSpc>
              <a:buFont typeface="Wingdings" pitchFamily="2" charset="2"/>
              <a:buChar char="q"/>
            </a:pPr>
            <a:endParaRPr lang="en-US" sz="1500" dirty="0"/>
          </a:p>
        </p:txBody>
      </p:sp>
    </p:spTree>
    <p:extLst>
      <p:ext uri="{BB962C8B-B14F-4D97-AF65-F5344CB8AC3E}">
        <p14:creationId xmlns:p14="http://schemas.microsoft.com/office/powerpoint/2010/main" val="23453187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7">
            <a:extLst>
              <a:ext uri="{FF2B5EF4-FFF2-40B4-BE49-F238E27FC236}">
                <a16:creationId xmlns:a16="http://schemas.microsoft.com/office/drawing/2014/main" id="{6AD85578-1E4B-4014-9D52-E76894750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accent2">
              <a:alpha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10" name="Rectangle 9">
            <a:extLst>
              <a:ext uri="{FF2B5EF4-FFF2-40B4-BE49-F238E27FC236}">
                <a16:creationId xmlns:a16="http://schemas.microsoft.com/office/drawing/2014/main" id="{48550B3F-9390-4CA1-B3C8-91529289D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465377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1FD57E-99F5-4936-163C-0217A3CCD713}"/>
              </a:ext>
            </a:extLst>
          </p:cNvPr>
          <p:cNvSpPr>
            <a:spLocks noGrp="1"/>
          </p:cNvSpPr>
          <p:nvPr>
            <p:ph type="title"/>
          </p:nvPr>
        </p:nvSpPr>
        <p:spPr>
          <a:xfrm>
            <a:off x="1949518" y="1059838"/>
            <a:ext cx="3632052" cy="4738324"/>
          </a:xfrm>
          <a:noFill/>
          <a:ln>
            <a:noFill/>
          </a:ln>
        </p:spPr>
        <p:txBody>
          <a:bodyPr>
            <a:normAutofit/>
          </a:bodyPr>
          <a:lstStyle/>
          <a:p>
            <a:r>
              <a:rPr lang="en-US" sz="3600">
                <a:solidFill>
                  <a:schemeClr val="bg1"/>
                </a:solidFill>
              </a:rPr>
              <a:t>Reporting and auditing</a:t>
            </a:r>
          </a:p>
        </p:txBody>
      </p:sp>
      <p:sp>
        <p:nvSpPr>
          <p:cNvPr id="3" name="Content Placeholder 2">
            <a:extLst>
              <a:ext uri="{FF2B5EF4-FFF2-40B4-BE49-F238E27FC236}">
                <a16:creationId xmlns:a16="http://schemas.microsoft.com/office/drawing/2014/main" id="{EC80459B-162C-CB5C-1C0A-3C0B7BF88B40}"/>
              </a:ext>
            </a:extLst>
          </p:cNvPr>
          <p:cNvSpPr>
            <a:spLocks noGrp="1"/>
          </p:cNvSpPr>
          <p:nvPr>
            <p:ph idx="1"/>
          </p:nvPr>
        </p:nvSpPr>
        <p:spPr>
          <a:xfrm>
            <a:off x="6679109" y="1059838"/>
            <a:ext cx="4665397" cy="4738323"/>
          </a:xfrm>
        </p:spPr>
        <p:txBody>
          <a:bodyPr anchor="ctr">
            <a:normAutofit/>
          </a:bodyPr>
          <a:lstStyle/>
          <a:p>
            <a:pPr>
              <a:lnSpc>
                <a:spcPct val="90000"/>
              </a:lnSpc>
              <a:buFont typeface="Wingdings" pitchFamily="2" charset="2"/>
              <a:buChar char="q"/>
            </a:pPr>
            <a:r>
              <a:rPr lang="en-US" dirty="0"/>
              <a:t> </a:t>
            </a:r>
            <a:r>
              <a:rPr lang="en-US" b="1" dirty="0"/>
              <a:t>Enhanced Visibility and Monitoring</a:t>
            </a:r>
            <a:r>
              <a:rPr lang="en-US" dirty="0"/>
              <a:t>: OUs facilitate the generation of reports that provide insights into user activities, resource usage, and compliance with security policies. This visibility helps administrators monitor behavior within specific units, making identifying potential security issues or policy violations easier.</a:t>
            </a:r>
          </a:p>
          <a:p>
            <a:pPr>
              <a:lnSpc>
                <a:spcPct val="90000"/>
              </a:lnSpc>
              <a:buFont typeface="Wingdings" pitchFamily="2" charset="2"/>
              <a:buChar char="q"/>
            </a:pPr>
            <a:r>
              <a:rPr lang="en-US" dirty="0"/>
              <a:t> </a:t>
            </a:r>
            <a:r>
              <a:rPr lang="en-US" b="1" dirty="0"/>
              <a:t>Compliance and Accountability</a:t>
            </a:r>
            <a:r>
              <a:rPr lang="en-US" dirty="0"/>
              <a:t>: By organizing resources into OUs, organizations can more effectively track and document changes, access permissions, and user actions. This structured approach supports auditing efforts, ensuring that organizations can demonstrate compliance with regulatory requirements and internal policies while also holding individuals accountable for their actions within the network. </a:t>
            </a:r>
          </a:p>
          <a:p>
            <a:pPr>
              <a:lnSpc>
                <a:spcPct val="90000"/>
              </a:lnSpc>
              <a:buFont typeface="Wingdings" pitchFamily="2" charset="2"/>
              <a:buChar char="q"/>
            </a:pPr>
            <a:endParaRPr lang="en-US" dirty="0"/>
          </a:p>
        </p:txBody>
      </p:sp>
    </p:spTree>
    <p:extLst>
      <p:ext uri="{BB962C8B-B14F-4D97-AF65-F5344CB8AC3E}">
        <p14:creationId xmlns:p14="http://schemas.microsoft.com/office/powerpoint/2010/main" val="39980363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{78BD85BB-B67F-214B-A2B4-05789EB94168}tf10001120</Template>
  <TotalTime>50</TotalTime>
  <Words>863</Words>
  <Application>Microsoft Macintosh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Gill Sans MT</vt:lpstr>
      <vt:lpstr>Wingdings</vt:lpstr>
      <vt:lpstr>Parcel</vt:lpstr>
      <vt:lpstr>Organizational Unit  Purposes </vt:lpstr>
      <vt:lpstr>What is organizational unit?</vt:lpstr>
      <vt:lpstr>Resource organization</vt:lpstr>
      <vt:lpstr>Delegation of Administration</vt:lpstr>
      <vt:lpstr>Policy Application</vt:lpstr>
      <vt:lpstr>Security management</vt:lpstr>
      <vt:lpstr>Simplified management</vt:lpstr>
      <vt:lpstr>Scalability and flexibility</vt:lpstr>
      <vt:lpstr>Reporting and auditing</vt:lpstr>
      <vt:lpstr>Organizational unit design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Organizational Unit  Purposes </dc:title>
  <dc:creator>Armani Wooden</dc:creator>
  <cp:lastModifiedBy>Armani Wooden</cp:lastModifiedBy>
  <cp:revision>1</cp:revision>
  <dcterms:created xsi:type="dcterms:W3CDTF">2024-09-21T23:59:56Z</dcterms:created>
  <dcterms:modified xsi:type="dcterms:W3CDTF">2024-09-22T00:49:56Z</dcterms:modified>
</cp:coreProperties>
</file>