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Comfortaa"/>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Comfortaa-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a1c320ce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a1c320ce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a1c320ce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fa1c320ce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fa966631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fa966631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a966631b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a966631b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fa966631b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fa966631b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fa966631b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fa966631b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9baf6a0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9baf6a0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fac01334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fac01334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AWorldOfMysteries/Sudoku-Solv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youtu.be/4BBB0mvvbGA" TargetMode="External"/><Relationship Id="rId4" Type="http://schemas.openxmlformats.org/officeDocument/2006/relationships/hyperlink" Target="https://www.youtube.com/playlist?list=PLeo1K3hjS3uu7CxAacxVndI4bE_o3BDtO" TargetMode="External"/><Relationship Id="rId5" Type="http://schemas.openxmlformats.org/officeDocument/2006/relationships/hyperlink" Target="https://www.youtube.com/watch?v=oXlwWbU8l2o&amp;t=391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166575" y="104950"/>
            <a:ext cx="7535100" cy="1377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Sudoku Solver using Deep Learning and Computer Vision</a:t>
            </a:r>
            <a:endParaRPr/>
          </a:p>
        </p:txBody>
      </p:sp>
      <p:sp>
        <p:nvSpPr>
          <p:cNvPr id="86" name="Google Shape;86;p13"/>
          <p:cNvSpPr txBox="1"/>
          <p:nvPr>
            <p:ph idx="1" type="subTitle"/>
          </p:nvPr>
        </p:nvSpPr>
        <p:spPr>
          <a:xfrm>
            <a:off x="353200" y="1819475"/>
            <a:ext cx="3091200" cy="29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t/>
            </a:r>
            <a:endParaRPr sz="2427">
              <a:latin typeface="Times New Roman"/>
              <a:ea typeface="Times New Roman"/>
              <a:cs typeface="Times New Roman"/>
              <a:sym typeface="Times New Roman"/>
            </a:endParaRPr>
          </a:p>
          <a:p>
            <a:pPr indent="0" lvl="0" marL="0" rtl="0" algn="l">
              <a:spcBef>
                <a:spcPts val="0"/>
              </a:spcBef>
              <a:spcAft>
                <a:spcPts val="0"/>
              </a:spcAft>
              <a:buSzPts val="852"/>
              <a:buNone/>
            </a:pPr>
            <a:r>
              <a:rPr lang="en" sz="2427">
                <a:latin typeface="Times New Roman"/>
                <a:ea typeface="Times New Roman"/>
                <a:cs typeface="Times New Roman"/>
                <a:sym typeface="Times New Roman"/>
              </a:rPr>
              <a:t>Date : 29th Jan 2023</a:t>
            </a:r>
            <a:endParaRPr sz="2427">
              <a:latin typeface="Times New Roman"/>
              <a:ea typeface="Times New Roman"/>
              <a:cs typeface="Times New Roman"/>
              <a:sym typeface="Times New Roman"/>
            </a:endParaRPr>
          </a:p>
          <a:p>
            <a:pPr indent="0" lvl="0" marL="0" rtl="0" algn="l">
              <a:spcBef>
                <a:spcPts val="0"/>
              </a:spcBef>
              <a:spcAft>
                <a:spcPts val="0"/>
              </a:spcAft>
              <a:buSzPts val="852"/>
              <a:buNone/>
            </a:pPr>
            <a:r>
              <a:t/>
            </a:r>
            <a:endParaRPr sz="2427">
              <a:latin typeface="Times New Roman"/>
              <a:ea typeface="Times New Roman"/>
              <a:cs typeface="Times New Roman"/>
              <a:sym typeface="Times New Roman"/>
            </a:endParaRPr>
          </a:p>
          <a:p>
            <a:pPr indent="0" lvl="0" marL="0" rtl="0" algn="l">
              <a:spcBef>
                <a:spcPts val="0"/>
              </a:spcBef>
              <a:spcAft>
                <a:spcPts val="0"/>
              </a:spcAft>
              <a:buSzPts val="852"/>
              <a:buNone/>
            </a:pPr>
            <a:r>
              <a:rPr lang="en" sz="2427">
                <a:latin typeface="Times New Roman"/>
                <a:ea typeface="Times New Roman"/>
                <a:cs typeface="Times New Roman"/>
                <a:sym typeface="Times New Roman"/>
              </a:rPr>
              <a:t>Made by :</a:t>
            </a:r>
            <a:br>
              <a:rPr lang="en" sz="2427">
                <a:latin typeface="Times New Roman"/>
                <a:ea typeface="Times New Roman"/>
                <a:cs typeface="Times New Roman"/>
                <a:sym typeface="Times New Roman"/>
              </a:rPr>
            </a:br>
            <a:r>
              <a:rPr lang="en" sz="2427">
                <a:latin typeface="Times New Roman"/>
                <a:ea typeface="Times New Roman"/>
                <a:cs typeface="Times New Roman"/>
                <a:sym typeface="Times New Roman"/>
              </a:rPr>
              <a:t>Sahil Wani</a:t>
            </a:r>
            <a:endParaRPr sz="2427">
              <a:latin typeface="Times New Roman"/>
              <a:ea typeface="Times New Roman"/>
              <a:cs typeface="Times New Roman"/>
              <a:sym typeface="Times New Roman"/>
            </a:endParaRPr>
          </a:p>
          <a:p>
            <a:pPr indent="0" lvl="0" marL="0" rtl="0" algn="l">
              <a:spcBef>
                <a:spcPts val="0"/>
              </a:spcBef>
              <a:spcAft>
                <a:spcPts val="0"/>
              </a:spcAft>
              <a:buSzPts val="852"/>
              <a:buNone/>
            </a:pPr>
            <a:r>
              <a:rPr lang="en" sz="2427">
                <a:latin typeface="Times New Roman"/>
                <a:ea typeface="Times New Roman"/>
                <a:cs typeface="Times New Roman"/>
                <a:sym typeface="Times New Roman"/>
              </a:rPr>
              <a:t>II Yr. Electrical Eng.</a:t>
            </a:r>
            <a:endParaRPr sz="2427">
              <a:latin typeface="Times New Roman"/>
              <a:ea typeface="Times New Roman"/>
              <a:cs typeface="Times New Roman"/>
              <a:sym typeface="Times New Roman"/>
            </a:endParaRPr>
          </a:p>
          <a:p>
            <a:pPr indent="0" lvl="0" marL="0" rtl="0" algn="l">
              <a:spcBef>
                <a:spcPts val="0"/>
              </a:spcBef>
              <a:spcAft>
                <a:spcPts val="0"/>
              </a:spcAft>
              <a:buSzPts val="852"/>
              <a:buNone/>
            </a:pPr>
            <a:r>
              <a:rPr lang="en" sz="2427">
                <a:latin typeface="Times New Roman"/>
                <a:ea typeface="Times New Roman"/>
                <a:cs typeface="Times New Roman"/>
                <a:sym typeface="Times New Roman"/>
              </a:rPr>
              <a:t>IIT Bombay</a:t>
            </a:r>
            <a:endParaRPr sz="2427">
              <a:latin typeface="Times New Roman"/>
              <a:ea typeface="Times New Roman"/>
              <a:cs typeface="Times New Roman"/>
              <a:sym typeface="Times New Roman"/>
            </a:endParaRPr>
          </a:p>
        </p:txBody>
      </p:sp>
      <p:pic>
        <p:nvPicPr>
          <p:cNvPr id="87" name="Google Shape;87;p13"/>
          <p:cNvPicPr preferRelativeResize="0"/>
          <p:nvPr/>
        </p:nvPicPr>
        <p:blipFill>
          <a:blip r:embed="rId3">
            <a:alphaModFix/>
          </a:blip>
          <a:stretch>
            <a:fillRect/>
          </a:stretch>
        </p:blipFill>
        <p:spPr>
          <a:xfrm>
            <a:off x="4114900" y="2038975"/>
            <a:ext cx="4119750" cy="255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2117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00" u="sng">
                <a:solidFill>
                  <a:srgbClr val="2C2ABE"/>
                </a:solidFill>
              </a:rPr>
              <a:t>PROJECT </a:t>
            </a:r>
            <a:r>
              <a:rPr b="1" lang="en" sz="2800" u="sng">
                <a:solidFill>
                  <a:srgbClr val="2C2ABE"/>
                </a:solidFill>
              </a:rPr>
              <a:t>OVERVIEW</a:t>
            </a:r>
            <a:endParaRPr b="1" sz="2800" u="sng">
              <a:solidFill>
                <a:srgbClr val="2C2ABE"/>
              </a:solidFill>
            </a:endParaRPr>
          </a:p>
        </p:txBody>
      </p:sp>
      <p:sp>
        <p:nvSpPr>
          <p:cNvPr id="93" name="Google Shape;93;p14"/>
          <p:cNvSpPr/>
          <p:nvPr/>
        </p:nvSpPr>
        <p:spPr>
          <a:xfrm>
            <a:off x="670925" y="1387900"/>
            <a:ext cx="1306200" cy="478200"/>
          </a:xfrm>
          <a:prstGeom prst="flowChartInputOutpu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600"/>
              <a:t>Input Image</a:t>
            </a:r>
            <a:endParaRPr i="1" sz="1600"/>
          </a:p>
        </p:txBody>
      </p:sp>
      <p:sp>
        <p:nvSpPr>
          <p:cNvPr id="94" name="Google Shape;94;p14"/>
          <p:cNvSpPr/>
          <p:nvPr/>
        </p:nvSpPr>
        <p:spPr>
          <a:xfrm>
            <a:off x="2624925" y="1142950"/>
            <a:ext cx="2554200" cy="968100"/>
          </a:xfrm>
          <a:prstGeom prst="roundRect">
            <a:avLst>
              <a:gd fmla="val 16667"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t>Image </a:t>
            </a:r>
            <a:endParaRPr b="1" sz="2100"/>
          </a:p>
          <a:p>
            <a:pPr indent="0" lvl="0" marL="0" rtl="0" algn="ctr">
              <a:spcBef>
                <a:spcPts val="0"/>
              </a:spcBef>
              <a:spcAft>
                <a:spcPts val="0"/>
              </a:spcAft>
              <a:buNone/>
            </a:pPr>
            <a:r>
              <a:rPr b="1" lang="en" sz="2100"/>
              <a:t>Pre-Processing</a:t>
            </a:r>
            <a:endParaRPr b="1" sz="2100"/>
          </a:p>
        </p:txBody>
      </p:sp>
      <p:sp>
        <p:nvSpPr>
          <p:cNvPr id="95" name="Google Shape;95;p14"/>
          <p:cNvSpPr/>
          <p:nvPr/>
        </p:nvSpPr>
        <p:spPr>
          <a:xfrm>
            <a:off x="5680725" y="1142950"/>
            <a:ext cx="2554200" cy="968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Digit Recognition Model</a:t>
            </a:r>
            <a:endParaRPr b="1" sz="2000"/>
          </a:p>
        </p:txBody>
      </p:sp>
      <p:cxnSp>
        <p:nvCxnSpPr>
          <p:cNvPr id="96" name="Google Shape;96;p14"/>
          <p:cNvCxnSpPr>
            <a:stCxn id="93" idx="5"/>
            <a:endCxn id="94" idx="1"/>
          </p:cNvCxnSpPr>
          <p:nvPr/>
        </p:nvCxnSpPr>
        <p:spPr>
          <a:xfrm>
            <a:off x="1846505" y="1627000"/>
            <a:ext cx="778500" cy="0"/>
          </a:xfrm>
          <a:prstGeom prst="straightConnector1">
            <a:avLst/>
          </a:prstGeom>
          <a:noFill/>
          <a:ln cap="flat" cmpd="sng" w="9525">
            <a:solidFill>
              <a:schemeClr val="dk2"/>
            </a:solidFill>
            <a:prstDash val="solid"/>
            <a:round/>
            <a:headEnd len="med" w="med" type="none"/>
            <a:tailEnd len="med" w="med" type="triangle"/>
          </a:ln>
        </p:spPr>
      </p:cxnSp>
      <p:cxnSp>
        <p:nvCxnSpPr>
          <p:cNvPr id="97" name="Google Shape;97;p14"/>
          <p:cNvCxnSpPr>
            <a:stCxn id="94" idx="3"/>
            <a:endCxn id="95" idx="1"/>
          </p:cNvCxnSpPr>
          <p:nvPr/>
        </p:nvCxnSpPr>
        <p:spPr>
          <a:xfrm>
            <a:off x="5179125" y="1627000"/>
            <a:ext cx="501600" cy="0"/>
          </a:xfrm>
          <a:prstGeom prst="straightConnector1">
            <a:avLst/>
          </a:prstGeom>
          <a:noFill/>
          <a:ln cap="flat" cmpd="sng" w="9525">
            <a:solidFill>
              <a:schemeClr val="dk2"/>
            </a:solidFill>
            <a:prstDash val="solid"/>
            <a:round/>
            <a:headEnd len="med" w="med" type="none"/>
            <a:tailEnd len="med" w="med" type="triangle"/>
          </a:ln>
        </p:spPr>
      </p:cxnSp>
      <p:sp>
        <p:nvSpPr>
          <p:cNvPr id="98" name="Google Shape;98;p14"/>
          <p:cNvSpPr/>
          <p:nvPr/>
        </p:nvSpPr>
        <p:spPr>
          <a:xfrm>
            <a:off x="4730138" y="2571738"/>
            <a:ext cx="2402625" cy="1434575"/>
          </a:xfrm>
          <a:prstGeom prst="flowChartDecision">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Sudoku</a:t>
            </a:r>
            <a:r>
              <a:rPr b="1" lang="en" sz="1600"/>
              <a:t> Solving Algorithm</a:t>
            </a:r>
            <a:endParaRPr b="1" sz="1600"/>
          </a:p>
        </p:txBody>
      </p:sp>
      <p:cxnSp>
        <p:nvCxnSpPr>
          <p:cNvPr id="99" name="Google Shape;99;p14"/>
          <p:cNvCxnSpPr>
            <a:stCxn id="95" idx="3"/>
            <a:endCxn id="98" idx="3"/>
          </p:cNvCxnSpPr>
          <p:nvPr/>
        </p:nvCxnSpPr>
        <p:spPr>
          <a:xfrm flipH="1">
            <a:off x="7132725" y="1627000"/>
            <a:ext cx="1102200" cy="1662000"/>
          </a:xfrm>
          <a:prstGeom prst="bentConnector3">
            <a:avLst>
              <a:gd fmla="val -21605" name="adj1"/>
            </a:avLst>
          </a:prstGeom>
          <a:noFill/>
          <a:ln cap="flat" cmpd="sng" w="9525">
            <a:solidFill>
              <a:schemeClr val="dk2"/>
            </a:solidFill>
            <a:prstDash val="solid"/>
            <a:round/>
            <a:headEnd len="med" w="med" type="none"/>
            <a:tailEnd len="med" w="med" type="triangle"/>
          </a:ln>
        </p:spPr>
      </p:cxnSp>
      <p:sp>
        <p:nvSpPr>
          <p:cNvPr id="100" name="Google Shape;100;p14"/>
          <p:cNvSpPr/>
          <p:nvPr/>
        </p:nvSpPr>
        <p:spPr>
          <a:xfrm>
            <a:off x="2764875" y="2735075"/>
            <a:ext cx="1306200" cy="1107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Overlaying Solution</a:t>
            </a:r>
            <a:endParaRPr b="1" sz="1500"/>
          </a:p>
        </p:txBody>
      </p:sp>
      <p:cxnSp>
        <p:nvCxnSpPr>
          <p:cNvPr id="101" name="Google Shape;101;p14"/>
          <p:cNvCxnSpPr>
            <a:stCxn id="98" idx="1"/>
            <a:endCxn id="100" idx="3"/>
          </p:cNvCxnSpPr>
          <p:nvPr/>
        </p:nvCxnSpPr>
        <p:spPr>
          <a:xfrm rot="10800000">
            <a:off x="4071038" y="3289025"/>
            <a:ext cx="659100" cy="0"/>
          </a:xfrm>
          <a:prstGeom prst="straightConnector1">
            <a:avLst/>
          </a:prstGeom>
          <a:noFill/>
          <a:ln cap="flat" cmpd="sng" w="9525">
            <a:solidFill>
              <a:schemeClr val="dk2"/>
            </a:solidFill>
            <a:prstDash val="solid"/>
            <a:round/>
            <a:headEnd len="med" w="med" type="none"/>
            <a:tailEnd len="med" w="med" type="triangle"/>
          </a:ln>
        </p:spPr>
      </p:cxnSp>
      <p:sp>
        <p:nvSpPr>
          <p:cNvPr id="102" name="Google Shape;102;p14"/>
          <p:cNvSpPr/>
          <p:nvPr/>
        </p:nvSpPr>
        <p:spPr>
          <a:xfrm>
            <a:off x="670925" y="3049938"/>
            <a:ext cx="1306200" cy="478200"/>
          </a:xfrm>
          <a:prstGeom prst="flowChartInputOutpu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100"/>
              <a:t>OUTPUT</a:t>
            </a:r>
            <a:endParaRPr i="1" sz="900"/>
          </a:p>
        </p:txBody>
      </p:sp>
      <p:cxnSp>
        <p:nvCxnSpPr>
          <p:cNvPr id="103" name="Google Shape;103;p14"/>
          <p:cNvCxnSpPr>
            <a:stCxn id="100" idx="1"/>
            <a:endCxn id="102" idx="5"/>
          </p:cNvCxnSpPr>
          <p:nvPr/>
        </p:nvCxnSpPr>
        <p:spPr>
          <a:xfrm rot="10800000">
            <a:off x="1846575" y="3289025"/>
            <a:ext cx="918300" cy="0"/>
          </a:xfrm>
          <a:prstGeom prst="straightConnector1">
            <a:avLst/>
          </a:prstGeom>
          <a:noFill/>
          <a:ln cap="flat" cmpd="sng" w="9525">
            <a:solidFill>
              <a:schemeClr val="dk2"/>
            </a:solidFill>
            <a:prstDash val="solid"/>
            <a:round/>
            <a:headEnd len="med" w="med" type="none"/>
            <a:tailEnd len="med" w="med" type="triangle"/>
          </a:ln>
        </p:spPr>
      </p:cxnSp>
      <p:sp>
        <p:nvSpPr>
          <p:cNvPr id="104" name="Google Shape;104;p14"/>
          <p:cNvSpPr txBox="1"/>
          <p:nvPr/>
        </p:nvSpPr>
        <p:spPr>
          <a:xfrm>
            <a:off x="311700" y="4163800"/>
            <a:ext cx="5139000" cy="492600"/>
          </a:xfrm>
          <a:prstGeom prst="rect">
            <a:avLst/>
          </a:prstGeom>
          <a:solidFill>
            <a:srgbClr val="C9DAF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000" u="sng">
                <a:solidFill>
                  <a:schemeClr val="hlink"/>
                </a:solidFill>
                <a:latin typeface="Times New Roman"/>
                <a:ea typeface="Times New Roman"/>
                <a:cs typeface="Times New Roman"/>
                <a:sym typeface="Times New Roman"/>
                <a:hlinkClick r:id="rId3"/>
              </a:rPr>
              <a:t>Github Link for the source code of this project</a:t>
            </a:r>
            <a:endParaRPr b="1" i="1" sz="2200" u="sng">
              <a:solidFill>
                <a:srgbClr val="2C2ABE"/>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271525" y="367875"/>
            <a:ext cx="5225700" cy="838800"/>
          </a:xfrm>
          <a:prstGeom prst="rect">
            <a:avLst/>
          </a:prstGeom>
        </p:spPr>
        <p:txBody>
          <a:bodyPr anchorCtr="0" anchor="ctr" bIns="91425" lIns="91425" spcFirstLastPara="1" rIns="91425" wrap="square" tIns="91425">
            <a:normAutofit fontScale="90000"/>
          </a:bodyPr>
          <a:lstStyle/>
          <a:p>
            <a:pPr indent="57150" lvl="0" marL="0" rtl="0" algn="l">
              <a:spcBef>
                <a:spcPts val="0"/>
              </a:spcBef>
              <a:spcAft>
                <a:spcPts val="0"/>
              </a:spcAft>
              <a:buNone/>
            </a:pPr>
            <a:r>
              <a:rPr b="1" lang="en">
                <a:latin typeface="Comfortaa"/>
                <a:ea typeface="Comfortaa"/>
                <a:cs typeface="Comfortaa"/>
                <a:sym typeface="Comfortaa"/>
              </a:rPr>
              <a:t>Technologies Used</a:t>
            </a:r>
            <a:endParaRPr b="1">
              <a:latin typeface="Comfortaa"/>
              <a:ea typeface="Comfortaa"/>
              <a:cs typeface="Comfortaa"/>
              <a:sym typeface="Comfortaa"/>
            </a:endParaRPr>
          </a:p>
        </p:txBody>
      </p:sp>
      <p:pic>
        <p:nvPicPr>
          <p:cNvPr id="110" name="Google Shape;110;p15"/>
          <p:cNvPicPr preferRelativeResize="0"/>
          <p:nvPr/>
        </p:nvPicPr>
        <p:blipFill>
          <a:blip r:embed="rId3">
            <a:alphaModFix/>
          </a:blip>
          <a:stretch>
            <a:fillRect/>
          </a:stretch>
        </p:blipFill>
        <p:spPr>
          <a:xfrm>
            <a:off x="416775" y="1778950"/>
            <a:ext cx="4061926" cy="2616475"/>
          </a:xfrm>
          <a:prstGeom prst="rect">
            <a:avLst/>
          </a:prstGeom>
          <a:noFill/>
          <a:ln>
            <a:noFill/>
          </a:ln>
        </p:spPr>
      </p:pic>
      <p:pic>
        <p:nvPicPr>
          <p:cNvPr id="111" name="Google Shape;111;p15"/>
          <p:cNvPicPr preferRelativeResize="0"/>
          <p:nvPr/>
        </p:nvPicPr>
        <p:blipFill>
          <a:blip r:embed="rId4">
            <a:alphaModFix/>
          </a:blip>
          <a:stretch>
            <a:fillRect/>
          </a:stretch>
        </p:blipFill>
        <p:spPr>
          <a:xfrm>
            <a:off x="4676733" y="1778950"/>
            <a:ext cx="3911291" cy="2616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178250" y="134625"/>
            <a:ext cx="5855700" cy="915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a:latin typeface="Comfortaa"/>
                <a:ea typeface="Comfortaa"/>
                <a:cs typeface="Comfortaa"/>
                <a:sym typeface="Comfortaa"/>
              </a:rPr>
              <a:t>Image Pre-Processing</a:t>
            </a:r>
            <a:endParaRPr b="1">
              <a:latin typeface="Comfortaa"/>
              <a:ea typeface="Comfortaa"/>
              <a:cs typeface="Comfortaa"/>
              <a:sym typeface="Comfortaa"/>
            </a:endParaRPr>
          </a:p>
        </p:txBody>
      </p:sp>
      <p:sp>
        <p:nvSpPr>
          <p:cNvPr id="117" name="Google Shape;117;p16"/>
          <p:cNvSpPr txBox="1"/>
          <p:nvPr/>
        </p:nvSpPr>
        <p:spPr>
          <a:xfrm>
            <a:off x="137160" y="1247975"/>
            <a:ext cx="8444100" cy="3370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lt1"/>
              </a:buClr>
              <a:buSzPts val="2300"/>
              <a:buFont typeface="Roboto"/>
              <a:buChar char="●"/>
            </a:pPr>
            <a:r>
              <a:rPr b="1" lang="en" sz="2300">
                <a:solidFill>
                  <a:schemeClr val="lt1"/>
                </a:solidFill>
                <a:latin typeface="Roboto"/>
                <a:ea typeface="Roboto"/>
                <a:cs typeface="Roboto"/>
                <a:sym typeface="Roboto"/>
              </a:rPr>
              <a:t>Reading the Image :</a:t>
            </a:r>
            <a:r>
              <a:rPr lang="en" sz="2300">
                <a:solidFill>
                  <a:schemeClr val="lt1"/>
                </a:solidFill>
                <a:latin typeface="Roboto"/>
                <a:ea typeface="Roboto"/>
                <a:cs typeface="Roboto"/>
                <a:sym typeface="Roboto"/>
              </a:rPr>
              <a:t> This has been done with the help of </a:t>
            </a:r>
            <a:r>
              <a:rPr i="1" lang="en" sz="2300">
                <a:solidFill>
                  <a:schemeClr val="lt1"/>
                </a:solidFill>
                <a:latin typeface="Roboto"/>
                <a:ea typeface="Roboto"/>
                <a:cs typeface="Roboto"/>
                <a:sym typeface="Roboto"/>
              </a:rPr>
              <a:t>cv2.imread()</a:t>
            </a:r>
            <a:r>
              <a:rPr lang="en" sz="2300">
                <a:solidFill>
                  <a:schemeClr val="lt1"/>
                </a:solidFill>
                <a:latin typeface="Roboto"/>
                <a:ea typeface="Roboto"/>
                <a:cs typeface="Roboto"/>
                <a:sym typeface="Roboto"/>
              </a:rPr>
              <a:t> function from OpenCV.</a:t>
            </a:r>
            <a:br>
              <a:rPr lang="en" sz="2300">
                <a:solidFill>
                  <a:schemeClr val="lt1"/>
                </a:solidFill>
                <a:latin typeface="Roboto"/>
                <a:ea typeface="Roboto"/>
                <a:cs typeface="Roboto"/>
                <a:sym typeface="Roboto"/>
              </a:rPr>
            </a:br>
            <a:endParaRPr sz="2300">
              <a:solidFill>
                <a:schemeClr val="lt1"/>
              </a:solidFill>
              <a:latin typeface="Roboto"/>
              <a:ea typeface="Roboto"/>
              <a:cs typeface="Roboto"/>
              <a:sym typeface="Roboto"/>
            </a:endParaRPr>
          </a:p>
          <a:p>
            <a:pPr indent="-374650" lvl="0" marL="457200" rtl="0" algn="l">
              <a:spcBef>
                <a:spcPts val="0"/>
              </a:spcBef>
              <a:spcAft>
                <a:spcPts val="0"/>
              </a:spcAft>
              <a:buClr>
                <a:schemeClr val="lt1"/>
              </a:buClr>
              <a:buSzPts val="2300"/>
              <a:buFont typeface="Roboto"/>
              <a:buChar char="●"/>
            </a:pPr>
            <a:r>
              <a:rPr b="1" lang="en" sz="2300">
                <a:solidFill>
                  <a:schemeClr val="lt1"/>
                </a:solidFill>
                <a:latin typeface="Roboto"/>
                <a:ea typeface="Roboto"/>
                <a:cs typeface="Roboto"/>
                <a:sym typeface="Roboto"/>
              </a:rPr>
              <a:t>Extracting the board :</a:t>
            </a:r>
            <a:r>
              <a:rPr lang="en" sz="2300">
                <a:solidFill>
                  <a:schemeClr val="lt1"/>
                </a:solidFill>
                <a:latin typeface="Roboto"/>
                <a:ea typeface="Roboto"/>
                <a:cs typeface="Roboto"/>
                <a:sym typeface="Roboto"/>
              </a:rPr>
              <a:t> Perspective Transformation and contour detection functions from opencv library have been employed for this purpose.</a:t>
            </a:r>
            <a:br>
              <a:rPr lang="en" sz="2300">
                <a:solidFill>
                  <a:schemeClr val="lt1"/>
                </a:solidFill>
                <a:latin typeface="Roboto"/>
                <a:ea typeface="Roboto"/>
                <a:cs typeface="Roboto"/>
                <a:sym typeface="Roboto"/>
              </a:rPr>
            </a:br>
            <a:endParaRPr sz="2300">
              <a:solidFill>
                <a:schemeClr val="lt1"/>
              </a:solidFill>
              <a:latin typeface="Roboto"/>
              <a:ea typeface="Roboto"/>
              <a:cs typeface="Roboto"/>
              <a:sym typeface="Roboto"/>
            </a:endParaRPr>
          </a:p>
          <a:p>
            <a:pPr indent="-374650" lvl="0" marL="457200" rtl="0" algn="l">
              <a:spcBef>
                <a:spcPts val="0"/>
              </a:spcBef>
              <a:spcAft>
                <a:spcPts val="0"/>
              </a:spcAft>
              <a:buClr>
                <a:schemeClr val="lt1"/>
              </a:buClr>
              <a:buSzPts val="2300"/>
              <a:buFont typeface="Roboto"/>
              <a:buChar char="●"/>
            </a:pPr>
            <a:r>
              <a:rPr b="1" lang="en" sz="2300">
                <a:solidFill>
                  <a:schemeClr val="lt1"/>
                </a:solidFill>
                <a:latin typeface="Roboto"/>
                <a:ea typeface="Roboto"/>
                <a:cs typeface="Roboto"/>
                <a:sym typeface="Roboto"/>
              </a:rPr>
              <a:t>Splitting of the board :</a:t>
            </a:r>
            <a:r>
              <a:rPr lang="en" sz="2300">
                <a:solidFill>
                  <a:schemeClr val="lt1"/>
                </a:solidFill>
                <a:latin typeface="Roboto"/>
                <a:ea typeface="Roboto"/>
                <a:cs typeface="Roboto"/>
                <a:sym typeface="Roboto"/>
              </a:rPr>
              <a:t> The board is splitted into 81 cells. </a:t>
            </a:r>
            <a:r>
              <a:rPr i="1" lang="en" sz="2300">
                <a:solidFill>
                  <a:schemeClr val="lt1"/>
                </a:solidFill>
                <a:latin typeface="Roboto"/>
                <a:ea typeface="Roboto"/>
                <a:cs typeface="Roboto"/>
                <a:sym typeface="Roboto"/>
              </a:rPr>
              <a:t>hsplit()</a:t>
            </a:r>
            <a:r>
              <a:rPr lang="en" sz="2300">
                <a:solidFill>
                  <a:schemeClr val="lt1"/>
                </a:solidFill>
                <a:latin typeface="Roboto"/>
                <a:ea typeface="Roboto"/>
                <a:cs typeface="Roboto"/>
                <a:sym typeface="Roboto"/>
              </a:rPr>
              <a:t> and </a:t>
            </a:r>
            <a:r>
              <a:rPr i="1" lang="en" sz="2300">
                <a:solidFill>
                  <a:schemeClr val="lt1"/>
                </a:solidFill>
                <a:latin typeface="Roboto"/>
                <a:ea typeface="Roboto"/>
                <a:cs typeface="Roboto"/>
                <a:sym typeface="Roboto"/>
              </a:rPr>
              <a:t>vsplit()</a:t>
            </a:r>
            <a:r>
              <a:rPr lang="en" sz="2300">
                <a:solidFill>
                  <a:schemeClr val="lt1"/>
                </a:solidFill>
                <a:latin typeface="Roboto"/>
                <a:ea typeface="Roboto"/>
                <a:cs typeface="Roboto"/>
                <a:sym typeface="Roboto"/>
              </a:rPr>
              <a:t> from numpy have been used for this.</a:t>
            </a:r>
            <a:endParaRPr sz="230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174950" y="309575"/>
            <a:ext cx="6243600" cy="740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a:latin typeface="Comfortaa"/>
                <a:ea typeface="Comfortaa"/>
                <a:cs typeface="Comfortaa"/>
                <a:sym typeface="Comfortaa"/>
              </a:rPr>
              <a:t>Digit Recognition Model</a:t>
            </a:r>
            <a:endParaRPr b="1">
              <a:latin typeface="Comfortaa"/>
              <a:ea typeface="Comfortaa"/>
              <a:cs typeface="Comfortaa"/>
              <a:sym typeface="Comfortaa"/>
            </a:endParaRPr>
          </a:p>
        </p:txBody>
      </p:sp>
      <p:pic>
        <p:nvPicPr>
          <p:cNvPr id="123" name="Google Shape;123;p17"/>
          <p:cNvPicPr preferRelativeResize="0"/>
          <p:nvPr/>
        </p:nvPicPr>
        <p:blipFill>
          <a:blip r:embed="rId3">
            <a:alphaModFix/>
          </a:blip>
          <a:stretch>
            <a:fillRect/>
          </a:stretch>
        </p:blipFill>
        <p:spPr>
          <a:xfrm>
            <a:off x="350225" y="1391275"/>
            <a:ext cx="4419600" cy="3359425"/>
          </a:xfrm>
          <a:prstGeom prst="rect">
            <a:avLst/>
          </a:prstGeom>
          <a:noFill/>
          <a:ln>
            <a:noFill/>
          </a:ln>
        </p:spPr>
      </p:pic>
      <p:sp>
        <p:nvSpPr>
          <p:cNvPr id="124" name="Google Shape;124;p17"/>
          <p:cNvSpPr txBox="1"/>
          <p:nvPr/>
        </p:nvSpPr>
        <p:spPr>
          <a:xfrm>
            <a:off x="4914650" y="1489525"/>
            <a:ext cx="3945000" cy="3370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lt1"/>
              </a:buClr>
              <a:buSzPts val="2300"/>
              <a:buFont typeface="Roboto"/>
              <a:buChar char="●"/>
            </a:pPr>
            <a:r>
              <a:rPr lang="en" sz="2300">
                <a:solidFill>
                  <a:schemeClr val="lt1"/>
                </a:solidFill>
                <a:latin typeface="Roboto"/>
                <a:ea typeface="Roboto"/>
                <a:cs typeface="Roboto"/>
                <a:sym typeface="Roboto"/>
              </a:rPr>
              <a:t>A Deep Neural Network Model is trained using a standard digits dataset.</a:t>
            </a:r>
            <a:br>
              <a:rPr lang="en" sz="2300">
                <a:solidFill>
                  <a:schemeClr val="lt1"/>
                </a:solidFill>
                <a:latin typeface="Roboto"/>
                <a:ea typeface="Roboto"/>
                <a:cs typeface="Roboto"/>
                <a:sym typeface="Roboto"/>
              </a:rPr>
            </a:br>
            <a:endParaRPr sz="2300">
              <a:solidFill>
                <a:schemeClr val="lt1"/>
              </a:solidFill>
              <a:latin typeface="Roboto"/>
              <a:ea typeface="Roboto"/>
              <a:cs typeface="Roboto"/>
              <a:sym typeface="Roboto"/>
            </a:endParaRPr>
          </a:p>
          <a:p>
            <a:pPr indent="-374650" lvl="0" marL="457200" rtl="0" algn="l">
              <a:spcBef>
                <a:spcPts val="0"/>
              </a:spcBef>
              <a:spcAft>
                <a:spcPts val="0"/>
              </a:spcAft>
              <a:buClr>
                <a:schemeClr val="lt1"/>
              </a:buClr>
              <a:buSzPts val="2300"/>
              <a:buFont typeface="Roboto"/>
              <a:buChar char="●"/>
            </a:pPr>
            <a:r>
              <a:rPr lang="en" sz="2300">
                <a:solidFill>
                  <a:schemeClr val="lt1"/>
                </a:solidFill>
                <a:latin typeface="Roboto"/>
                <a:ea typeface="Roboto"/>
                <a:cs typeface="Roboto"/>
                <a:sym typeface="Roboto"/>
              </a:rPr>
              <a:t>It is then deployed to predict the digits from the splitted sudoku cell images, giving a predicted digits array.</a:t>
            </a:r>
            <a:endParaRPr sz="2300">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116650" y="122925"/>
            <a:ext cx="6835200" cy="891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b="1" lang="en" sz="3580">
                <a:latin typeface="Comfortaa"/>
                <a:ea typeface="Comfortaa"/>
                <a:cs typeface="Comfortaa"/>
                <a:sym typeface="Comfortaa"/>
              </a:rPr>
              <a:t>Sudoku Solving Algorithm</a:t>
            </a:r>
            <a:endParaRPr b="1" sz="3580">
              <a:latin typeface="Comfortaa"/>
              <a:ea typeface="Comfortaa"/>
              <a:cs typeface="Comfortaa"/>
              <a:sym typeface="Comfortaa"/>
            </a:endParaRPr>
          </a:p>
        </p:txBody>
      </p:sp>
      <p:sp>
        <p:nvSpPr>
          <p:cNvPr id="130" name="Google Shape;130;p18"/>
          <p:cNvSpPr txBox="1"/>
          <p:nvPr/>
        </p:nvSpPr>
        <p:spPr>
          <a:xfrm>
            <a:off x="116650" y="1091150"/>
            <a:ext cx="6835200" cy="28938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Roboto"/>
              <a:buChar char="●"/>
            </a:pPr>
            <a:r>
              <a:rPr lang="en" sz="2200">
                <a:solidFill>
                  <a:schemeClr val="lt1"/>
                </a:solidFill>
                <a:latin typeface="Roboto"/>
                <a:ea typeface="Roboto"/>
                <a:cs typeface="Roboto"/>
                <a:sym typeface="Roboto"/>
              </a:rPr>
              <a:t>The predicted digits array is then solved using an algorithm known as </a:t>
            </a:r>
            <a:r>
              <a:rPr b="1" i="1" lang="en" sz="2200">
                <a:solidFill>
                  <a:schemeClr val="lt1"/>
                </a:solidFill>
                <a:latin typeface="Roboto"/>
                <a:ea typeface="Roboto"/>
                <a:cs typeface="Roboto"/>
                <a:sym typeface="Roboto"/>
              </a:rPr>
              <a:t>Backtracking</a:t>
            </a:r>
            <a:r>
              <a:rPr lang="en" sz="2200">
                <a:solidFill>
                  <a:schemeClr val="lt1"/>
                </a:solidFill>
                <a:latin typeface="Roboto"/>
                <a:ea typeface="Roboto"/>
                <a:cs typeface="Roboto"/>
                <a:sym typeface="Roboto"/>
              </a:rPr>
              <a:t>.</a:t>
            </a:r>
            <a:br>
              <a:rPr lang="en" sz="2200">
                <a:solidFill>
                  <a:schemeClr val="lt1"/>
                </a:solidFill>
                <a:latin typeface="Roboto"/>
                <a:ea typeface="Roboto"/>
                <a:cs typeface="Roboto"/>
                <a:sym typeface="Roboto"/>
              </a:rPr>
            </a:br>
            <a:br>
              <a:rPr lang="en" sz="2200">
                <a:solidFill>
                  <a:schemeClr val="lt1"/>
                </a:solidFill>
                <a:latin typeface="Roboto"/>
                <a:ea typeface="Roboto"/>
                <a:cs typeface="Roboto"/>
                <a:sym typeface="Roboto"/>
              </a:rPr>
            </a:br>
            <a:br>
              <a:rPr lang="en" sz="2200">
                <a:solidFill>
                  <a:schemeClr val="lt1"/>
                </a:solidFill>
                <a:latin typeface="Roboto"/>
                <a:ea typeface="Roboto"/>
                <a:cs typeface="Roboto"/>
                <a:sym typeface="Roboto"/>
              </a:rPr>
            </a:br>
            <a:br>
              <a:rPr lang="en" sz="2200">
                <a:solidFill>
                  <a:schemeClr val="lt1"/>
                </a:solidFill>
                <a:latin typeface="Roboto"/>
                <a:ea typeface="Roboto"/>
                <a:cs typeface="Roboto"/>
                <a:sym typeface="Roboto"/>
              </a:rPr>
            </a:br>
            <a:br>
              <a:rPr lang="en" sz="2200">
                <a:solidFill>
                  <a:schemeClr val="lt1"/>
                </a:solidFill>
                <a:latin typeface="Roboto"/>
                <a:ea typeface="Roboto"/>
                <a:cs typeface="Roboto"/>
                <a:sym typeface="Roboto"/>
              </a:rPr>
            </a:br>
            <a:endParaRPr sz="2200">
              <a:solidFill>
                <a:schemeClr val="lt1"/>
              </a:solidFill>
              <a:latin typeface="Roboto"/>
              <a:ea typeface="Roboto"/>
              <a:cs typeface="Roboto"/>
              <a:sym typeface="Roboto"/>
            </a:endParaRPr>
          </a:p>
          <a:p>
            <a:pPr indent="0" lvl="0" marL="0" rtl="0" algn="l">
              <a:spcBef>
                <a:spcPts val="0"/>
              </a:spcBef>
              <a:spcAft>
                <a:spcPts val="0"/>
              </a:spcAft>
              <a:buNone/>
            </a:pPr>
            <a:r>
              <a:t/>
            </a:r>
            <a:endParaRPr sz="2200">
              <a:solidFill>
                <a:schemeClr val="lt1"/>
              </a:solidFill>
              <a:latin typeface="Roboto"/>
              <a:ea typeface="Roboto"/>
              <a:cs typeface="Roboto"/>
              <a:sym typeface="Roboto"/>
            </a:endParaRPr>
          </a:p>
        </p:txBody>
      </p:sp>
      <p:pic>
        <p:nvPicPr>
          <p:cNvPr id="131" name="Google Shape;131;p18"/>
          <p:cNvPicPr preferRelativeResize="0"/>
          <p:nvPr/>
        </p:nvPicPr>
        <p:blipFill>
          <a:blip r:embed="rId3">
            <a:alphaModFix/>
          </a:blip>
          <a:stretch>
            <a:fillRect/>
          </a:stretch>
        </p:blipFill>
        <p:spPr>
          <a:xfrm>
            <a:off x="4444000" y="2398475"/>
            <a:ext cx="4367400" cy="2411294"/>
          </a:xfrm>
          <a:prstGeom prst="rect">
            <a:avLst/>
          </a:prstGeom>
          <a:noFill/>
          <a:ln>
            <a:noFill/>
          </a:ln>
        </p:spPr>
      </p:pic>
      <p:sp>
        <p:nvSpPr>
          <p:cNvPr id="132" name="Google Shape;132;p18"/>
          <p:cNvSpPr txBox="1"/>
          <p:nvPr/>
        </p:nvSpPr>
        <p:spPr>
          <a:xfrm>
            <a:off x="60950" y="2342025"/>
            <a:ext cx="4122900" cy="23397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Roboto"/>
              <a:buChar char="●"/>
            </a:pPr>
            <a:r>
              <a:rPr lang="en" sz="2000">
                <a:solidFill>
                  <a:schemeClr val="lt1"/>
                </a:solidFill>
                <a:latin typeface="Roboto"/>
                <a:ea typeface="Roboto"/>
                <a:cs typeface="Roboto"/>
                <a:sym typeface="Roboto"/>
              </a:rPr>
              <a:t>In simple words, the algorithm searches for every possible combinational solution to the problem, but at the same time, rejects a candidate solution as soon as it is unable to fit certain basic criterion.</a:t>
            </a:r>
            <a:endParaRPr sz="1200">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70000" y="262872"/>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900">
                <a:latin typeface="Comfortaa"/>
                <a:ea typeface="Comfortaa"/>
                <a:cs typeface="Comfortaa"/>
                <a:sym typeface="Comfortaa"/>
              </a:rPr>
              <a:t>Overlaying the Solution</a:t>
            </a:r>
            <a:endParaRPr b="1" sz="3900">
              <a:latin typeface="Comfortaa"/>
              <a:ea typeface="Comfortaa"/>
              <a:cs typeface="Comfortaa"/>
              <a:sym typeface="Comfortaa"/>
            </a:endParaRPr>
          </a:p>
        </p:txBody>
      </p:sp>
      <p:pic>
        <p:nvPicPr>
          <p:cNvPr id="138" name="Google Shape;138;p19"/>
          <p:cNvPicPr preferRelativeResize="0"/>
          <p:nvPr/>
        </p:nvPicPr>
        <p:blipFill>
          <a:blip r:embed="rId3">
            <a:alphaModFix/>
          </a:blip>
          <a:stretch>
            <a:fillRect/>
          </a:stretch>
        </p:blipFill>
        <p:spPr>
          <a:xfrm>
            <a:off x="3502800" y="1775538"/>
            <a:ext cx="2572601" cy="2985151"/>
          </a:xfrm>
          <a:prstGeom prst="rect">
            <a:avLst/>
          </a:prstGeom>
          <a:noFill/>
          <a:ln>
            <a:noFill/>
          </a:ln>
        </p:spPr>
      </p:pic>
      <p:pic>
        <p:nvPicPr>
          <p:cNvPr id="139" name="Google Shape;139;p19"/>
          <p:cNvPicPr preferRelativeResize="0"/>
          <p:nvPr/>
        </p:nvPicPr>
        <p:blipFill>
          <a:blip r:embed="rId4">
            <a:alphaModFix/>
          </a:blip>
          <a:stretch>
            <a:fillRect/>
          </a:stretch>
        </p:blipFill>
        <p:spPr>
          <a:xfrm>
            <a:off x="223525" y="1863525"/>
            <a:ext cx="2420975" cy="2809183"/>
          </a:xfrm>
          <a:prstGeom prst="rect">
            <a:avLst/>
          </a:prstGeom>
          <a:noFill/>
          <a:ln>
            <a:noFill/>
          </a:ln>
        </p:spPr>
      </p:pic>
      <p:sp>
        <p:nvSpPr>
          <p:cNvPr id="140" name="Google Shape;140;p19"/>
          <p:cNvSpPr txBox="1"/>
          <p:nvPr/>
        </p:nvSpPr>
        <p:spPr>
          <a:xfrm>
            <a:off x="6337050" y="1775550"/>
            <a:ext cx="25725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Roboto"/>
                <a:ea typeface="Roboto"/>
                <a:cs typeface="Roboto"/>
                <a:sym typeface="Roboto"/>
              </a:rPr>
              <a:t>Using </a:t>
            </a:r>
            <a:r>
              <a:rPr i="1" lang="en" sz="1700">
                <a:solidFill>
                  <a:schemeClr val="lt1"/>
                </a:solidFill>
                <a:latin typeface="Roboto"/>
                <a:ea typeface="Roboto"/>
                <a:cs typeface="Roboto"/>
                <a:sym typeface="Roboto"/>
              </a:rPr>
              <a:t>cv2.putText()</a:t>
            </a:r>
            <a:r>
              <a:rPr lang="en" sz="1700">
                <a:solidFill>
                  <a:schemeClr val="lt1"/>
                </a:solidFill>
                <a:latin typeface="Roboto"/>
                <a:ea typeface="Roboto"/>
                <a:cs typeface="Roboto"/>
                <a:sym typeface="Roboto"/>
              </a:rPr>
              <a:t> and Inverse Warp Perspective methods from OpenCV, the solution is </a:t>
            </a:r>
            <a:r>
              <a:rPr lang="en" sz="1700">
                <a:solidFill>
                  <a:schemeClr val="lt1"/>
                </a:solidFill>
                <a:latin typeface="Roboto"/>
                <a:ea typeface="Roboto"/>
                <a:cs typeface="Roboto"/>
                <a:sym typeface="Roboto"/>
              </a:rPr>
              <a:t>overlaid</a:t>
            </a:r>
            <a:r>
              <a:rPr lang="en" sz="1700">
                <a:solidFill>
                  <a:schemeClr val="lt1"/>
                </a:solidFill>
                <a:latin typeface="Roboto"/>
                <a:ea typeface="Roboto"/>
                <a:cs typeface="Roboto"/>
                <a:sym typeface="Roboto"/>
              </a:rPr>
              <a:t> on the Input Image.</a:t>
            </a:r>
            <a:endParaRPr sz="1700">
              <a:solidFill>
                <a:schemeClr val="lt1"/>
              </a:solidFill>
              <a:latin typeface="Roboto"/>
              <a:ea typeface="Roboto"/>
              <a:cs typeface="Roboto"/>
              <a:sym typeface="Roboto"/>
            </a:endParaRPr>
          </a:p>
          <a:p>
            <a:pPr indent="0" lvl="0" marL="0" rtl="0" algn="l">
              <a:spcBef>
                <a:spcPts val="0"/>
              </a:spcBef>
              <a:spcAft>
                <a:spcPts val="0"/>
              </a:spcAft>
              <a:buNone/>
            </a:pPr>
            <a:r>
              <a:t/>
            </a:r>
            <a:endParaRPr sz="1700">
              <a:solidFill>
                <a:schemeClr val="lt1"/>
              </a:solidFill>
              <a:latin typeface="Roboto"/>
              <a:ea typeface="Roboto"/>
              <a:cs typeface="Roboto"/>
              <a:sym typeface="Roboto"/>
            </a:endParaRPr>
          </a:p>
          <a:p>
            <a:pPr indent="0" lvl="0" marL="0" rtl="0" algn="l">
              <a:spcBef>
                <a:spcPts val="0"/>
              </a:spcBef>
              <a:spcAft>
                <a:spcPts val="0"/>
              </a:spcAft>
              <a:buNone/>
            </a:pPr>
            <a:r>
              <a:rPr lang="en" sz="1700">
                <a:solidFill>
                  <a:schemeClr val="lt1"/>
                </a:solidFill>
                <a:latin typeface="Roboto"/>
                <a:ea typeface="Roboto"/>
                <a:cs typeface="Roboto"/>
                <a:sym typeface="Roboto"/>
              </a:rPr>
              <a:t>The background brightness is reduced to highlight the solved digits.</a:t>
            </a:r>
            <a:endParaRPr sz="1700">
              <a:solidFill>
                <a:schemeClr val="lt1"/>
              </a:solidFill>
              <a:latin typeface="Roboto"/>
              <a:ea typeface="Roboto"/>
              <a:cs typeface="Roboto"/>
              <a:sym typeface="Roboto"/>
            </a:endParaRPr>
          </a:p>
        </p:txBody>
      </p:sp>
      <p:cxnSp>
        <p:nvCxnSpPr>
          <p:cNvPr id="141" name="Google Shape;141;p19"/>
          <p:cNvCxnSpPr>
            <a:stCxn id="139" idx="3"/>
            <a:endCxn id="138" idx="1"/>
          </p:cNvCxnSpPr>
          <p:nvPr/>
        </p:nvCxnSpPr>
        <p:spPr>
          <a:xfrm>
            <a:off x="2644500" y="3268116"/>
            <a:ext cx="858300" cy="0"/>
          </a:xfrm>
          <a:prstGeom prst="straightConnector1">
            <a:avLst/>
          </a:prstGeom>
          <a:noFill/>
          <a:ln cap="flat" cmpd="sng" w="38100">
            <a:solidFill>
              <a:srgbClr val="00FF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230325" y="140025"/>
            <a:ext cx="35112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latin typeface="Comfortaa"/>
                <a:ea typeface="Comfortaa"/>
                <a:cs typeface="Comfortaa"/>
                <a:sym typeface="Comfortaa"/>
              </a:rPr>
              <a:t>References</a:t>
            </a:r>
            <a:endParaRPr b="1">
              <a:latin typeface="Comfortaa"/>
              <a:ea typeface="Comfortaa"/>
              <a:cs typeface="Comfortaa"/>
              <a:sym typeface="Comfortaa"/>
            </a:endParaRPr>
          </a:p>
        </p:txBody>
      </p:sp>
      <p:sp>
        <p:nvSpPr>
          <p:cNvPr id="147" name="Google Shape;147;p20"/>
          <p:cNvSpPr txBox="1"/>
          <p:nvPr/>
        </p:nvSpPr>
        <p:spPr>
          <a:xfrm>
            <a:off x="230325" y="978825"/>
            <a:ext cx="8532600" cy="4125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Roboto"/>
              <a:buChar char="●"/>
            </a:pPr>
            <a:r>
              <a:rPr lang="en" sz="1700">
                <a:solidFill>
                  <a:schemeClr val="lt1"/>
                </a:solidFill>
                <a:latin typeface="Roboto"/>
                <a:ea typeface="Roboto"/>
                <a:cs typeface="Roboto"/>
                <a:sym typeface="Roboto"/>
              </a:rPr>
              <a:t>Click here  : </a:t>
            </a:r>
            <a:r>
              <a:rPr lang="en" sz="1700" u="sng">
                <a:solidFill>
                  <a:schemeClr val="hlink"/>
                </a:solidFill>
                <a:latin typeface="Roboto"/>
                <a:ea typeface="Roboto"/>
                <a:cs typeface="Roboto"/>
                <a:sym typeface="Roboto"/>
                <a:hlinkClick r:id="rId3"/>
              </a:rPr>
              <a:t>Backtracking Algorithm</a:t>
            </a:r>
            <a:br>
              <a:rPr lang="en" sz="1700">
                <a:solidFill>
                  <a:schemeClr val="lt1"/>
                </a:solidFill>
                <a:latin typeface="Roboto"/>
                <a:ea typeface="Roboto"/>
                <a:cs typeface="Roboto"/>
                <a:sym typeface="Roboto"/>
              </a:rPr>
            </a:br>
            <a:endParaRPr sz="1700">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Char char="●"/>
            </a:pPr>
            <a:r>
              <a:rPr lang="en" sz="1700">
                <a:solidFill>
                  <a:schemeClr val="lt1"/>
                </a:solidFill>
                <a:latin typeface="Roboto"/>
                <a:ea typeface="Roboto"/>
                <a:cs typeface="Roboto"/>
                <a:sym typeface="Roboto"/>
              </a:rPr>
              <a:t>Click here : </a:t>
            </a:r>
            <a:r>
              <a:rPr lang="en" sz="1700" u="sng">
                <a:solidFill>
                  <a:schemeClr val="hlink"/>
                </a:solidFill>
                <a:latin typeface="Roboto"/>
                <a:ea typeface="Roboto"/>
                <a:cs typeface="Roboto"/>
                <a:sym typeface="Roboto"/>
                <a:hlinkClick r:id="rId4"/>
              </a:rPr>
              <a:t>Deep Learning and Neural Networks</a:t>
            </a:r>
            <a:br>
              <a:rPr lang="en" sz="1700">
                <a:solidFill>
                  <a:schemeClr val="lt1"/>
                </a:solidFill>
                <a:latin typeface="Roboto"/>
                <a:ea typeface="Roboto"/>
                <a:cs typeface="Roboto"/>
                <a:sym typeface="Roboto"/>
              </a:rPr>
            </a:br>
            <a:endParaRPr sz="1800">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Char char="●"/>
            </a:pPr>
            <a:r>
              <a:rPr lang="en" sz="1700">
                <a:solidFill>
                  <a:schemeClr val="lt1"/>
                </a:solidFill>
                <a:latin typeface="Roboto"/>
                <a:ea typeface="Roboto"/>
                <a:cs typeface="Roboto"/>
                <a:sym typeface="Roboto"/>
              </a:rPr>
              <a:t>Click here : </a:t>
            </a:r>
            <a:r>
              <a:rPr lang="en" sz="1700" u="sng">
                <a:solidFill>
                  <a:schemeClr val="hlink"/>
                </a:solidFill>
                <a:latin typeface="Roboto"/>
                <a:ea typeface="Roboto"/>
                <a:cs typeface="Roboto"/>
                <a:sym typeface="Roboto"/>
                <a:hlinkClick r:id="rId5"/>
              </a:rPr>
              <a:t>OpenCV Tutorial</a:t>
            </a:r>
            <a:br>
              <a:rPr lang="en" sz="1700">
                <a:solidFill>
                  <a:schemeClr val="lt1"/>
                </a:solidFill>
                <a:latin typeface="Roboto"/>
                <a:ea typeface="Roboto"/>
                <a:cs typeface="Roboto"/>
                <a:sym typeface="Roboto"/>
              </a:rPr>
            </a:br>
            <a:endParaRPr sz="1700">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Char char="●"/>
            </a:pPr>
            <a:r>
              <a:rPr lang="en" sz="1700">
                <a:solidFill>
                  <a:schemeClr val="lt1"/>
                </a:solidFill>
                <a:latin typeface="Roboto"/>
                <a:ea typeface="Roboto"/>
                <a:cs typeface="Roboto"/>
                <a:sym typeface="Roboto"/>
              </a:rPr>
              <a:t>This project has been a part of the </a:t>
            </a:r>
            <a:r>
              <a:rPr b="1" i="1" lang="en" sz="1700">
                <a:solidFill>
                  <a:schemeClr val="lt1"/>
                </a:solidFill>
                <a:latin typeface="Roboto"/>
                <a:ea typeface="Roboto"/>
                <a:cs typeface="Roboto"/>
                <a:sym typeface="Roboto"/>
              </a:rPr>
              <a:t>Winter in Data Science (WiDS)</a:t>
            </a:r>
            <a:r>
              <a:rPr lang="en" sz="1700">
                <a:solidFill>
                  <a:schemeClr val="lt1"/>
                </a:solidFill>
                <a:latin typeface="Roboto"/>
                <a:ea typeface="Roboto"/>
                <a:cs typeface="Roboto"/>
                <a:sym typeface="Roboto"/>
              </a:rPr>
              <a:t> Program conducted by </a:t>
            </a:r>
            <a:r>
              <a:rPr i="1" lang="en" sz="1700">
                <a:solidFill>
                  <a:schemeClr val="lt1"/>
                </a:solidFill>
                <a:latin typeface="Roboto"/>
                <a:ea typeface="Roboto"/>
                <a:cs typeface="Roboto"/>
                <a:sym typeface="Roboto"/>
              </a:rPr>
              <a:t>Analytics Club</a:t>
            </a:r>
            <a:r>
              <a:rPr lang="en" sz="1700">
                <a:solidFill>
                  <a:schemeClr val="lt1"/>
                </a:solidFill>
                <a:latin typeface="Roboto"/>
                <a:ea typeface="Roboto"/>
                <a:cs typeface="Roboto"/>
                <a:sym typeface="Roboto"/>
              </a:rPr>
              <a:t>, IIT Bombay</a:t>
            </a:r>
            <a:br>
              <a:rPr lang="en" sz="1700">
                <a:solidFill>
                  <a:schemeClr val="lt1"/>
                </a:solidFill>
                <a:latin typeface="Roboto"/>
                <a:ea typeface="Roboto"/>
                <a:cs typeface="Roboto"/>
                <a:sym typeface="Roboto"/>
              </a:rPr>
            </a:br>
            <a:endParaRPr sz="1700">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Char char="●"/>
            </a:pPr>
            <a:r>
              <a:rPr lang="en" sz="1700">
                <a:solidFill>
                  <a:schemeClr val="lt1"/>
                </a:solidFill>
                <a:latin typeface="Roboto"/>
                <a:ea typeface="Roboto"/>
                <a:cs typeface="Roboto"/>
                <a:sym typeface="Roboto"/>
              </a:rPr>
              <a:t>Mentors : </a:t>
            </a:r>
            <a:r>
              <a:rPr i="1" lang="en" sz="1700">
                <a:solidFill>
                  <a:schemeClr val="lt1"/>
                </a:solidFill>
                <a:latin typeface="Roboto"/>
                <a:ea typeface="Roboto"/>
                <a:cs typeface="Roboto"/>
                <a:sym typeface="Roboto"/>
              </a:rPr>
              <a:t>Harsh Chaurasia, Tanisha Jain</a:t>
            </a:r>
            <a:br>
              <a:rPr lang="en" sz="1700">
                <a:solidFill>
                  <a:schemeClr val="lt1"/>
                </a:solidFill>
                <a:latin typeface="Roboto"/>
                <a:ea typeface="Roboto"/>
                <a:cs typeface="Roboto"/>
                <a:sym typeface="Roboto"/>
              </a:rPr>
            </a:br>
            <a:r>
              <a:rPr lang="en" sz="1700">
                <a:solidFill>
                  <a:schemeClr val="lt1"/>
                </a:solidFill>
                <a:latin typeface="Roboto"/>
                <a:ea typeface="Roboto"/>
                <a:cs typeface="Roboto"/>
                <a:sym typeface="Roboto"/>
              </a:rPr>
              <a:t>		</a:t>
            </a:r>
            <a:endParaRPr sz="1700">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Char char="●"/>
            </a:pPr>
            <a:r>
              <a:rPr lang="en" sz="1700">
                <a:solidFill>
                  <a:schemeClr val="lt1"/>
                </a:solidFill>
                <a:latin typeface="Roboto"/>
                <a:ea typeface="Roboto"/>
                <a:cs typeface="Roboto"/>
                <a:sym typeface="Roboto"/>
              </a:rPr>
              <a:t>Disclaimer : </a:t>
            </a:r>
            <a:r>
              <a:rPr lang="en" sz="1700">
                <a:solidFill>
                  <a:schemeClr val="lt1"/>
                </a:solidFill>
                <a:latin typeface="Roboto"/>
                <a:ea typeface="Roboto"/>
                <a:cs typeface="Roboto"/>
                <a:sym typeface="Roboto"/>
              </a:rPr>
              <a:t>This is a very basic level implementation of the idea, having scope  	  for a ton of optimizations and improvements, which have not been considered due to lack of time. References have been taken from various resources available on the Internet in the making of this project.</a:t>
            </a:r>
            <a:endParaRPr sz="1700">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282900" y="28775"/>
            <a:ext cx="7056900" cy="9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2780">
                <a:latin typeface="Comfortaa"/>
                <a:ea typeface="Comfortaa"/>
                <a:cs typeface="Comfortaa"/>
                <a:sym typeface="Comfortaa"/>
              </a:rPr>
              <a:t>Further Scope for Improvements</a:t>
            </a:r>
            <a:endParaRPr b="1" sz="2480">
              <a:latin typeface="Comfortaa"/>
              <a:ea typeface="Comfortaa"/>
              <a:cs typeface="Comfortaa"/>
              <a:sym typeface="Comfortaa"/>
            </a:endParaRPr>
          </a:p>
        </p:txBody>
      </p:sp>
      <p:sp>
        <p:nvSpPr>
          <p:cNvPr id="153" name="Google Shape;153;p21"/>
          <p:cNvSpPr txBox="1"/>
          <p:nvPr/>
        </p:nvSpPr>
        <p:spPr>
          <a:xfrm>
            <a:off x="149275" y="967175"/>
            <a:ext cx="81759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Roboto"/>
                <a:ea typeface="Roboto"/>
                <a:cs typeface="Roboto"/>
                <a:sym typeface="Roboto"/>
              </a:rPr>
              <a:t>In future versions of this project, I look forward to implement the following ideas and functionalities :</a:t>
            </a:r>
            <a:endParaRPr sz="1700">
              <a:solidFill>
                <a:schemeClr val="lt1"/>
              </a:solidFill>
              <a:latin typeface="Roboto"/>
              <a:ea typeface="Roboto"/>
              <a:cs typeface="Roboto"/>
              <a:sym typeface="Roboto"/>
            </a:endParaRPr>
          </a:p>
          <a:p>
            <a:pPr indent="0" lvl="0" marL="457200" rtl="0" algn="l">
              <a:spcBef>
                <a:spcPts val="0"/>
              </a:spcBef>
              <a:spcAft>
                <a:spcPts val="0"/>
              </a:spcAft>
              <a:buNone/>
            </a:pPr>
            <a:r>
              <a:t/>
            </a:r>
            <a:endParaRPr b="1" sz="1700">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Char char="●"/>
            </a:pPr>
            <a:r>
              <a:rPr b="1" lang="en" sz="1700">
                <a:solidFill>
                  <a:schemeClr val="lt1"/>
                </a:solidFill>
                <a:latin typeface="Roboto"/>
                <a:ea typeface="Roboto"/>
                <a:cs typeface="Roboto"/>
                <a:sym typeface="Roboto"/>
              </a:rPr>
              <a:t>Solving in Real-Time :</a:t>
            </a:r>
            <a:br>
              <a:rPr b="1" lang="en" sz="1700">
                <a:solidFill>
                  <a:schemeClr val="lt1"/>
                </a:solidFill>
                <a:latin typeface="Roboto"/>
                <a:ea typeface="Roboto"/>
                <a:cs typeface="Roboto"/>
                <a:sym typeface="Roboto"/>
              </a:rPr>
            </a:br>
            <a:r>
              <a:rPr lang="en" sz="1700">
                <a:solidFill>
                  <a:schemeClr val="lt1"/>
                </a:solidFill>
                <a:latin typeface="Roboto"/>
                <a:ea typeface="Roboto"/>
                <a:cs typeface="Roboto"/>
                <a:sym typeface="Roboto"/>
              </a:rPr>
              <a:t>You capture the image of the sudoku puzzle using your camera. In real-time, the program will form a solution for you and will overlay the solution over the clicked picture.</a:t>
            </a:r>
            <a:br>
              <a:rPr lang="en" sz="1700">
                <a:solidFill>
                  <a:schemeClr val="lt1"/>
                </a:solidFill>
                <a:latin typeface="Roboto"/>
                <a:ea typeface="Roboto"/>
                <a:cs typeface="Roboto"/>
                <a:sym typeface="Roboto"/>
              </a:rPr>
            </a:br>
            <a:endParaRPr sz="1700">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Char char="●"/>
            </a:pPr>
            <a:r>
              <a:rPr b="1" lang="en" sz="1700">
                <a:solidFill>
                  <a:schemeClr val="lt1"/>
                </a:solidFill>
                <a:latin typeface="Roboto"/>
                <a:ea typeface="Roboto"/>
                <a:cs typeface="Roboto"/>
                <a:sym typeface="Roboto"/>
              </a:rPr>
              <a:t>Optimizing the Algorithm :</a:t>
            </a:r>
            <a:br>
              <a:rPr b="1" lang="en" sz="1700">
                <a:solidFill>
                  <a:schemeClr val="lt1"/>
                </a:solidFill>
                <a:latin typeface="Roboto"/>
                <a:ea typeface="Roboto"/>
                <a:cs typeface="Roboto"/>
                <a:sym typeface="Roboto"/>
              </a:rPr>
            </a:br>
            <a:r>
              <a:rPr lang="en" sz="1700">
                <a:solidFill>
                  <a:schemeClr val="lt1"/>
                </a:solidFill>
                <a:latin typeface="Roboto"/>
                <a:ea typeface="Roboto"/>
                <a:cs typeface="Roboto"/>
                <a:sym typeface="Roboto"/>
              </a:rPr>
              <a:t>There are several more efficient algorithms (eg. Greedy Best First Search) which can be implement in place of Backtracking.</a:t>
            </a:r>
            <a:br>
              <a:rPr lang="en" sz="1700">
                <a:solidFill>
                  <a:schemeClr val="lt1"/>
                </a:solidFill>
                <a:latin typeface="Roboto"/>
                <a:ea typeface="Roboto"/>
                <a:cs typeface="Roboto"/>
                <a:sym typeface="Roboto"/>
              </a:rPr>
            </a:br>
            <a:endParaRPr sz="1700">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Char char="●"/>
            </a:pPr>
            <a:r>
              <a:rPr b="1" lang="en" sz="1700">
                <a:solidFill>
                  <a:schemeClr val="lt1"/>
                </a:solidFill>
                <a:latin typeface="Roboto"/>
                <a:ea typeface="Roboto"/>
                <a:cs typeface="Roboto"/>
                <a:sym typeface="Roboto"/>
              </a:rPr>
              <a:t>Improving Model Performance : </a:t>
            </a:r>
            <a:br>
              <a:rPr b="1" lang="en" sz="1700">
                <a:solidFill>
                  <a:schemeClr val="lt1"/>
                </a:solidFill>
                <a:latin typeface="Roboto"/>
                <a:ea typeface="Roboto"/>
                <a:cs typeface="Roboto"/>
                <a:sym typeface="Roboto"/>
              </a:rPr>
            </a:br>
            <a:r>
              <a:rPr lang="en" sz="1700">
                <a:solidFill>
                  <a:schemeClr val="lt1"/>
                </a:solidFill>
                <a:latin typeface="Roboto"/>
                <a:ea typeface="Roboto"/>
                <a:cs typeface="Roboto"/>
                <a:sym typeface="Roboto"/>
              </a:rPr>
              <a:t>A better trained OCR Model (eg. cloud-based OCR APIs) will decrease the possibility of the program giving incorrect solutions or throwing errors. </a:t>
            </a:r>
            <a:endParaRPr sz="1700">
              <a:solidFill>
                <a:schemeClr val="lt1"/>
              </a:solidFill>
              <a:latin typeface="Roboto"/>
              <a:ea typeface="Roboto"/>
              <a:cs typeface="Roboto"/>
              <a:sym typeface="Roboto"/>
            </a:endParaRPr>
          </a:p>
          <a:p>
            <a:pPr indent="0" lvl="0" marL="0" rtl="0" algn="l">
              <a:spcBef>
                <a:spcPts val="0"/>
              </a:spcBef>
              <a:spcAft>
                <a:spcPts val="0"/>
              </a:spcAft>
              <a:buNone/>
            </a:pPr>
            <a:r>
              <a:t/>
            </a:r>
            <a:endParaRPr sz="17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6274E0"/>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