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5"/>
  </p:notesMasterIdLst>
  <p:handoutMasterIdLst>
    <p:handoutMasterId r:id="rId26"/>
  </p:handoutMasterIdLst>
  <p:sldIdLst>
    <p:sldId id="259" r:id="rId5"/>
    <p:sldId id="439" r:id="rId6"/>
    <p:sldId id="379" r:id="rId7"/>
    <p:sldId id="444" r:id="rId8"/>
    <p:sldId id="455" r:id="rId9"/>
    <p:sldId id="445" r:id="rId10"/>
    <p:sldId id="446" r:id="rId11"/>
    <p:sldId id="447" r:id="rId12"/>
    <p:sldId id="448" r:id="rId13"/>
    <p:sldId id="449" r:id="rId14"/>
    <p:sldId id="453" r:id="rId15"/>
    <p:sldId id="451" r:id="rId16"/>
    <p:sldId id="452" r:id="rId17"/>
    <p:sldId id="456" r:id="rId18"/>
    <p:sldId id="457" r:id="rId19"/>
    <p:sldId id="458" r:id="rId20"/>
    <p:sldId id="459" r:id="rId21"/>
    <p:sldId id="460" r:id="rId22"/>
    <p:sldId id="454" r:id="rId23"/>
    <p:sldId id="388" r:id="rId24"/>
  </p:sldIdLst>
  <p:sldSz cx="9144000" cy="6858000" type="screen4x3"/>
  <p:notesSz cx="7099300" cy="10234613"/>
  <p:custDataLst>
    <p:tags r:id="rId2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446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Angular4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用是模块化的，并且</a:t>
            </a:r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有自己的模块系统，它被称为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应用都有一个根模块，一般是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AppModule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，作为引用的入口。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根模块在一些小型应用中可能是唯一的模块，大多数应用会有很多特性模块，每个模块都是一个内聚的代码块专注于某个应用领域、工作流或紧密相关的功能。</a:t>
            </a:r>
          </a:p>
          <a:p>
            <a:r>
              <a:rPr 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块（无论是根模块还是特性模块）都是一个带有</a:t>
            </a:r>
            <a:r>
              <a:rPr lang="en-US" altLang="ja-JP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装饰器的类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0376" y="1295400"/>
            <a:ext cx="8197453" cy="490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3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48734" y="1264179"/>
            <a:ext cx="8228012" cy="5178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1264179"/>
            <a:ext cx="8149982" cy="517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329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359014"/>
            <a:ext cx="8695266" cy="5243510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运行下列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CLI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命令来启动应用：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ng serve</a:t>
            </a: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大体启动过程如下：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Angular-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cli.json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指定一个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”main”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文件，这里是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是应用的入口点，并且会引导我们的应用；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引导过程会引导一个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指定了将哪个组件用作顶层组件，这里是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的模板中展示内容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启动过程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815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每个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用程序在运行前，都需要经历一个编译的阶段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有两种编译模式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ja-JP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JIT - Just-In-Time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AOT - 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Ahead-Of-Time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 VS 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225425" lvl="1" indent="0">
              <a:buNone/>
            </a:pP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Just-in-Time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译模式开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发，应用流程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开发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应用运行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代码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Webpack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Gulp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其他工具构建项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部署应用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浏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览器访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问应用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下载应用相关的资源，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件、图片、样式资源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进入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译模式，开始编译我们应用中的指令或组件，生成相应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应用完成渲染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Ahead-Of-Time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编译模式开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发，应用流程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开发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运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译应用程序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 Compiler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译模板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，输出</a:t>
            </a:r>
            <a:r>
              <a:rPr lang="en-US" altLang="zh-CN" sz="2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运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sz="2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r>
              <a:rPr lang="en-US" altLang="zh-CN" sz="2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Webpack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Gulp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其他工具构建项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用部署后，相比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译模式，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AOT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式下用户访问我们的应用，只需经历以下步骤：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下载应用相关的资源，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件、图片、样式资源</a:t>
            </a:r>
          </a:p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应用完成渲染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3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00151"/>
            <a:ext cx="3552165" cy="52599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 VS 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7" y="1200151"/>
            <a:ext cx="3750733" cy="52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32654901"/>
              </p:ext>
            </p:extLst>
          </p:nvPr>
        </p:nvGraphicFramePr>
        <p:xfrm>
          <a:off x="449263" y="1200150"/>
          <a:ext cx="82280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ja-JP" altLang="en-US" dirty="0">
                          <a:effectLst/>
                        </a:rPr>
                        <a:t>特性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编译平台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(Browser) 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(Server) 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编译时机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(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运行时</a:t>
                      </a:r>
                      <a:r>
                        <a:rPr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(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构建阶段</a:t>
                      </a:r>
                      <a:r>
                        <a:rPr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包大小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执行性能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 VS 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05062442"/>
              </p:ext>
            </p:extLst>
          </p:nvPr>
        </p:nvGraphicFramePr>
        <p:xfrm>
          <a:off x="449263" y="1359541"/>
          <a:ext cx="822801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6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理解</a:t>
                      </a:r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1.https://angular.io/guide/</a:t>
                      </a:r>
                      <a:r>
                        <a:rPr lang="en-US" sz="140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quickstart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2.https://angular.io/guide/architecture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16020"/>
              </p:ext>
            </p:extLst>
          </p:nvPr>
        </p:nvGraphicFramePr>
        <p:xfrm>
          <a:off x="474133" y="1270001"/>
          <a:ext cx="7853892" cy="6521026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概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述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模板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指令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服务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块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目录结构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启动过程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JIT VS AOT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概述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我们是这样写 </a:t>
            </a:r>
            <a:r>
              <a:rPr lang="en-US" altLang="zh-CN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用的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扩展语法编写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用组件类管理这些模板，用服务添加应用逻辑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用模块打包发布组件与服务。然后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我们通过引导根模块来启动该应用。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2473797"/>
            <a:ext cx="8373533" cy="4019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" y="1325378"/>
            <a:ext cx="1923893" cy="11886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922" y="2782999"/>
            <a:ext cx="8374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组件负责控制屏幕上的一小块区域，我们称之为视图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组件和模版之间的数据交互称为数据绑定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组件可层层嵌套，形成组件树，父子组件双向数据流动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1" y="1369010"/>
            <a:ext cx="2777157" cy="24494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数据绑定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68044" y="1277169"/>
            <a:ext cx="5875956" cy="26331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li&gt;{{hero.name}}&lt;/li</a:t>
            </a:r>
            <a:r>
              <a:rPr lang="en-US" sz="1800" dirty="0" smtClean="0">
                <a:ea typeface="SimSun" panose="02010600030101010101" pitchFamily="2" charset="-122"/>
              </a:rPr>
              <a:t>&gt;</a:t>
            </a:r>
          </a:p>
          <a:p>
            <a:endParaRPr lang="en-US" sz="1800" dirty="0" smtClean="0"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hero-detail [hero]="</a:t>
            </a:r>
            <a:r>
              <a:rPr lang="en-US" sz="1800" dirty="0" err="1">
                <a:ea typeface="SimSun" panose="02010600030101010101" pitchFamily="2" charset="-122"/>
              </a:rPr>
              <a:t>selectedHero</a:t>
            </a:r>
            <a:r>
              <a:rPr lang="en-US" sz="1800" dirty="0">
                <a:ea typeface="SimSun" panose="02010600030101010101" pitchFamily="2" charset="-122"/>
              </a:rPr>
              <a:t>"&gt;&lt;/hero-detail&gt;</a:t>
            </a:r>
          </a:p>
          <a:p>
            <a:endParaRPr lang="en-US" sz="1800" dirty="0" smtClean="0"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li (click)="</a:t>
            </a:r>
            <a:r>
              <a:rPr lang="en-US" sz="1800" dirty="0" err="1">
                <a:ea typeface="SimSun" panose="02010600030101010101" pitchFamily="2" charset="-122"/>
              </a:rPr>
              <a:t>selectHero</a:t>
            </a:r>
            <a:r>
              <a:rPr lang="en-US" sz="1800" dirty="0">
                <a:ea typeface="SimSun" panose="02010600030101010101" pitchFamily="2" charset="-122"/>
              </a:rPr>
              <a:t>(hero)"&gt;&lt;/li</a:t>
            </a:r>
            <a:r>
              <a:rPr lang="en-US" sz="1800" dirty="0" smtClean="0">
                <a:ea typeface="SimSun" panose="02010600030101010101" pitchFamily="2" charset="-122"/>
              </a:rPr>
              <a:t>&gt;</a:t>
            </a:r>
          </a:p>
          <a:p>
            <a:endParaRPr lang="en-US" sz="1800" dirty="0">
              <a:ea typeface="SimSun" panose="02010600030101010101" pitchFamily="2" charset="-122"/>
            </a:endParaRPr>
          </a:p>
          <a:p>
            <a:r>
              <a:rPr lang="en-US" sz="1800" dirty="0">
                <a:ea typeface="SimSun" panose="02010600030101010101" pitchFamily="2" charset="-122"/>
              </a:rPr>
              <a:t>&lt;input [(</a:t>
            </a:r>
            <a:r>
              <a:rPr lang="en-US" sz="1800" dirty="0" err="1">
                <a:ea typeface="SimSun" panose="02010600030101010101" pitchFamily="2" charset="-122"/>
              </a:rPr>
              <a:t>ngModel</a:t>
            </a:r>
            <a:r>
              <a:rPr lang="en-US" sz="1800" dirty="0">
                <a:ea typeface="SimSun" panose="02010600030101010101" pitchFamily="2" charset="-122"/>
              </a:rPr>
              <a:t>)]="hero.name"&gt;</a:t>
            </a:r>
          </a:p>
        </p:txBody>
      </p:sp>
    </p:spTree>
    <p:extLst>
      <p:ext uri="{BB962C8B-B14F-4D97-AF65-F5344CB8AC3E}">
        <p14:creationId xmlns:p14="http://schemas.microsoft.com/office/powerpoint/2010/main" val="28380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4" y="1344254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模版基于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模版有一套强大的语法体系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自定义标签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1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指令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板是动态的。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渲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染它们时，它会根据指令提供的操作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行转换。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组件也是指令的一种，区别在于组件带有单独的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元素。而指令作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用于已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指令分为属性型指令、结构型指令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属性型指令：改变元素的外观或行为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结构型指令：添加、修改、删除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，从而改变布局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4" y="1359014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835557"/>
            <a:ext cx="8205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服务是一个很宽泛的定义，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只需要定义一个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class，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并把它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就可以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典型的服务是一个类，具有专注的、明确的用途。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通过依赖注入，将服务注入进组件中。</a:t>
            </a:r>
            <a:endParaRPr 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依赖注入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62556"/>
            <a:ext cx="8310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建组件时，会首先为组件所需的服务请求一个         注入器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(injector)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注入器维护了一个服务实例的容器，存放着以前创建的实例。 如果所请求的服务实例不在容器中，注入器就会创建一个服务实例，并且添加到容器中，然后把这个服务返回给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42281"/>
            <a:ext cx="4562475" cy="2076450"/>
          </a:xfrm>
        </p:spPr>
      </p:pic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36531</TotalTime>
  <Words>1392</Words>
  <Application>Microsoft Office PowerPoint</Application>
  <PresentationFormat>On-screen Show (4:3)</PresentationFormat>
  <Paragraphs>178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SimSun</vt:lpstr>
      <vt:lpstr>Arial</vt:lpstr>
      <vt:lpstr>Book Antiqua</vt:lpstr>
      <vt:lpstr>Times New Roman</vt:lpstr>
      <vt:lpstr>Wingdings</vt:lpstr>
      <vt:lpstr>MASTER_4x3_Template</vt:lpstr>
      <vt:lpstr>Angular4 Overview </vt:lpstr>
      <vt:lpstr>Agenda</vt:lpstr>
      <vt:lpstr>概述</vt:lpstr>
      <vt:lpstr>组件</vt:lpstr>
      <vt:lpstr>数据绑定</vt:lpstr>
      <vt:lpstr>模板</vt:lpstr>
      <vt:lpstr>指令</vt:lpstr>
      <vt:lpstr>服务</vt:lpstr>
      <vt:lpstr>依赖注入</vt:lpstr>
      <vt:lpstr>模块</vt:lpstr>
      <vt:lpstr>目录结构(Root)</vt:lpstr>
      <vt:lpstr>目录结构(Src)</vt:lpstr>
      <vt:lpstr>启动过程</vt:lpstr>
      <vt:lpstr>JIT VS AOT</vt:lpstr>
      <vt:lpstr>JIT</vt:lpstr>
      <vt:lpstr>AOT</vt:lpstr>
      <vt:lpstr>JIT VS AOT</vt:lpstr>
      <vt:lpstr>JIT VS AOT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1721</cp:revision>
  <cp:lastPrinted>1998-09-01T20:10:08Z</cp:lastPrinted>
  <dcterms:created xsi:type="dcterms:W3CDTF">2006-04-07T09:57:12Z</dcterms:created>
  <dcterms:modified xsi:type="dcterms:W3CDTF">2017-07-24T02:09:36Z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