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1"/>
  </p:notesMasterIdLst>
  <p:handoutMasterIdLst>
    <p:handoutMasterId r:id="rId22"/>
  </p:handoutMasterIdLst>
  <p:sldIdLst>
    <p:sldId id="259" r:id="rId5"/>
    <p:sldId id="443" r:id="rId6"/>
    <p:sldId id="379" r:id="rId7"/>
    <p:sldId id="444" r:id="rId8"/>
    <p:sldId id="442" r:id="rId9"/>
    <p:sldId id="446" r:id="rId10"/>
    <p:sldId id="447" r:id="rId11"/>
    <p:sldId id="448" r:id="rId12"/>
    <p:sldId id="445" r:id="rId13"/>
    <p:sldId id="449" r:id="rId14"/>
    <p:sldId id="451" r:id="rId15"/>
    <p:sldId id="450" r:id="rId16"/>
    <p:sldId id="453" r:id="rId17"/>
    <p:sldId id="454" r:id="rId18"/>
    <p:sldId id="452" r:id="rId19"/>
    <p:sldId id="388" r:id="rId20"/>
  </p:sldIdLst>
  <p:sldSz cx="9144000" cy="6858000" type="screen4x3"/>
  <p:notesSz cx="7099300" cy="10234613"/>
  <p:custDataLst>
    <p:tags r:id="rId2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1E0FF"/>
    <a:srgbClr val="7F7F7F"/>
    <a:srgbClr val="88DD00"/>
    <a:srgbClr val="00BBEE"/>
    <a:srgbClr val="EAFFD5"/>
    <a:srgbClr val="CCFF33"/>
    <a:srgbClr val="FF6600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9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46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55282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6641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13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18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2487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3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7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46365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4000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7176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7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73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59177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rj.baidu.com/soft/detail/23485.html?ald" TargetMode="External"/><Relationship Id="rId3" Type="http://schemas.openxmlformats.org/officeDocument/2006/relationships/hyperlink" Target="https://nodejs.org/en/" TargetMode="External"/><Relationship Id="rId7" Type="http://schemas.openxmlformats.org/officeDocument/2006/relationships/hyperlink" Target="https://git-for-windows.github.io/&#65288;window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ublimetext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://ionicframework.com/docs/intro/installatio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Hybrid 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Agenda</a:t>
            </a:r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423863" y="3207956"/>
            <a:ext cx="8331200" cy="471487"/>
          </a:xfrm>
          <a:prstGeom prst="roundRect">
            <a:avLst>
              <a:gd name="adj" fmla="val 16667"/>
            </a:avLst>
          </a:prstGeom>
          <a:solidFill>
            <a:srgbClr val="88DD00"/>
          </a:solidFill>
          <a:ln w="9525" algn="ctr">
            <a:solidFill>
              <a:srgbClr val="D9D9D9"/>
            </a:solidFill>
            <a:round/>
            <a:headEnd/>
            <a:tailEnd type="triangle" w="med" len="med"/>
          </a:ln>
        </p:spPr>
        <p:txBody>
          <a:bodyPr lIns="46800" tIns="46800" rIns="46800" bIns="46800" anchor="ctr"/>
          <a:lstStyle/>
          <a:p>
            <a:pPr eaLnBrk="0" hangingPunct="0">
              <a:spcBef>
                <a:spcPct val="50000"/>
              </a:spcBef>
            </a:pPr>
            <a:endParaRPr lang="en-US" sz="1400"/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43701"/>
              </p:ext>
            </p:extLst>
          </p:nvPr>
        </p:nvGraphicFramePr>
        <p:xfrm>
          <a:off x="715963" y="1333500"/>
          <a:ext cx="7612062" cy="6315075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Training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介绍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Mobile App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开发方式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Hybrid</a:t>
                      </a:r>
                      <a:r>
                        <a:rPr lang="ja-JP" altLang="en-US" sz="2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技术栈</a:t>
                      </a: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发展回顾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开发环境搭建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5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发展回顾</a:t>
            </a:r>
            <a:endParaRPr lang="en-US" altLang="ja-JP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15" y="1777196"/>
            <a:ext cx="1582282" cy="1402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21" y="1655096"/>
            <a:ext cx="2597063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558" y="1768807"/>
            <a:ext cx="1571625" cy="13906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654934" y="2250027"/>
            <a:ext cx="729842" cy="305561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6" name="Arrow: Right 25"/>
          <p:cNvSpPr/>
          <p:nvPr/>
        </p:nvSpPr>
        <p:spPr>
          <a:xfrm>
            <a:off x="6390969" y="2266805"/>
            <a:ext cx="364921" cy="305561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4" name="Rectangle 23"/>
          <p:cNvSpPr/>
          <p:nvPr/>
        </p:nvSpPr>
        <p:spPr>
          <a:xfrm>
            <a:off x="461035" y="3544386"/>
            <a:ext cx="2542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诞生于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2009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由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Misko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Hevery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等人创建，后为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Google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所收购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是一款优秀的前端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框架，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专注于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开发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有着诸多特性，最为核心的是：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MVVM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、模块化、自动化双向数据绑定、语义化标签、依赖注入等等。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8508" y="3172495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cs typeface="+mn-ea"/>
              </a:rPr>
              <a:t>https://angularjs.org/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2341" y="3180665"/>
            <a:ext cx="1967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cs typeface="+mn-ea"/>
              </a:rPr>
              <a:t>https://angular.io/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61806" y="3534834"/>
            <a:ext cx="29546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原生移动支持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性能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提升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3.Component-Based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4.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TypeScript = 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ES6+Types+Annotations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5.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没有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$scope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概念，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zone.js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来记录监测变化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相对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Angular1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来说学习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曲线稍好一些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5042" y="3563738"/>
            <a:ext cx="315983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更小更快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AOT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修改，生成的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Code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减少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60%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Animation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Core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中独立出来，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使得加载更快，更灵活。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改善的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*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ngif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and *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ngFor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支持最新的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TypeScript2.2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错误发生时，生成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source maps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更容易定位错误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340" y="6024331"/>
            <a:ext cx="6814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https://angular.io/tutorial</a:t>
            </a:r>
          </a:p>
        </p:txBody>
      </p:sp>
    </p:spTree>
    <p:extLst>
      <p:ext uri="{BB962C8B-B14F-4D97-AF65-F5344CB8AC3E}">
        <p14:creationId xmlns:p14="http://schemas.microsoft.com/office/powerpoint/2010/main" val="23547200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Agenda</a:t>
            </a:r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423863" y="3744852"/>
            <a:ext cx="8331200" cy="471487"/>
          </a:xfrm>
          <a:prstGeom prst="roundRect">
            <a:avLst>
              <a:gd name="adj" fmla="val 16667"/>
            </a:avLst>
          </a:prstGeom>
          <a:solidFill>
            <a:srgbClr val="88DD00"/>
          </a:solidFill>
          <a:ln w="9525" algn="ctr">
            <a:solidFill>
              <a:srgbClr val="D9D9D9"/>
            </a:solidFill>
            <a:round/>
            <a:headEnd/>
            <a:tailEnd type="triangle" w="med" len="med"/>
          </a:ln>
        </p:spPr>
        <p:txBody>
          <a:bodyPr lIns="46800" tIns="46800" rIns="46800" bIns="46800" anchor="ctr"/>
          <a:lstStyle/>
          <a:p>
            <a:pPr eaLnBrk="0" hangingPunct="0">
              <a:spcBef>
                <a:spcPct val="50000"/>
              </a:spcBef>
            </a:pPr>
            <a:endParaRPr lang="en-US" sz="1400"/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39378"/>
              </p:ext>
            </p:extLst>
          </p:nvPr>
        </p:nvGraphicFramePr>
        <p:xfrm>
          <a:off x="715963" y="1333500"/>
          <a:ext cx="7612062" cy="5766435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Training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介绍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Mobile App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开发方式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Hybrid</a:t>
                      </a:r>
                      <a:r>
                        <a:rPr lang="ja-JP" altLang="en-US" sz="2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技术栈</a:t>
                      </a: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发展回顾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开发环境搭建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3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开发环境搭建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49263" y="1254111"/>
          <a:ext cx="8535346" cy="406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2592092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730006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参考链接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Nodejs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以上版本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3"/>
                        </a:rPr>
                        <a:t>https://nodejs.org/en/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cordova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使用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Npm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和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cordova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$ </a:t>
                      </a:r>
                      <a:r>
                        <a:rPr lang="en-US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npm</a:t>
                      </a:r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install -g ionic </a:t>
                      </a:r>
                      <a:r>
                        <a:rPr lang="en-US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cordova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4"/>
                        </a:rPr>
                        <a:t>http://ionicframework.com/docs/intro/installation/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  <a:tr h="56536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IDE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选择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VS code </a:t>
                      </a:r>
                    </a:p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Sublime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5"/>
                        </a:rPr>
                        <a:t>https://code.visualstudio.com/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6"/>
                        </a:rPr>
                        <a:t>https://www.sublimetext.com/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30472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git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版本控制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ctr"/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7"/>
                        </a:rPr>
                        <a:t>https://git-for-windows.github.io/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7"/>
                        </a:rPr>
                        <a:t>（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7"/>
                        </a:rPr>
                        <a:t>windows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）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en-US" altLang="zh-CN" sz="1400" b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Linux</a:t>
                      </a:r>
                      <a:r>
                        <a:rPr lang="zh-CN" altLang="en-US" sz="1400" b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：</a:t>
                      </a:r>
                      <a:r>
                        <a:rPr lang="en-US" sz="1400" b="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sudo</a:t>
                      </a:r>
                      <a:r>
                        <a:rPr lang="en-US" sz="1400" b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apt-get install </a:t>
                      </a:r>
                      <a:r>
                        <a:rPr lang="en-US" sz="1400" b="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git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047225"/>
                  </a:ext>
                </a:extLst>
              </a:tr>
              <a:tr h="69019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Android</a:t>
                      </a:r>
                      <a:r>
                        <a:rPr 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SDK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Android SDK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，非必须 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国内被墙，自行网上找镜像吧。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8"/>
                        </a:rPr>
                        <a:t>http://rj.baidu.com/soft/detail/23485.html?ald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76476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9263" y="5632303"/>
            <a:ext cx="35675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dirty="0">
                <a:latin typeface="SimSun" panose="02010600030101010101" pitchFamily="2" charset="-122"/>
                <a:ea typeface="SimSun" panose="02010600030101010101" pitchFamily="2" charset="-122"/>
              </a:rPr>
              <a:t>*安装都比较简单，不懂得请自行百度。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6294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Agenda</a:t>
            </a:r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423863" y="4256581"/>
            <a:ext cx="8331200" cy="471487"/>
          </a:xfrm>
          <a:prstGeom prst="roundRect">
            <a:avLst>
              <a:gd name="adj" fmla="val 16667"/>
            </a:avLst>
          </a:prstGeom>
          <a:solidFill>
            <a:srgbClr val="88DD00"/>
          </a:solidFill>
          <a:ln w="9525" algn="ctr">
            <a:solidFill>
              <a:srgbClr val="D9D9D9"/>
            </a:solidFill>
            <a:round/>
            <a:headEnd/>
            <a:tailEnd type="triangle" w="med" len="med"/>
          </a:ln>
        </p:spPr>
        <p:txBody>
          <a:bodyPr lIns="46800" tIns="46800" rIns="46800" bIns="46800" anchor="ctr"/>
          <a:lstStyle/>
          <a:p>
            <a:pPr eaLnBrk="0" hangingPunct="0">
              <a:spcBef>
                <a:spcPct val="50000"/>
              </a:spcBef>
            </a:pPr>
            <a:endParaRPr lang="en-US" sz="1400"/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/>
          </p:nvPr>
        </p:nvGraphicFramePr>
        <p:xfrm>
          <a:off x="715963" y="1333500"/>
          <a:ext cx="7612062" cy="585216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Training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介绍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Mobile App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开发方式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Hybrid</a:t>
                      </a:r>
                      <a:r>
                        <a:rPr lang="ja-JP" altLang="en-US" sz="2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技术栈</a:t>
                      </a: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发展回顾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开发环境搭建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3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54475"/>
              </p:ext>
            </p:extLst>
          </p:nvPr>
        </p:nvGraphicFramePr>
        <p:xfrm>
          <a:off x="449263" y="1254111"/>
          <a:ext cx="8535346" cy="182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2592092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730006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配置环境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下载安装所需软件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网页中能够正常启动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 Sample Code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明确目标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明确完成本次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share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后希望达到的目标。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各个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Location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要求不一致，参考各个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Location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的要求，制定自己的目标。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比如完成后自己和几个人完成一个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Todo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App.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906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Agenda</a:t>
            </a:r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423863" y="1421099"/>
            <a:ext cx="8331200" cy="471487"/>
          </a:xfrm>
          <a:prstGeom prst="roundRect">
            <a:avLst>
              <a:gd name="adj" fmla="val 16667"/>
            </a:avLst>
          </a:prstGeom>
          <a:solidFill>
            <a:srgbClr val="88DD00"/>
          </a:solidFill>
          <a:ln w="9525" algn="ctr">
            <a:solidFill>
              <a:srgbClr val="D9D9D9"/>
            </a:solidFill>
            <a:round/>
            <a:headEnd/>
            <a:tailEnd type="triangle" w="med" len="med"/>
          </a:ln>
        </p:spPr>
        <p:txBody>
          <a:bodyPr lIns="46800" tIns="46800" rIns="46800" bIns="46800" anchor="ctr"/>
          <a:lstStyle/>
          <a:p>
            <a:pPr eaLnBrk="0" hangingPunct="0">
              <a:spcBef>
                <a:spcPct val="50000"/>
              </a:spcBef>
            </a:pPr>
            <a:endParaRPr lang="en-US" sz="1400"/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63531"/>
              </p:ext>
            </p:extLst>
          </p:nvPr>
        </p:nvGraphicFramePr>
        <p:xfrm>
          <a:off x="715963" y="1333500"/>
          <a:ext cx="7612062" cy="5766435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Training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介绍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Mobile App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开发方式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Hybrid</a:t>
                      </a:r>
                      <a:r>
                        <a:rPr lang="ja-JP" altLang="en-US" sz="2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技术栈</a:t>
                      </a: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发展回顾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开发环境搭建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Training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介绍</a:t>
            </a:r>
            <a:endParaRPr lang="en-US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500" y="1559047"/>
            <a:ext cx="8536709" cy="181332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Mobility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Digital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的一个重要方向，内部发展和储备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Mobility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人员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通过本次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Training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让大家概况上了解如何进行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Mobility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开发（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Hybrid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方向）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掌握简单的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开发方法，通过大家的课后学习和练习，能够独立完成一个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简单的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Ionic App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891" y="116454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/>
              <a:t>课程目的</a:t>
            </a:r>
            <a:endParaRPr lang="en-US" sz="1800" b="0" dirty="0"/>
          </a:p>
        </p:txBody>
      </p:sp>
      <p:sp>
        <p:nvSpPr>
          <p:cNvPr id="12" name="Rectangle 11"/>
          <p:cNvSpPr/>
          <p:nvPr/>
        </p:nvSpPr>
        <p:spPr>
          <a:xfrm>
            <a:off x="454890" y="36244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0" dirty="0"/>
              <a:t>授课方式</a:t>
            </a:r>
            <a:endParaRPr lang="en-US" sz="1800" b="0" dirty="0"/>
          </a:p>
        </p:txBody>
      </p:sp>
      <p:sp>
        <p:nvSpPr>
          <p:cNvPr id="13" name="Rectangle 12"/>
          <p:cNvSpPr/>
          <p:nvPr/>
        </p:nvSpPr>
        <p:spPr>
          <a:xfrm>
            <a:off x="444500" y="4102216"/>
            <a:ext cx="8536709" cy="206644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Skype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讲解 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+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课后习题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布置的课后习题，完成后请上传到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课程列表，课件及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SampleCode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都将上传到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https://github.com/FS-Angular-Interest-Group/AngularTraining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有问题也可以给我们直接发邮件。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Zhongpeng.zhang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huixun.zhang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Zhenyu.qu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bo.e.liu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Agenda</a:t>
            </a:r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423863" y="1983162"/>
            <a:ext cx="8331200" cy="471487"/>
          </a:xfrm>
          <a:prstGeom prst="roundRect">
            <a:avLst>
              <a:gd name="adj" fmla="val 16667"/>
            </a:avLst>
          </a:prstGeom>
          <a:solidFill>
            <a:srgbClr val="88DD00"/>
          </a:solidFill>
          <a:ln w="9525" algn="ctr">
            <a:solidFill>
              <a:srgbClr val="D9D9D9"/>
            </a:solidFill>
            <a:round/>
            <a:headEnd/>
            <a:tailEnd type="triangle" w="med" len="med"/>
          </a:ln>
        </p:spPr>
        <p:txBody>
          <a:bodyPr lIns="46800" tIns="46800" rIns="46800" bIns="46800" anchor="ctr"/>
          <a:lstStyle/>
          <a:p>
            <a:pPr eaLnBrk="0" hangingPunct="0">
              <a:spcBef>
                <a:spcPct val="50000"/>
              </a:spcBef>
            </a:pPr>
            <a:endParaRPr lang="en-US" sz="1400"/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87986"/>
              </p:ext>
            </p:extLst>
          </p:nvPr>
        </p:nvGraphicFramePr>
        <p:xfrm>
          <a:off x="715963" y="1333500"/>
          <a:ext cx="7612062" cy="6315075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Training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介绍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Mobile App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开发方式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Hybrid</a:t>
                      </a:r>
                      <a:r>
                        <a:rPr lang="ja-JP" altLang="en-US" sz="2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技术栈</a:t>
                      </a: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发展回顾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开发环境搭建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9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APP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开发方式</a:t>
            </a:r>
            <a:r>
              <a:rPr lang="en-US" altLang="ja-JP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Native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39483" y="1343493"/>
            <a:ext cx="5112693" cy="2948499"/>
          </a:xfrm>
          <a:prstGeom prst="rect">
            <a:avLst/>
          </a:prstGeom>
          <a:solidFill>
            <a:srgbClr val="00B0F0"/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依托于操作系统，有很强的交互，是一个完整的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App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，可拓展性强。需要用户下载安装使用。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</a:pP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Native Code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编程，代码编译之后以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进制或者字节码的形式运行在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OS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上，直接调用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OS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Device API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zh-CN" altLang="en-US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0" y="1191236"/>
            <a:ext cx="1673681" cy="31085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01" y="1191237"/>
            <a:ext cx="1864850" cy="3223038"/>
          </a:xfrm>
          <a:prstGeom prst="rect">
            <a:avLst/>
          </a:prstGeom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4475" y="4630049"/>
            <a:ext cx="3995016" cy="166814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latin typeface="+mn-lt"/>
                <a:cs typeface="+mn-ea"/>
                <a:sym typeface="+mn-lt"/>
              </a:rPr>
              <a:t>运行效率高</a:t>
            </a:r>
            <a:endParaRPr lang="en-US" altLang="zh-CN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latin typeface="+mn-lt"/>
                <a:cs typeface="+mn-ea"/>
                <a:sym typeface="+mn-lt"/>
              </a:rPr>
              <a:t>可调用各种设备资源</a:t>
            </a:r>
            <a:endParaRPr lang="en-US" altLang="zh-CN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资源存储在本地，可以离线使用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endParaRPr lang="zh-CN" altLang="en-US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90683" y="4657043"/>
            <a:ext cx="4415192" cy="161416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人力成本高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发布速度慢（AppStore确认的时间很长）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更新版本的问题</a:t>
            </a:r>
            <a:endParaRPr lang="en-US" altLang="zh-CN" sz="1600" dirty="0">
              <a:solidFill>
                <a:srgbClr val="333333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实现图文混排等功能有各种坑</a:t>
            </a:r>
          </a:p>
        </p:txBody>
      </p:sp>
    </p:spTree>
    <p:extLst>
      <p:ext uri="{BB962C8B-B14F-4D97-AF65-F5344CB8AC3E}">
        <p14:creationId xmlns:p14="http://schemas.microsoft.com/office/powerpoint/2010/main" val="10914737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APP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开发方式</a:t>
            </a:r>
            <a:r>
              <a:rPr lang="en-US" altLang="ja-JP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WEB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39483" y="1343493"/>
            <a:ext cx="5112693" cy="3046988"/>
          </a:xfrm>
          <a:prstGeom prst="rect">
            <a:avLst/>
          </a:prstGeom>
          <a:solidFill>
            <a:srgbClr val="00B0F0"/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Web App 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指采用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Html5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语言写出的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App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，不需要下载安装。类似于现在所说的轻应用。生存在浏览器中的应用，也可以称为触屏版的网页应用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zh-CN" altLang="en-US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84" y="1326742"/>
            <a:ext cx="1596108" cy="3080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00" y="1213040"/>
            <a:ext cx="1818466" cy="3194191"/>
          </a:xfrm>
          <a:prstGeom prst="rect">
            <a:avLst/>
          </a:prstGeom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44475" y="4630049"/>
            <a:ext cx="3995016" cy="161634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开发成本低，更新快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更新无需通知用户，不需要手动升级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能够跨多个平台和终端。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endParaRPr lang="zh-CN" altLang="en-US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490683" y="4626143"/>
            <a:ext cx="4415192" cy="161416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临时性的入口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无法获取系统级别的通知，提醒，动效等等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设计受限制诸多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体验较差用户留存率低</a:t>
            </a:r>
          </a:p>
        </p:txBody>
      </p:sp>
    </p:spTree>
    <p:extLst>
      <p:ext uri="{BB962C8B-B14F-4D97-AF65-F5344CB8AC3E}">
        <p14:creationId xmlns:p14="http://schemas.microsoft.com/office/powerpoint/2010/main" val="34580957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APP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开发方式</a:t>
            </a:r>
            <a:r>
              <a:rPr lang="en-US" altLang="ja-JP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Hybrid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67494" y="1407771"/>
            <a:ext cx="6024249" cy="2899255"/>
          </a:xfrm>
          <a:prstGeom prst="rect">
            <a:avLst/>
          </a:prstGeom>
          <a:solidFill>
            <a:srgbClr val="00B0F0"/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基于第三方跨平台移动应用引擎框架进行开发。部分代码以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技术编程，部分代码由某些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Native Container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承担（例如</a:t>
            </a:r>
            <a:r>
              <a:rPr lang="en-US" altLang="zh-CN" sz="1600" dirty="0" err="1">
                <a:solidFill>
                  <a:srgbClr val="333333"/>
                </a:solidFill>
                <a:cs typeface="+mn-ea"/>
                <a:sym typeface="+mn-lt"/>
              </a:rPr>
              <a:t>cordova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插件，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BAE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插件）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使用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HTML5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JS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作为开发，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HTML5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尚未完全支持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Device API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Network API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承担这部分职责调用引擎封装的底层功能，如照相机、传感器、通讯录等。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12" y="1182903"/>
            <a:ext cx="1813113" cy="3220434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4475" y="4630049"/>
            <a:ext cx="3995016" cy="166814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开发成本与难度降低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部分解决升级问题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能够跨多个平台和终端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可调用部分设备资源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490683" y="4626143"/>
            <a:ext cx="4415192" cy="166814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效率仍然无法与原生程序相比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在游戏等复杂场景应用上限制较多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几乎不能离线使用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部分设备资源仍然无法调用</a:t>
            </a:r>
          </a:p>
        </p:txBody>
      </p:sp>
    </p:spTree>
    <p:extLst>
      <p:ext uri="{BB962C8B-B14F-4D97-AF65-F5344CB8AC3E}">
        <p14:creationId xmlns:p14="http://schemas.microsoft.com/office/powerpoint/2010/main" val="39557921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Agenda</a:t>
            </a:r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423863" y="2654282"/>
            <a:ext cx="8331200" cy="471487"/>
          </a:xfrm>
          <a:prstGeom prst="roundRect">
            <a:avLst>
              <a:gd name="adj" fmla="val 16667"/>
            </a:avLst>
          </a:prstGeom>
          <a:solidFill>
            <a:srgbClr val="88DD00"/>
          </a:solidFill>
          <a:ln w="9525" algn="ctr">
            <a:solidFill>
              <a:srgbClr val="D9D9D9"/>
            </a:solidFill>
            <a:round/>
            <a:headEnd/>
            <a:tailEnd type="triangle" w="med" len="med"/>
          </a:ln>
        </p:spPr>
        <p:txBody>
          <a:bodyPr lIns="46800" tIns="46800" rIns="46800" bIns="46800" anchor="ctr"/>
          <a:lstStyle/>
          <a:p>
            <a:pPr eaLnBrk="0" hangingPunct="0">
              <a:spcBef>
                <a:spcPct val="50000"/>
              </a:spcBef>
            </a:pPr>
            <a:endParaRPr lang="en-US" sz="1400"/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77588"/>
              </p:ext>
            </p:extLst>
          </p:nvPr>
        </p:nvGraphicFramePr>
        <p:xfrm>
          <a:off x="715963" y="1333500"/>
          <a:ext cx="7612062" cy="6315075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Training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介绍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Mobile App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开发方式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Hybrid</a:t>
                      </a:r>
                      <a:r>
                        <a:rPr lang="ja-JP" altLang="en-US" sz="2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技术栈</a:t>
                      </a: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发展回顾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开发环境搭建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9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Hybrid</a:t>
            </a:r>
            <a:r>
              <a:rPr lang="ja-JP" altLang="en-US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技术栈</a:t>
            </a:r>
            <a:endParaRPr lang="en-US" altLang="ja-JP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http://h.hiphotos.baidu.com/baike/c0%3Dbaike72%2C5%2C5%2C72%2C24/sign=aa5afe6a2d34349b600b66d7a8837eab/c8177f3e6709c93dffb811879a3df8dcd10054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71" y="2286684"/>
            <a:ext cx="2037181" cy="6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071" y="4194495"/>
            <a:ext cx="2037181" cy="902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065" y="2536439"/>
            <a:ext cx="1598627" cy="731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59" y="2254131"/>
            <a:ext cx="1472618" cy="1248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260" y="3597807"/>
            <a:ext cx="1066902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774" y="3555840"/>
            <a:ext cx="1976436" cy="639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2163" y="4348633"/>
            <a:ext cx="1968047" cy="7356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8044" y="1244326"/>
            <a:ext cx="861926" cy="9251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7825" y="1261229"/>
            <a:ext cx="857996" cy="9350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3969" y="1385413"/>
            <a:ext cx="1530729" cy="794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5325" y="5475676"/>
            <a:ext cx="1453786" cy="7405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5672" y="5475676"/>
            <a:ext cx="1586757" cy="7405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28634" y="5475676"/>
            <a:ext cx="757204" cy="7479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7255" y="5475676"/>
            <a:ext cx="1520986" cy="7353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7188" y="4284430"/>
            <a:ext cx="1014044" cy="9089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11260" y="1342233"/>
            <a:ext cx="1479945" cy="8634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75325" y="3089734"/>
            <a:ext cx="2037181" cy="912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4652" y="2430717"/>
            <a:ext cx="1151318" cy="9297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2609" y="3339979"/>
            <a:ext cx="985664" cy="8660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87198" y="1627614"/>
            <a:ext cx="835733" cy="6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7299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32201</TotalTime>
  <Words>2013</Words>
  <Application>Microsoft Office PowerPoint</Application>
  <PresentationFormat>On-screen Show (4:3)</PresentationFormat>
  <Paragraphs>283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PGothic</vt:lpstr>
      <vt:lpstr>NSimSun</vt:lpstr>
      <vt:lpstr>SimSun</vt:lpstr>
      <vt:lpstr>Arial</vt:lpstr>
      <vt:lpstr>Book Antiqua</vt:lpstr>
      <vt:lpstr>Wingdings</vt:lpstr>
      <vt:lpstr>MASTER_4x3_Template</vt:lpstr>
      <vt:lpstr>Hybrid Overview </vt:lpstr>
      <vt:lpstr>Agenda</vt:lpstr>
      <vt:lpstr>Training介绍</vt:lpstr>
      <vt:lpstr>Agenda</vt:lpstr>
      <vt:lpstr>APP开发方式---Native APP</vt:lpstr>
      <vt:lpstr>APP开发方式---WEB APP</vt:lpstr>
      <vt:lpstr>APP开发方式---Hybrid APP</vt:lpstr>
      <vt:lpstr>Agenda</vt:lpstr>
      <vt:lpstr>Hybrid技术栈</vt:lpstr>
      <vt:lpstr>Agenda</vt:lpstr>
      <vt:lpstr>Angular发展回顾</vt:lpstr>
      <vt:lpstr>Agenda</vt:lpstr>
      <vt:lpstr>开发环境搭建</vt:lpstr>
      <vt:lpstr>Agenda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1475</cp:revision>
  <cp:lastPrinted>1998-09-01T20:10:08Z</cp:lastPrinted>
  <dcterms:created xsi:type="dcterms:W3CDTF">2006-04-07T09:57:12Z</dcterms:created>
  <dcterms:modified xsi:type="dcterms:W3CDTF">2017-07-06T05:41:48Z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