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9"/>
  </p:notesMasterIdLst>
  <p:handoutMasterIdLst>
    <p:handoutMasterId r:id="rId20"/>
  </p:handoutMasterIdLst>
  <p:sldIdLst>
    <p:sldId id="259" r:id="rId5"/>
    <p:sldId id="439" r:id="rId6"/>
    <p:sldId id="453" r:id="rId7"/>
    <p:sldId id="451" r:id="rId8"/>
    <p:sldId id="452" r:id="rId9"/>
    <p:sldId id="379" r:id="rId10"/>
    <p:sldId id="444" r:id="rId11"/>
    <p:sldId id="445" r:id="rId12"/>
    <p:sldId id="446" r:id="rId13"/>
    <p:sldId id="447" r:id="rId14"/>
    <p:sldId id="448" r:id="rId15"/>
    <p:sldId id="449" r:id="rId16"/>
    <p:sldId id="454" r:id="rId17"/>
    <p:sldId id="388" r:id="rId18"/>
  </p:sldIdLst>
  <p:sldSz cx="9144000" cy="6858000" type="screen4x3"/>
  <p:notesSz cx="7099300" cy="10234613"/>
  <p:custDataLst>
    <p:tags r:id="rId2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8DD00"/>
    <a:srgbClr val="00BBEE"/>
    <a:srgbClr val="EAFFD5"/>
    <a:srgbClr val="CCFF33"/>
    <a:srgbClr val="FF6600"/>
    <a:srgbClr val="9999FF"/>
    <a:srgbClr val="C1E0FF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3" d="100"/>
          <a:sy n="113" d="100"/>
        </p:scale>
        <p:origin x="1446" y="96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21" y="1917676"/>
            <a:ext cx="4113212" cy="94301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Angular4 </a:t>
            </a:r>
            <a:r>
              <a:rPr lang="en-US" altLang="zh-CN" dirty="0">
                <a:solidFill>
                  <a:schemeClr val="tx1"/>
                </a:solidFill>
              </a:rPr>
              <a:t>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服务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1" y="1199623"/>
            <a:ext cx="15335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568" y="2751667"/>
            <a:ext cx="8205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服务是一个很宽泛的定义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ja-JP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ja-JP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需要定义一个</a:t>
            </a:r>
            <a:r>
              <a:rPr 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class，</a:t>
            </a:r>
            <a:r>
              <a:rPr lang="ja-JP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并把它</a:t>
            </a:r>
            <a:r>
              <a:rPr 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export</a:t>
            </a:r>
            <a:r>
              <a:rPr lang="ja-JP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就可</a:t>
            </a:r>
            <a:r>
              <a:rPr lang="ja-JP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ja-JP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典型的服务是一个类，具有专注的、明确的用途。</a:t>
            </a:r>
            <a:endParaRPr lang="en-US" altLang="ja-JP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通过依赖注入，将服务注入进组件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277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依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赖注入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68" y="3429000"/>
            <a:ext cx="8310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创建组件时，会首先为组件所需的服务请求一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个         注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入器 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(injector)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注入器维护了一个服务实例的容器，存放着以前创建的实例。 如果所请求的服务实例不在容器中，注入器就会创建一个服务实例，并且添加到容器中，然后把这个服务返回给 </a:t>
            </a:r>
            <a:r>
              <a:rPr lang="en-US" altLang="zh-CN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191947"/>
            <a:ext cx="4562475" cy="2076450"/>
          </a:xfrm>
        </p:spPr>
      </p:pic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490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447799"/>
            <a:ext cx="8228012" cy="49953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应用是模块化的，并且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有自己的模块系统，它被称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NgModules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ngular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应用都有一个根模块，一般是</a:t>
            </a:r>
            <a:r>
              <a:rPr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AppModule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，作为引用的入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口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根模块在一些小型应用中可能是唯一的模块，大多数应用会有很多特性模块，每个模块都是一个内聚的代码块专注于某个应用领域、工作流或紧密相关的功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能。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模块（无论是根模块还是特性模块）都是一个带有</a:t>
            </a:r>
            <a:r>
              <a:rPr lang="en-US" altLang="ja-JP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sz="24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装饰器的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4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693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36750142"/>
              </p:ext>
            </p:extLst>
          </p:nvPr>
        </p:nvGraphicFramePr>
        <p:xfrm>
          <a:off x="447936" y="1276348"/>
          <a:ext cx="8602932" cy="1621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644"/>
                <a:gridCol w="2867644"/>
                <a:gridCol w="2867644"/>
              </a:tblGrid>
              <a:tr h="43285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4328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了解</a:t>
                      </a:r>
                      <a:r>
                        <a:rPr lang="en-US" altLang="zh-CN" dirty="0" smtClean="0"/>
                        <a:t>Angular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1.https://angular.io/guide/</a:t>
                      </a:r>
                      <a:r>
                        <a:rPr lang="en-US" altLang="zh-CN" dirty="0" err="1" smtClean="0"/>
                        <a:t>quickstart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en-US" dirty="0" smtClean="0"/>
                        <a:t>https://angular.io/guide/architecture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27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</a:t>
            </a:r>
            <a:r>
              <a:rPr lang="en-US" altLang="zh-CN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73291"/>
              </p:ext>
            </p:extLst>
          </p:nvPr>
        </p:nvGraphicFramePr>
        <p:xfrm>
          <a:off x="474133" y="1270001"/>
          <a:ext cx="7853892" cy="6132195"/>
        </p:xfrm>
        <a:graphic>
          <a:graphicData uri="http://schemas.openxmlformats.org/drawingml/2006/table">
            <a:tbl>
              <a:tblPr/>
              <a:tblGrid>
                <a:gridCol w="78538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18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目录结构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启动过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程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概述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组件</a:t>
                      </a:r>
                      <a:endParaRPr kumimoji="0" lang="zh-CN" alt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模板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指令</a:t>
                      </a:r>
                      <a:endParaRPr kumimoji="0" lang="zh-CN" alt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服务</a:t>
                      </a:r>
                      <a:endParaRPr kumimoji="0" lang="zh-CN" alt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依赖注入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模块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</a:t>
                      </a:r>
                      <a:endParaRPr lang="en-US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7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录结构</a:t>
            </a:r>
            <a:r>
              <a:rPr lang="en-US" altLang="ja-JP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60376" y="1295400"/>
            <a:ext cx="8683624" cy="490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839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录结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构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28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48734" y="1264179"/>
            <a:ext cx="8228012" cy="51789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1264179"/>
            <a:ext cx="8559799" cy="517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329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199623"/>
            <a:ext cx="8695266" cy="524351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运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行下列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CLI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命令来启动应用：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ng serve</a:t>
            </a: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大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体启动过程如下：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Angular-</a:t>
            </a:r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cli.json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指定一个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”main”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文件，这里是</a:t>
            </a:r>
            <a:r>
              <a:rPr lang="en-US" altLang="zh-CN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是应用的入口点，并且会引导我们的应用；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引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导过程会引导一个</a:t>
            </a:r>
            <a:r>
              <a:rPr lang="en-US" altLang="zh-CN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指定了将哪个组件用作顶层组件，这里是</a:t>
            </a:r>
            <a:r>
              <a:rPr lang="en-US" altLang="zh-CN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的模板中展示内容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启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动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过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815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概述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521700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我们是这样写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应用的：用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扩展语法编写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模板， 用组件类管理这些模板，用服务添加应用逻辑， 用模块打包发布组件与服务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。然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后，我们通过引导根模块来启动该应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2440241"/>
            <a:ext cx="8373533" cy="40197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191154"/>
            <a:ext cx="1923893" cy="11886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922" y="2439050"/>
            <a:ext cx="8374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组件负责控制屏幕上的一小块区域，我们称之为视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件和模版之间的数据交互成为数据绑定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组件可层层嵌套，形成组件树，父子组件双向数据流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动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400" b="0" dirty="0">
              <a:cs typeface="Arial" panose="020B0604020202020204" pitchFamily="34" charset="0"/>
            </a:endParaRPr>
          </a:p>
          <a:p>
            <a:endParaRPr lang="zh-CN" altLang="en-US" sz="2400" b="0" dirty="0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55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1" y="1210030"/>
            <a:ext cx="2539682" cy="14476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68" y="2827867"/>
            <a:ext cx="82358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ngular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模版基于</a:t>
            </a:r>
            <a:r>
              <a:rPr lang="en-US" altLang="zh-CN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模版有一套强大的语法体系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据绑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定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自定义标签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令</a:t>
            </a:r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378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" y="1237573"/>
            <a:ext cx="1926312" cy="17850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指令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21" y="3128286"/>
            <a:ext cx="84371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模板是动态的。当 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渲染它们时，它会根据指令提供的操作对 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 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进行转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换。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件也是指令的一种，区别在于组件带有单独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元素。而指令作用域已有的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上。</a:t>
            </a:r>
            <a:endParaRPr lang="en-US" altLang="zh-CN" sz="2400" b="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指令分为属性型指令、结构型指令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属性型指令：改变元素的外观或行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结构型指令：添加、修改、删除</a:t>
            </a:r>
            <a:r>
              <a:rPr lang="en-US" altLang="zh-CN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4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，从而改变布</a:t>
            </a:r>
            <a:r>
              <a:rPr lang="zh-CN" altLang="en-US" sz="24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局</a:t>
            </a:r>
            <a:endParaRPr lang="en-US" altLang="zh-CN" sz="24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7134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35740</TotalTime>
  <Words>979</Words>
  <Application>Microsoft Office PowerPoint</Application>
  <PresentationFormat>On-screen Show (4:3)</PresentationFormat>
  <Paragraphs>117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SimSun</vt:lpstr>
      <vt:lpstr>Arial</vt:lpstr>
      <vt:lpstr>Book Antiqua</vt:lpstr>
      <vt:lpstr>Times New Roman</vt:lpstr>
      <vt:lpstr>Wingdings</vt:lpstr>
      <vt:lpstr>MASTER_4x3_Template</vt:lpstr>
      <vt:lpstr>Angular4 Overview </vt:lpstr>
      <vt:lpstr>Agenda</vt:lpstr>
      <vt:lpstr>目录结构(Root)</vt:lpstr>
      <vt:lpstr>目录结构(Src)</vt:lpstr>
      <vt:lpstr>启动过程</vt:lpstr>
      <vt:lpstr>概述</vt:lpstr>
      <vt:lpstr>组件</vt:lpstr>
      <vt:lpstr>模板</vt:lpstr>
      <vt:lpstr>指令</vt:lpstr>
      <vt:lpstr>服务</vt:lpstr>
      <vt:lpstr>依赖注入</vt:lpstr>
      <vt:lpstr>模块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Qu, Zhenyu</cp:lastModifiedBy>
  <cp:revision>1630</cp:revision>
  <cp:lastPrinted>1998-09-01T20:10:08Z</cp:lastPrinted>
  <dcterms:created xsi:type="dcterms:W3CDTF">2006-04-07T09:57:12Z</dcterms:created>
  <dcterms:modified xsi:type="dcterms:W3CDTF">2017-07-10T08:19:51Z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