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34"/>
  </p:notesMasterIdLst>
  <p:handoutMasterIdLst>
    <p:handoutMasterId r:id="rId35"/>
  </p:handoutMasterIdLst>
  <p:sldIdLst>
    <p:sldId id="259" r:id="rId5"/>
    <p:sldId id="438" r:id="rId6"/>
    <p:sldId id="379" r:id="rId7"/>
    <p:sldId id="441" r:id="rId8"/>
    <p:sldId id="442" r:id="rId9"/>
    <p:sldId id="444" r:id="rId10"/>
    <p:sldId id="445" r:id="rId11"/>
    <p:sldId id="443" r:id="rId12"/>
    <p:sldId id="451" r:id="rId13"/>
    <p:sldId id="446" r:id="rId14"/>
    <p:sldId id="447" r:id="rId15"/>
    <p:sldId id="448" r:id="rId16"/>
    <p:sldId id="449" r:id="rId17"/>
    <p:sldId id="450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388" r:id="rId33"/>
  </p:sldIdLst>
  <p:sldSz cx="9144000" cy="6858000" type="screen4x3"/>
  <p:notesSz cx="7099300" cy="10234613"/>
  <p:custDataLst>
    <p:tags r:id="rId36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6600"/>
    <a:srgbClr val="0033CC"/>
    <a:srgbClr val="66CCFF"/>
    <a:srgbClr val="7F7F7F"/>
    <a:srgbClr val="88DD00"/>
    <a:srgbClr val="00BBEE"/>
    <a:srgbClr val="EAFFD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8089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9045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43449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36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417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98028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760252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351384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048709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7320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30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9652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811318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610379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045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75216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6547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008552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07647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36835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28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8732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24234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67798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72381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959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46328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br>
              <a:rPr lang="en-US" altLang="zh-CN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JavaScript that </a:t>
            </a:r>
            <a:r>
              <a:rPr lang="en-US" sz="2000" dirty="0" err="1">
                <a:latin typeface="SimSun" panose="02010600030101010101" pitchFamily="2" charset="-122"/>
                <a:ea typeface="SimSun" panose="02010600030101010101" pitchFamily="2" charset="-122"/>
              </a:rPr>
              <a:t>scals</a:t>
            </a:r>
            <a:endParaRPr lang="en-US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结构体类型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9042" y="2323329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label: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value: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no: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no: 1};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185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结构体类型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9042" y="2298721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4416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结构体类型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438" t="13336" r="23076" b="28389"/>
          <a:stretch/>
        </p:blipFill>
        <p:spPr>
          <a:xfrm>
            <a:off x="738966" y="2440274"/>
            <a:ext cx="7649398" cy="36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7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类型转换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260085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(&lt;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179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特殊数据类型，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类型转换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260085"/>
            <a:ext cx="7585656" cy="193899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(&lt;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656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的核心原则之一是对值所具有的结构进行类型检查。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201021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label: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value: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no?: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labelledObj.label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LabelledValue</a:t>
            </a:r>
            <a:r>
              <a:rPr lang="en-US" sz="1600" b="0" dirty="0">
                <a:solidFill>
                  <a:srgbClr val="0066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= {label : " 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", value: "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"};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printLabel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myObj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14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接口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同时它与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中的借口相同可以进行接口的实现。 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278500"/>
            <a:ext cx="7585656" cy="2677656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ClockInterface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currentTime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Clock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ClockInterface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currentTime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(h: number, m: number) { }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3945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相同，让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面向对象开发更容易理解。与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相同如果想要使用类就需要进行实例化。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355567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greeting: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constructor(message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message;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greet()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"Hello, 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+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"world"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07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在类内的所有属性及方法如果想要相互调用或引用时，需要使用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进行调用。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355567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greeting: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constructor(message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message;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greet()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"Hello, 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+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.greeting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Greeter(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"world"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406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类的继承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077910"/>
            <a:ext cx="7585656" cy="4031873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Animal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.name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0)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.log(`${this.name} moved ${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}m.`);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 extends Animal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(name);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move(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5)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console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.log("Slithering...");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super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.move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distanceInMeters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Snake(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"Sammy the Python"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6968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1472"/>
              </p:ext>
            </p:extLst>
          </p:nvPr>
        </p:nvGraphicFramePr>
        <p:xfrm>
          <a:off x="422348" y="1333500"/>
          <a:ext cx="7612062" cy="3572004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简介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编译代码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基本语法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模块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面向对象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TypeScript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装饰器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&amp;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Q&amp;A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3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类的公有，私有与保护的修饰符。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公开修饰符，对外开放，当没有写修饰符时默认为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它所修饰的方法及变量不能在声明它的类的外部访问。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Protected: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它所修饰的方法及变量与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类似，但有一点不同，在派生类中仍然可以访问。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19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2842660"/>
            <a:ext cx="7585656" cy="378565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Person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protected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string;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string) { this.name = name;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Employee extends Person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private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department: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super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(name);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.department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department;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public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getElevatorPitch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`Hello, my name is ${this.name} and I work in ${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this.department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}.`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howard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Employee(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"Howard"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"Sales"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6569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类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关键字会将属性设置为只读，只读属性必须在声明时或构造函数里被初始化。切在其他方法调用时不可更改。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Static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对方话或属性进行静态修饰，效果与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相同。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Abstract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修饰符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抽象修饰符与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使用相同，当类内存在抽象方法，那么定义时该类也需要变成抽象类。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20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76773"/>
            <a:ext cx="7585656" cy="230832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numberOfLegs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8;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this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.name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theName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dad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Octopus(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8 strong legs");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dad.name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"Man with the 3-piece suit"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error! name is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readonly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78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的函数可以兼容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，例如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定义方法。本节主要介绍在类内定义方法。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内，方法可以省去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直接定义函数，与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类似，但参数和返回值类型的定义有所不同。同时在定义参数时可以使用默认值如下面函数的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 也可以使用缺省值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无论是使用默认值或者缺省值都可以在调用时不进行传参。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21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194399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MyMath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constructor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() {}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add(x: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y: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 = 100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z?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if (z == null) {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return x + y;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} else {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return x + y + z;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math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Math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</a:t>
            </a:r>
            <a:r>
              <a:rPr lang="en-US" altLang="zh-CN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document.body.innerHTML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 = 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math.add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(1).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toString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89613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2015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开始，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引入了模块的概念。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也沿用这个概念。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法。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模块在其自身的作用域里执行，而不是在全局作用域里；这意味着定义在一个模块里的变量，函数，类等等在模块外部是不可见的，除非你明确地使用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形式之一导出它们。 相反，如果想使用其它模块导出的变量，函数，类，接口等的时候，你必须要导入它们，可以使用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形式之一。同时任意一个文件都被当成一个模块。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i="1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ZipCodeValidator.ts</a:t>
            </a:r>
            <a:endParaRPr lang="en-US" sz="1600" b="0" i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3522181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477416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 from "./</a:t>
            </a:r>
            <a:r>
              <a:rPr lang="en-US" sz="1600" b="0" i="1" dirty="0">
                <a:latin typeface="SimSun" panose="02010600030101010101" pitchFamily="2" charset="-122"/>
                <a:ea typeface="SimSun" panose="02010600030101010101" pitchFamily="2" charset="-122"/>
              </a:rPr>
              <a:t>Validation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";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return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s.length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=== 5 &amp;&amp;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numberRegexp.test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033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模块（外部模块）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导出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：任何声明（比如变量，函数，类，类型别名或接口）都能够通过添加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如果想要多个导出时可以使用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* from “module”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导入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：模块的导入操作与导出一样简单。 可以使用以下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形式之一来导入其它模块中的导出内容。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同时在倒入时可以进行重命名。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如果想要导入一个模块的所有导出时可以使用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import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from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“module”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同时导入也支持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的导入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9042" y="2516375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* from 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// exports interface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9042" y="3801459"/>
            <a:ext cx="7585656" cy="584775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as ZCV } from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"./</a:t>
            </a:r>
            <a:r>
              <a:rPr lang="en-US" sz="1600" b="0" dirty="0" err="1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ZipCodeValidator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ZCV();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9042" y="4966756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import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"./my-module.js";</a:t>
            </a:r>
          </a:p>
        </p:txBody>
      </p:sp>
    </p:spTree>
    <p:extLst>
      <p:ext uri="{BB962C8B-B14F-4D97-AF65-F5344CB8AC3E}">
        <p14:creationId xmlns:p14="http://schemas.microsoft.com/office/powerpoint/2010/main" val="10689659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命名空间（内部模块）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是用来做模块内部的区域划分。使用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namespace 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来限定命名空间范围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与模块相同如果想要对外公开必须使用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export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进行导出。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面向对象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0837" y="2324132"/>
            <a:ext cx="7585656" cy="353943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namespace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Validation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interface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export class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LettersOnlyValidator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implements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StringValidator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isAcceptable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lettersRegexp.test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(s);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}</a:t>
            </a:r>
          </a:p>
          <a:p>
            <a:pPr eaLnBrk="0" hangingPunct="0"/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altLang="zh-CN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zipCode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Validation.StringValidator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Validation.ZipCodeValidator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();</a:t>
            </a:r>
          </a:p>
          <a:p>
            <a:pPr eaLnBrk="0" hangingPunct="0"/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6153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Decorators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编译</a:t>
            </a: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现阶段该功能还没有明确是否要一直保留。目前想要使用需要指定编辑器选项，及你必须在命令行或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tsconfig.json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里启用</a:t>
            </a:r>
            <a:r>
              <a:rPr lang="en-US" sz="1600" b="0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编译器选项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命令行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tscofig.json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4620"/>
            <a:ext cx="7585656" cy="3385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--target ES5 --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xxxx.ts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3842421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{ 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compilerOptions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{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"target": "ES5",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"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experimentalDecorators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": true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57125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装饰器是一种特殊类型的声明，它能够被附加到类声明，方法，访问符，属性或者参数上。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装饰器使用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@expression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这种形式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expression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必须为一个函数，它会在运行时被调用，被装饰的声明信息做为参数传入。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750180"/>
            <a:ext cx="7585656" cy="830997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(target) {</a:t>
            </a:r>
          </a:p>
          <a:p>
            <a:pPr lvl="0"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// do something with "target" ... </a:t>
            </a:r>
          </a:p>
          <a:p>
            <a:pPr lvl="0"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4290997"/>
            <a:ext cx="7585656" cy="156966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(value: string)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这是一个装饰器工厂</a:t>
            </a:r>
            <a:endParaRPr lang="en-US" altLang="ja-JP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return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(target) {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// 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这是装饰器 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//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do something with "target" and "value"...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211392" y="2487792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@color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private 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fontColor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65335" y="3945511"/>
            <a:ext cx="3618964" cy="1030310"/>
          </a:xfrm>
          <a:prstGeom prst="wedgeRectCallout">
            <a:avLst>
              <a:gd name="adj1" fmla="val -58199"/>
              <a:gd name="adj2" fmla="val -1000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Class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xxx {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@color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(value=</a:t>
            </a:r>
            <a:r>
              <a:rPr lang="en-US" altLang="zh-CN" sz="160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‘red’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    private body: string;</a:t>
            </a:r>
          </a:p>
          <a:p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508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库</a:t>
            </a:r>
            <a:r>
              <a:rPr lang="en-US" sz="1600" b="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reflect-metadata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 这个库还不是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 (JavaScript)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标准的一部分。 然而，当装饰器被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官方标准采纳后，这些扩展也将被推荐给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ECMAScript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以采纳。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它适用于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元数据反射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API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，使用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Reflect.getMetadata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方法来获取元数据。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参数类型元数据使用元数据键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design:paramtypes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返回值类型元数据使用元数据键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"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design:returntype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"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装饰器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9102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是一种由微软开发的自由和开源的编程语言。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它是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的一个超集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。它是基于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的，并进行语法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扩展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，所以他完全兼容现有的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程序可以不加改变的在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下工作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有以下大特性！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类型与类型验证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面向对象模式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lambda </a:t>
            </a:r>
            <a:r>
              <a:rPr lang="ja-JP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函数</a:t>
            </a:r>
            <a:r>
              <a:rPr lang="zh-CN" altLang="en-US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兼容</a:t>
            </a:r>
            <a:r>
              <a:rPr lang="en-US" altLang="zh-CN" sz="18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endParaRPr lang="en-US" sz="1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31775" indent="-231775" algn="just" eaLnBrk="0" hangingPunct="0">
              <a:spcBef>
                <a:spcPct val="10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052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80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endParaRPr lang="en-US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有两种主要的方式来获取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工具：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npm（Node.js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包管理器）</a:t>
            </a:r>
          </a:p>
          <a:p>
            <a:pPr marL="355600" indent="-355600" algn="just" eaLnBrk="0" hangingPunct="0">
              <a:spcBef>
                <a:spcPct val="10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Visual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Studior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插件</a:t>
            </a: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NodeJs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just" eaLnBrk="0" hangingPunct="0">
              <a:spcBef>
                <a:spcPct val="100000"/>
              </a:spcBef>
              <a:buClr>
                <a:schemeClr val="accent1"/>
              </a:buClr>
              <a:defRPr/>
            </a:pP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编译代码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4122701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4F4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cnpm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install -g typescript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0837" y="5719381"/>
            <a:ext cx="7585656" cy="419154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tsc</a:t>
            </a:r>
            <a:r>
              <a:rPr lang="en-US" altLang="zh-CN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fileName</a:t>
            </a:r>
            <a:endParaRPr lang="en-US" altLang="en-US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94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的常见问题，如例：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Declarations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定义变量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813432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f(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10;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'10'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'undefined'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060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变量声明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const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里相对较新的变量声明方式。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功能类似，但是它可以避免很多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的常见问题，如例：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Variable Declarations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内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定义变量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VariableDeclarationsTypeScript.ts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877826"/>
            <a:ext cx="7585656" cy="3046988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f(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600" b="0" dirty="0" err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shouldInitialize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 {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let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10;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chemeClr val="accent5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return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true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'10' 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f(</a:t>
            </a:r>
            <a:r>
              <a:rPr lang="en-US" sz="1600" b="0" dirty="0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// returns 'undefined'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475" t="2773" r="38518" b="40185"/>
          <a:stretch/>
        </p:blipFill>
        <p:spPr>
          <a:xfrm>
            <a:off x="3887450" y="3106188"/>
            <a:ext cx="4696849" cy="31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119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提供了数字，字符串，结构体，布尔值等。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JavaScript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几乎相同的数据类型，此外还提供了实用的枚举类型方便我们使用。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基本数据类型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数组数据类型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922372"/>
            <a:ext cx="7585656" cy="1142620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 </a:t>
            </a:r>
            <a:r>
              <a:rPr lang="en-US" sz="1600" b="0" dirty="0" err="1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isDone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boolean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false</a:t>
            </a:r>
            <a:r>
              <a:rPr lang="en-US" sz="1600" b="0" dirty="0">
                <a:solidFill>
                  <a:srgbClr val="2F4F4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zh-CN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decLiteral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6;</a:t>
            </a: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name: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"bob";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0837" y="4937983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[] = [1, 2, 3];</a:t>
            </a:r>
          </a:p>
          <a:p>
            <a:pPr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list: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Array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number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&gt; = [1, 2, 3];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4672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18579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数据类型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枚举类型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特殊数据类型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：模糊数据类型，表示任意类型。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相反，表示没有任何类型。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：类型表示的是那些永不存在的值的类型。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例如</a:t>
            </a:r>
            <a:r>
              <a:rPr lang="en-US" altLang="ja-JP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never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类型是那些总是会抛出异常或根本就不会有返回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值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的函数表达式或箭头函数表达式的返回值类型。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0837" y="2107746"/>
            <a:ext cx="7585656" cy="773289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1600" b="0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enum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Color {Red, Green, Blue}</a:t>
            </a:r>
            <a:endParaRPr lang="en-US" altLang="zh-CN" sz="1600" b="0" dirty="0">
              <a:solidFill>
                <a:srgbClr val="2F4F4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c: Color =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Color.Green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035" y="534399"/>
            <a:ext cx="8205261" cy="78555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TypeScript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基本语法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0837" y="4342030"/>
            <a:ext cx="7585656" cy="1815882"/>
          </a:xfrm>
          <a:prstGeom prst="rect">
            <a:avLst/>
          </a:prstGeom>
          <a:solidFill>
            <a:srgbClr val="EAEEF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let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notSure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any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= 4;</a:t>
            </a:r>
          </a:p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function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warnUser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void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alert(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"This is my warning message"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function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error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(message: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): </a:t>
            </a:r>
            <a:r>
              <a:rPr lang="en-US" sz="1600" b="0" dirty="0">
                <a:solidFill>
                  <a:srgbClr val="99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never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{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throw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Error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(message); </a:t>
            </a:r>
          </a:p>
          <a:p>
            <a:pPr eaLnBrk="0" hangingPunct="0"/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  <a:endParaRPr lang="en-US" altLang="en-US" sz="1600" b="0" dirty="0">
              <a:solidFill>
                <a:srgbClr val="99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66351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63">
    <a:dk1>
      <a:sysClr val="windowText" lastClr="000000"/>
    </a:dk1>
    <a:lt1>
      <a:sysClr val="window" lastClr="FFFFFF"/>
    </a:lt1>
    <a:dk2>
      <a:srgbClr val="666666"/>
    </a:dk2>
    <a:lt2>
      <a:srgbClr val="EEECE1"/>
    </a:lt2>
    <a:accent1>
      <a:srgbClr val="00A000"/>
    </a:accent1>
    <a:accent2>
      <a:srgbClr val="408FCD"/>
    </a:accent2>
    <a:accent3>
      <a:srgbClr val="551155"/>
    </a:accent3>
    <a:accent4>
      <a:srgbClr val="FF9900"/>
    </a:accent4>
    <a:accent5>
      <a:srgbClr val="FF3366"/>
    </a:accent5>
    <a:accent6>
      <a:srgbClr val="00AA99"/>
    </a:accent6>
    <a:hlink>
      <a:srgbClr val="408FCD"/>
    </a:hlink>
    <a:folHlink>
      <a:srgbClr val="00AA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2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32911</TotalTime>
  <Words>4394</Words>
  <Application>Microsoft Office PowerPoint</Application>
  <PresentationFormat>On-screen Show (4:3)</PresentationFormat>
  <Paragraphs>841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SimSun</vt:lpstr>
      <vt:lpstr>Arial</vt:lpstr>
      <vt:lpstr>Book Antiqua</vt:lpstr>
      <vt:lpstr>Wingdings</vt:lpstr>
      <vt:lpstr>MASTER_4x3_Template</vt:lpstr>
      <vt:lpstr>TypeScript </vt:lpstr>
      <vt:lpstr>Agenda</vt:lpstr>
      <vt:lpstr>TypeScript简介</vt:lpstr>
      <vt:lpstr>TypeScript安装&amp;编译代码</vt:lpstr>
      <vt:lpstr>TypeScript安装&amp;编译代码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1503</cp:revision>
  <cp:lastPrinted>1998-09-01T20:10:08Z</cp:lastPrinted>
  <dcterms:created xsi:type="dcterms:W3CDTF">2006-04-07T09:57:12Z</dcterms:created>
  <dcterms:modified xsi:type="dcterms:W3CDTF">2017-07-12T07:05:24Z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