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2" r:id="rId3"/>
    <p:sldId id="297" r:id="rId4"/>
    <p:sldId id="298" r:id="rId5"/>
    <p:sldId id="299" r:id="rId6"/>
    <p:sldId id="281" r:id="rId7"/>
    <p:sldId id="286" r:id="rId8"/>
    <p:sldId id="290" r:id="rId9"/>
    <p:sldId id="293" r:id="rId10"/>
    <p:sldId id="291" r:id="rId11"/>
    <p:sldId id="292" r:id="rId12"/>
    <p:sldId id="285" r:id="rId13"/>
    <p:sldId id="282" r:id="rId14"/>
    <p:sldId id="283" r:id="rId15"/>
    <p:sldId id="284" r:id="rId16"/>
    <p:sldId id="294" r:id="rId17"/>
    <p:sldId id="267" r:id="rId18"/>
    <p:sldId id="269" r:id="rId19"/>
    <p:sldId id="270" r:id="rId20"/>
    <p:sldId id="272" r:id="rId21"/>
    <p:sldId id="273" r:id="rId22"/>
    <p:sldId id="300" r:id="rId23"/>
    <p:sldId id="301" r:id="rId24"/>
    <p:sldId id="271" r:id="rId25"/>
    <p:sldId id="274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2869FF-104A-471D-91D3-B0F0CDB4A2B5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>
                <a:latin typeface="Arial" panose="020B0604020202020204" pitchFamily="34" charset="0"/>
              </a:rPr>
              <a:t>Java</a:t>
            </a:r>
            <a:r>
              <a:rPr lang="zh-CN" altLang="en-US">
                <a:latin typeface="Arial" panose="020B0604020202020204" pitchFamily="34" charset="0"/>
              </a:rPr>
              <a:t>源代码存放在一个以</a:t>
            </a:r>
            <a:r>
              <a:rPr lang="en-US" altLang="zh-CN">
                <a:latin typeface="Arial" panose="020B0604020202020204" pitchFamily="34" charset="0"/>
              </a:rPr>
              <a:t>.java</a:t>
            </a:r>
            <a:r>
              <a:rPr lang="zh-CN" altLang="en-US">
                <a:latin typeface="Arial" panose="020B0604020202020204" pitchFamily="34" charset="0"/>
              </a:rPr>
              <a:t>为后缀名的文件中，</a:t>
            </a:r>
            <a:r>
              <a:rPr lang="en-US" altLang="zh-CN">
                <a:latin typeface="Arial" panose="020B0604020202020204" pitchFamily="34" charset="0"/>
              </a:rPr>
              <a:t>java</a:t>
            </a:r>
            <a:r>
              <a:rPr lang="zh-CN" altLang="en-US">
                <a:latin typeface="Arial" panose="020B0604020202020204" pitchFamily="34" charset="0"/>
              </a:rPr>
              <a:t>编译器把</a:t>
            </a:r>
            <a:r>
              <a:rPr lang="en-US" altLang="zh-CN">
                <a:latin typeface="Arial" panose="020B0604020202020204" pitchFamily="34" charset="0"/>
              </a:rPr>
              <a:t>.java</a:t>
            </a:r>
            <a:r>
              <a:rPr lang="zh-CN" altLang="en-US">
                <a:latin typeface="Arial" panose="020B0604020202020204" pitchFamily="34" charset="0"/>
              </a:rPr>
              <a:t>编译成字节码。字节码被存放在一个</a:t>
            </a:r>
            <a:r>
              <a:rPr lang="en-US" altLang="zh-CN">
                <a:latin typeface="Arial" panose="020B0604020202020204" pitchFamily="34" charset="0"/>
              </a:rPr>
              <a:t>.class</a:t>
            </a:r>
            <a:r>
              <a:rPr lang="zh-CN" altLang="en-US">
                <a:latin typeface="Arial" panose="020B0604020202020204" pitchFamily="34" charset="0"/>
              </a:rPr>
              <a:t>文件中。字节码是二进制语言，它被</a:t>
            </a:r>
            <a:r>
              <a:rPr lang="en-US" altLang="zh-CN">
                <a:latin typeface="Arial" panose="020B0604020202020204" pitchFamily="34" charset="0"/>
              </a:rPr>
              <a:t>jvm</a:t>
            </a:r>
            <a:r>
              <a:rPr lang="zh-CN" altLang="en-US">
                <a:latin typeface="Arial" panose="020B0604020202020204" pitchFamily="34" charset="0"/>
              </a:rPr>
              <a:t>解释。</a:t>
            </a:r>
            <a:r>
              <a:rPr lang="en-US" altLang="zh-CN">
                <a:latin typeface="Arial" panose="020B0604020202020204" pitchFamily="34" charset="0"/>
              </a:rPr>
              <a:t>.class</a:t>
            </a:r>
            <a:r>
              <a:rPr lang="zh-CN" altLang="en-US">
                <a:latin typeface="Arial" panose="020B0604020202020204" pitchFamily="34" charset="0"/>
              </a:rPr>
              <a:t>文件是处理器的机器码。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>
                <a:latin typeface="Arial" panose="020B0604020202020204" pitchFamily="34" charset="0"/>
              </a:rPr>
              <a:t>Jvm</a:t>
            </a:r>
            <a:r>
              <a:rPr lang="zh-CN" altLang="en-US">
                <a:latin typeface="Arial" panose="020B0604020202020204" pitchFamily="34" charset="0"/>
              </a:rPr>
              <a:t>是一个用软件实现的处理器，</a:t>
            </a:r>
            <a:r>
              <a:rPr lang="en-US" altLang="zh-CN">
                <a:latin typeface="Arial" panose="020B0604020202020204" pitchFamily="34" charset="0"/>
              </a:rPr>
              <a:t>jvm</a:t>
            </a:r>
            <a:r>
              <a:rPr lang="zh-CN" altLang="en-US">
                <a:latin typeface="Arial" panose="020B0604020202020204" pitchFamily="34" charset="0"/>
              </a:rPr>
              <a:t>提供给处理</a:t>
            </a:r>
            <a:r>
              <a:rPr lang="en-US" altLang="zh-CN">
                <a:latin typeface="Arial" panose="020B0604020202020204" pitchFamily="34" charset="0"/>
              </a:rPr>
              <a:t>.class</a:t>
            </a:r>
            <a:r>
              <a:rPr lang="zh-CN" altLang="en-US">
                <a:latin typeface="Arial" panose="020B0604020202020204" pitchFamily="34" charset="0"/>
              </a:rPr>
              <a:t>文件的接口是与平台无关的，所以就保证了</a:t>
            </a:r>
            <a:r>
              <a:rPr lang="en-US" altLang="zh-CN">
                <a:latin typeface="Arial" panose="020B0604020202020204" pitchFamily="34" charset="0"/>
              </a:rPr>
              <a:t>java</a:t>
            </a:r>
            <a:r>
              <a:rPr lang="zh-CN" altLang="en-US">
                <a:latin typeface="Arial" panose="020B0604020202020204" pitchFamily="34" charset="0"/>
              </a:rPr>
              <a:t>平台无关性。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C10BEB-C69E-4E81-AF59-6BE7B998A125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Arial" panose="020B0604020202020204" pitchFamily="34" charset="0"/>
              </a:rPr>
              <a:t>Jvm</a:t>
            </a:r>
            <a:r>
              <a:rPr lang="zh-CN" altLang="en-US">
                <a:latin typeface="Arial" panose="020B0604020202020204" pitchFamily="34" charset="0"/>
              </a:rPr>
              <a:t>针对系统平台解析</a:t>
            </a:r>
            <a:r>
              <a:rPr lang="en-US" altLang="zh-CN">
                <a:latin typeface="Arial" panose="020B0604020202020204" pitchFamily="34" charset="0"/>
              </a:rPr>
              <a:t>.class</a:t>
            </a:r>
            <a:r>
              <a:rPr lang="zh-CN" altLang="en-US">
                <a:latin typeface="Arial" panose="020B0604020202020204" pitchFamily="34" charset="0"/>
              </a:rPr>
              <a:t>，系统平台的处理器在处理</a:t>
            </a:r>
            <a:r>
              <a:rPr lang="en-US" altLang="zh-CN">
                <a:latin typeface="Arial" panose="020B0604020202020204" pitchFamily="34" charset="0"/>
              </a:rPr>
              <a:t>jvm</a:t>
            </a:r>
            <a:r>
              <a:rPr lang="zh-CN" altLang="en-US">
                <a:latin typeface="Arial" panose="020B0604020202020204" pitchFamily="34" charset="0"/>
              </a:rPr>
              <a:t>给的命令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7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DD44B1-5B6A-4B43-96CC-17E3BFB9E5D3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b="1">
                <a:latin typeface="Arial" panose="020B0604020202020204" pitchFamily="34" charset="0"/>
                <a:ea typeface="Gulim" pitchFamily="34" charset="-127"/>
              </a:rPr>
              <a:t>The JVM Runtime Environment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Gulim" pitchFamily="34" charset="-127"/>
              </a:rPr>
              <a:t>字节码是存放在</a:t>
            </a:r>
            <a:r>
              <a:rPr lang="en-US" altLang="zh-CN">
                <a:latin typeface="Arial" panose="020B0604020202020204" pitchFamily="34" charset="0"/>
                <a:ea typeface="Gulim" pitchFamily="34" charset="-127"/>
              </a:rPr>
              <a:t>class</a:t>
            </a:r>
            <a:r>
              <a:rPr lang="zh-CN" altLang="en-US">
                <a:latin typeface="Arial" panose="020B0604020202020204" pitchFamily="34" charset="0"/>
                <a:ea typeface="Gulim" pitchFamily="34" charset="-127"/>
              </a:rPr>
              <a:t>文件中的，在运行的时候，这些字节码组成的程序被</a:t>
            </a:r>
            <a:r>
              <a:rPr lang="en-US" altLang="zh-CN">
                <a:latin typeface="Arial" panose="020B0604020202020204" pitchFamily="34" charset="0"/>
                <a:ea typeface="Gulim" pitchFamily="34" charset="-127"/>
              </a:rPr>
              <a:t>ClassLoader</a:t>
            </a:r>
            <a:r>
              <a:rPr lang="zh-CN" altLang="en-US">
                <a:latin typeface="Arial" panose="020B0604020202020204" pitchFamily="34" charset="0"/>
                <a:ea typeface="Gulim" pitchFamily="34" charset="-127"/>
              </a:rPr>
              <a:t>加载，使用</a:t>
            </a:r>
            <a:r>
              <a:rPr lang="en-US" altLang="zh-CN">
                <a:latin typeface="Arial" panose="020B0604020202020204" pitchFamily="34" charset="0"/>
                <a:ea typeface="Gulim" pitchFamily="34" charset="-127"/>
              </a:rPr>
              <a:t>Byte Code Verifies</a:t>
            </a:r>
            <a:r>
              <a:rPr lang="zh-CN" altLang="en-US">
                <a:latin typeface="Arial" panose="020B0604020202020204" pitchFamily="34" charset="0"/>
                <a:ea typeface="Gulim" pitchFamily="34" charset="-127"/>
              </a:rPr>
              <a:t>校验，然后在解析器上执行。这个解析器有两个功能，第一就是执行</a:t>
            </a:r>
            <a:r>
              <a:rPr lang="en-US" altLang="ko-KR">
                <a:latin typeface="Arial" panose="020B0604020202020204" pitchFamily="34" charset="0"/>
                <a:ea typeface="Gulim" pitchFamily="34" charset="-127"/>
              </a:rPr>
              <a:t>bytecodes</a:t>
            </a:r>
            <a:r>
              <a:rPr lang="zh-CN" altLang="en-US">
                <a:latin typeface="Arial" panose="020B0604020202020204" pitchFamily="34" charset="0"/>
                <a:ea typeface="Gulim" pitchFamily="34" charset="-127"/>
              </a:rPr>
              <a:t>，第二它要完成底层调用。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java</a:t>
            </a:r>
            <a:r>
              <a:rPr lang="zh-CN" altLang="en-US">
                <a:latin typeface="Arial" panose="020B0604020202020204" pitchFamily="34" charset="0"/>
              </a:rPr>
              <a:t>运行环境（</a:t>
            </a:r>
            <a:r>
              <a:rPr lang="en-US" altLang="zh-CN">
                <a:latin typeface="Arial" panose="020B0604020202020204" pitchFamily="34" charset="0"/>
              </a:rPr>
              <a:t>JRE</a:t>
            </a:r>
            <a:r>
              <a:rPr lang="zh-CN" altLang="en-US">
                <a:latin typeface="Arial" panose="020B0604020202020204" pitchFamily="34" charset="0"/>
              </a:rPr>
              <a:t>）运行为</a:t>
            </a:r>
            <a:r>
              <a:rPr lang="en-US" altLang="zh-CN">
                <a:latin typeface="Arial" panose="020B0604020202020204" pitchFamily="34" charset="0"/>
              </a:rPr>
              <a:t>java</a:t>
            </a:r>
            <a:r>
              <a:rPr lang="zh-CN" altLang="en-US">
                <a:latin typeface="Arial" panose="020B0604020202020204" pitchFamily="34" charset="0"/>
              </a:rPr>
              <a:t>虚拟机编译的代码并且完成四个主要任务：</a:t>
            </a:r>
            <a:endParaRPr lang="ko-KR" altLang="en-US">
              <a:latin typeface="Arial" panose="020B0604020202020204" pitchFamily="34" charset="0"/>
              <a:ea typeface="Gulim" pitchFamily="34" charset="-127"/>
            </a:endParaRPr>
          </a:p>
          <a:p>
            <a:pPr lvl="3" eaLnBrk="1" hangingPunct="1">
              <a:buFontTx/>
              <a:buChar char="•"/>
            </a:pPr>
            <a:r>
              <a:rPr lang="en-US" altLang="ko-KR">
                <a:latin typeface="Arial" panose="020B0604020202020204" pitchFamily="34" charset="0"/>
                <a:ea typeface="Gulim" pitchFamily="34" charset="-127"/>
              </a:rPr>
              <a:t>Loads Code	- 	</a:t>
            </a:r>
            <a:r>
              <a:rPr lang="zh-CN" altLang="en-US">
                <a:latin typeface="宋体" panose="02010600030101010101" pitchFamily="2" charset="-122"/>
              </a:rPr>
              <a:t>代码的装入，是由类装载器</a:t>
            </a:r>
            <a:r>
              <a:rPr lang="en-US" altLang="zh-CN">
                <a:latin typeface="宋体" panose="02010600030101010101" pitchFamily="2" charset="-122"/>
              </a:rPr>
              <a:t>(class loader)</a:t>
            </a:r>
            <a:r>
              <a:rPr lang="zh-CN" altLang="en-US">
                <a:latin typeface="宋体" panose="02010600030101010101" pitchFamily="2" charset="-122"/>
              </a:rPr>
              <a:t>完成；</a:t>
            </a:r>
            <a:r>
              <a:rPr lang="en-US" altLang="ko-KR">
                <a:latin typeface="Arial" panose="020B0604020202020204" pitchFamily="34" charset="0"/>
                <a:ea typeface="Gulim" pitchFamily="34" charset="-127"/>
              </a:rPr>
              <a:t> </a:t>
            </a:r>
            <a:endParaRPr lang="zh-CN" altLang="en-US">
              <a:latin typeface="Arial" panose="020B0604020202020204" pitchFamily="34" charset="0"/>
              <a:ea typeface="Gulim" pitchFamily="34" charset="-127"/>
            </a:endParaRPr>
          </a:p>
          <a:p>
            <a:pPr lvl="3" eaLnBrk="1" hangingPunct="1">
              <a:buFontTx/>
              <a:buChar char="•"/>
            </a:pPr>
            <a:r>
              <a:rPr lang="en-US" altLang="ko-KR">
                <a:latin typeface="Arial" panose="020B0604020202020204" pitchFamily="34" charset="0"/>
                <a:ea typeface="Gulim" pitchFamily="34" charset="-127"/>
              </a:rPr>
              <a:t>Verifies Code	-	</a:t>
            </a:r>
            <a:r>
              <a:rPr lang="zh-CN" altLang="en-US">
                <a:latin typeface="宋体" panose="02010600030101010101" pitchFamily="2" charset="-122"/>
              </a:rPr>
              <a:t>代码的校验，用于发现各种可能出现的错误；</a:t>
            </a:r>
            <a:endParaRPr lang="en-US" altLang="ko-KR">
              <a:latin typeface="Arial" panose="020B0604020202020204" pitchFamily="34" charset="0"/>
              <a:ea typeface="Gulim" pitchFamily="34" charset="-127"/>
            </a:endParaRPr>
          </a:p>
          <a:p>
            <a:pPr lvl="3" eaLnBrk="1" hangingPunct="1">
              <a:buFontTx/>
              <a:buChar char="•"/>
            </a:pPr>
            <a:r>
              <a:rPr lang="en-US" altLang="ko-KR">
                <a:latin typeface="Arial" panose="020B0604020202020204" pitchFamily="34" charset="0"/>
                <a:ea typeface="Gulim" pitchFamily="34" charset="-127"/>
              </a:rPr>
              <a:t>Executes Code	-	</a:t>
            </a:r>
            <a:r>
              <a:rPr lang="zh-CN" altLang="en-US">
                <a:latin typeface="宋体" panose="02010600030101010101" pitchFamily="2" charset="-122"/>
              </a:rPr>
              <a:t>代码的运行，在代码校验后就可以执行了。</a:t>
            </a:r>
            <a:endParaRPr lang="en-US" altLang="ko-KR">
              <a:latin typeface="Arial" panose="020B0604020202020204" pitchFamily="34" charset="0"/>
              <a:ea typeface="Gulim" pitchFamily="34" charset="-127"/>
            </a:endParaRPr>
          </a:p>
          <a:p>
            <a:pPr lvl="3" eaLnBrk="1" hangingPunct="1">
              <a:buFontTx/>
              <a:buChar char="•"/>
            </a:pPr>
            <a:r>
              <a:rPr lang="en-US" altLang="ko-KR">
                <a:latin typeface="Arial" panose="020B0604020202020204" pitchFamily="34" charset="0"/>
                <a:ea typeface="Gulim" pitchFamily="34" charset="-127"/>
              </a:rPr>
              <a:t>Garbage Collection -  </a:t>
            </a:r>
            <a:r>
              <a:rPr lang="zh-CN" altLang="en-US">
                <a:latin typeface="Arial" panose="020B0604020202020204" pitchFamily="34" charset="0"/>
                <a:ea typeface="Gulim" pitchFamily="34" charset="-127"/>
              </a:rPr>
              <a:t>回收不再使用的内存</a:t>
            </a:r>
          </a:p>
        </p:txBody>
      </p:sp>
    </p:spTree>
    <p:extLst>
      <p:ext uri="{BB962C8B-B14F-4D97-AF65-F5344CB8AC3E}">
        <p14:creationId xmlns:p14="http://schemas.microsoft.com/office/powerpoint/2010/main" val="358537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6%BA%90%E4%BB%A3%E7%A0%81/396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item/JDK/1011" TargetMode="External"/><Relationship Id="rId5" Type="http://schemas.openxmlformats.org/officeDocument/2006/relationships/hyperlink" Target="http://baike.baidu.com/item/%E5%BC%80%E5%8F%91%E5%B7%A5%E5%85%B7" TargetMode="External"/><Relationship Id="rId4" Type="http://schemas.openxmlformats.org/officeDocument/2006/relationships/hyperlink" Target="http://baike.baidu.com/item/Java/8597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6%9C%8D%E5%8A%A1%E5%99%A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anose="020F0704030504030204" pitchFamily="34" charset="0"/>
                <a:ea typeface="微软雅黑" pitchFamily="34" charset="-122"/>
                <a:cs typeface="+mn-cs"/>
              </a:rPr>
              <a:t>Java </a:t>
            </a:r>
            <a:r>
              <a:rPr lang="zh-CN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anose="020F0704030504030204" pitchFamily="34" charset="0"/>
                <a:ea typeface="微软雅黑" pitchFamily="34" charset="-122"/>
                <a:cs typeface="+mn-cs"/>
              </a:rPr>
              <a:t>语言概述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923928" y="4149080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anose="020F0704030504030204" pitchFamily="34" charset="0"/>
                <a:ea typeface="微软雅黑" pitchFamily="34" charset="-122"/>
              </a:rPr>
              <a:t>               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anose="020F0704030504030204" pitchFamily="34" charset="0"/>
                <a:ea typeface="微软雅黑" pitchFamily="34" charset="-122"/>
              </a:rPr>
              <a:t>Steven Zheng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0"/>
    </mc:Choice>
    <mc:Fallback xmlns="">
      <p:transition spd="slow" advTm="112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1071570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与</a:t>
            </a:r>
            <a:r>
              <a:rPr lang="en-US" altLang="zh-CN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zh-CN" altLang="en-US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978725"/>
            <a:ext cx="8501122" cy="3879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面向对象，</a:t>
            </a:r>
            <a:r>
              <a:rPr lang="en-US" altLang="zh-CN" sz="2400" dirty="0">
                <a:latin typeface="Arial Black" panose="020B0A04020102020204" pitchFamily="34" charset="0"/>
              </a:rPr>
              <a:t>C </a:t>
            </a:r>
            <a:r>
              <a:rPr lang="zh-CN" altLang="en-US" sz="2400" dirty="0">
                <a:latin typeface="Arial Black" panose="020B0A04020102020204" pitchFamily="34" charset="0"/>
              </a:rPr>
              <a:t>面向过程。</a:t>
            </a:r>
          </a:p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通过类文件实现可移植性，</a:t>
            </a:r>
            <a:r>
              <a:rPr lang="en-US" altLang="zh-CN" sz="2400" dirty="0">
                <a:latin typeface="Arial Black" panose="020B0A04020102020204" pitchFamily="34" charset="0"/>
              </a:rPr>
              <a:t>C </a:t>
            </a:r>
            <a:r>
              <a:rPr lang="zh-CN" altLang="en-US" sz="2400" dirty="0">
                <a:latin typeface="Arial Black" panose="020B0A04020102020204" pitchFamily="34" charset="0"/>
              </a:rPr>
              <a:t>需要重新编译。</a:t>
            </a:r>
          </a:p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为运行时提供了全面的监测程序。</a:t>
            </a:r>
          </a:p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没有指针，也没有指针相等性运算。</a:t>
            </a:r>
          </a:p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通过垃圾回收提供了自动内存管理功能。</a:t>
            </a:r>
          </a:p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无法从低层布局内存（没有结构体）。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没有预处理</a:t>
            </a:r>
            <a:endParaRPr lang="zh-CN" altLang="en-US" sz="2400" dirty="0">
              <a:latin typeface="Arial Black" panose="020B0A040201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27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1071570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C++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978725"/>
            <a:ext cx="8501122" cy="3879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的对象模型比</a:t>
            </a:r>
            <a:r>
              <a:rPr lang="en-US" altLang="zh-CN" sz="2400" dirty="0">
                <a:latin typeface="Arial Black" panose="020B0A04020102020204" pitchFamily="34" charset="0"/>
              </a:rPr>
              <a:t>C++ </a:t>
            </a:r>
            <a:r>
              <a:rPr lang="zh-CN" altLang="en-US" sz="2400" dirty="0">
                <a:latin typeface="Arial Black" panose="020B0A04020102020204" pitchFamily="34" charset="0"/>
              </a:rPr>
              <a:t>简单。</a:t>
            </a:r>
          </a:p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默认使用虚分派（</a:t>
            </a:r>
            <a:r>
              <a:rPr lang="en-US" altLang="zh-CN" sz="2400" dirty="0">
                <a:latin typeface="Arial Black" panose="020B0A04020102020204" pitchFamily="34" charset="0"/>
              </a:rPr>
              <a:t>virtual dispatch</a:t>
            </a:r>
            <a:r>
              <a:rPr lang="zh-CN" altLang="en-US" sz="2400" dirty="0">
                <a:latin typeface="Arial Black" panose="020B0A04020102020204" pitchFamily="34" charset="0"/>
              </a:rPr>
              <a:t>）。</a:t>
            </a:r>
          </a:p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始终使用值传递（不过</a:t>
            </a:r>
            <a:r>
              <a:rPr lang="en-US" altLang="zh-CN" sz="2400" dirty="0">
                <a:latin typeface="Arial Black" panose="020B0A04020102020204" pitchFamily="34" charset="0"/>
              </a:rPr>
              <a:t>Java </a:t>
            </a:r>
            <a:r>
              <a:rPr lang="zh-CN" altLang="en-US" sz="2400" dirty="0">
                <a:latin typeface="Arial Black" panose="020B0A04020102020204" pitchFamily="34" charset="0"/>
              </a:rPr>
              <a:t>中的值也能作为对象引用）。</a:t>
            </a:r>
          </a:p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不完全支持多重继承。</a:t>
            </a:r>
          </a:p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的泛型没</a:t>
            </a:r>
            <a:r>
              <a:rPr lang="en-US" altLang="zh-CN" sz="2400" dirty="0">
                <a:latin typeface="Arial Black" panose="020B0A04020102020204" pitchFamily="34" charset="0"/>
              </a:rPr>
              <a:t>C++ </a:t>
            </a:r>
            <a:r>
              <a:rPr lang="zh-CN" altLang="en-US" sz="2400" dirty="0">
                <a:latin typeface="Arial Black" panose="020B0A04020102020204" pitchFamily="34" charset="0"/>
              </a:rPr>
              <a:t>的模板强大（不过危害性较小）。</a:t>
            </a:r>
          </a:p>
          <a:p>
            <a:pPr marL="0" indent="0">
              <a:buNone/>
            </a:pPr>
            <a:r>
              <a:rPr lang="en-US" altLang="zh-CN" sz="2400" dirty="0">
                <a:latin typeface="Arial Black" panose="020B0A04020102020204" pitchFamily="34" charset="0"/>
              </a:rPr>
              <a:t>• Java </a:t>
            </a:r>
            <a:r>
              <a:rPr lang="zh-CN" altLang="en-US" sz="2400" dirty="0">
                <a:latin typeface="Arial Black" panose="020B0A04020102020204" pitchFamily="34" charset="0"/>
              </a:rPr>
              <a:t>无法重载运算符。</a:t>
            </a:r>
          </a:p>
        </p:txBody>
      </p:sp>
    </p:spTree>
    <p:extLst>
      <p:ext uri="{BB962C8B-B14F-4D97-AF65-F5344CB8AC3E}">
        <p14:creationId xmlns:p14="http://schemas.microsoft.com/office/powerpoint/2010/main" val="129865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文件和</a:t>
            </a:r>
            <a:r>
              <a:rPr lang="en-US" altLang="zh-CN" dirty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zh-CN" dirty="0"/>
              <a:t>JVM </a:t>
            </a:r>
            <a:r>
              <a:rPr lang="zh-CN" altLang="en-US" dirty="0"/>
              <a:t>是一个程序，提供了运行</a:t>
            </a:r>
            <a:r>
              <a:rPr lang="en-US" altLang="zh-CN" dirty="0"/>
              <a:t>Java </a:t>
            </a:r>
            <a:r>
              <a:rPr lang="zh-CN" altLang="en-US" dirty="0"/>
              <a:t>程序所需的运行时环境。如果某个硬件和操作系统平台</a:t>
            </a:r>
            <a:r>
              <a:rPr lang="en-US" altLang="zh-CN" dirty="0"/>
              <a:t>.</a:t>
            </a:r>
            <a:r>
              <a:rPr lang="zh-CN" altLang="en-US" dirty="0"/>
              <a:t>没有相应的</a:t>
            </a:r>
            <a:r>
              <a:rPr lang="en-US" altLang="zh-CN" dirty="0"/>
              <a:t>JVM</a:t>
            </a:r>
            <a:r>
              <a:rPr lang="zh-CN" altLang="en-US" dirty="0"/>
              <a:t>，就不能运行</a:t>
            </a:r>
            <a:r>
              <a:rPr lang="en-US" altLang="zh-CN" dirty="0"/>
              <a:t>Java </a:t>
            </a:r>
            <a:r>
              <a:rPr lang="zh-CN" altLang="en-US" dirty="0"/>
              <a:t>程序。</a:t>
            </a:r>
          </a:p>
          <a:p>
            <a:r>
              <a:rPr lang="zh-CN" altLang="en-US" dirty="0"/>
              <a:t>机顶盒、蓝光播放器、大型机或许都有适用的</a:t>
            </a:r>
            <a:r>
              <a:rPr lang="en-US" dirty="0"/>
              <a:t>JVM。</a:t>
            </a:r>
          </a:p>
        </p:txBody>
      </p:sp>
    </p:spTree>
    <p:extLst>
      <p:ext uri="{BB962C8B-B14F-4D97-AF65-F5344CB8AC3E}">
        <p14:creationId xmlns:p14="http://schemas.microsoft.com/office/powerpoint/2010/main" val="220133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/>
              <a:t>Java</a:t>
            </a:r>
            <a:r>
              <a:rPr lang="zh-CN" altLang="en-US" dirty="0"/>
              <a:t>文件和</a:t>
            </a:r>
            <a:r>
              <a:rPr lang="en-US" altLang="zh-CN" dirty="0"/>
              <a:t>JVM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如何执行？</a:t>
            </a:r>
            <a:endParaRPr lang="en-US" altLang="zh-CN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2286000"/>
            <a:ext cx="2895600" cy="3468688"/>
            <a:chOff x="336" y="576"/>
            <a:chExt cx="2160" cy="2976"/>
          </a:xfrm>
        </p:grpSpPr>
        <p:sp>
          <p:nvSpPr>
            <p:cNvPr id="8209" name="AutoShape 5"/>
            <p:cNvSpPr>
              <a:spLocks noChangeArrowheads="1"/>
            </p:cNvSpPr>
            <p:nvPr/>
          </p:nvSpPr>
          <p:spPr bwMode="auto">
            <a:xfrm>
              <a:off x="336" y="576"/>
              <a:ext cx="2160" cy="2976"/>
            </a:xfrm>
            <a:prstGeom prst="cube">
              <a:avLst>
                <a:gd name="adj" fmla="val 5250"/>
              </a:avLst>
            </a:prstGeom>
            <a:solidFill>
              <a:srgbClr val="FFCC99">
                <a:alpha val="38823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0" name="Rectangle 6"/>
            <p:cNvSpPr>
              <a:spLocks noChangeArrowheads="1"/>
            </p:cNvSpPr>
            <p:nvPr/>
          </p:nvSpPr>
          <p:spPr bwMode="auto">
            <a:xfrm>
              <a:off x="384" y="912"/>
              <a:ext cx="1680" cy="432"/>
            </a:xfrm>
            <a:prstGeom prst="rect">
              <a:avLst/>
            </a:prstGeom>
            <a:solidFill>
              <a:srgbClr val="FF6600">
                <a:alpha val="3294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200" b="1"/>
                <a:t>Source File (HelloWorld.java)</a:t>
              </a:r>
            </a:p>
          </p:txBody>
        </p:sp>
        <p:sp>
          <p:nvSpPr>
            <p:cNvPr id="8211" name="AutoShape 7"/>
            <p:cNvSpPr>
              <a:spLocks noChangeArrowheads="1"/>
            </p:cNvSpPr>
            <p:nvPr/>
          </p:nvSpPr>
          <p:spPr bwMode="auto">
            <a:xfrm rot="5400000">
              <a:off x="984" y="1464"/>
              <a:ext cx="408" cy="264"/>
            </a:xfrm>
            <a:prstGeom prst="rightArrow">
              <a:avLst>
                <a:gd name="adj1" fmla="val 19787"/>
                <a:gd name="adj2" fmla="val 55415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00138" y="3746500"/>
            <a:ext cx="2252662" cy="1090613"/>
            <a:chOff x="384" y="1872"/>
            <a:chExt cx="1680" cy="936"/>
          </a:xfrm>
        </p:grpSpPr>
        <p:sp>
          <p:nvSpPr>
            <p:cNvPr id="8207" name="AutoShape 9"/>
            <p:cNvSpPr>
              <a:spLocks noChangeArrowheads="1"/>
            </p:cNvSpPr>
            <p:nvPr/>
          </p:nvSpPr>
          <p:spPr bwMode="auto">
            <a:xfrm rot="5400000">
              <a:off x="984" y="2472"/>
              <a:ext cx="408" cy="264"/>
            </a:xfrm>
            <a:prstGeom prst="rightArrow">
              <a:avLst>
                <a:gd name="adj1" fmla="val 19787"/>
                <a:gd name="adj2" fmla="val 55415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8" name="Rectangle 10"/>
            <p:cNvSpPr>
              <a:spLocks noChangeArrowheads="1"/>
            </p:cNvSpPr>
            <p:nvPr/>
          </p:nvSpPr>
          <p:spPr bwMode="auto">
            <a:xfrm>
              <a:off x="384" y="1872"/>
              <a:ext cx="1680" cy="432"/>
            </a:xfrm>
            <a:prstGeom prst="rect">
              <a:avLst/>
            </a:prstGeom>
            <a:solidFill>
              <a:srgbClr val="FF6600">
                <a:alpha val="3294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400" b="1"/>
                <a:t>Compiler (javac)</a:t>
              </a:r>
            </a:p>
          </p:txBody>
        </p:sp>
      </p:grp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1143000" y="4981575"/>
            <a:ext cx="2252663" cy="504825"/>
          </a:xfrm>
          <a:prstGeom prst="rect">
            <a:avLst/>
          </a:prstGeom>
          <a:solidFill>
            <a:srgbClr val="FF6600">
              <a:alpha val="3294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r>
              <a:rPr lang="en-US" altLang="zh-CN" sz="1200" b="1"/>
              <a:t>Machine Code or Byte code </a:t>
            </a:r>
            <a:br>
              <a:rPr lang="en-US" altLang="zh-CN" sz="1200" b="1"/>
            </a:br>
            <a:r>
              <a:rPr lang="en-US" altLang="zh-CN" sz="1200" b="1"/>
              <a:t>(HelloWorld.class)</a:t>
            </a:r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5605463" y="2209800"/>
            <a:ext cx="2895600" cy="2817813"/>
          </a:xfrm>
          <a:prstGeom prst="cube">
            <a:avLst>
              <a:gd name="adj" fmla="val 52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endParaRPr lang="en-US" altLang="zh-CN" sz="4000" dirty="0">
              <a:solidFill>
                <a:schemeClr val="accent2"/>
              </a:solidFill>
            </a:endParaRPr>
          </a:p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endParaRPr lang="en-US" altLang="zh-CN" sz="4000" dirty="0">
              <a:solidFill>
                <a:schemeClr val="accent2"/>
              </a:solidFill>
            </a:endParaRPr>
          </a:p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r>
              <a:rPr lang="en-US" altLang="zh-CN" sz="4000" dirty="0">
                <a:solidFill>
                  <a:schemeClr val="accent2"/>
                </a:solidFill>
              </a:rPr>
              <a:t>JVM</a:t>
            </a:r>
            <a:endParaRPr lang="en-US" altLang="zh-CN" sz="4000" dirty="0"/>
          </a:p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endParaRPr lang="en-US" altLang="zh-CN" sz="1200" b="1" dirty="0"/>
          </a:p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endParaRPr lang="en-US" altLang="zh-CN" sz="1200" b="1" dirty="0"/>
          </a:p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endParaRPr lang="en-US" altLang="zh-CN" sz="1200" b="1" dirty="0"/>
          </a:p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endParaRPr lang="en-US" altLang="zh-CN" sz="1200" b="1" dirty="0"/>
          </a:p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endParaRPr lang="en-US" altLang="zh-CN" sz="1200" b="1" dirty="0"/>
          </a:p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endParaRPr lang="en-US" altLang="zh-CN" sz="1200" b="1" dirty="0"/>
          </a:p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endParaRPr lang="en-US" altLang="zh-CN" sz="1200" b="1" dirty="0"/>
          </a:p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endParaRPr lang="en-US" altLang="zh-CN" sz="1200" b="1" dirty="0"/>
          </a:p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endParaRPr lang="en-US" altLang="zh-CN" sz="1200" b="1" dirty="0"/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 rot="-3213653">
            <a:off x="2823368" y="3653632"/>
            <a:ext cx="3116263" cy="381000"/>
          </a:xfrm>
          <a:prstGeom prst="rightArrow">
            <a:avLst>
              <a:gd name="adj1" fmla="val 33074"/>
              <a:gd name="adj2" fmla="val 162334"/>
            </a:avLst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594350" y="5354638"/>
            <a:ext cx="2832100" cy="330200"/>
            <a:chOff x="3312" y="3072"/>
            <a:chExt cx="2113" cy="284"/>
          </a:xfrm>
        </p:grpSpPr>
        <p:sp>
          <p:nvSpPr>
            <p:cNvPr id="8205" name="AutoShape 15"/>
            <p:cNvSpPr>
              <a:spLocks noChangeArrowheads="1"/>
            </p:cNvSpPr>
            <p:nvPr/>
          </p:nvSpPr>
          <p:spPr bwMode="auto">
            <a:xfrm>
              <a:off x="3312" y="3072"/>
              <a:ext cx="2113" cy="240"/>
            </a:xfrm>
            <a:prstGeom prst="cube">
              <a:avLst>
                <a:gd name="adj" fmla="val 2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3552" y="3120"/>
              <a:ext cx="148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200" b="1"/>
                <a:t>Operating System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594350" y="5888038"/>
            <a:ext cx="2832100" cy="330200"/>
            <a:chOff x="3312" y="3408"/>
            <a:chExt cx="2113" cy="284"/>
          </a:xfrm>
        </p:grpSpPr>
        <p:sp>
          <p:nvSpPr>
            <p:cNvPr id="8203" name="AutoShape 18"/>
            <p:cNvSpPr>
              <a:spLocks noChangeArrowheads="1"/>
            </p:cNvSpPr>
            <p:nvPr/>
          </p:nvSpPr>
          <p:spPr bwMode="auto">
            <a:xfrm>
              <a:off x="3312" y="3408"/>
              <a:ext cx="2113" cy="240"/>
            </a:xfrm>
            <a:prstGeom prst="cube">
              <a:avLst>
                <a:gd name="adj" fmla="val 2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4" name="Text Box 19"/>
            <p:cNvSpPr txBox="1">
              <a:spLocks noChangeArrowheads="1"/>
            </p:cNvSpPr>
            <p:nvPr/>
          </p:nvSpPr>
          <p:spPr bwMode="auto">
            <a:xfrm>
              <a:off x="3600" y="3456"/>
              <a:ext cx="148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200" b="1"/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9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nimBg="1"/>
      <p:bldP spid="13324" grpId="0" animBg="1"/>
      <p:bldP spid="133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文件和</a:t>
            </a:r>
            <a:r>
              <a:rPr lang="en-US" altLang="zh-CN" dirty="0"/>
              <a:t>JVM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276600" y="1676400"/>
            <a:ext cx="2667000" cy="685800"/>
          </a:xfrm>
          <a:prstGeom prst="rect">
            <a:avLst/>
          </a:prstGeom>
          <a:solidFill>
            <a:srgbClr val="FF6600">
              <a:alpha val="3294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r>
              <a:rPr lang="en-US" altLang="zh-CN" sz="2800" b="1"/>
              <a:t>.class file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00400" y="3810000"/>
            <a:ext cx="2667000" cy="685800"/>
          </a:xfrm>
          <a:prstGeom prst="rect">
            <a:avLst/>
          </a:prstGeom>
          <a:solidFill>
            <a:srgbClr val="FF6600">
              <a:alpha val="3294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r>
              <a:rPr lang="en-US" altLang="zh-CN" sz="2800" b="1"/>
              <a:t>Win JVM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76600" y="5943600"/>
            <a:ext cx="2667000" cy="685800"/>
          </a:xfrm>
          <a:prstGeom prst="rect">
            <a:avLst/>
          </a:prstGeom>
          <a:solidFill>
            <a:srgbClr val="FF6600">
              <a:alpha val="3294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r>
              <a:rPr lang="en-US" altLang="zh-CN" sz="2800" b="1"/>
              <a:t>Win OS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04800" y="3810000"/>
            <a:ext cx="2667000" cy="685800"/>
          </a:xfrm>
          <a:prstGeom prst="rect">
            <a:avLst/>
          </a:prstGeom>
          <a:solidFill>
            <a:srgbClr val="FF6600">
              <a:alpha val="3294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r>
              <a:rPr lang="en-US" altLang="zh-CN" sz="2800" b="1"/>
              <a:t>Linux JVM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04800" y="5943600"/>
            <a:ext cx="2667000" cy="685800"/>
          </a:xfrm>
          <a:prstGeom prst="rect">
            <a:avLst/>
          </a:prstGeom>
          <a:solidFill>
            <a:srgbClr val="FF6600">
              <a:alpha val="3294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r>
              <a:rPr lang="en-US" altLang="zh-CN" sz="2800" b="1"/>
              <a:t>Linux OS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172200" y="3810000"/>
            <a:ext cx="2667000" cy="685800"/>
          </a:xfrm>
          <a:prstGeom prst="rect">
            <a:avLst/>
          </a:prstGeom>
          <a:solidFill>
            <a:srgbClr val="FF6600">
              <a:alpha val="3294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r>
              <a:rPr lang="en-US" altLang="zh-CN" sz="2800" b="1"/>
              <a:t>XYZ JVM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248400" y="5943600"/>
            <a:ext cx="2667000" cy="685800"/>
          </a:xfrm>
          <a:prstGeom prst="rect">
            <a:avLst/>
          </a:prstGeom>
          <a:solidFill>
            <a:srgbClr val="FF6600">
              <a:alpha val="3294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r>
              <a:rPr lang="en-US" altLang="zh-CN" sz="2800" b="1"/>
              <a:t>XYZ OS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95725" y="2362200"/>
            <a:ext cx="1370013" cy="1447800"/>
            <a:chOff x="2454" y="1056"/>
            <a:chExt cx="863" cy="912"/>
          </a:xfrm>
        </p:grpSpPr>
        <p:sp>
          <p:nvSpPr>
            <p:cNvPr id="9242" name="Line 12"/>
            <p:cNvSpPr>
              <a:spLocks noChangeShapeType="1"/>
            </p:cNvSpPr>
            <p:nvPr/>
          </p:nvSpPr>
          <p:spPr bwMode="auto">
            <a:xfrm>
              <a:off x="2880" y="105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Text Box 13"/>
            <p:cNvSpPr txBox="1">
              <a:spLocks noChangeArrowheads="1"/>
            </p:cNvSpPr>
            <p:nvPr/>
          </p:nvSpPr>
          <p:spPr bwMode="auto">
            <a:xfrm>
              <a:off x="2454" y="1382"/>
              <a:ext cx="8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</a:rPr>
                <a:t>byte code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00200" y="2362200"/>
            <a:ext cx="2971800" cy="1447800"/>
            <a:chOff x="1008" y="1056"/>
            <a:chExt cx="1872" cy="912"/>
          </a:xfrm>
        </p:grpSpPr>
        <p:sp>
          <p:nvSpPr>
            <p:cNvPr id="9240" name="Line 15"/>
            <p:cNvSpPr>
              <a:spLocks noChangeShapeType="1"/>
            </p:cNvSpPr>
            <p:nvPr/>
          </p:nvSpPr>
          <p:spPr bwMode="auto">
            <a:xfrm flipH="1">
              <a:off x="1008" y="1056"/>
              <a:ext cx="1872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Text Box 16"/>
            <p:cNvSpPr txBox="1">
              <a:spLocks noChangeArrowheads="1"/>
            </p:cNvSpPr>
            <p:nvPr/>
          </p:nvSpPr>
          <p:spPr bwMode="auto">
            <a:xfrm>
              <a:off x="1488" y="1382"/>
              <a:ext cx="8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</a:rPr>
                <a:t>byte code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572000" y="2362200"/>
            <a:ext cx="2895600" cy="1447800"/>
            <a:chOff x="2880" y="1056"/>
            <a:chExt cx="1824" cy="912"/>
          </a:xfrm>
        </p:grpSpPr>
        <p:sp>
          <p:nvSpPr>
            <p:cNvPr id="9238" name="Line 18"/>
            <p:cNvSpPr>
              <a:spLocks noChangeShapeType="1"/>
            </p:cNvSpPr>
            <p:nvPr/>
          </p:nvSpPr>
          <p:spPr bwMode="auto">
            <a:xfrm>
              <a:off x="2880" y="1056"/>
              <a:ext cx="1824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Text Box 19"/>
            <p:cNvSpPr txBox="1">
              <a:spLocks noChangeArrowheads="1"/>
            </p:cNvSpPr>
            <p:nvPr/>
          </p:nvSpPr>
          <p:spPr bwMode="auto">
            <a:xfrm>
              <a:off x="3409" y="1382"/>
              <a:ext cx="8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</a:rPr>
                <a:t>byte code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95275" y="4495800"/>
            <a:ext cx="2625725" cy="1447800"/>
            <a:chOff x="186" y="2400"/>
            <a:chExt cx="1654" cy="912"/>
          </a:xfrm>
        </p:grpSpPr>
        <p:sp>
          <p:nvSpPr>
            <p:cNvPr id="9236" name="Line 21"/>
            <p:cNvSpPr>
              <a:spLocks noChangeShapeType="1"/>
            </p:cNvSpPr>
            <p:nvPr/>
          </p:nvSpPr>
          <p:spPr bwMode="auto">
            <a:xfrm>
              <a:off x="999" y="24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Text Box 22"/>
            <p:cNvSpPr txBox="1">
              <a:spLocks noChangeArrowheads="1"/>
            </p:cNvSpPr>
            <p:nvPr/>
          </p:nvSpPr>
          <p:spPr bwMode="auto">
            <a:xfrm>
              <a:off x="186" y="2685"/>
              <a:ext cx="1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</a:rPr>
                <a:t>Linux machine code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316663" y="4495800"/>
            <a:ext cx="2443162" cy="1447800"/>
            <a:chOff x="3979" y="2400"/>
            <a:chExt cx="1539" cy="912"/>
          </a:xfrm>
        </p:grpSpPr>
        <p:sp>
          <p:nvSpPr>
            <p:cNvPr id="9234" name="Line 24"/>
            <p:cNvSpPr>
              <a:spLocks noChangeShapeType="1"/>
            </p:cNvSpPr>
            <p:nvPr/>
          </p:nvSpPr>
          <p:spPr bwMode="auto">
            <a:xfrm>
              <a:off x="4734" y="24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Text Box 25"/>
            <p:cNvSpPr txBox="1">
              <a:spLocks noChangeArrowheads="1"/>
            </p:cNvSpPr>
            <p:nvPr/>
          </p:nvSpPr>
          <p:spPr bwMode="auto">
            <a:xfrm>
              <a:off x="3979" y="2685"/>
              <a:ext cx="1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</a:rPr>
                <a:t>XYZ machine code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387725" y="4495800"/>
            <a:ext cx="2413000" cy="1447800"/>
            <a:chOff x="2134" y="2400"/>
            <a:chExt cx="1520" cy="912"/>
          </a:xfrm>
        </p:grpSpPr>
        <p:sp>
          <p:nvSpPr>
            <p:cNvPr id="9232" name="Line 27"/>
            <p:cNvSpPr>
              <a:spLocks noChangeShapeType="1"/>
            </p:cNvSpPr>
            <p:nvPr/>
          </p:nvSpPr>
          <p:spPr bwMode="auto">
            <a:xfrm>
              <a:off x="2880" y="24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Text Box 28"/>
            <p:cNvSpPr txBox="1">
              <a:spLocks noChangeArrowheads="1"/>
            </p:cNvSpPr>
            <p:nvPr/>
          </p:nvSpPr>
          <p:spPr bwMode="auto">
            <a:xfrm>
              <a:off x="2134" y="2685"/>
              <a:ext cx="1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</a:rPr>
                <a:t>Win machine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1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 animBg="1"/>
      <p:bldP spid="14343" grpId="0" animBg="1"/>
      <p:bldP spid="14344" grpId="0" animBg="1"/>
      <p:bldP spid="14345" grpId="0" animBg="1"/>
      <p:bldP spid="143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文件和</a:t>
            </a:r>
            <a:r>
              <a:rPr lang="en-US" altLang="zh-CN" dirty="0"/>
              <a:t>JVM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828800"/>
            <a:ext cx="3429000" cy="4724400"/>
            <a:chOff x="336" y="576"/>
            <a:chExt cx="2160" cy="2976"/>
          </a:xfrm>
        </p:grpSpPr>
        <p:sp>
          <p:nvSpPr>
            <p:cNvPr id="10263" name="AutoShape 5"/>
            <p:cNvSpPr>
              <a:spLocks noChangeArrowheads="1"/>
            </p:cNvSpPr>
            <p:nvPr/>
          </p:nvSpPr>
          <p:spPr bwMode="auto">
            <a:xfrm>
              <a:off x="336" y="576"/>
              <a:ext cx="2160" cy="2976"/>
            </a:xfrm>
            <a:prstGeom prst="cube">
              <a:avLst>
                <a:gd name="adj" fmla="val 5250"/>
              </a:avLst>
            </a:prstGeom>
            <a:solidFill>
              <a:srgbClr val="FFCC99">
                <a:alpha val="38823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4" name="Rectangle 6"/>
            <p:cNvSpPr>
              <a:spLocks noChangeArrowheads="1"/>
            </p:cNvSpPr>
            <p:nvPr/>
          </p:nvSpPr>
          <p:spPr bwMode="auto">
            <a:xfrm>
              <a:off x="384" y="912"/>
              <a:ext cx="1680" cy="432"/>
            </a:xfrm>
            <a:prstGeom prst="rect">
              <a:avLst/>
            </a:prstGeom>
            <a:solidFill>
              <a:srgbClr val="FF6600">
                <a:alpha val="3294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400" b="1"/>
                <a:t>Source File (HelloWorld.java)</a:t>
              </a:r>
            </a:p>
          </p:txBody>
        </p:sp>
        <p:sp>
          <p:nvSpPr>
            <p:cNvPr id="10265" name="AutoShape 7"/>
            <p:cNvSpPr>
              <a:spLocks noChangeArrowheads="1"/>
            </p:cNvSpPr>
            <p:nvPr/>
          </p:nvSpPr>
          <p:spPr bwMode="auto">
            <a:xfrm rot="5400000">
              <a:off x="984" y="1464"/>
              <a:ext cx="408" cy="264"/>
            </a:xfrm>
            <a:prstGeom prst="rightArrow">
              <a:avLst>
                <a:gd name="adj1" fmla="val 19787"/>
                <a:gd name="adj2" fmla="val 55415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3886200"/>
            <a:ext cx="2667000" cy="1485900"/>
            <a:chOff x="384" y="1872"/>
            <a:chExt cx="1680" cy="936"/>
          </a:xfrm>
        </p:grpSpPr>
        <p:sp>
          <p:nvSpPr>
            <p:cNvPr id="10261" name="AutoShape 9"/>
            <p:cNvSpPr>
              <a:spLocks noChangeArrowheads="1"/>
            </p:cNvSpPr>
            <p:nvPr/>
          </p:nvSpPr>
          <p:spPr bwMode="auto">
            <a:xfrm rot="5400000">
              <a:off x="984" y="2472"/>
              <a:ext cx="408" cy="264"/>
            </a:xfrm>
            <a:prstGeom prst="rightArrow">
              <a:avLst>
                <a:gd name="adj1" fmla="val 19787"/>
                <a:gd name="adj2" fmla="val 55415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2" name="Rectangle 10"/>
            <p:cNvSpPr>
              <a:spLocks noChangeArrowheads="1"/>
            </p:cNvSpPr>
            <p:nvPr/>
          </p:nvSpPr>
          <p:spPr bwMode="auto">
            <a:xfrm>
              <a:off x="384" y="1872"/>
              <a:ext cx="1680" cy="432"/>
            </a:xfrm>
            <a:prstGeom prst="rect">
              <a:avLst/>
            </a:prstGeom>
            <a:solidFill>
              <a:srgbClr val="FF6600">
                <a:alpha val="3294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400" b="1"/>
                <a:t>Compiler (javac)</a:t>
              </a:r>
            </a:p>
          </p:txBody>
        </p:sp>
      </p:grp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09600" y="5486400"/>
            <a:ext cx="2667000" cy="685800"/>
          </a:xfrm>
          <a:prstGeom prst="rect">
            <a:avLst/>
          </a:prstGeom>
          <a:solidFill>
            <a:srgbClr val="FF6600">
              <a:alpha val="3294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buNone/>
            </a:pPr>
            <a:r>
              <a:rPr lang="en-US" altLang="zh-CN" sz="1400" b="1"/>
              <a:t>Machine Code or Byte code </a:t>
            </a:r>
            <a:br>
              <a:rPr lang="en-US" altLang="zh-CN" sz="1400" b="1"/>
            </a:br>
            <a:r>
              <a:rPr lang="en-US" altLang="zh-CN" sz="1400" b="1"/>
              <a:t>(HelloWorld.class)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257800" y="1828800"/>
            <a:ext cx="3429000" cy="3733800"/>
            <a:chOff x="3312" y="576"/>
            <a:chExt cx="2160" cy="2352"/>
          </a:xfrm>
        </p:grpSpPr>
        <p:sp>
          <p:nvSpPr>
            <p:cNvPr id="10254" name="AutoShape 13"/>
            <p:cNvSpPr>
              <a:spLocks noChangeArrowheads="1"/>
            </p:cNvSpPr>
            <p:nvPr/>
          </p:nvSpPr>
          <p:spPr bwMode="auto">
            <a:xfrm>
              <a:off x="3312" y="576"/>
              <a:ext cx="2160" cy="2352"/>
            </a:xfrm>
            <a:prstGeom prst="cube">
              <a:avLst>
                <a:gd name="adj" fmla="val 525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600" b="1">
                  <a:solidFill>
                    <a:schemeClr val="accent2"/>
                  </a:solidFill>
                </a:rPr>
                <a:t>JVM</a:t>
              </a:r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6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endParaRPr lang="en-US" altLang="zh-CN" sz="1200" b="1"/>
            </a:p>
          </p:txBody>
        </p:sp>
        <p:sp>
          <p:nvSpPr>
            <p:cNvPr id="10255" name="Rectangle 14"/>
            <p:cNvSpPr>
              <a:spLocks noChangeArrowheads="1"/>
            </p:cNvSpPr>
            <p:nvPr/>
          </p:nvSpPr>
          <p:spPr bwMode="auto">
            <a:xfrm>
              <a:off x="3456" y="987"/>
              <a:ext cx="1680" cy="432"/>
            </a:xfrm>
            <a:prstGeom prst="rect">
              <a:avLst/>
            </a:prstGeom>
            <a:solidFill>
              <a:srgbClr val="FF6600">
                <a:alpha val="3294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400" b="1"/>
                <a:t>Class Loader</a:t>
              </a:r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3456" y="1476"/>
              <a:ext cx="1680" cy="432"/>
            </a:xfrm>
            <a:prstGeom prst="rect">
              <a:avLst/>
            </a:prstGeom>
            <a:solidFill>
              <a:srgbClr val="FF6600">
                <a:alpha val="3294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400" b="1"/>
                <a:t>Byte Code Verifier</a:t>
              </a:r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3456" y="1971"/>
              <a:ext cx="720" cy="432"/>
            </a:xfrm>
            <a:prstGeom prst="rect">
              <a:avLst/>
            </a:prstGeom>
            <a:solidFill>
              <a:srgbClr val="FF6600">
                <a:alpha val="3294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400" b="1"/>
                <a:t>Interpreter</a:t>
              </a:r>
            </a:p>
          </p:txBody>
        </p:sp>
        <p:sp>
          <p:nvSpPr>
            <p:cNvPr id="10258" name="Rectangle 17"/>
            <p:cNvSpPr>
              <a:spLocks noChangeArrowheads="1"/>
            </p:cNvSpPr>
            <p:nvPr/>
          </p:nvSpPr>
          <p:spPr bwMode="auto">
            <a:xfrm>
              <a:off x="4416" y="1971"/>
              <a:ext cx="720" cy="432"/>
            </a:xfrm>
            <a:prstGeom prst="rect">
              <a:avLst/>
            </a:prstGeom>
            <a:solidFill>
              <a:srgbClr val="FF6600">
                <a:alpha val="3294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400" b="1"/>
                <a:t>JIT Code</a:t>
              </a:r>
              <a:br>
                <a:rPr lang="en-US" altLang="zh-CN" sz="1400" b="1"/>
              </a:br>
              <a:r>
                <a:rPr lang="en-US" altLang="zh-CN" sz="1400" b="1"/>
                <a:t>Generator</a:t>
              </a:r>
            </a:p>
          </p:txBody>
        </p:sp>
        <p:sp>
          <p:nvSpPr>
            <p:cNvPr id="10259" name="Rectangle 18"/>
            <p:cNvSpPr>
              <a:spLocks noChangeArrowheads="1"/>
            </p:cNvSpPr>
            <p:nvPr/>
          </p:nvSpPr>
          <p:spPr bwMode="auto">
            <a:xfrm>
              <a:off x="3456" y="2475"/>
              <a:ext cx="720" cy="432"/>
            </a:xfrm>
            <a:prstGeom prst="rect">
              <a:avLst/>
            </a:prstGeom>
            <a:solidFill>
              <a:srgbClr val="FF6600">
                <a:alpha val="3294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400" b="1"/>
                <a:t>Runtime</a:t>
              </a:r>
            </a:p>
          </p:txBody>
        </p:sp>
        <p:sp>
          <p:nvSpPr>
            <p:cNvPr id="10260" name="AutoShape 19"/>
            <p:cNvSpPr>
              <a:spLocks noChangeArrowheads="1"/>
            </p:cNvSpPr>
            <p:nvPr/>
          </p:nvSpPr>
          <p:spPr bwMode="auto">
            <a:xfrm rot="5400000">
              <a:off x="4536" y="2547"/>
              <a:ext cx="408" cy="264"/>
            </a:xfrm>
            <a:prstGeom prst="rightArrow">
              <a:avLst>
                <a:gd name="adj1" fmla="val 19787"/>
                <a:gd name="adj2" fmla="val 55415"/>
              </a:avLst>
            </a:prstGeom>
            <a:solidFill>
              <a:srgbClr val="FF6600">
                <a:alpha val="43137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380" name="AutoShape 20"/>
          <p:cNvSpPr>
            <a:spLocks noChangeArrowheads="1"/>
          </p:cNvSpPr>
          <p:nvPr/>
        </p:nvSpPr>
        <p:spPr bwMode="auto">
          <a:xfrm rot="-3213653">
            <a:off x="2574132" y="4310856"/>
            <a:ext cx="3619500" cy="392113"/>
          </a:xfrm>
          <a:prstGeom prst="rightArrow">
            <a:avLst>
              <a:gd name="adj1" fmla="val 33074"/>
              <a:gd name="adj2" fmla="val 183205"/>
            </a:avLst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257800" y="5791200"/>
            <a:ext cx="3354388" cy="381000"/>
            <a:chOff x="3312" y="3072"/>
            <a:chExt cx="2113" cy="240"/>
          </a:xfrm>
        </p:grpSpPr>
        <p:sp>
          <p:nvSpPr>
            <p:cNvPr id="10252" name="AutoShape 22"/>
            <p:cNvSpPr>
              <a:spLocks noChangeArrowheads="1"/>
            </p:cNvSpPr>
            <p:nvPr/>
          </p:nvSpPr>
          <p:spPr bwMode="auto">
            <a:xfrm>
              <a:off x="3312" y="3072"/>
              <a:ext cx="2113" cy="240"/>
            </a:xfrm>
            <a:prstGeom prst="cube">
              <a:avLst>
                <a:gd name="adj" fmla="val 2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Text Box 23"/>
            <p:cNvSpPr txBox="1">
              <a:spLocks noChangeArrowheads="1"/>
            </p:cNvSpPr>
            <p:nvPr/>
          </p:nvSpPr>
          <p:spPr bwMode="auto">
            <a:xfrm>
              <a:off x="3552" y="3120"/>
              <a:ext cx="1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200" b="1"/>
                <a:t>Operating System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257800" y="6324600"/>
            <a:ext cx="3354388" cy="381000"/>
            <a:chOff x="3312" y="3408"/>
            <a:chExt cx="2113" cy="240"/>
          </a:xfrm>
        </p:grpSpPr>
        <p:sp>
          <p:nvSpPr>
            <p:cNvPr id="10250" name="AutoShape 25"/>
            <p:cNvSpPr>
              <a:spLocks noChangeArrowheads="1"/>
            </p:cNvSpPr>
            <p:nvPr/>
          </p:nvSpPr>
          <p:spPr bwMode="auto">
            <a:xfrm>
              <a:off x="3312" y="3408"/>
              <a:ext cx="2113" cy="240"/>
            </a:xfrm>
            <a:prstGeom prst="cube">
              <a:avLst>
                <a:gd name="adj" fmla="val 2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1" name="Text Box 26"/>
            <p:cNvSpPr txBox="1">
              <a:spLocks noChangeArrowheads="1"/>
            </p:cNvSpPr>
            <p:nvPr/>
          </p:nvSpPr>
          <p:spPr bwMode="auto">
            <a:xfrm>
              <a:off x="3600" y="3456"/>
              <a:ext cx="1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buNone/>
              </a:pPr>
              <a:r>
                <a:rPr lang="en-US" altLang="zh-CN" sz="1200" b="1"/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6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 animBg="1"/>
      <p:bldP spid="153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301038" cy="107157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核心机制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—Java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2714644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JVM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是一个虚拟的计算机，具有指令集并使用不同的存储区域。负责执行指令，管理数据、内存、寄存器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JVM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用于运行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对于不同的平台，有不同的虚拟机。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虚拟机机制屏蔽了底层运行平台的差别，实现了“一次编译，到处运行”。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Picture 7" descr="捕获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85786" y="4410075"/>
            <a:ext cx="7951788" cy="2447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69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程序运行机制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928802"/>
            <a:ext cx="8501122" cy="164307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两大核心机制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虚拟机（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ava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irtual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achine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垃圾收集机制（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arbage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ollection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5180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8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核心机制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—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垃圾回收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00240"/>
            <a:ext cx="8443914" cy="3143272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垃圾回收：将不再使用的内存空间进行回收。 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C/C++ 等语言中，由程序员负责回收无用内存。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不需要程序员负责回收无用的内存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：它提供一种系统级线程跟踪存储空间的分配情况。并在JVM空闲时，检查并释放那些可被释放的存储空间。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垃圾回收在 Java 程序运行过程中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自动进行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，程序员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无法精确控制和干预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1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242" y="714356"/>
            <a:ext cx="8229600" cy="1071570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857364"/>
            <a:ext cx="8229600" cy="454344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特点一：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面向对象</a:t>
            </a:r>
            <a:endParaRPr lang="en-US" altLang="zh-CN" sz="2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两个基本概念：类、对象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三大特性：封装、继承、多态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特点二：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健壮性</a:t>
            </a:r>
            <a:endParaRPr lang="en-US" altLang="zh-CN" sz="2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吸收了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C/C++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语言的优点，但去掉了其影响程序健壮性的部分。如：指针、内存的申请与释放等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特点三：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跨平台性</a:t>
            </a:r>
            <a:endParaRPr lang="en-US" altLang="zh-CN" sz="2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跨平台性：通过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语言编写的应用程序在不同的系统平台上都可以运行。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原理：只要在需要运行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应用程序的操作系统上，先安装一个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虚拟机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(JVM Java Virtual Machine)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即可。由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JVM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来负责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程序在该系统中的运行。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81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242" y="714356"/>
            <a:ext cx="8229600" cy="121444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anose="020F0704030504030204" pitchFamily="34" charset="0"/>
                <a:ea typeface="微软雅黑" pitchFamily="34" charset="-122"/>
                <a:cs typeface="+mn-cs"/>
              </a:rPr>
              <a:t>小目标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71678"/>
            <a:ext cx="8229600" cy="36147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DOS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命令使用。</a:t>
            </a: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JDK/JRE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的安装。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写第一个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程序。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1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"/>
    </mc:Choice>
    <mc:Fallback xmlns="">
      <p:transition spd="slow" advTm="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714356"/>
            <a:ext cx="8229600" cy="107157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JRE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957390"/>
            <a:ext cx="8501122" cy="4114816"/>
          </a:xfrm>
        </p:spPr>
        <p:txBody>
          <a:bodyPr>
            <a:normAutofit/>
          </a:bodyPr>
          <a:lstStyle/>
          <a:p>
            <a:pPr eaLnBrk="0" fontAlgn="base" hangingPunct="0"/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简单而言，使用 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  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的提供的开发工具完成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程序的开发，使用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JRE 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运行开发好的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应用程序。</a:t>
            </a:r>
            <a:endParaRPr lang="en-US" altLang="zh-CN" sz="2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0" fontAlgn="base" hangingPunct="0"/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JDK(Java Development Kit    Java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开发工具包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是提供给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开发人员使用的，其中包含了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的开发工具，也包括了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JRE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。所以安装了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，就不用在单独安装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JRE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了</a:t>
            </a:r>
          </a:p>
          <a:p>
            <a:pPr eaLnBrk="0" fontAlgn="base" hangingPunct="0"/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JRE(Java Runtime Environment    Java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运行环境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包括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(JVM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Virtual Machine)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程序所需的核心类库等，如果想要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一个开发好的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程序，计算机中只需要安装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JRE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即可。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47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下载、安装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2"/>
            <a:ext cx="8229600" cy="34004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官方网址：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3"/>
              </a:rPr>
              <a:t>www.oracle.com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java.sun.com</a:t>
            </a:r>
          </a:p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安装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</a:p>
          <a:p>
            <a:pPr lvl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傻瓜式安装，下一步即可。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建议：安装路径不要有中文或者特殊符号如空格等。</a:t>
            </a:r>
          </a:p>
          <a:p>
            <a:pPr lvl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当提示安装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JRE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时，可以选择不安装。</a:t>
            </a:r>
          </a:p>
          <a:p>
            <a:pPr lvl="1"/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94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7157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Eclipse IDE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2"/>
            <a:ext cx="8229600" cy="3400436"/>
          </a:xfrm>
        </p:spPr>
        <p:txBody>
          <a:bodyPr>
            <a:normAutofit/>
          </a:bodyPr>
          <a:lstStyle/>
          <a:p>
            <a:r>
              <a:rPr lang="en-US" altLang="zh-CN" dirty="0"/>
              <a:t>Eclipse </a:t>
            </a:r>
            <a:r>
              <a:rPr lang="zh-CN" altLang="en-US" dirty="0"/>
              <a:t>是一个开放</a:t>
            </a:r>
            <a:r>
              <a:rPr lang="zh-CN" altLang="en-US" dirty="0">
                <a:hlinkClick r:id="rId3"/>
              </a:rPr>
              <a:t>源代码</a:t>
            </a:r>
            <a:r>
              <a:rPr lang="zh-CN" altLang="en-US" dirty="0"/>
              <a:t>的、基于</a:t>
            </a:r>
            <a:r>
              <a:rPr lang="en-US" altLang="zh-CN" dirty="0">
                <a:hlinkClick r:id="rId4"/>
              </a:rPr>
              <a:t>Java</a:t>
            </a:r>
            <a:r>
              <a:rPr lang="zh-CN" altLang="en-US" dirty="0"/>
              <a:t>的可扩展开发平台。就其本身而言，它只是一个框架和一组服务，用于通过插件组件构建开发环境。幸运的是，</a:t>
            </a:r>
            <a:r>
              <a:rPr lang="en-US" altLang="zh-CN" dirty="0"/>
              <a:t>Eclipse </a:t>
            </a:r>
            <a:r>
              <a:rPr lang="zh-CN" altLang="en-US" dirty="0"/>
              <a:t>附带了一个标准的插件集，包括</a:t>
            </a:r>
            <a:r>
              <a:rPr lang="en-US" altLang="zh-CN" dirty="0"/>
              <a:t>Java</a:t>
            </a:r>
            <a:r>
              <a:rPr lang="zh-CN" altLang="en-US" dirty="0">
                <a:hlinkClick r:id="rId5"/>
              </a:rPr>
              <a:t>开发工具</a:t>
            </a:r>
            <a:r>
              <a:rPr lang="zh-CN" altLang="en-US" dirty="0"/>
              <a:t>（</a:t>
            </a:r>
            <a:r>
              <a:rPr lang="en-US" altLang="zh-CN" dirty="0"/>
              <a:t>Java Development Kit</a:t>
            </a:r>
            <a:r>
              <a:rPr lang="zh-CN" altLang="en-US" dirty="0"/>
              <a:t>，</a:t>
            </a:r>
            <a:r>
              <a:rPr lang="en-US" altLang="zh-CN" dirty="0">
                <a:hlinkClick r:id="rId6"/>
              </a:rPr>
              <a:t>JDK</a:t>
            </a:r>
            <a:r>
              <a:rPr lang="zh-CN" altLang="en-US" dirty="0"/>
              <a:t>）。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842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7157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2"/>
            <a:ext cx="8229600" cy="3400436"/>
          </a:xfrm>
        </p:spPr>
        <p:txBody>
          <a:bodyPr>
            <a:normAutofit/>
          </a:bodyPr>
          <a:lstStyle/>
          <a:p>
            <a:r>
              <a:rPr lang="en-US" altLang="zh-CN" dirty="0"/>
              <a:t>Tomcat </a:t>
            </a:r>
            <a:r>
              <a:rPr lang="zh-CN" altLang="en-US" dirty="0"/>
              <a:t>服务器是一个免费的开放源代码的</a:t>
            </a:r>
            <a:r>
              <a:rPr lang="en-US" altLang="zh-CN" dirty="0"/>
              <a:t>Web </a:t>
            </a:r>
            <a:r>
              <a:rPr lang="zh-CN" altLang="en-US" dirty="0"/>
              <a:t>应用服务器，属于轻量级应用</a:t>
            </a:r>
            <a:r>
              <a:rPr lang="zh-CN" altLang="en-US" dirty="0">
                <a:hlinkClick r:id="rId3"/>
              </a:rPr>
              <a:t>服务器</a:t>
            </a:r>
            <a:r>
              <a:rPr lang="zh-CN" altLang="en-US" dirty="0"/>
              <a:t>，在中小型系统和并发访问用户不是很多的场合下被普遍使用，是开发和调试</a:t>
            </a:r>
            <a:r>
              <a:rPr lang="en-US" altLang="zh-CN" dirty="0"/>
              <a:t>JSP </a:t>
            </a:r>
            <a:r>
              <a:rPr lang="zh-CN" altLang="en-US" dirty="0"/>
              <a:t>程序的首选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7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7157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编写第一个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928802"/>
            <a:ext cx="8643998" cy="4500594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JDK, JRE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下载及安装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编写第一个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显示已知文件类型的扩展名</a:t>
            </a: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配置环境变量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path</a:t>
            </a: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方法和输出语句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其它细节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API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帮助文档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464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开发体验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--Hello World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285720" y="4544712"/>
            <a:ext cx="1571636" cy="7858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3428992" y="4514218"/>
            <a:ext cx="1785950" cy="857256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1857356" y="4937621"/>
            <a:ext cx="1571636" cy="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0034" y="54292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*.java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14546" y="45005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1670" y="500063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javac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858016" y="4555162"/>
            <a:ext cx="2000264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JVM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6" idx="3"/>
            <a:endCxn id="13" idx="1"/>
          </p:cNvCxnSpPr>
          <p:nvPr/>
        </p:nvCxnSpPr>
        <p:spPr>
          <a:xfrm>
            <a:off x="5214942" y="4942846"/>
            <a:ext cx="1643074" cy="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43570" y="45005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5008" y="500063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1874851"/>
            <a:ext cx="8229600" cy="225742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步骤：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代码编写到扩展名为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的文件中。</a:t>
            </a: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javac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命令对该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文件进行编译。</a:t>
            </a: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命令对运行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</a:p>
          <a:p>
            <a:pPr lvl="1"/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4744" y="54292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*.class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994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356"/>
            <a:ext cx="8643966" cy="1000132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HelloWorld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细节：配置环境变量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path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711290"/>
            <a:ext cx="8143932" cy="46466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每次执行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的工具都要进入到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bin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目录下，是非常麻烦的。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windows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系统在查找可执行程序的原理，可以将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工具所在路径定义到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path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环境变量中，让系统帮我们去找运行执行的程序。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配置方法：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我的电脑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--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--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高级系统设置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--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环境变量</a:t>
            </a: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编辑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path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环境变量，在变量值开始处加上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工具所在目录（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安装根目录的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bin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目录），后面用 “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”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和其他值分隔开即可。</a:t>
            </a: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打开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DOS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命令行，任意目录下敲入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javac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。如果出现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javac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的参数信息，配置成功。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08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714356"/>
            <a:ext cx="9001156" cy="1000132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HelloWorld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43100"/>
            <a:ext cx="8229600" cy="4043354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的方法：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应用程序的执行入口是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main()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方法。它有固定的书写格式：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static void main(String[] 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 {...}</a:t>
            </a:r>
          </a:p>
          <a:p>
            <a:pPr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如果没有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方法则在运行时会抛出如下异常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想要和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JVM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来个互动，只要在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方法中加入一句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(“Hello World”); 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 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源文件中最多只能有一个 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 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。其它类的个数不限，如果源文件文件包含一个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类，它必须是该类名命名。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语言严格区分大小写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方法由一条条语句构成，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每个语句以分号结束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707" y="2827002"/>
            <a:ext cx="74215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954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00132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957390"/>
            <a:ext cx="8786874" cy="39719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注释：用于解释说明程序的文字。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提高了代码的阅读性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中的注释类型：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单行注释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多行注释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文档注释（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特有）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注释是一个程序员必须要具有的良好编程习惯。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将自己的思想通过注释先整理出来，再用代码去体现</a:t>
            </a:r>
          </a:p>
        </p:txBody>
      </p:sp>
    </p:spTree>
    <p:extLst>
      <p:ext uri="{BB962C8B-B14F-4D97-AF65-F5344CB8AC3E}">
        <p14:creationId xmlns:p14="http://schemas.microsoft.com/office/powerpoint/2010/main" val="3627531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242" y="714356"/>
            <a:ext cx="8229600" cy="1214446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71678"/>
            <a:ext cx="8229600" cy="361475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单行注释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格式：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注释文字</a:t>
            </a:r>
            <a:endParaRPr lang="en-US" altLang="zh-CN" sz="2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多行注释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格式：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/* 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注释文字 *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对于单行和多行注释，被注释的文字，不会被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JVM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虚拟机）解释执行。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多行注释里面不允许有多行注释嵌套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98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107157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基础常识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978725"/>
            <a:ext cx="8501122" cy="38791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人机交互方式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图形化界面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(Graphical User Interface GUI)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这种方式简单直观，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使用者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易于接受，容易上手操作。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命令行方式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(Command Line Interface CLI)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：需要有一个控制台，输入特定的指令，让计算机完成一些操作。较为麻烦，需要记录住一些命令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但开发者需要掌握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1"/>
    </mc:Choice>
    <mc:Fallback xmlns="">
      <p:transition spd="slow" advTm="12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基础常识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358246" cy="378621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常用的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DOS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命令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dir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directory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列出当前目录下的文件以及文件夹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md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make directory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创建目录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rd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remove  directory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删除目录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cd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change directory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进入指定目录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cd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 :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退回到上一级目录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cd \: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退回到根目录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exit :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退出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dos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命令行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5"/>
    </mc:Choice>
    <mc:Fallback xmlns="">
      <p:transition spd="slow" advTm="15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714356"/>
            <a:ext cx="8229600" cy="1143008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基础常识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928802"/>
            <a:ext cx="8429684" cy="321471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什么是计算机语言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语言：是人与人之间用于沟通的一种方式。例如：中国人与中国人用普通话沟通。而中国人要和英国人交流，就要学习英语。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计算机语言（编程语言）：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人与计算机交流的方式。如果人要与计算机交流，那么就要学习计算机语言。计算机语言有很多种，如：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PHP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等。</a:t>
            </a:r>
            <a:endParaRPr lang="en-US" altLang="zh-CN" sz="2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74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r>
              <a:rPr lang="zh-CN" altLang="en-US" dirty="0"/>
              <a:t>语言是什么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zh-CN" dirty="0"/>
              <a:t>Java </a:t>
            </a:r>
            <a:r>
              <a:rPr lang="zh-CN" altLang="en-US" dirty="0"/>
              <a:t>源码编写，基于类的语言。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吸取</a:t>
            </a:r>
            <a:r>
              <a:rPr lang="en-US" altLang="zh-CN" dirty="0"/>
              <a:t>C++</a:t>
            </a:r>
            <a:r>
              <a:rPr lang="zh-CN" altLang="en-US" dirty="0"/>
              <a:t>等语言经验，设计简单和保守。</a:t>
            </a:r>
            <a:endParaRPr lang="en-US" altLang="zh-CN" dirty="0"/>
          </a:p>
          <a:p>
            <a:r>
              <a:rPr lang="en-US" dirty="0"/>
              <a:t> Java </a:t>
            </a:r>
            <a:r>
              <a:rPr lang="zh-CN" altLang="en-US" dirty="0"/>
              <a:t>目前归甲骨文公司所有。</a:t>
            </a:r>
            <a:endParaRPr lang="en-US" altLang="zh-CN" dirty="0"/>
          </a:p>
          <a:p>
            <a:r>
              <a:rPr lang="zh-CN" altLang="en-US" dirty="0"/>
              <a:t>比较合适</a:t>
            </a:r>
            <a:r>
              <a:rPr lang="en-US" altLang="zh-CN" dirty="0"/>
              <a:t>IT</a:t>
            </a:r>
            <a:r>
              <a:rPr lang="zh-CN" altLang="en-US" dirty="0"/>
              <a:t>码农的谋生技能。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0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发展历程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931977"/>
              </p:ext>
            </p:extLst>
          </p:nvPr>
        </p:nvGraphicFramePr>
        <p:xfrm>
          <a:off x="611560" y="1446238"/>
          <a:ext cx="7632848" cy="439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136">
                  <a:extLst>
                    <a:ext uri="{9D8B030D-6E8A-4147-A177-3AD203B41FA5}">
                      <a16:colId xmlns:a16="http://schemas.microsoft.com/office/drawing/2014/main" val="2463703727"/>
                    </a:ext>
                  </a:extLst>
                </a:gridCol>
                <a:gridCol w="846136">
                  <a:extLst>
                    <a:ext uri="{9D8B030D-6E8A-4147-A177-3AD203B41FA5}">
                      <a16:colId xmlns:a16="http://schemas.microsoft.com/office/drawing/2014/main" val="1829422146"/>
                    </a:ext>
                  </a:extLst>
                </a:gridCol>
                <a:gridCol w="5940576">
                  <a:extLst>
                    <a:ext uri="{9D8B030D-6E8A-4147-A177-3AD203B41FA5}">
                      <a16:colId xmlns:a16="http://schemas.microsoft.com/office/drawing/2014/main" val="2933750285"/>
                    </a:ext>
                  </a:extLst>
                </a:gridCol>
              </a:tblGrid>
              <a:tr h="28037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u="none" strike="noStrike" dirty="0">
                          <a:effectLst/>
                        </a:rPr>
                        <a:t>版本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u="none" strike="noStrike" dirty="0">
                          <a:effectLst/>
                        </a:rPr>
                        <a:t>发行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u="none" strike="noStrike" dirty="0">
                          <a:effectLst/>
                        </a:rPr>
                        <a:t>变动细节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3650934"/>
                  </a:ext>
                </a:extLst>
              </a:tr>
              <a:tr h="2803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Java 1.0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1996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u="none" strike="noStrike" dirty="0">
                          <a:effectLst/>
                        </a:rPr>
                        <a:t>只包含</a:t>
                      </a:r>
                      <a:r>
                        <a:rPr lang="en-US" altLang="zh-CN" sz="1000" b="0" u="none" strike="noStrike" dirty="0">
                          <a:effectLst/>
                        </a:rPr>
                        <a:t>212 </a:t>
                      </a:r>
                      <a:r>
                        <a:rPr lang="zh-CN" altLang="en-US" sz="1000" b="0" u="none" strike="noStrike" dirty="0">
                          <a:effectLst/>
                        </a:rPr>
                        <a:t>个类，分别放在八个包中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36089467"/>
                  </a:ext>
                </a:extLst>
              </a:tr>
              <a:tr h="2803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Java 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1997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u="none" strike="noStrike">
                          <a:effectLst/>
                        </a:rPr>
                        <a:t>Java </a:t>
                      </a:r>
                      <a:r>
                        <a:rPr lang="zh-CN" altLang="en-US" sz="1000" b="0" u="none" strike="noStrike">
                          <a:effectLst/>
                        </a:rPr>
                        <a:t>平台是原来的两倍多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50524295"/>
                  </a:ext>
                </a:extLst>
              </a:tr>
              <a:tr h="4672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Java 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1998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effectLst/>
                        </a:rPr>
                        <a:t>Java </a:t>
                      </a:r>
                      <a:r>
                        <a:rPr lang="zh-CN" altLang="en-US" sz="1000" b="0" u="none" strike="noStrike">
                          <a:effectLst/>
                        </a:rPr>
                        <a:t>平台是原来的三倍，而且首次出现了集合</a:t>
                      </a:r>
                      <a:br>
                        <a:rPr lang="zh-CN" altLang="en-US" sz="1000" b="0" u="none" strike="noStrike">
                          <a:effectLst/>
                        </a:rPr>
                      </a:br>
                      <a:r>
                        <a:rPr lang="en-US" sz="1000" b="0" u="none" strike="noStrike">
                          <a:effectLst/>
                        </a:rPr>
                        <a:t>API（</a:t>
                      </a:r>
                      <a:r>
                        <a:rPr lang="zh-CN" altLang="en-US" sz="1000" b="0" u="none" strike="noStrike">
                          <a:effectLst/>
                        </a:rPr>
                        <a:t>包括</a:t>
                      </a:r>
                      <a:r>
                        <a:rPr lang="en-US" sz="1000" b="0" u="none" strike="noStrike">
                          <a:effectLst/>
                        </a:rPr>
                        <a:t>Set、Map </a:t>
                      </a:r>
                      <a:r>
                        <a:rPr lang="zh-CN" altLang="en-US" sz="1000" b="0" u="none" strike="noStrike">
                          <a:effectLst/>
                        </a:rPr>
                        <a:t>和</a:t>
                      </a:r>
                      <a:r>
                        <a:rPr lang="en-US" sz="1000" b="0" u="none" strike="noStrike">
                          <a:effectLst/>
                        </a:rPr>
                        <a:t>List)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97274252"/>
                  </a:ext>
                </a:extLst>
              </a:tr>
              <a:tr h="2803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Java 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u="none" strike="noStrike">
                          <a:effectLst/>
                        </a:rPr>
                        <a:t>这其实是个维护版本，主要用于修正缺陷，解决稳定性，并提升性能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1816328"/>
                  </a:ext>
                </a:extLst>
              </a:tr>
              <a:tr h="4672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Java 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2002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u="none" strike="noStrike" dirty="0">
                          <a:effectLst/>
                        </a:rPr>
                        <a:t>高性能低层</a:t>
                      </a:r>
                      <a:r>
                        <a:rPr lang="en-US" sz="1000" b="0" u="none" strike="noStrike" dirty="0">
                          <a:effectLst/>
                        </a:rPr>
                        <a:t>I/O API、</a:t>
                      </a:r>
                      <a:r>
                        <a:rPr lang="zh-CN" altLang="en-US" sz="1000" b="0" u="none" strike="noStrike" dirty="0">
                          <a:effectLst/>
                        </a:rPr>
                        <a:t>处理文本</a:t>
                      </a:r>
                      <a:br>
                        <a:rPr lang="zh-CN" altLang="en-US" sz="1000" b="0" u="none" strike="noStrike" dirty="0">
                          <a:effectLst/>
                        </a:rPr>
                      </a:br>
                      <a:r>
                        <a:rPr lang="zh-CN" altLang="en-US" sz="1000" b="0" u="none" strike="noStrike" dirty="0">
                          <a:effectLst/>
                        </a:rPr>
                        <a:t>的正则表达式、</a:t>
                      </a:r>
                      <a:r>
                        <a:rPr lang="en-US" sz="1000" b="0" u="none" strike="noStrike" dirty="0">
                          <a:effectLst/>
                        </a:rPr>
                        <a:t>XML </a:t>
                      </a:r>
                      <a:r>
                        <a:rPr lang="zh-CN" altLang="en-US" sz="1000" b="0" u="none" strike="noStrike" dirty="0">
                          <a:effectLst/>
                        </a:rPr>
                        <a:t>和</a:t>
                      </a:r>
                      <a:r>
                        <a:rPr lang="en-US" sz="1000" b="0" u="none" strike="noStrike" dirty="0">
                          <a:effectLst/>
                        </a:rPr>
                        <a:t>XSLT </a:t>
                      </a:r>
                      <a:r>
                        <a:rPr lang="zh-CN" altLang="en-US" sz="1000" b="0" u="none" strike="noStrike" dirty="0">
                          <a:effectLst/>
                        </a:rPr>
                        <a:t>库、</a:t>
                      </a:r>
                      <a:r>
                        <a:rPr lang="en-US" sz="1000" b="0" u="none" strike="noStrike" dirty="0">
                          <a:effectLst/>
                        </a:rPr>
                        <a:t>SSL </a:t>
                      </a:r>
                      <a:r>
                        <a:rPr lang="zh-CN" altLang="en-US" sz="1000" b="0" u="none" strike="noStrike" dirty="0">
                          <a:effectLst/>
                        </a:rPr>
                        <a:t>支持、日志</a:t>
                      </a:r>
                      <a:r>
                        <a:rPr lang="en-US" sz="1000" b="0" u="none" strike="noStrike" dirty="0">
                          <a:effectLst/>
                        </a:rPr>
                        <a:t>API </a:t>
                      </a:r>
                      <a:r>
                        <a:rPr lang="zh-CN" altLang="en-US" sz="1000" b="0" u="none" strike="noStrike" dirty="0">
                          <a:effectLst/>
                        </a:rPr>
                        <a:t>和加密支持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48150650"/>
                  </a:ext>
                </a:extLst>
              </a:tr>
              <a:tr h="9345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Java 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2004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u="none" strike="noStrike">
                          <a:effectLst/>
                        </a:rPr>
                        <a:t>版包含</a:t>
                      </a:r>
                      <a:r>
                        <a:rPr lang="en-US" altLang="zh-CN" sz="1000" b="0" u="none" strike="noStrike">
                          <a:effectLst/>
                        </a:rPr>
                        <a:t>3562 </a:t>
                      </a:r>
                      <a:r>
                        <a:rPr lang="zh-CN" altLang="en-US" sz="1000" b="0" u="none" strike="noStrike">
                          <a:effectLst/>
                        </a:rPr>
                        <a:t>个类和接口，分别放在</a:t>
                      </a:r>
                      <a:br>
                        <a:rPr lang="zh-CN" altLang="en-US" sz="1000" b="0" u="none" strike="noStrike">
                          <a:effectLst/>
                        </a:rPr>
                      </a:br>
                      <a:r>
                        <a:rPr lang="en-US" altLang="zh-CN" sz="1000" b="0" u="none" strike="noStrike">
                          <a:effectLst/>
                        </a:rPr>
                        <a:t>166 </a:t>
                      </a:r>
                      <a:r>
                        <a:rPr lang="zh-CN" altLang="en-US" sz="1000" b="0" u="none" strike="noStrike">
                          <a:effectLst/>
                        </a:rPr>
                        <a:t>个包中。在增加的内容中，值得一提的有并发编程的实用工具、远程管理框架和</a:t>
                      </a:r>
                      <a:br>
                        <a:rPr lang="zh-CN" altLang="en-US" sz="1000" b="0" u="none" strike="noStrike">
                          <a:effectLst/>
                        </a:rPr>
                      </a:br>
                      <a:r>
                        <a:rPr lang="zh-CN" altLang="en-US" sz="1000" b="0" u="none" strike="noStrike">
                          <a:effectLst/>
                        </a:rPr>
                        <a:t>类，以及</a:t>
                      </a:r>
                      <a:r>
                        <a:rPr lang="en-US" altLang="zh-CN" sz="1000" b="0" u="none" strike="noStrike">
                          <a:effectLst/>
                        </a:rPr>
                        <a:t>Java </a:t>
                      </a:r>
                      <a:r>
                        <a:rPr lang="zh-CN" altLang="en-US" sz="1000" b="0" u="none" strike="noStrike">
                          <a:effectLst/>
                        </a:rPr>
                        <a:t>虚拟机本身的监测程序。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71212777"/>
                  </a:ext>
                </a:extLst>
              </a:tr>
              <a:tr h="4672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Java 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2006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u="none" strike="noStrike">
                          <a:effectLst/>
                        </a:rPr>
                        <a:t>允许脚本语言和</a:t>
                      </a:r>
                      <a:r>
                        <a:rPr lang="en-US" altLang="zh-CN" sz="1000" b="0" u="none" strike="noStrike">
                          <a:effectLst/>
                        </a:rPr>
                        <a:t>Java </a:t>
                      </a:r>
                      <a:r>
                        <a:rPr lang="zh-CN" altLang="en-US" sz="1000" b="0" u="none" strike="noStrike">
                          <a:effectLst/>
                        </a:rPr>
                        <a:t>交互，对</a:t>
                      </a:r>
                      <a:r>
                        <a:rPr lang="en-US" altLang="zh-CN" sz="1000" b="0" u="none" strike="noStrike">
                          <a:effectLst/>
                        </a:rPr>
                        <a:t>JVM </a:t>
                      </a:r>
                      <a:r>
                        <a:rPr lang="zh-CN" altLang="en-US" sz="1000" b="0" u="none" strike="noStrike">
                          <a:effectLst/>
                        </a:rPr>
                        <a:t>和</a:t>
                      </a:r>
                      <a:r>
                        <a:rPr lang="en-US" altLang="zh-CN" sz="1000" b="0" u="none" strike="noStrike">
                          <a:effectLst/>
                        </a:rPr>
                        <a:t>Swing GUI </a:t>
                      </a:r>
                      <a:r>
                        <a:rPr lang="zh-CN" altLang="en-US" sz="1000" b="0" u="none" strike="noStrike">
                          <a:effectLst/>
                        </a:rPr>
                        <a:t>技术进行了</a:t>
                      </a:r>
                      <a:br>
                        <a:rPr lang="zh-CN" altLang="en-US" sz="1000" b="0" u="none" strike="noStrike">
                          <a:effectLst/>
                        </a:rPr>
                      </a:br>
                      <a:r>
                        <a:rPr lang="zh-CN" altLang="en-US" sz="1000" b="0" u="none" strike="noStrike">
                          <a:effectLst/>
                        </a:rPr>
                        <a:t>缺陷修正和改进。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688678373"/>
                  </a:ext>
                </a:extLst>
              </a:tr>
              <a:tr h="4672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Java 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u="none" strike="noStrike">
                          <a:effectLst/>
                        </a:rPr>
                        <a:t>甲骨文公司接管</a:t>
                      </a:r>
                      <a:r>
                        <a:rPr lang="en-US" altLang="zh-CN" sz="1000" b="0" u="none" strike="noStrike">
                          <a:effectLst/>
                        </a:rPr>
                        <a:t>Java </a:t>
                      </a:r>
                      <a:r>
                        <a:rPr lang="zh-CN" altLang="en-US" sz="1000" b="0" u="none" strike="noStrike">
                          <a:effectLst/>
                        </a:rPr>
                        <a:t>后发布的第一个版 让开发者编写的资源和</a:t>
                      </a:r>
                      <a:r>
                        <a:rPr lang="en-US" altLang="zh-CN" sz="1000" b="0" u="none" strike="noStrike">
                          <a:effectLst/>
                        </a:rPr>
                        <a:t>I/O </a:t>
                      </a:r>
                      <a:r>
                        <a:rPr lang="zh-CN" altLang="en-US" sz="1000" b="0" u="none" strike="noStrike">
                          <a:effectLst/>
                        </a:rPr>
                        <a:t>处理代码更安全且不易出错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303646554"/>
                  </a:ext>
                </a:extLst>
              </a:tr>
              <a:tr h="4672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Java 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u="none" strike="noStrike">
                          <a:effectLst/>
                        </a:rPr>
                        <a:t>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u="none" strike="noStrike" dirty="0">
                          <a:effectLst/>
                        </a:rPr>
                        <a:t>最新版</a:t>
                      </a:r>
                      <a:r>
                        <a:rPr lang="en-US" altLang="zh-CN" sz="1000" b="0" u="none" strike="noStrike" dirty="0">
                          <a:effectLst/>
                        </a:rPr>
                        <a:t>Java</a:t>
                      </a:r>
                      <a:r>
                        <a:rPr lang="zh-CN" altLang="en-US" sz="1000" b="0" u="none" strike="noStrike" dirty="0">
                          <a:effectLst/>
                        </a:rPr>
                        <a:t>， </a:t>
                      </a:r>
                      <a:r>
                        <a:rPr lang="en-US" altLang="zh-CN" sz="1000" b="0" u="none" strike="noStrike" dirty="0">
                          <a:effectLst/>
                        </a:rPr>
                        <a:t>lambda</a:t>
                      </a:r>
                      <a:r>
                        <a:rPr lang="zh-CN" altLang="en-US" sz="1000" b="0" u="none" strike="noStrike" dirty="0">
                          <a:effectLst/>
                        </a:rPr>
                        <a:t>表达式， 实现运行在</a:t>
                      </a:r>
                      <a:r>
                        <a:rPr lang="en-US" altLang="zh-CN" sz="1000" b="0" u="none" strike="noStrike" dirty="0">
                          <a:effectLst/>
                        </a:rPr>
                        <a:t>JVM </a:t>
                      </a:r>
                      <a:r>
                        <a:rPr lang="zh-CN" altLang="en-US" sz="1000" b="0" u="none" strike="noStrike" dirty="0">
                          <a:effectLst/>
                        </a:rPr>
                        <a:t>中的</a:t>
                      </a:r>
                      <a:r>
                        <a:rPr lang="en-US" altLang="zh-CN" sz="1000" b="0" u="none" strike="noStrike" dirty="0">
                          <a:effectLst/>
                        </a:rPr>
                        <a:t>JavaScript</a:t>
                      </a:r>
                      <a:r>
                        <a:rPr lang="zh-CN" altLang="en-US" sz="1000" b="0" u="none" strike="noStrike" dirty="0">
                          <a:effectLst/>
                        </a:rPr>
                        <a:t>（</a:t>
                      </a:r>
                      <a:r>
                        <a:rPr lang="en-US" altLang="zh-CN" sz="1000" b="0" u="none" strike="noStrike" dirty="0" err="1">
                          <a:effectLst/>
                        </a:rPr>
                        <a:t>Nashorn</a:t>
                      </a:r>
                      <a:r>
                        <a:rPr lang="zh-CN" altLang="en-US" sz="1000" b="0" u="none" strike="noStrike" dirty="0">
                          <a:effectLst/>
                        </a:rPr>
                        <a:t>），新的日期和时间支持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4481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62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784" y="908720"/>
            <a:ext cx="5729469" cy="585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1071546"/>
            <a:ext cx="923330" cy="50720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最新编程语言排名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576" y="33273"/>
            <a:ext cx="8229600" cy="107157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与其它语言</a:t>
            </a:r>
          </a:p>
        </p:txBody>
      </p:sp>
    </p:spTree>
    <p:extLst>
      <p:ext uri="{BB962C8B-B14F-4D97-AF65-F5344CB8AC3E}">
        <p14:creationId xmlns:p14="http://schemas.microsoft.com/office/powerpoint/2010/main" val="147011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928802"/>
            <a:ext cx="60864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7242" y="714356"/>
            <a:ext cx="8229600" cy="107157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编程语言最新排名</a:t>
            </a:r>
          </a:p>
        </p:txBody>
      </p:sp>
    </p:spTree>
    <p:extLst>
      <p:ext uri="{BB962C8B-B14F-4D97-AF65-F5344CB8AC3E}">
        <p14:creationId xmlns:p14="http://schemas.microsoft.com/office/powerpoint/2010/main" val="424619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2882</Words>
  <Application>Microsoft Office PowerPoint</Application>
  <PresentationFormat>On-screen Show (4:3)</PresentationFormat>
  <Paragraphs>242</Paragraphs>
  <Slides>29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 Unicode MS</vt:lpstr>
      <vt:lpstr>Gulim</vt:lpstr>
      <vt:lpstr>微软雅黑</vt:lpstr>
      <vt:lpstr>宋体</vt:lpstr>
      <vt:lpstr>Arial</vt:lpstr>
      <vt:lpstr>Arial Black</vt:lpstr>
      <vt:lpstr>Arial Rounded MT Bold</vt:lpstr>
      <vt:lpstr>Calibri</vt:lpstr>
      <vt:lpstr>Symbol</vt:lpstr>
      <vt:lpstr>Office 主题</vt:lpstr>
      <vt:lpstr>Java 语言概述</vt:lpstr>
      <vt:lpstr>小目标</vt:lpstr>
      <vt:lpstr>基础常识</vt:lpstr>
      <vt:lpstr>基础常识</vt:lpstr>
      <vt:lpstr>基础常识</vt:lpstr>
      <vt:lpstr>Java语言是什么</vt:lpstr>
      <vt:lpstr>发展历程</vt:lpstr>
      <vt:lpstr>Java与其它语言</vt:lpstr>
      <vt:lpstr>编程语言最新排名</vt:lpstr>
      <vt:lpstr>Java与C语言</vt:lpstr>
      <vt:lpstr>Java与C++</vt:lpstr>
      <vt:lpstr>Java文件和JVM</vt:lpstr>
      <vt:lpstr>Java文件和JVM</vt:lpstr>
      <vt:lpstr>Java文件和JVM</vt:lpstr>
      <vt:lpstr>Java文件和JVM</vt:lpstr>
      <vt:lpstr>核心机制—Java虚拟机</vt:lpstr>
      <vt:lpstr>Java程序运行机制</vt:lpstr>
      <vt:lpstr>核心机制—垃圾回收</vt:lpstr>
      <vt:lpstr>Java语言的特点</vt:lpstr>
      <vt:lpstr>什么是JDK，JRE</vt:lpstr>
      <vt:lpstr>下载、安装JDK</vt:lpstr>
      <vt:lpstr>Eclipse IDE</vt:lpstr>
      <vt:lpstr>Tomcat</vt:lpstr>
      <vt:lpstr>编写第一个 Java 应用程序</vt:lpstr>
      <vt:lpstr>开发体验--Hello World</vt:lpstr>
      <vt:lpstr>HelloWorld 细节：配置环境变量 path</vt:lpstr>
      <vt:lpstr>HelloWorld 细节</vt:lpstr>
      <vt:lpstr>注释</vt:lpstr>
      <vt:lpstr>注释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Zheng, Shaoge</cp:lastModifiedBy>
  <cp:revision>117</cp:revision>
  <dcterms:created xsi:type="dcterms:W3CDTF">2013-03-04T07:19:04Z</dcterms:created>
  <dcterms:modified xsi:type="dcterms:W3CDTF">2017-06-15T01:05:56Z</dcterms:modified>
</cp:coreProperties>
</file>