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644" r:id="rId3"/>
    <p:sldId id="490" r:id="rId4"/>
    <p:sldId id="509" r:id="rId5"/>
    <p:sldId id="510" r:id="rId6"/>
    <p:sldId id="511" r:id="rId7"/>
    <p:sldId id="554" r:id="rId8"/>
    <p:sldId id="555" r:id="rId9"/>
    <p:sldId id="512" r:id="rId10"/>
    <p:sldId id="595" r:id="rId11"/>
    <p:sldId id="596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7" r:id="rId21"/>
    <p:sldId id="628" r:id="rId22"/>
    <p:sldId id="629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9" r:id="rId31"/>
    <p:sldId id="640" r:id="rId32"/>
    <p:sldId id="641" r:id="rId33"/>
    <p:sldId id="642" r:id="rId34"/>
    <p:sldId id="610" r:id="rId35"/>
    <p:sldId id="611" r:id="rId36"/>
    <p:sldId id="607" r:id="rId37"/>
    <p:sldId id="608" r:id="rId38"/>
    <p:sldId id="64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>
      <p:cViewPr varScale="1">
        <p:scale>
          <a:sx n="87" d="100"/>
          <a:sy n="87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2017/6/20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>
                <a:ea typeface="宋体" charset="-122"/>
              </a:rPr>
              <a:t>注意：子类不可以具备父类中私有的内容。</a:t>
            </a:r>
          </a:p>
          <a:p>
            <a:pPr eaLnBrk="1" hangingPunct="1"/>
            <a:r>
              <a:rPr lang="zh-CN">
                <a:ea typeface="宋体" charset="-122"/>
              </a:rPr>
              <a:t>父类怎么来的？共性不断向上抽取而来的。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536" y="836712"/>
            <a:ext cx="8208912" cy="2664296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  <a:ea typeface="楷体" pitchFamily="49" charset="-122"/>
              </a:rPr>
              <a:t>面向对象三大特性（</a:t>
            </a:r>
            <a:r>
              <a:rPr lang="en-US" altLang="zh-CN" sz="5400" b="1" dirty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  <a:ea typeface="楷体" pitchFamily="49" charset="-122"/>
              </a:rPr>
              <a:t>Java</a:t>
            </a:r>
            <a:r>
              <a:rPr lang="en-US" altLang="zh-CN" sz="5400" b="1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zh-CN" sz="5400" b="1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040" y="4005064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Steven Zheng</a:t>
            </a:r>
            <a:endParaRPr lang="zh-CN" altLang="en-US" sz="3600" b="1" i="1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20688"/>
            <a:ext cx="2627784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cs typeface="Times New Roman" pitchFamily="18" charset="0"/>
              </a:rPr>
              <a:t>JavaBean</a:t>
            </a:r>
            <a:endParaRPr lang="zh-CN" altLang="en-US" b="1" dirty="0">
              <a:latin typeface="+mn-lt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43528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是一种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语言写成的可重用组件。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所谓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，是指符合如下标准的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类是公共的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有一个无参的公共的构造器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有属性，且有对应的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getter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setter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57150" lvl="1" indent="-342900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用户可以使用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将功能、处理、值、数据库访问和其他任何可以用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代码创建的对象进行打包，并且其他的开发者可以通过内部的</a:t>
            </a:r>
            <a:r>
              <a:rPr lang="en-US" altLang="zh-CN" dirty="0">
                <a:ea typeface="宋体" pitchFamily="2" charset="-122"/>
              </a:rPr>
              <a:t>JSP</a:t>
            </a:r>
            <a:r>
              <a:rPr lang="zh-CN" altLang="en-US" dirty="0">
                <a:ea typeface="宋体" pitchFamily="2" charset="-122"/>
              </a:rPr>
              <a:t>页面、</a:t>
            </a:r>
            <a:r>
              <a:rPr lang="en-US" altLang="zh-CN" dirty="0">
                <a:ea typeface="宋体" pitchFamily="2" charset="-122"/>
              </a:rPr>
              <a:t>Servlet</a:t>
            </a:r>
            <a:r>
              <a:rPr lang="zh-CN" altLang="en-US" dirty="0">
                <a:ea typeface="宋体" pitchFamily="2" charset="-122"/>
              </a:rPr>
              <a:t>、其他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applet</a:t>
            </a:r>
            <a:r>
              <a:rPr lang="zh-CN" altLang="en-US" dirty="0">
                <a:ea typeface="宋体" pitchFamily="2" charset="-122"/>
              </a:rPr>
              <a:t>程序或者应用来使用这些对象。用户可以认为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提供了一种随时随地的复制和粘贴的功能，而不用关心任何改变。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0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20688"/>
            <a:ext cx="3456384" cy="64807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6048672" cy="543793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public class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private String name;  </a:t>
            </a:r>
            <a:r>
              <a:rPr lang="en-US" altLang="zh-CN" sz="2000" dirty="0">
                <a:cs typeface="Times New Roman" pitchFamily="18" charset="0"/>
              </a:rPr>
              <a:t>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属性一般定义为</a:t>
            </a:r>
            <a:r>
              <a:rPr lang="en-US" altLang="zh-CN" sz="2000" dirty="0">
                <a:cs typeface="Times New Roman" pitchFamily="18" charset="0"/>
              </a:rPr>
              <a:t>private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private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public 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(){}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public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getAge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       return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setAge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age){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      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=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public String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getName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      return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itchFamily="18" charset="0"/>
              </a:rPr>
              <a:t>setName</a:t>
            </a: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(String name){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            this.name =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4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面向对象特征之二：继承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38601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73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73970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11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46294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29567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C00000"/>
                </a:solidFill>
              </a:rPr>
              <a:t>为什么要有继承？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/>
              <a:t>多个类中存在相同属性和行为时，将这些内容抽取到单独一个类中，那么多个类无需再定义这些属性和行为，只要继承那个类即可。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/>
              <a:t>此处的多个类称为</a:t>
            </a:r>
            <a:r>
              <a:rPr lang="zh-CN" altLang="en-US" sz="2800" b="1" dirty="0">
                <a:solidFill>
                  <a:srgbClr val="0000FF"/>
                </a:solidFill>
              </a:rPr>
              <a:t>子类</a:t>
            </a:r>
            <a:r>
              <a:rPr lang="zh-CN" altLang="en-US" sz="2800" dirty="0"/>
              <a:t>，单独的这个类称为</a:t>
            </a:r>
            <a:r>
              <a:rPr lang="zh-CN" altLang="en-US" sz="2800" dirty="0">
                <a:solidFill>
                  <a:srgbClr val="0000FF"/>
                </a:solidFill>
              </a:rPr>
              <a:t>父类（基类或超类）</a:t>
            </a:r>
            <a:r>
              <a:rPr lang="zh-CN" altLang="en-US" sz="2800" dirty="0"/>
              <a:t>。可以理解为</a:t>
            </a:r>
            <a:r>
              <a:rPr lang="en-US" altLang="zh-CN" sz="2800" dirty="0"/>
              <a:t>:</a:t>
            </a:r>
            <a:r>
              <a:rPr lang="zh-CN" altLang="en-US" sz="2800" dirty="0"/>
              <a:t>“子类 </a:t>
            </a:r>
            <a:r>
              <a:rPr lang="en-US" altLang="zh-CN" sz="2800" dirty="0"/>
              <a:t>is a </a:t>
            </a:r>
            <a:r>
              <a:rPr lang="zh-CN" altLang="en-US" sz="2800" dirty="0"/>
              <a:t>父类”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类继承语法规则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/>
              <a:t>      class Subclass </a:t>
            </a:r>
            <a:r>
              <a:rPr lang="en-US" altLang="zh-CN" sz="2400" dirty="0">
                <a:solidFill>
                  <a:srgbClr val="FF0000"/>
                </a:solidFill>
              </a:rPr>
              <a:t>extends</a:t>
            </a:r>
            <a:r>
              <a:rPr lang="en-US" altLang="zh-CN" sz="2400" dirty="0"/>
              <a:t> Superclass{</a:t>
            </a: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0303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继承的出现让类与类之间产生了关系，提供了多态的前提。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不要仅为了获取其他类中某个功能而去继承</a:t>
            </a:r>
          </a:p>
        </p:txBody>
      </p:sp>
    </p:spTree>
    <p:extLst>
      <p:ext uri="{BB962C8B-B14F-4D97-AF65-F5344CB8AC3E}">
        <p14:creationId xmlns:p14="http://schemas.microsoft.com/office/powerpoint/2010/main" val="28072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子类不能直接访问父类中私有的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563616"/>
              </p:ext>
            </p:extLst>
          </p:nvPr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05011"/>
              </p:ext>
            </p:extLst>
          </p:nvPr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23938"/>
              </p:ext>
            </p:extLst>
          </p:nvPr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73484"/>
              </p:ext>
            </p:extLst>
          </p:nvPr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8688"/>
              </p:ext>
            </p:extLst>
          </p:nvPr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，不允许多重继承</a:t>
            </a:r>
            <a:endParaRPr lang="en-US" altLang="zh-CN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一个子类只能有一个父类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一个父类可以派生出多个子类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多重继承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多层继承</a:t>
            </a: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64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242" y="714356"/>
            <a:ext cx="8229600" cy="1214446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Rounded MT Bold" panose="020F0704030504030204" pitchFamily="34" charset="0"/>
                <a:ea typeface="微软雅黑" pitchFamily="34" charset="-122"/>
                <a:cs typeface="+mn-cs"/>
              </a:rPr>
              <a:t>小目标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71678"/>
            <a:ext cx="8229600" cy="36147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熟悉</a:t>
            </a:r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Eclipse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使用。</a:t>
            </a: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能用继承设计简单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能用重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写设计简单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</a:t>
            </a:r>
            <a:r>
              <a:rPr lang="zh-CN" altLang="en-US" sz="2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spd="slow" advTm="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764704"/>
            <a:ext cx="5076564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方法的重写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835696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8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3998" y="620688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String 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return 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      </a:t>
            </a:r>
            <a:r>
              <a:rPr lang="en-US" altLang="zh-CN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重写方法</a:t>
            </a: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}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Student 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s1.name="Bob";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s1.age=20;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s1.school="school2";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getInfo()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getInfo()</a:t>
            </a:r>
            <a:r>
              <a:rPr lang="zh-CN" altLang="en-US" sz="160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40634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08635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27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89832"/>
            <a:ext cx="6237337" cy="93896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面向对象特征之三：多态性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640762" cy="44193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多态性，是面向对象中最重要的概念，在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中有两种体现：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方法的重载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(overload)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和重写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(overwrite)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对象的多态性   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可以直接应用在抽象类和接口上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endParaRPr lang="en-US" altLang="zh-CN" sz="1200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引用变量有两个类型：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编译时类型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运行时类型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。编译时类型由声明该变量时使用的类型决定，运行时类型由实际赋给该变量的对象决定。</a:t>
            </a:r>
            <a:endParaRPr lang="en-US" altLang="zh-CN" sz="2600" dirty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若编译时类型和运行时类型不一致，就出现多态（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Polymorphism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6374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548680"/>
            <a:ext cx="2327921" cy="85210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518" y="1385902"/>
            <a:ext cx="8640762" cy="504349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对象的多态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的对象可以替代</a:t>
            </a:r>
            <a:r>
              <a:rPr lang="zh-CN" altLang="en-US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的对象使用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一个变量只能有一种确定的数据类型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一个引用类型变量可能指向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引用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多种不同类型的对象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p = new Student();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Object o = new Person();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o = new Student(); 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//Object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类型的变量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，指向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类型的对象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子类可看做是特殊的父类，所以父类类型的引用可以指向子类的对象：向上转型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upcasting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413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79542"/>
            <a:ext cx="2376760" cy="84129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</a:t>
            </a:r>
            <a:r>
              <a:rPr lang="en-US" altLang="zh-CN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620838"/>
            <a:ext cx="9144000" cy="399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一个引用类型变量如果声明为父类的类型，但实际引用的是子类对象，那么该变量就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不能</a:t>
            </a: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再访问子类中添加的属性和方法</a:t>
            </a: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 m = new Student();</a:t>
            </a: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m.school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 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合法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endParaRPr lang="zh-CN" altLang="en-US" sz="22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 </a:t>
            </a:r>
            <a:endParaRPr lang="en-US" altLang="zh-CN" sz="2200" b="1" dirty="0">
              <a:solidFill>
                <a:schemeClr val="accent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30000"/>
              </a:spcBef>
            </a:pP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e.school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“</a:t>
            </a:r>
            <a:r>
              <a:rPr lang="en-US" altLang="zh-CN" sz="22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pku</a:t>
            </a:r>
            <a:r>
              <a:rPr lang="en-US" altLang="zh-CN" sz="22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”;	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,Person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类没有</a:t>
            </a:r>
            <a:r>
              <a:rPr lang="en-US" altLang="zh-CN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成员变量</a:t>
            </a:r>
          </a:p>
          <a:p>
            <a:pPr marL="457200" indent="-457200">
              <a:spcBef>
                <a:spcPct val="30000"/>
              </a:spcBef>
            </a:pP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    属性是在编译时确定的，编译时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类型，没有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2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成员变量，因而编译错误。</a:t>
            </a:r>
          </a:p>
        </p:txBody>
      </p:sp>
    </p:spTree>
    <p:extLst>
      <p:ext uri="{BB962C8B-B14F-4D97-AF65-F5344CB8AC3E}">
        <p14:creationId xmlns:p14="http://schemas.microsoft.com/office/powerpoint/2010/main" val="155829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2741" y="692696"/>
            <a:ext cx="8072494" cy="91386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3200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(Virtual Method Invocation)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536" y="1773238"/>
            <a:ext cx="8352928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正常的方法调用</a:t>
            </a:r>
          </a:p>
          <a:p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Person();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	Student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虚拟方法调用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多态情况下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3200" b="1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Person e = new Student();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0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  编译时类型和运行时类型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编译时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类型，而方法的调用是在运行时确定的，所以调用的是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方法。</a:t>
            </a:r>
            <a:r>
              <a:rPr lang="en-US" altLang="zh-CN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6101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3347864" y="800509"/>
            <a:ext cx="2395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多态小结</a:t>
            </a:r>
          </a:p>
        </p:txBody>
      </p:sp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429964" y="1412776"/>
            <a:ext cx="846251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前提：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需要存在继承或者实现关系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要有覆盖操作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sz="2800" dirty="0"/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成员方法：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编译时</a:t>
            </a:r>
            <a:r>
              <a:rPr lang="zh-CN" altLang="en-US" sz="2800" dirty="0"/>
              <a:t>：要查看</a:t>
            </a:r>
            <a:r>
              <a:rPr lang="zh-CN" altLang="en-US" sz="2800" dirty="0">
                <a:solidFill>
                  <a:srgbClr val="C00000"/>
                </a:solidFill>
              </a:rPr>
              <a:t>引用变量所属的类</a:t>
            </a:r>
            <a:r>
              <a:rPr lang="zh-CN" altLang="en-US" sz="2800" dirty="0"/>
              <a:t>中是否有所调用的方法。</a:t>
            </a: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运行时</a:t>
            </a:r>
            <a:r>
              <a:rPr lang="zh-CN" altLang="en-US" sz="2800" dirty="0"/>
              <a:t>：调用实际</a:t>
            </a:r>
            <a:r>
              <a:rPr lang="zh-CN" altLang="en-US" sz="2800" dirty="0">
                <a:solidFill>
                  <a:srgbClr val="C00000"/>
                </a:solidFill>
              </a:rPr>
              <a:t>对象所属的类</a:t>
            </a:r>
            <a:r>
              <a:rPr lang="zh-CN" altLang="en-US" sz="2800" dirty="0"/>
              <a:t>中的重写方法。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</a:rPr>
              <a:t>成员变量：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1085850" lvl="1" indent="-342900" eaLnBrk="1" hangingPunct="1">
              <a:buFont typeface="Wingdings" pitchFamily="2" charset="2"/>
              <a:buChar char="Ø"/>
            </a:pPr>
            <a:r>
              <a:rPr lang="zh-CN" altLang="en-US" sz="2800" dirty="0"/>
              <a:t>不具备多态性，只看引用变量所属的类。</a:t>
            </a:r>
          </a:p>
        </p:txBody>
      </p:sp>
    </p:spTree>
    <p:extLst>
      <p:ext uri="{BB962C8B-B14F-4D97-AF65-F5344CB8AC3E}">
        <p14:creationId xmlns:p14="http://schemas.microsoft.com/office/powerpoint/2010/main" val="2854136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780483"/>
            <a:ext cx="3699889" cy="7681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多态性应用举例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42928" y="1575760"/>
            <a:ext cx="8229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方法声明的形参类型为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父类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类型，可以使用</a:t>
            </a:r>
            <a:r>
              <a:rPr lang="zh-CN" altLang="en-US" sz="24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作为实参调用该方法</a:t>
            </a:r>
          </a:p>
          <a:p>
            <a:pPr marL="1371600" lvl="2" indent="-457200">
              <a:spcBef>
                <a:spcPct val="40000"/>
              </a:spcBef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void method(Person e) 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//……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e.getInfo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public static  void main(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(m);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子类的对象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传送给父类类型的参数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e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marL="1371600" lvl="2" indent="-457200"/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2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7"/>
            <a:ext cx="3960440" cy="79218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err="1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操作符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43709" y="1234433"/>
            <a:ext cx="8784531" cy="528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 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：检验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是否为类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的对象，返回值为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boolean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型。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要求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所属的类与类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必须是子类和父类的关系，否则编译错误。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属于类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的子类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x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值也为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true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extends Object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Graduate extends Person {…}</a:t>
            </a: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-------------------------------------------------------------------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method1(Person e) {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Student) 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 (e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Graduate)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处理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Graduate</a:t>
            </a:r>
            <a:r>
              <a:rPr lang="zh-CN" altLang="en-US" sz="2000" b="1" dirty="0">
                <a:solidFill>
                  <a:schemeClr val="accent1"/>
                </a:solidFill>
                <a:ea typeface="宋体" pitchFamily="2" charset="-122"/>
                <a:cs typeface="Times New Roman" pitchFamily="18" charset="0"/>
              </a:rPr>
              <a:t>类及其子类对象</a:t>
            </a:r>
          </a:p>
          <a:p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1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032448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学习内容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2132856"/>
            <a:ext cx="7776864" cy="31683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面向对象特征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封装和隐藏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(Encapsulation)</a:t>
            </a:r>
            <a:endParaRPr lang="en-US" altLang="zh-CN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继 承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(Inheritance)</a:t>
            </a:r>
            <a:endParaRPr lang="en-US" altLang="zh-CN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多 态 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(Polymorphism)</a:t>
            </a:r>
          </a:p>
          <a:p>
            <a:pPr lvl="1" algn="l"/>
            <a:endParaRPr lang="en-US" altLang="zh-CN" sz="26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0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548680"/>
            <a:ext cx="5144616" cy="98106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 </a:t>
            </a:r>
            <a:r>
              <a:rPr lang="en-US" altLang="zh-CN" b="1" dirty="0">
                <a:solidFill>
                  <a:srgbClr val="BD6FBF"/>
                </a:solidFill>
                <a:latin typeface="+mn-lt"/>
                <a:ea typeface="宋体" pitchFamily="2" charset="-122"/>
                <a:cs typeface="Times New Roman" pitchFamily="18" charset="0"/>
              </a:rPr>
              <a:t>(Casting 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8768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基本数据类型的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Casting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：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自动类型转</a:t>
            </a:r>
            <a:r>
              <a:rPr lang="zh-CN" altLang="en-US" sz="2000" b="1">
                <a:ea typeface="宋体" pitchFamily="2" charset="-122"/>
                <a:cs typeface="Times New Roman" pitchFamily="18" charset="0"/>
              </a:rPr>
              <a:t>换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：存储范围小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的数据类型可以自动转换成大的数据类型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long g=20;           double d=12.0f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强制类型转换：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可以把大的数据类型强制转换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(casting)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成小的数据类型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            如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float f=(float)12.0;  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a=(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)1200L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对象的强制类型转换称为造型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从子类到父类的类型转换可以自动进行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从父类到子类的类型转换必须通过造型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强制类型转换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实现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无继承关系的引用类型间的转换是非法的</a:t>
            </a: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在造型前可以使用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instanceof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操作符测试一个对象的类型</a:t>
            </a:r>
          </a:p>
        </p:txBody>
      </p:sp>
    </p:spTree>
    <p:extLst>
      <p:ext uri="{BB962C8B-B14F-4D97-AF65-F5344CB8AC3E}">
        <p14:creationId xmlns:p14="http://schemas.microsoft.com/office/powerpoint/2010/main" val="4242991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91273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6" y="1268760"/>
            <a:ext cx="8820472" cy="5184576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ConversionTest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double d = 13.4;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long l = (long)d;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(l);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 = 5;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//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 = 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)in;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"Hello";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Object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Integer(5);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所以下面代码运行时引发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ClassCastException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异常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(String)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objPri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75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4678" y="500042"/>
            <a:ext cx="43735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对象类型转换举例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784"/>
            <a:ext cx="91440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public void method(Person e) {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设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类中没有</a:t>
            </a:r>
            <a:r>
              <a:rPr lang="en-US" altLang="zh-CN" sz="20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getschool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						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e.getschool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编译时错误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 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if(e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instanceof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Student){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  Student me = (Student)e;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强制转换为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System.out.pritnln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me.getschool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}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public static  void main(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Stirng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Test t = new Test();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Student m = new Student();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t.method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(m);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0976" y="3244334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aligned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0143" y="1844824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较高级的基本数据类型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630143" y="4797152"/>
            <a:ext cx="237626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较低级的基本数据类型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720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自动类型转化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115616" y="2852936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49" y="3370012"/>
            <a:ext cx="181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强制类型转化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139952" y="620688"/>
            <a:ext cx="0" cy="623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20072" y="1700808"/>
            <a:ext cx="3096344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父类（如：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Person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5220072" y="4941168"/>
            <a:ext cx="3168352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子类（如：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zh-CN" altLang="en-US" dirty="0">
                <a:solidFill>
                  <a:schemeClr val="tx1"/>
                </a:solidFill>
                <a:ea typeface="宋体" pitchFamily="2" charset="-122"/>
              </a:rPr>
              <a:t>）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596336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92280" y="354165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向上转型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940152" y="285293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4088" y="3513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向下转型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2396" y="398271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 err="1">
                <a:ea typeface="宋体" pitchFamily="2" charset="-122"/>
              </a:rPr>
              <a:t>instanceof</a:t>
            </a:r>
            <a:r>
              <a:rPr lang="zh-CN" altLang="en-US" dirty="0">
                <a:ea typeface="宋体" pitchFamily="2" charset="-122"/>
              </a:rPr>
              <a:t>进行判断</a:t>
            </a:r>
          </a:p>
        </p:txBody>
      </p:sp>
    </p:spTree>
    <p:extLst>
      <p:ext uri="{BB962C8B-B14F-4D97-AF65-F5344CB8AC3E}">
        <p14:creationId xmlns:p14="http://schemas.microsoft.com/office/powerpoint/2010/main" val="119868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764704"/>
            <a:ext cx="6714810" cy="72008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补充内容：方法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的重载</a:t>
            </a:r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(overload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0364"/>
              </p:ext>
            </p:extLst>
          </p:nvPr>
        </p:nvGraphicFramePr>
        <p:xfrm>
          <a:off x="395536" y="1556792"/>
          <a:ext cx="8568952" cy="49682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56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重载的概念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在同一个类中，允许存在一个以上的同名方法，只要它们的参数个数或者参数类型不同即可。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重载的特点：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与返回值类型无关，只看参数列表</a:t>
                      </a: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且参数列表必须不同。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参数个数或参数类型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。调用时，</a:t>
                      </a:r>
                      <a:r>
                        <a:rPr lang="zh-CN" altLang="en-US" sz="2200" dirty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根据方法参数列表的不同来区别。</a:t>
                      </a:r>
                      <a:endParaRPr lang="zh-CN" altLang="en-US" sz="2200" b="0" dirty="0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重载示例：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返回三个整数的和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y,int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z){return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x+y+z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返回两个小数的和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 add(double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x,double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流程图: 摘录 4"/>
          <p:cNvSpPr/>
          <p:nvPr/>
        </p:nvSpPr>
        <p:spPr>
          <a:xfrm>
            <a:off x="1039180" y="980728"/>
            <a:ext cx="360040" cy="288032"/>
          </a:xfrm>
          <a:prstGeom prst="flowChartExtra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1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72253" y="1484784"/>
            <a:ext cx="8821644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PrintStream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2"/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print(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i) {……}</a:t>
            </a:r>
          </a:p>
          <a:p>
            <a:pPr lvl="2"/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print(float f) {……}</a:t>
            </a:r>
          </a:p>
          <a:p>
            <a:pPr lvl="2"/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private static void print(String s) {……}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400" b="1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){	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	print(3)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	print(1.2f)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		print(“hello!”)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400" b="1" dirty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915816" y="764704"/>
            <a:ext cx="3960440" cy="720080"/>
          </a:xfrm>
          <a:noFill/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函数的重载 </a:t>
            </a:r>
          </a:p>
        </p:txBody>
      </p:sp>
    </p:spTree>
    <p:extLst>
      <p:ext uri="{BB962C8B-B14F-4D97-AF65-F5344CB8AC3E}">
        <p14:creationId xmlns:p14="http://schemas.microsoft.com/office/powerpoint/2010/main" val="59970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476672"/>
            <a:ext cx="4500024" cy="9121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器</a:t>
            </a:r>
            <a:r>
              <a:rPr lang="zh-CN" altLang="en-US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重载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139163"/>
            <a:ext cx="8568952" cy="562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构造器一般用来创建对象的同时初始化对象。如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class Person{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String name;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age;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	public Person(String n 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a){  name=n; age=a;}</a:t>
            </a:r>
          </a:p>
          <a:p>
            <a:pPr marL="457200" indent="-457200">
              <a:lnSpc>
                <a:spcPts val="2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}</a:t>
            </a:r>
          </a:p>
          <a:p>
            <a:pPr marL="457200" indent="-457200">
              <a:lnSpc>
                <a:spcPts val="24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构造器重载使得对象的创建更加灵活，方便创建各种不同的对象。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构造器重载举例：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public class Person{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age, Date d) {this(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name,age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);…}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age) 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Person(String name, Date d) 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   public Person(){…}</a:t>
            </a:r>
          </a:p>
          <a:p>
            <a:pPr marL="914400" lvl="1" indent="-457200"/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Arial Unicode MS" pitchFamily="34" charset="-122"/>
              </a:rPr>
              <a:t>}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构造器重载，参数列表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Arial Unicode MS" pitchFamily="34" charset="-122"/>
              </a:rPr>
              <a:t>必须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不同</a:t>
            </a:r>
          </a:p>
        </p:txBody>
      </p:sp>
    </p:spTree>
    <p:extLst>
      <p:ext uri="{BB962C8B-B14F-4D97-AF65-F5344CB8AC3E}">
        <p14:creationId xmlns:p14="http://schemas.microsoft.com/office/powerpoint/2010/main" val="4259523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320480" cy="7920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重载举例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9552" y="1268760"/>
            <a:ext cx="79914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private Date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public Person(String name,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name, </a:t>
            </a:r>
            <a:r>
              <a:rPr lang="en-US" altLang="zh-CN" sz="2000" b="1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this(name, age, null);    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//this.name=name;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=age;</a:t>
            </a: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=null;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	this(name, 30, d);	   	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	//this.name=name;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=30;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=d;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this(name, 30);	  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//this.name=name;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=30;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33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71570"/>
          </a:xfrm>
        </p:spPr>
        <p:txBody>
          <a:bodyPr/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928802"/>
            <a:ext cx="8286808" cy="240030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Application Programming Interface,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应用程序编程接口）是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提供的基本编程接口。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语言提供了大量的基础类，因此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Oracle 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也为这些基础类提供了相应的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文档，用于告诉开发者如何使用这些类，以及这些类里包含的方法。</a:t>
            </a:r>
          </a:p>
        </p:txBody>
      </p:sp>
    </p:spTree>
    <p:extLst>
      <p:ext uri="{BB962C8B-B14F-4D97-AF65-F5344CB8AC3E}">
        <p14:creationId xmlns:p14="http://schemas.microsoft.com/office/powerpoint/2010/main" val="380812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731577" cy="762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面向对象特征之一：封装和隐藏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00175"/>
            <a:ext cx="8382000" cy="5241194"/>
          </a:xfrm>
        </p:spPr>
        <p:txBody>
          <a:bodyPr>
            <a:normAutofit fontScale="92500" lnSpcReduction="10000"/>
          </a:bodyPr>
          <a:lstStyle/>
          <a:p>
            <a:pPr marL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使用者对类内部定义的属性</a:t>
            </a:r>
            <a:r>
              <a:rPr lang="en-US" altLang="zh-CN" sz="2200" b="1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对象的成员变量</a:t>
            </a:r>
            <a:r>
              <a:rPr lang="en-US" altLang="zh-CN" sz="2200" b="1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>
                <a:ea typeface="宋体" pitchFamily="2" charset="-122"/>
                <a:cs typeface="Times New Roman" pitchFamily="18" charset="0"/>
              </a:rPr>
              <a:t>的直接操作会导致数据的错误、混乱或安全性问题。</a:t>
            </a:r>
            <a:endParaRPr lang="en-US" altLang="zh-CN" sz="2200" b="1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 eat(){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(“Eating.”);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move(){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(“Moving.”);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Animal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xb.eat();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xb.move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  }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5580112" y="4629806"/>
            <a:ext cx="320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 = -1000;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580112" y="2513204"/>
            <a:ext cx="31242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应该将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属性保护起来，防止乱用。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保护的方式：信息隐藏</a:t>
            </a:r>
          </a:p>
        </p:txBody>
      </p:sp>
    </p:spTree>
    <p:extLst>
      <p:ext uri="{BB962C8B-B14F-4D97-AF65-F5344CB8AC3E}">
        <p14:creationId xmlns:p14="http://schemas.microsoft.com/office/powerpoint/2010/main" val="15282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 autoUpdateAnimBg="0"/>
      <p:bldP spid="46592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542420" cy="36718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中通过将数据声明为私有的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，再提供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公共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的（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）方法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getXxx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setXxx</a:t>
            </a: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实现对该属性的操作，以实现下述目的：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隐藏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一个类中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不需要对外提供的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实现细节；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使用者只能通过事先定制好的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方法来访问数据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，可以方便地加入控制逻辑，限制对属性的不合理操作；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便于修改，增强代码的可维护性；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11760" y="764704"/>
            <a:ext cx="4940038" cy="73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940038" cy="7360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052736"/>
            <a:ext cx="8784976" cy="596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legs;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将属性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定义为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，只能被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Animal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类内部访问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i){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在这里定义方法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eat()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move()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if (i != 0 &amp;&amp; i != 2 &amp;&amp; i != 4){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("Wrong number of legs!");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return;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legs=i;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legs;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Animal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(4);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(-1000);     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		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=-1000;	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非法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  }</a:t>
            </a:r>
          </a:p>
        </p:txBody>
      </p:sp>
    </p:spTree>
    <p:extLst>
      <p:ext uri="{BB962C8B-B14F-4D97-AF65-F5344CB8AC3E}">
        <p14:creationId xmlns:p14="http://schemas.microsoft.com/office/powerpoint/2010/main" val="3149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682625" y="5013325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Calibri" pitchFamily="34" charset="0"/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定义前，用来限定对象对该类成员的访问权限。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771800" y="767040"/>
            <a:ext cx="453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/>
              <a:t>四种访问权限修饰符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51850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80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缺省</a:t>
                      </a: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82625" y="508635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/>
              <a:t>对于</a:t>
            </a:r>
            <a:r>
              <a:rPr lang="en-US" altLang="zh-CN" sz="2400" dirty="0"/>
              <a:t>class</a:t>
            </a:r>
            <a:r>
              <a:rPr lang="zh-CN" altLang="en-US" sz="2400" dirty="0"/>
              <a:t>的权限修饰只可以用</a:t>
            </a:r>
            <a:r>
              <a:rPr lang="en-US" altLang="zh-CN" sz="2400" dirty="0"/>
              <a:t>public</a:t>
            </a:r>
            <a:r>
              <a:rPr lang="zh-CN" altLang="en-US" sz="2400" dirty="0"/>
              <a:t>和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sz="24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/>
              <a:t>public</a:t>
            </a:r>
            <a:r>
              <a:rPr lang="zh-CN" altLang="en-US" sz="2100" dirty="0"/>
              <a:t>类可以在任意地方被访问。</a:t>
            </a:r>
            <a:endParaRPr lang="en-US" sz="2100" dirty="0"/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/>
              <a:t>default</a:t>
            </a:r>
            <a:r>
              <a:rPr lang="zh-CN" altLang="en-US" sz="2100" dirty="0"/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val="154889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2060848"/>
            <a:ext cx="7128792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2924944"/>
            <a:ext cx="5688632" cy="3096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67744" y="3789040"/>
            <a:ext cx="4032448" cy="201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48746" y="4437112"/>
            <a:ext cx="2808312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479715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private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7890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210" y="3068960"/>
            <a:ext cx="178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protected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4981" y="227687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public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39037" y="908720"/>
            <a:ext cx="772923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851920" y="919452"/>
            <a:ext cx="1394574" cy="20054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2902" y="1071852"/>
            <a:ext cx="1901704" cy="2717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76056" y="1333462"/>
            <a:ext cx="2174988" cy="31036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0032" y="5486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相应的调用者</a:t>
            </a:r>
          </a:p>
        </p:txBody>
      </p:sp>
    </p:spTree>
    <p:extLst>
      <p:ext uri="{BB962C8B-B14F-4D97-AF65-F5344CB8AC3E}">
        <p14:creationId xmlns:p14="http://schemas.microsoft.com/office/powerpoint/2010/main" val="102750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36667"/>
            <a:ext cx="8713663" cy="28082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创建程序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在其中定义两个类：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TestPerson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类。定义如下：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设置人的合法年龄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(0~130)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返回人的年龄。在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类中实例化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类的对象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，调用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方法，体会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的封装性。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620688"/>
            <a:ext cx="2688360" cy="71984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练习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0175"/>
              </p:ext>
            </p:extLst>
          </p:nvPr>
        </p:nvGraphicFramePr>
        <p:xfrm>
          <a:off x="2915816" y="4005064"/>
          <a:ext cx="2667000" cy="2039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setAge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getAge</a:t>
                      </a:r>
                      <a:r>
                        <a:rPr kumimoji="1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(): </a:t>
                      </a:r>
                      <a:r>
                        <a:rPr kumimoji="1" lang="en-US" altLang="zh-CN" sz="24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69542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8573</TotalTime>
  <Words>2921</Words>
  <Application>Microsoft Office PowerPoint</Application>
  <PresentationFormat>On-screen Show (4:3)</PresentationFormat>
  <Paragraphs>462</Paragraphs>
  <Slides>38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 Unicode MS</vt:lpstr>
      <vt:lpstr>DengXian</vt:lpstr>
      <vt:lpstr>楷体_GB2312</vt:lpstr>
      <vt:lpstr>微软雅黑</vt:lpstr>
      <vt:lpstr>宋体</vt:lpstr>
      <vt:lpstr>楷体</vt:lpstr>
      <vt:lpstr>Arial</vt:lpstr>
      <vt:lpstr>Arial Rounded MT Bold</vt:lpstr>
      <vt:lpstr>Calibri</vt:lpstr>
      <vt:lpstr>Times New Roman</vt:lpstr>
      <vt:lpstr>Vladimir Script</vt:lpstr>
      <vt:lpstr>Wingdings</vt:lpstr>
      <vt:lpstr>PPT模板</vt:lpstr>
      <vt:lpstr>面向对象三大特性（Java)</vt:lpstr>
      <vt:lpstr>小目标</vt:lpstr>
      <vt:lpstr>学习内容</vt:lpstr>
      <vt:lpstr>面向对象特征之一：封装和隐藏</vt:lpstr>
      <vt:lpstr>PowerPoint Presentation</vt:lpstr>
      <vt:lpstr>信息的封装和隐藏 </vt:lpstr>
      <vt:lpstr>PowerPoint Presentation</vt:lpstr>
      <vt:lpstr>PowerPoint Presentation</vt:lpstr>
      <vt:lpstr>练习</vt:lpstr>
      <vt:lpstr>JavaBean</vt:lpstr>
      <vt:lpstr>JavaBean示例</vt:lpstr>
      <vt:lpstr>面向对象特征之二：继承</vt:lpstr>
      <vt:lpstr>继  承(1) </vt:lpstr>
      <vt:lpstr>继  承(2) </vt:lpstr>
      <vt:lpstr>PowerPoint Presentation</vt:lpstr>
      <vt:lpstr>继  承(4) </vt:lpstr>
      <vt:lpstr>类的继承 (5)</vt:lpstr>
      <vt:lpstr>单继承举例</vt:lpstr>
      <vt:lpstr>类的继承 (6)</vt:lpstr>
      <vt:lpstr>方法的重写(override)</vt:lpstr>
      <vt:lpstr>重写方法举例(1)</vt:lpstr>
      <vt:lpstr>重写方法举例(2)</vt:lpstr>
      <vt:lpstr>面向对象特征之三：多态性</vt:lpstr>
      <vt:lpstr>多态性(1)</vt:lpstr>
      <vt:lpstr>多态性(2)</vt:lpstr>
      <vt:lpstr>虚拟方法调用(Virtual Method Invocation)</vt:lpstr>
      <vt:lpstr>PowerPoint Presentation</vt:lpstr>
      <vt:lpstr>多态性应用举例</vt:lpstr>
      <vt:lpstr>instanceof 操作符</vt:lpstr>
      <vt:lpstr>对象类型转换 (Casting )</vt:lpstr>
      <vt:lpstr>对象类型转换举例</vt:lpstr>
      <vt:lpstr>对象类型转换举例</vt:lpstr>
      <vt:lpstr>PowerPoint Presentation</vt:lpstr>
      <vt:lpstr>补充内容：方法的重载(overload)</vt:lpstr>
      <vt:lpstr>函数的重载 </vt:lpstr>
      <vt:lpstr>构造器重载</vt:lpstr>
      <vt:lpstr>构造器重载举例</vt:lpstr>
      <vt:lpstr>Java 的API文档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Zheng, Shaoge</cp:lastModifiedBy>
  <cp:revision>988</cp:revision>
  <dcterms:created xsi:type="dcterms:W3CDTF">2012-08-05T14:09:30Z</dcterms:created>
  <dcterms:modified xsi:type="dcterms:W3CDTF">2017-06-20T10:34:07Z</dcterms:modified>
</cp:coreProperties>
</file>