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93" r:id="rId2"/>
    <p:sldId id="308" r:id="rId3"/>
    <p:sldId id="294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56" r:id="rId16"/>
    <p:sldId id="290" r:id="rId17"/>
    <p:sldId id="289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91" r:id="rId28"/>
    <p:sldId id="270" r:id="rId29"/>
    <p:sldId id="271" r:id="rId30"/>
    <p:sldId id="272" r:id="rId31"/>
    <p:sldId id="273" r:id="rId32"/>
    <p:sldId id="274" r:id="rId33"/>
    <p:sldId id="275" r:id="rId34"/>
    <p:sldId id="277" r:id="rId35"/>
    <p:sldId id="278" r:id="rId36"/>
    <p:sldId id="279" r:id="rId37"/>
    <p:sldId id="292" r:id="rId38"/>
    <p:sldId id="281" r:id="rId39"/>
    <p:sldId id="282" r:id="rId40"/>
    <p:sldId id="284" r:id="rId41"/>
    <p:sldId id="285" r:id="rId42"/>
    <p:sldId id="286" r:id="rId43"/>
    <p:sldId id="287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Wingdings" panose="05000000000000000000" pitchFamily="2" charset="2"/>
                <a:ea typeface="微软雅黑" pitchFamily="34" charset="-122"/>
                <a:cs typeface="Arial" panose="020B0604020202020204" pitchFamily="34" charset="0"/>
              </a:rPr>
              <a:t>常用</a:t>
            </a:r>
            <a:r>
              <a:rPr lang="zh-CN" altLang="en-US" sz="6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Wingdings" panose="05000000000000000000" pitchFamily="2" charset="2"/>
                <a:ea typeface="微软雅黑" pitchFamily="34" charset="-122"/>
                <a:cs typeface="Arial" panose="020B0604020202020204" pitchFamily="34" charset="0"/>
              </a:rPr>
              <a:t>类</a:t>
            </a:r>
            <a:r>
              <a:rPr lang="zh-CN" altLang="en-US" sz="6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Wingdings" panose="05000000000000000000" pitchFamily="2" charset="2"/>
                <a:ea typeface="微软雅黑" pitchFamily="34" charset="-122"/>
                <a:cs typeface="Arial" panose="020B0604020202020204" pitchFamily="34" charset="0"/>
              </a:rPr>
              <a:t>和</a:t>
            </a:r>
            <a:r>
              <a:rPr lang="zh-CN" alt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Wingdings" panose="05000000000000000000" pitchFamily="2" charset="2"/>
                <a:ea typeface="微软雅黑" pitchFamily="34" charset="-122"/>
                <a:cs typeface="Arial" panose="020B0604020202020204" pitchFamily="34" charset="0"/>
              </a:rPr>
              <a:t>异常处理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004048" y="4221088"/>
            <a:ext cx="3263918" cy="1285884"/>
          </a:xfrm>
        </p:spPr>
        <p:txBody>
          <a:bodyPr>
            <a:noAutofit/>
          </a:bodyPr>
          <a:lstStyle/>
          <a:p>
            <a:pPr algn="l"/>
            <a:r>
              <a:rPr lang="en-US" altLang="zh-CN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Steven Zheng</a:t>
            </a:r>
          </a:p>
        </p:txBody>
      </p:sp>
    </p:spTree>
    <p:extLst>
      <p:ext uri="{BB962C8B-B14F-4D97-AF65-F5344CB8AC3E}">
        <p14:creationId xmlns:p14="http://schemas.microsoft.com/office/powerpoint/2010/main" val="30714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2880" y="699536"/>
            <a:ext cx="8229600" cy="1073280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StringBuffer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类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99381"/>
            <a:ext cx="8424936" cy="4525963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 String s = new String("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我喜欢学习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"); </a:t>
            </a:r>
          </a:p>
          <a:p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800" dirty="0" err="1"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 buffer = new    </a:t>
            </a:r>
            <a:r>
              <a:rPr kumimoji="1" lang="en-US" altLang="zh-CN" sz="2800" dirty="0" err="1"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(“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我喜欢学习”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); </a:t>
            </a:r>
          </a:p>
          <a:p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800" dirty="0" err="1">
                <a:latin typeface="微软雅黑" pitchFamily="34" charset="-122"/>
                <a:ea typeface="微软雅黑" pitchFamily="34" charset="-122"/>
              </a:rPr>
              <a:t>buffer.append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数学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"); </a:t>
            </a: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0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25" y="4221088"/>
            <a:ext cx="4211638" cy="1804987"/>
          </a:xfrm>
          <a:prstGeom prst="rect">
            <a:avLst/>
          </a:prstGeom>
          <a:noFill/>
        </p:spPr>
      </p:pic>
      <p:pic>
        <p:nvPicPr>
          <p:cNvPr id="130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5976" y="4344888"/>
            <a:ext cx="464820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905299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8229600" cy="1008112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StringBuffer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对象的创建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04" y="1841685"/>
            <a:ext cx="8229600" cy="2811451"/>
          </a:xfrm>
        </p:spPr>
        <p:txBody>
          <a:bodyPr/>
          <a:lstStyle/>
          <a:p>
            <a:r>
              <a:rPr kumimoji="1" lang="en-US" altLang="zh-CN" dirty="0" err="1"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类有三个构造方法：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．</a:t>
            </a:r>
            <a:r>
              <a:rPr kumimoji="1" lang="en-US" altLang="zh-CN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．</a:t>
            </a:r>
            <a:r>
              <a:rPr kumimoji="1" lang="en-US" altLang="zh-CN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size)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．</a:t>
            </a:r>
            <a:r>
              <a:rPr kumimoji="1" lang="en-US" altLang="zh-CN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s)    </a:t>
            </a:r>
          </a:p>
        </p:txBody>
      </p:sp>
    </p:spTree>
    <p:extLst>
      <p:ext uri="{BB962C8B-B14F-4D97-AF65-F5344CB8AC3E}">
        <p14:creationId xmlns:p14="http://schemas.microsoft.com/office/powerpoint/2010/main" val="4259099689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9536"/>
            <a:ext cx="8229600" cy="1001272"/>
          </a:xfrm>
        </p:spPr>
        <p:txBody>
          <a:bodyPr/>
          <a:lstStyle/>
          <a:p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StringBuffer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类的常用方法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90709"/>
            <a:ext cx="8496944" cy="444660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append(String s)  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append(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n) 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append(Object o)  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append(char n)</a:t>
            </a:r>
            <a:endParaRPr kumimoji="1"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append(long n),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append(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n),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append(float n),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append(double n),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chat 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charAt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n 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setCharAt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n ,char 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insert(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index, String 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 :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reverse() </a:t>
            </a:r>
            <a:endParaRPr kumimoji="1"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delete(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startIndex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endIndex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endParaRPr kumimoji="1"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replace( 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startIndex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,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endIndex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, String </a:t>
            </a:r>
            <a:r>
              <a:rPr kumimoji="1" lang="en-US" altLang="zh-CN" sz="22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472250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80920" cy="48531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StringBuilder</a:t>
            </a:r>
            <a:r>
              <a:rPr 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和 </a:t>
            </a:r>
            <a:r>
              <a:rPr lang="en-US" sz="2400" dirty="0" err="1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StringBu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ffer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非常类似，均代表可变的字符序列，而且方法也一样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：不可变字符序列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StringBuilder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：可变字符序列、效率高、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线程不安全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StringBuffer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：可变字符序列、效率低、线程安全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使用陷阱：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string s="a";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创建了一个字符串</a:t>
            </a:r>
            <a:br>
              <a:rPr 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</a:br>
            <a:r>
              <a:rPr 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 s=s+"b";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实际上原来的</a:t>
            </a:r>
            <a:r>
              <a:rPr 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"a"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字符串对象已经丢弃了，现在又产生了一个字符串</a:t>
            </a:r>
            <a:r>
              <a:rPr 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s+"b"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（也就是</a:t>
            </a:r>
            <a:r>
              <a:rPr 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"</a:t>
            </a:r>
            <a:r>
              <a:rPr lang="en-US" sz="2000" dirty="0" err="1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ab</a:t>
            </a:r>
            <a:r>
              <a:rPr 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")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。如果多次执行这些改变串内容的操作，会导致大量副本字符串对象存留在内存中，降低效率。如果这样的操作放到循环中，会极大影响程序的性能。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699536"/>
            <a:ext cx="8229600" cy="1001272"/>
          </a:xfrm>
        </p:spPr>
        <p:txBody>
          <a:bodyPr/>
          <a:lstStyle/>
          <a:p>
            <a:r>
              <a:rPr lang="en-US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StringBuffer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VS </a:t>
            </a:r>
            <a:r>
              <a:rPr lang="en-US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StringBuilder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83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2880" y="699536"/>
            <a:ext cx="8229600" cy="857256"/>
          </a:xfrm>
        </p:spPr>
        <p:txBody>
          <a:bodyPr/>
          <a:lstStyle/>
          <a:p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 &amp; </a:t>
            </a:r>
            <a:r>
              <a:rPr lang="en-US" altLang="zh-CN" sz="36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DateFormat</a:t>
            </a:r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72208"/>
            <a:ext cx="8496944" cy="3412976"/>
          </a:xfrm>
        </p:spPr>
        <p:txBody>
          <a:bodyPr/>
          <a:lstStyle/>
          <a:p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类在</a:t>
            </a:r>
            <a:r>
              <a:rPr kumimoji="1" lang="en-US" altLang="zh-CN" sz="2400" dirty="0" err="1">
                <a:latin typeface="微软雅黑" pitchFamily="34" charset="-122"/>
                <a:ea typeface="微软雅黑" pitchFamily="34" charset="-122"/>
              </a:rPr>
              <a:t>java.util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包中。使用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类的无参数构造方法创建的对象可以获取本地当前时间。</a:t>
            </a:r>
          </a:p>
          <a:p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SimpleDateFormat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来实现日期的格式化。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SimpleDateFormat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pattern);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该构造方法可以用 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kumimoji="1"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pattern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指定的格式创建一个对象，该对象调用：</a:t>
            </a:r>
            <a:endParaRPr kumimoji="1" lang="zh-CN" altLang="en-US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String format(Date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方法格式化时间对象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date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625443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异常处理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7104"/>
            <a:ext cx="7772400" cy="983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619672" y="1928802"/>
            <a:ext cx="6840760" cy="413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异常概述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try…catch…finally </a:t>
            </a: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处理异常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声明抛出异常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人工抛出异常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创建用户自定义异常类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84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7104"/>
            <a:ext cx="7772400" cy="983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619672" y="1928802"/>
            <a:ext cx="6840760" cy="413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异常概述</a:t>
            </a:r>
            <a:endParaRPr lang="en-US" altLang="zh-CN" sz="32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</a:t>
            </a:r>
            <a:endParaRPr lang="en-US" altLang="zh-CN" sz="32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try…catch…finally </a:t>
            </a: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处理异常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声明抛出异常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人工抛出异常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创建用户自定义异常类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83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</a:t>
            </a:r>
          </a:p>
        </p:txBody>
      </p:sp>
      <p:sp>
        <p:nvSpPr>
          <p:cNvPr id="512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395536" y="1916832"/>
            <a:ext cx="8424936" cy="3888432"/>
          </a:xfrm>
          <a:noFill/>
        </p:spPr>
        <p:txBody>
          <a:bodyPr>
            <a:normAutofit/>
          </a:bodyPr>
          <a:lstStyle/>
          <a:p>
            <a:pPr eaLnBrk="1" hangingPunct="1">
              <a:buClr>
                <a:srgbClr val="66FF33"/>
              </a:buClr>
              <a:buSzPct val="75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任何一种程序设计语言设计的程序在运行时都有可能出现错误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，例如除数为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，数组下标越界，要读写的文件不存在等等。</a:t>
            </a:r>
          </a:p>
          <a:p>
            <a:pPr eaLnBrk="1" hangingPunct="1">
              <a:buClr>
                <a:srgbClr val="66FF33"/>
              </a:buClr>
              <a:buSzPct val="75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捕获错误最理想的是在编译期间，但有的错误只有在运行时才会发生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eaLnBrk="1" hangingPunct="1">
              <a:buClr>
                <a:srgbClr val="66FF33"/>
              </a:buClr>
              <a:buSzPct val="75000"/>
              <a:buFont typeface="Wingdings" pitchFamily="2" charset="2"/>
              <a:buChar char="Ø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对于这些错误，一般有两种解决方法：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buClr>
                <a:srgbClr val="66FF33"/>
              </a:buClr>
              <a:buSzPct val="75000"/>
              <a:buFont typeface="Wingdings" pitchFamily="2" charset="2"/>
              <a:buChar char="Ø"/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遇到错误就终止程序的运行。</a:t>
            </a:r>
            <a:endParaRPr lang="en-US" altLang="zh-CN" sz="20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buClr>
                <a:srgbClr val="66FF33"/>
              </a:buClr>
              <a:buSzPct val="75000"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由程序员在编写程序时，就考虑到错误的检测、错误消息的提示，以及错误的处理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7653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2048" y="54868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3284984"/>
            <a:ext cx="7696200" cy="316835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程序运行过程中所发生的异常事件可分为两类：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Error: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JVM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系统内部错误、资源耗尽等严重情况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其它因编程错误或偶然的外在因素导致的一般性问题，例如：</a:t>
            </a:r>
          </a:p>
          <a:p>
            <a:pPr lvl="1" algn="just" eaLnBrk="1" hangingPunct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空指针访问</a:t>
            </a:r>
          </a:p>
          <a:p>
            <a:pPr lvl="1" algn="just" eaLnBrk="1" hangingPunct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试图读取不存在的文件</a:t>
            </a:r>
          </a:p>
          <a:p>
            <a:pPr lvl="1" algn="just" eaLnBrk="1" hangingPunct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网络连接中断</a:t>
            </a:r>
          </a:p>
          <a:p>
            <a:pPr algn="just" eaLnBrk="1" hangingPunct="1"/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85800" y="1625754"/>
            <a:ext cx="8215313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异常：在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语言中，将程序执行中发生的不正常情况称为“异常”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中的异常用于处理非预期的情况，如文件没找到，网络错误，非法的参数</a:t>
            </a:r>
          </a:p>
        </p:txBody>
      </p:sp>
    </p:spTree>
    <p:extLst>
      <p:ext uri="{BB962C8B-B14F-4D97-AF65-F5344CB8AC3E}">
        <p14:creationId xmlns:p14="http://schemas.microsoft.com/office/powerpoint/2010/main" val="109365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242" y="714356"/>
            <a:ext cx="8229600" cy="1214446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54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anose="020F0704030504030204" pitchFamily="34" charset="0"/>
                <a:ea typeface="微软雅黑" pitchFamily="34" charset="-122"/>
                <a:cs typeface="+mn-cs"/>
              </a:rPr>
              <a:t>小目标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071678"/>
            <a:ext cx="8229600" cy="361475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能使用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 API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查找，进行常用类编程。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了解异常原理，能够在程序中设计异常。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4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"/>
    </mc:Choice>
    <mc:Fallback xmlns="">
      <p:transition spd="slow" advTm="7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92696"/>
            <a:ext cx="7772400" cy="10081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异常举例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494" y="1628800"/>
            <a:ext cx="7543800" cy="36576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Test8_1{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   public static void main(String[]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String friends[]={"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lisa","bily","kessy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"};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for(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=0;i&lt;5;i++) 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		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(friends[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]);   //friends[4]?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	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("\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nthis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is the end");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42910" y="4289028"/>
            <a:ext cx="7696200" cy="23083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Test8_1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编译正确，运行结果：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Test8_1</a:t>
            </a:r>
          </a:p>
          <a:p>
            <a:pPr lvl="1"/>
            <a:endParaRPr lang="en-US" altLang="zh-CN" b="1" i="1" dirty="0">
              <a:solidFill>
                <a:schemeClr val="tx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i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lisa</a:t>
            </a:r>
            <a:endParaRPr lang="en-US" altLang="zh-CN" b="1" i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i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bily</a:t>
            </a:r>
            <a:endParaRPr lang="en-US" altLang="zh-CN" b="1" i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i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kessy</a:t>
            </a:r>
            <a:endParaRPr lang="en-US" altLang="zh-CN" b="1" i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i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java.lang.ArrayIndexOutOfBoundsException</a:t>
            </a:r>
            <a:endParaRPr lang="en-US" altLang="zh-CN" b="1" i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i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at Test8_1.main(Test8_1.java:5)</a:t>
            </a:r>
          </a:p>
          <a:p>
            <a:pPr lvl="1"/>
            <a:r>
              <a:rPr lang="en-US" altLang="zh-CN" b="1" i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 in thread "main"</a:t>
            </a:r>
          </a:p>
        </p:txBody>
      </p:sp>
    </p:spTree>
    <p:extLst>
      <p:ext uri="{BB962C8B-B14F-4D97-AF65-F5344CB8AC3E}">
        <p14:creationId xmlns:p14="http://schemas.microsoft.com/office/powerpoint/2010/main" val="71874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7772400" cy="103399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异常举例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462" y="1844824"/>
            <a:ext cx="7543800" cy="32004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NullRef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=1;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   public static void main(String[]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NullRef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t=new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NullRef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t=null;      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t.i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4653136"/>
            <a:ext cx="7696200" cy="14773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NullRef.java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编译正确，运行结果：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NullRef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endParaRPr lang="en-US" altLang="zh-CN" b="1" i="1" dirty="0">
              <a:solidFill>
                <a:schemeClr val="tx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i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java.lang.NullPointerException</a:t>
            </a:r>
            <a:endParaRPr lang="en-US" altLang="zh-CN" b="1" i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i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at </a:t>
            </a:r>
            <a:r>
              <a:rPr lang="en-US" altLang="zh-CN" b="1" i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NullRef.main</a:t>
            </a:r>
            <a:r>
              <a:rPr lang="en-US" altLang="zh-CN" b="1" i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(NullRef.java:6)</a:t>
            </a:r>
          </a:p>
          <a:p>
            <a:pPr lvl="1"/>
            <a:r>
              <a:rPr lang="en-US" altLang="zh-CN" b="1" i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 in thread "main" </a:t>
            </a:r>
          </a:p>
        </p:txBody>
      </p:sp>
    </p:spTree>
    <p:extLst>
      <p:ext uri="{BB962C8B-B14F-4D97-AF65-F5344CB8AC3E}">
        <p14:creationId xmlns:p14="http://schemas.microsoft.com/office/powerpoint/2010/main" val="3732779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7772400" cy="9361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异常举例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56275"/>
            <a:ext cx="7543800" cy="32004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DivideZero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x;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   public static void main(String[]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y;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DivideZero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c=new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DivideZero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y=3/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c.x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     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(“program ends ok!”);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4904000"/>
            <a:ext cx="8382000" cy="14773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DivideZero.java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编译正确，运行结果：</a:t>
            </a:r>
            <a:r>
              <a:rPr lang="en-US" altLang="zh-CN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en-US" altLang="zh-CN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DivideZero</a:t>
            </a:r>
            <a:endParaRPr lang="en-US" altLang="zh-CN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endParaRPr lang="en-US" altLang="zh-CN" b="1" i="1" dirty="0">
              <a:solidFill>
                <a:schemeClr val="tx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i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java.lang.ArithmeticException</a:t>
            </a:r>
            <a:r>
              <a:rPr lang="en-US" altLang="zh-CN" b="1" i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/ by zero</a:t>
            </a:r>
          </a:p>
          <a:p>
            <a:pPr lvl="1"/>
            <a:r>
              <a:rPr lang="en-US" altLang="zh-CN" b="1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at </a:t>
            </a:r>
            <a:r>
              <a:rPr lang="en-US" altLang="zh-CN" b="1" i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DivideZero.main</a:t>
            </a:r>
            <a:r>
              <a:rPr lang="en-US" altLang="zh-CN" b="1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(DivideZero.java:6)</a:t>
            </a:r>
          </a:p>
          <a:p>
            <a:pPr lvl="1"/>
            <a:r>
              <a:rPr lang="en-US" altLang="zh-CN" b="1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 in thread "main" </a:t>
            </a:r>
          </a:p>
        </p:txBody>
      </p:sp>
    </p:spTree>
    <p:extLst>
      <p:ext uri="{BB962C8B-B14F-4D97-AF65-F5344CB8AC3E}">
        <p14:creationId xmlns:p14="http://schemas.microsoft.com/office/powerpoint/2010/main" val="1695290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8229600" cy="10081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异常类层次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32067"/>
              </p:ext>
            </p:extLst>
          </p:nvPr>
        </p:nvGraphicFramePr>
        <p:xfrm>
          <a:off x="1259632" y="1916832"/>
          <a:ext cx="6248400" cy="431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BMP 图象" r:id="rId4" imgW="4819048" imgH="3323810" progId="PBrush">
                  <p:embed/>
                </p:oleObj>
              </mc:Choice>
              <mc:Fallback>
                <p:oleObj name="BMP 图象" r:id="rId4" imgW="4819048" imgH="33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916832"/>
                        <a:ext cx="6248400" cy="431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4428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8229600" cy="8572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常见异常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00808"/>
            <a:ext cx="6705600" cy="331236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RuntimeException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lvl="1" eaLnBrk="1" hangingPunct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错误的类型转换</a:t>
            </a:r>
          </a:p>
          <a:p>
            <a:pPr lvl="1" eaLnBrk="1" hangingPunct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数组下标越界</a:t>
            </a:r>
          </a:p>
          <a:p>
            <a:pPr lvl="1" eaLnBrk="1" hangingPunct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空指针访问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IOExeption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 eaLnBrk="1" hangingPunct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从一个不存在的文件中读取数据</a:t>
            </a:r>
          </a:p>
          <a:p>
            <a:pPr lvl="1" eaLnBrk="1" hangingPunct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越过文件结尾继续读取</a:t>
            </a:r>
          </a:p>
          <a:p>
            <a:pPr lvl="1" eaLnBrk="1" hangingPunct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连接一个不存在的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659597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4056" y="692696"/>
            <a:ext cx="7772400" cy="108012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864" y="3853408"/>
            <a:ext cx="8244136" cy="1447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异常处理：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采用异常处理机制，将异常处理的程序代码集中在一起，与正常的程序代码分开，使得程序简洁，并易于维护。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67544" y="2024608"/>
            <a:ext cx="82954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在编写程序时，经常要在可能出现错误的地方加上检测的代码，如进行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x/y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运算时，要检测分母为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，数据为空，输入的不是数据而是字符等。过多的分支会导致程序的代码加长，可读性差。因此采用异常机制。</a:t>
            </a:r>
          </a:p>
        </p:txBody>
      </p:sp>
    </p:spTree>
    <p:extLst>
      <p:ext uri="{BB962C8B-B14F-4D97-AF65-F5344CB8AC3E}">
        <p14:creationId xmlns:p14="http://schemas.microsoft.com/office/powerpoint/2010/main" val="4083699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7772400" cy="108012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44824"/>
            <a:ext cx="8424936" cy="4392488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提供的是异常处理的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抓抛模型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程序的执行过程中如出现异常，会自动生成一个</a:t>
            </a: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异常类对象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，该异常对象将被提交给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运行时系统，这个过程称为</a:t>
            </a: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抛出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(throw)</a:t>
            </a: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如果一个方法内抛出异常，该异常会被抛到调用方法中。如果异常没有在调用方法中处理，它继续被抛给这个调用方法的调用者。这个过程将一直继续下去，直到异常被处理。这一过程称为</a:t>
            </a: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(catch)</a:t>
            </a: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如果一个异常回到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main()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方法，并且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main()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也不处理，则程序运行终止。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程序员通常只能处理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，而对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Error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无能为力。</a:t>
            </a:r>
          </a:p>
        </p:txBody>
      </p:sp>
    </p:spTree>
    <p:extLst>
      <p:ext uri="{BB962C8B-B14F-4D97-AF65-F5344CB8AC3E}">
        <p14:creationId xmlns:p14="http://schemas.microsoft.com/office/powerpoint/2010/main" val="127822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7104"/>
            <a:ext cx="7772400" cy="983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619672" y="1928802"/>
            <a:ext cx="684076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异常概述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3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try…catch…finally </a:t>
            </a:r>
            <a:r>
              <a:rPr lang="zh-CN" altLang="en-US" sz="3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处理异常</a:t>
            </a:r>
            <a:endParaRPr lang="en-US" altLang="zh-CN" sz="32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声明抛出异常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人工抛出异常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创建用户自定义异常类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089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5672" y="1628800"/>
            <a:ext cx="7924800" cy="5181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异常处理是通过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try-catch-finally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语句实现的。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chemeClr val="accent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......	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可能产生异常的代码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catch( ExceptionName1 e )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......	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当产生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ExceptionName1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型异常时的处置措施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catch( ExceptionName2 e )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...... 	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当产生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ExceptionName2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型异常时的处置措施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 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 finally{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......	 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无条件执行的语句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 ]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1115616" y="692696"/>
            <a:ext cx="7772400" cy="83400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9000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2048" y="718592"/>
            <a:ext cx="7772400" cy="105422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异常处理举例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92" y="1844824"/>
            <a:ext cx="7772400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Test8_2{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  public static void main(String[]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		String friends[]={"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lisa","bily","kessy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"};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try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       for(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=0;i&lt;5;i++)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		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(friends[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	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}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catch(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ArrayIndexOutOfBoundsException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e)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("index err");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("\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nthis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is the end");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248944" y="4638035"/>
            <a:ext cx="3931568" cy="2031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Test8_2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运行结果：</a:t>
            </a:r>
            <a:endParaRPr lang="en-US" altLang="zh-CN" b="1" dirty="0">
              <a:solidFill>
                <a:schemeClr val="accent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i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lisa</a:t>
            </a:r>
            <a:endParaRPr lang="en-US" altLang="zh-CN" b="1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i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bily</a:t>
            </a:r>
            <a:endParaRPr lang="en-US" altLang="zh-CN" b="1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i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kessy</a:t>
            </a:r>
            <a:endParaRPr lang="en-US" altLang="zh-CN" b="1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index err</a:t>
            </a:r>
          </a:p>
          <a:p>
            <a:pPr lvl="1"/>
            <a:endParaRPr lang="en-US" altLang="zh-CN" b="1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this is the end</a:t>
            </a:r>
          </a:p>
        </p:txBody>
      </p:sp>
    </p:spTree>
    <p:extLst>
      <p:ext uri="{BB962C8B-B14F-4D97-AF65-F5344CB8AC3E}">
        <p14:creationId xmlns:p14="http://schemas.microsoft.com/office/powerpoint/2010/main" val="418891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30948"/>
            <a:ext cx="8229600" cy="1285884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主要内容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3"/>
            <a:ext cx="8229600" cy="280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类</a:t>
            </a:r>
          </a:p>
          <a:p>
            <a:pPr>
              <a:lnSpc>
                <a:spcPct val="100000"/>
              </a:lnSpc>
            </a:pPr>
            <a:r>
              <a:rPr kumimoji="1" lang="en-US" altLang="zh-CN" sz="2800" dirty="0" err="1"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8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类</a:t>
            </a:r>
          </a:p>
          <a:p>
            <a:pPr>
              <a:lnSpc>
                <a:spcPct val="100000"/>
              </a:lnSpc>
            </a:pP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Date 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类</a:t>
            </a:r>
          </a:p>
          <a:p>
            <a:pPr>
              <a:lnSpc>
                <a:spcPct val="100000"/>
              </a:lnSpc>
            </a:pPr>
            <a:r>
              <a:rPr kumimoji="1" lang="en-US" altLang="zh-CN" sz="2800" dirty="0" err="1">
                <a:latin typeface="微软雅黑" pitchFamily="34" charset="-122"/>
                <a:ea typeface="微软雅黑" pitchFamily="34" charset="-122"/>
              </a:rPr>
              <a:t>DateFormat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800">
                <a:latin typeface="微软雅黑" pitchFamily="34" charset="-122"/>
                <a:ea typeface="微软雅黑" pitchFamily="34" charset="-122"/>
              </a:rPr>
              <a:t>类</a:t>
            </a:r>
            <a:endParaRPr kumimoji="1"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400056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4056" y="718592"/>
            <a:ext cx="7772400" cy="91020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异常处理举例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162" y="183448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DivideZero1{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x;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   public static void main(String[]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y;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DivideZero1 c=new DivideZero1();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try{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y=3/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c.x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catch(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ArithmeticException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e){      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("divide by zero error!");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("program ends ok!");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57224" y="5506066"/>
            <a:ext cx="6019800" cy="923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DivideZero1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运行结果：</a:t>
            </a:r>
            <a:endParaRPr lang="en-US" altLang="zh-CN" b="1" dirty="0">
              <a:solidFill>
                <a:schemeClr val="accent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b="1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divide by zero error!</a:t>
            </a:r>
          </a:p>
          <a:p>
            <a:pPr lvl="1"/>
            <a:r>
              <a:rPr lang="en-US" altLang="zh-CN" b="1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program ends ok!</a:t>
            </a:r>
          </a:p>
        </p:txBody>
      </p:sp>
    </p:spTree>
    <p:extLst>
      <p:ext uri="{BB962C8B-B14F-4D97-AF65-F5344CB8AC3E}">
        <p14:creationId xmlns:p14="http://schemas.microsoft.com/office/powerpoint/2010/main" val="1507469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22784"/>
            <a:ext cx="7772400" cy="97802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捕获异常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</a:t>
            </a:r>
            <a:endParaRPr lang="en-US" altLang="zh-CN" dirty="0">
              <a:solidFill>
                <a:srgbClr val="BD6FB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507976"/>
            <a:ext cx="8534400" cy="3505200"/>
          </a:xfrm>
          <a:noFill/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捕获异常的第一步是用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try{…}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语句块选定捕获异常的范围，将可能出现异常的代码放在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语句块中。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Exceptiontype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语句块中是对</a:t>
            </a: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异常对象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进行处理的代码。每个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语句块可以伴随一个或</a:t>
            </a: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多个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语句，用于处理可能产生的</a:t>
            </a: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不同类型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的异常对象。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27856" y="4637454"/>
            <a:ext cx="7848600" cy="1815882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如果明确知道产生的是何种异常，可以用该异常类作为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的参数；也可以用其父类作为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的参数。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dirty="0">
                <a:solidFill>
                  <a:srgbClr val="008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可以用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ArithmeticException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类作为参数，也可以用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RuntimeException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类作为参数，或者用所有异常的父类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类作为参数。但不能是与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ArithmeticException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类无关的异常，如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NullPointerException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，那么，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中的语句将不会执行。</a:t>
            </a:r>
          </a:p>
        </p:txBody>
      </p:sp>
    </p:spTree>
    <p:extLst>
      <p:ext uri="{BB962C8B-B14F-4D97-AF65-F5344CB8AC3E}">
        <p14:creationId xmlns:p14="http://schemas.microsoft.com/office/powerpoint/2010/main" val="658193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29816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捕获异常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857364"/>
            <a:ext cx="8382000" cy="38862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捕获异常的有关信息：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与其它对象一样，可以访问一个异常对象的成员变量或调用它的方法。</a:t>
            </a:r>
          </a:p>
          <a:p>
            <a:pPr lvl="1" algn="just" eaLnBrk="1" hangingPunct="1"/>
            <a:r>
              <a:rPr lang="en-US" altLang="zh-CN" sz="24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getMessage</a:t>
            </a: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 ) </a:t>
            </a:r>
            <a:r>
              <a:rPr lang="zh-CN" altLang="en-US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方法，用来得到有关异常事件的信息</a:t>
            </a:r>
          </a:p>
          <a:p>
            <a:pPr lvl="1" algn="just" eaLnBrk="1" hangingPunct="1"/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printStackTrace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 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用来跟踪异常事件发生时执行堆栈的内容。</a:t>
            </a:r>
          </a:p>
        </p:txBody>
      </p:sp>
    </p:spTree>
    <p:extLst>
      <p:ext uri="{BB962C8B-B14F-4D97-AF65-F5344CB8AC3E}">
        <p14:creationId xmlns:p14="http://schemas.microsoft.com/office/powerpoint/2010/main" val="4144823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29816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捕获异常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352928" cy="3429024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finally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捕获异常的最后一步是通过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finally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语句为异常处理提供一个统一的出口，使得在控制流转到程序的其它部分以前，能够对程序的状态作统一的管理。</a:t>
            </a: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不论在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</a:t>
            </a: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</a:t>
            </a: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代码块中是否发生了异常事件，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finally</a:t>
            </a: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块中的语句都会被执行。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finally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语句是可选的</a:t>
            </a:r>
          </a:p>
        </p:txBody>
      </p:sp>
    </p:spTree>
    <p:extLst>
      <p:ext uri="{BB962C8B-B14F-4D97-AF65-F5344CB8AC3E}">
        <p14:creationId xmlns:p14="http://schemas.microsoft.com/office/powerpoint/2010/main" val="828189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692696"/>
            <a:ext cx="8229600" cy="100811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运行时异常和编译时异常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429684" cy="33575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前面但使用的异常都是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RuntimeException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类或是它的子类，这些类的异常的特点是：即使没有使用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捕获，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自己也能捕获，并且编译通过 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但运行时会发生异常使得程序运行终止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eaLnBrk="1" hangingPunct="1"/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如果抛出的异常是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IOException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类的异常，则必须捕获，否则编译错误。</a:t>
            </a:r>
          </a:p>
          <a:p>
            <a:pPr eaLnBrk="1" hangingPunct="1">
              <a:buFontTx/>
              <a:buNone/>
            </a:pP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248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584562"/>
            <a:ext cx="7772400" cy="133227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IOException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异常处理举例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844824"/>
            <a:ext cx="7500990" cy="43434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import java.io.*;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Test8_3{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  public static void main(String[]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   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FileInputStream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in=new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FileInputStream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("myfile.txt");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b;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b =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in.read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while(b!= -1)       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((char)b);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  b =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in.read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}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in.close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}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539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29816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IOException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异常处理举例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788368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import java.io.*;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Test8_3{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public static void main(String[]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try{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FileInputStream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in=new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FileInputStream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("myfile.txt");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b;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b =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in.read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while(b!= -1)    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((char)b);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b =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in.read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in.close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}catch (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IOException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(e);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}finally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 It’s ok!");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136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7104"/>
            <a:ext cx="7772400" cy="983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619672" y="1928802"/>
            <a:ext cx="6840760" cy="413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异常概述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try…catch…finally </a:t>
            </a: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处理异常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声明抛出异常</a:t>
            </a:r>
            <a:endParaRPr lang="en-US" altLang="zh-CN" sz="32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人工抛出异常</a:t>
            </a:r>
            <a:endParaRPr lang="en-US" altLang="zh-CN" sz="32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3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创建用户自定义异常类</a:t>
            </a:r>
            <a:endParaRPr lang="en-US" altLang="zh-CN" sz="32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869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629816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声明抛出异常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23588"/>
            <a:ext cx="8568952" cy="465774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声明抛出异常是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中处理异常的第二种方式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如果一个方法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中的语句执行时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可能生成某种异常，但是并不能确定如何处理这种异常，则此方法应</a:t>
            </a:r>
            <a:r>
              <a:rPr lang="zh-CN" altLang="en-US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显式地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声明抛出异常，表明该方法将不对这些异常进行处理，而由该方法的</a:t>
            </a:r>
            <a:r>
              <a:rPr lang="zh-CN" altLang="en-US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调用者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负责处理。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在方法声明中用 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throws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子句可以声明抛出异常的列表，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throws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后面的异常类型可以是方法中产生的异常类型，也可以是它的父类。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声明抛出异常举例：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void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readFile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file)  throws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FileNotFoundException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……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读文件的操作可能产生</a:t>
            </a:r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FileNotFoundException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类型的异常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FileInputStream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fis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FileInputStream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(file);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..……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1410296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088" y="629816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声明抛出异常示例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24744"/>
            <a:ext cx="7776864" cy="48006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import java.io.*;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Test8_5{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static void main(String[]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Test8_5 t = new Test8_5();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try{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t.readFile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}catch(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IOException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e){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void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readFile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()throws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IOException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FileInputStream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in=new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FileInputStream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("myfile.txt");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b;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b =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in.read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while(b!= -1)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((char)b);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b =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in.read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in.close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14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2880" y="692696"/>
            <a:ext cx="8229600" cy="1224136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构造字符串对象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60848"/>
            <a:ext cx="8208912" cy="4214842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常量对象：字符串常量对象是用双引号括起的字符序列，例如：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你好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"12.97"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"boy"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等。</a:t>
            </a:r>
          </a:p>
          <a:p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类较常用构造方法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/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String(s)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kumimoji="1"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 (char a[])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kumimoji="1"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String(char a[],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startIndex,int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count)</a:t>
            </a:r>
          </a:p>
        </p:txBody>
      </p:sp>
    </p:spTree>
    <p:extLst>
      <p:ext uri="{BB962C8B-B14F-4D97-AF65-F5344CB8AC3E}">
        <p14:creationId xmlns:p14="http://schemas.microsoft.com/office/powerpoint/2010/main" val="3989241656"/>
      </p:ext>
    </p:extLst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重写方法声明抛出异常的原则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48" y="1819672"/>
            <a:ext cx="7772400" cy="457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重写方法不能抛出比被重写方法范围更大的异常类型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42910" y="2313706"/>
            <a:ext cx="708660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   public class A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	public void </a:t>
            </a:r>
            <a:r>
              <a:rPr lang="en-US" altLang="zh-CN" sz="2000" dirty="0" err="1">
                <a:solidFill>
                  <a:srgbClr val="0000FF"/>
                </a:solidFill>
              </a:rPr>
              <a:t>methodA</a:t>
            </a:r>
            <a:r>
              <a:rPr lang="en-US" altLang="zh-CN" sz="2000" dirty="0">
                <a:solidFill>
                  <a:srgbClr val="0000FF"/>
                </a:solidFill>
              </a:rPr>
              <a:t>() throws </a:t>
            </a:r>
            <a:r>
              <a:rPr lang="en-US" altLang="zh-CN" sz="2000" dirty="0" err="1">
                <a:solidFill>
                  <a:srgbClr val="0000FF"/>
                </a:solidFill>
              </a:rPr>
              <a:t>IOException</a:t>
            </a:r>
            <a:r>
              <a:rPr lang="en-US" altLang="zh-CN" sz="2000" dirty="0">
                <a:solidFill>
                  <a:srgbClr val="0000FF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	      ……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	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   public class B1 extends A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	public void </a:t>
            </a:r>
            <a:r>
              <a:rPr lang="en-US" altLang="zh-CN" sz="2000" dirty="0" err="1">
                <a:solidFill>
                  <a:srgbClr val="0000FF"/>
                </a:solidFill>
              </a:rPr>
              <a:t>methodA</a:t>
            </a:r>
            <a:r>
              <a:rPr lang="en-US" altLang="zh-CN" sz="2000" dirty="0">
                <a:solidFill>
                  <a:srgbClr val="0000FF"/>
                </a:solidFill>
              </a:rPr>
              <a:t>() throws </a:t>
            </a:r>
            <a:r>
              <a:rPr lang="en-US" altLang="zh-CN" sz="2000" dirty="0" err="1">
                <a:solidFill>
                  <a:srgbClr val="0000FF"/>
                </a:solidFill>
              </a:rPr>
              <a:t>FileNotFoundException</a:t>
            </a:r>
            <a:r>
              <a:rPr lang="en-US" altLang="zh-CN" sz="2000" dirty="0">
                <a:solidFill>
                  <a:srgbClr val="0000FF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	      ……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	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   public class B2 extends A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	public void </a:t>
            </a:r>
            <a:r>
              <a:rPr lang="en-US" altLang="zh-CN" sz="2000" dirty="0" err="1">
                <a:solidFill>
                  <a:srgbClr val="0000FF"/>
                </a:solidFill>
              </a:rPr>
              <a:t>methodA</a:t>
            </a:r>
            <a:r>
              <a:rPr lang="en-US" altLang="zh-CN" sz="2000" dirty="0">
                <a:solidFill>
                  <a:srgbClr val="0000FF"/>
                </a:solidFill>
              </a:rPr>
              <a:t>() throws Exception {   //error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	        ……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   	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35556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7144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人工抛出异常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44824"/>
            <a:ext cx="8712968" cy="428172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异常类对象除在程序执行过程中出现异常时由系统自动生成并抛出，也可根据需要人工创建并抛出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首先要生成异常类对象，然后通过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throw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语句实现抛出操作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提交给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运行环境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IOException</a:t>
            </a:r>
            <a:r>
              <a:rPr lang="en-US" altLang="zh-CN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 =new </a:t>
            </a:r>
            <a:r>
              <a:rPr lang="en-US" altLang="zh-CN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IOException</a:t>
            </a:r>
            <a:r>
              <a:rPr lang="en-US" altLang="zh-CN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throw e;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可以抛出的异常必须是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Throwable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或其子类的实例。下面的语句在编译时将会产生语法错误：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400" dirty="0">
                <a:solidFill>
                  <a:schemeClr val="accent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throw new String("want to throw");</a:t>
            </a:r>
          </a:p>
        </p:txBody>
      </p:sp>
    </p:spTree>
    <p:extLst>
      <p:ext uri="{BB962C8B-B14F-4D97-AF65-F5344CB8AC3E}">
        <p14:creationId xmlns:p14="http://schemas.microsoft.com/office/powerpoint/2010/main" val="1418746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718592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创建用户自定义异常类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95536" y="1895921"/>
            <a:ext cx="835292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用户自定义异常类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MyException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，用于描述数据取值范围错误信息。用户自己的异常类必须继承现有的异常类。</a:t>
            </a:r>
          </a:p>
          <a:p>
            <a:endParaRPr lang="zh-CN" altLang="en-US" dirty="0">
              <a:solidFill>
                <a:schemeClr val="accent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MyException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extends Exception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private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idnumber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public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MyException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message,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id)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super(message);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this.idnumber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id;</a:t>
            </a:r>
          </a:p>
          <a:p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} </a:t>
            </a:r>
          </a:p>
          <a:p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getId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return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idnumber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}</a:t>
            </a:r>
          </a:p>
          <a:p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0162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29816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使用用户自定义异常类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899592" y="1871718"/>
            <a:ext cx="7620000" cy="475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class Test8_6{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       public void </a:t>
            </a:r>
            <a:r>
              <a:rPr lang="en-US" altLang="zh-CN" b="1" dirty="0" err="1">
                <a:solidFill>
                  <a:srgbClr val="0000FF"/>
                </a:solidFill>
              </a:rPr>
              <a:t>regist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num) throws </a:t>
            </a:r>
            <a:r>
              <a:rPr lang="en-US" altLang="zh-CN" b="1" dirty="0" err="1">
                <a:solidFill>
                  <a:srgbClr val="0000FF"/>
                </a:solidFill>
              </a:rPr>
              <a:t>MyException</a:t>
            </a:r>
            <a:r>
              <a:rPr lang="en-US" altLang="zh-CN" b="1" dirty="0">
                <a:solidFill>
                  <a:srgbClr val="0000FF"/>
                </a:solidFill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	if (num &lt; 0) 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	          throw new </a:t>
            </a:r>
            <a:r>
              <a:rPr lang="en-US" altLang="zh-CN" b="1" dirty="0" err="1">
                <a:solidFill>
                  <a:srgbClr val="0000FF"/>
                </a:solidFill>
              </a:rPr>
              <a:t>MyException</a:t>
            </a:r>
            <a:r>
              <a:rPr lang="en-US" altLang="zh-CN" b="1" dirty="0">
                <a:solidFill>
                  <a:srgbClr val="0000FF"/>
                </a:solidFill>
              </a:rPr>
              <a:t>(“</a:t>
            </a:r>
            <a:r>
              <a:rPr lang="zh-CN" altLang="en-US" b="1" dirty="0">
                <a:solidFill>
                  <a:srgbClr val="0000FF"/>
                </a:solidFill>
              </a:rPr>
              <a:t>人数为负值，不合理”</a:t>
            </a:r>
            <a:r>
              <a:rPr lang="en-US" altLang="zh-CN" b="1" dirty="0">
                <a:solidFill>
                  <a:srgbClr val="0000FF"/>
                </a:solidFill>
              </a:rPr>
              <a:t>,3);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	else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	          </a:t>
            </a:r>
            <a:r>
              <a:rPr lang="en-US" altLang="zh-CN" b="1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b="1" dirty="0">
                <a:solidFill>
                  <a:srgbClr val="0000FF"/>
                </a:solidFill>
              </a:rPr>
              <a:t>("</a:t>
            </a:r>
            <a:r>
              <a:rPr lang="zh-CN" altLang="en-US" b="1" dirty="0">
                <a:solidFill>
                  <a:srgbClr val="0000FF"/>
                </a:solidFill>
              </a:rPr>
              <a:t>登记人数</a:t>
            </a:r>
            <a:r>
              <a:rPr lang="en-US" altLang="zh-CN" b="1" dirty="0">
                <a:solidFill>
                  <a:srgbClr val="0000FF"/>
                </a:solidFill>
              </a:rPr>
              <a:t>" + num );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       public void manager() 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	try 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	           </a:t>
            </a:r>
            <a:r>
              <a:rPr lang="en-US" altLang="zh-CN" b="1" dirty="0" err="1">
                <a:solidFill>
                  <a:srgbClr val="0000FF"/>
                </a:solidFill>
              </a:rPr>
              <a:t>regist</a:t>
            </a:r>
            <a:r>
              <a:rPr lang="en-US" altLang="zh-CN" b="1" dirty="0">
                <a:solidFill>
                  <a:srgbClr val="0000FF"/>
                </a:solidFill>
              </a:rPr>
              <a:t>(100);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	} catch (</a:t>
            </a:r>
            <a:r>
              <a:rPr lang="en-US" altLang="zh-CN" b="1" dirty="0" err="1">
                <a:solidFill>
                  <a:srgbClr val="0000FF"/>
                </a:solidFill>
              </a:rPr>
              <a:t>MyException</a:t>
            </a:r>
            <a:r>
              <a:rPr lang="en-US" altLang="zh-CN" b="1" dirty="0">
                <a:solidFill>
                  <a:srgbClr val="0000FF"/>
                </a:solidFill>
              </a:rPr>
              <a:t> e) 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	           </a:t>
            </a:r>
            <a:r>
              <a:rPr lang="en-US" altLang="zh-CN" b="1" dirty="0" err="1">
                <a:solidFill>
                  <a:srgbClr val="0000FF"/>
                </a:solidFill>
              </a:rPr>
              <a:t>System.out.print</a:t>
            </a:r>
            <a:r>
              <a:rPr lang="en-US" altLang="zh-CN" b="1" dirty="0">
                <a:solidFill>
                  <a:srgbClr val="0000FF"/>
                </a:solidFill>
              </a:rPr>
              <a:t>("</a:t>
            </a:r>
            <a:r>
              <a:rPr lang="zh-CN" altLang="en-US" b="1" dirty="0">
                <a:solidFill>
                  <a:srgbClr val="0000FF"/>
                </a:solidFill>
              </a:rPr>
              <a:t>登记失败，出错种类</a:t>
            </a:r>
            <a:r>
              <a:rPr lang="en-US" altLang="zh-CN" b="1" dirty="0">
                <a:solidFill>
                  <a:srgbClr val="0000FF"/>
                </a:solidFill>
              </a:rPr>
              <a:t>"+</a:t>
            </a:r>
            <a:r>
              <a:rPr lang="en-US" altLang="zh-CN" b="1" dirty="0" err="1">
                <a:solidFill>
                  <a:srgbClr val="0000FF"/>
                </a:solidFill>
              </a:rPr>
              <a:t>e.getId</a:t>
            </a:r>
            <a:r>
              <a:rPr lang="en-US" altLang="zh-CN" b="1" dirty="0">
                <a:solidFill>
                  <a:srgbClr val="0000FF"/>
                </a:solidFill>
              </a:rPr>
              <a:t>());	 	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</a:rPr>
              <a:t>System.out.print</a:t>
            </a:r>
            <a:r>
              <a:rPr lang="en-US" altLang="zh-CN" b="1" dirty="0">
                <a:solidFill>
                  <a:srgbClr val="0000FF"/>
                </a:solidFill>
              </a:rPr>
              <a:t>("</a:t>
            </a:r>
            <a:r>
              <a:rPr lang="zh-CN" altLang="en-US" b="1" dirty="0">
                <a:solidFill>
                  <a:srgbClr val="0000FF"/>
                </a:solidFill>
              </a:rPr>
              <a:t>本次登记操作结束</a:t>
            </a:r>
            <a:r>
              <a:rPr lang="en-US" altLang="zh-CN" b="1" dirty="0">
                <a:solidFill>
                  <a:srgbClr val="0000FF"/>
                </a:solidFill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      }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      public static void main(String </a:t>
            </a:r>
            <a:r>
              <a:rPr lang="en-US" altLang="zh-CN" b="1" dirty="0" err="1">
                <a:solidFill>
                  <a:srgbClr val="0000FF"/>
                </a:solidFill>
              </a:rPr>
              <a:t>args</a:t>
            </a:r>
            <a:r>
              <a:rPr lang="en-US" altLang="zh-CN" b="1" dirty="0">
                <a:solidFill>
                  <a:srgbClr val="0000FF"/>
                </a:solidFill>
              </a:rPr>
              <a:t>[]){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	Test8_6 t = new Test8_6();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</a:rPr>
              <a:t>t.manager</a:t>
            </a:r>
            <a:r>
              <a:rPr lang="en-US" altLang="zh-CN" b="1" dirty="0">
                <a:solidFill>
                  <a:srgbClr val="0000FF"/>
                </a:solidFill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      }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035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9808"/>
            <a:ext cx="8229600" cy="1143008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 </a:t>
            </a:r>
            <a:r>
              <a:rPr lang="zh-CN" altLang="en-US" sz="4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类的常用方法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39646"/>
            <a:ext cx="8352928" cy="4441682"/>
          </a:xfrm>
        </p:spPr>
        <p:txBody>
          <a:bodyPr/>
          <a:lstStyle/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startsWith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s) </a:t>
            </a: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endsWith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s)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判断当前字符串对象的前缀（后缀）是否是参数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指定的字符串 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compareTo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s):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按字典序与参数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指定的字符串比较大小</a:t>
            </a: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compareToIgnoreCase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s)  </a:t>
            </a: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contains(String s):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判断当前字符串对象是否含有参数指定的字符串 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s </a:t>
            </a:r>
          </a:p>
          <a:p>
            <a:endParaRPr kumimoji="1"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734407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92696"/>
            <a:ext cx="8229600" cy="1080120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类的常用方法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87564"/>
            <a:ext cx="8352928" cy="3989708"/>
          </a:xfrm>
        </p:spPr>
        <p:txBody>
          <a:bodyPr/>
          <a:lstStyle/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(String s):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从当前字符串的头开始检索字符串 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，并返回首次出现 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的位置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s ,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startpoint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lastIndexOf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(String s)</a:t>
            </a:r>
            <a:r>
              <a:rPr kumimoji="1" lang="en-US" altLang="zh-CN" sz="2400" dirty="0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String substring(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startpoint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):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获得一个当前字符串的子串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substring(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start ,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end)</a:t>
            </a: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String trim():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得到一个 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去掉前后空格后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的字符串对象</a:t>
            </a:r>
          </a:p>
        </p:txBody>
      </p:sp>
    </p:spTree>
    <p:extLst>
      <p:ext uri="{BB962C8B-B14F-4D97-AF65-F5344CB8AC3E}">
        <p14:creationId xmlns:p14="http://schemas.microsoft.com/office/powerpoint/2010/main" val="4171301643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8229600" cy="1152128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字符串与基本数据的相互转化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44824"/>
            <a:ext cx="8496944" cy="2880320"/>
          </a:xfrm>
        </p:spPr>
        <p:txBody>
          <a:bodyPr/>
          <a:lstStyle/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static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s)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可以将由“数字”字符组成的字符串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类似地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kumimoji="1" lang="en-US" altLang="zh-CN" sz="2400" dirty="0" err="1">
                <a:latin typeface="微软雅黑" pitchFamily="34" charset="-122"/>
                <a:ea typeface="微软雅黑" pitchFamily="34" charset="-122"/>
              </a:rPr>
              <a:t>java.lang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包中的 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Short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类调相应的类方法可以将由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“数字”字符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组成的字符串，转化为相应的 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6480558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88720"/>
            <a:ext cx="8229600" cy="1084096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字符串与字符、字节数组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34241"/>
            <a:ext cx="8496944" cy="3682991"/>
          </a:xfrm>
        </p:spPr>
        <p:txBody>
          <a:bodyPr/>
          <a:lstStyle/>
          <a:p>
            <a:r>
              <a:rPr kumimoji="1" lang="zh-CN" altLang="en-US" sz="2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字符串与字符数组</a:t>
            </a:r>
          </a:p>
          <a:p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类的构造方法：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String(char[]) 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String(char[]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offset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length)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分别用字符数组中的全部字符和部分字符创建字符串对象 </a:t>
            </a:r>
          </a:p>
          <a:p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类提供了将字符串存放到数组中的方法：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kumimoji="1"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kumimoji="1"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getChars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start,int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end,char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c[],</a:t>
            </a:r>
            <a:r>
              <a:rPr kumimoji="1"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offset )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将字符串中的全部字符存放在一个字符数组中的方法：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kumimoji="1"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char[] </a:t>
            </a:r>
            <a:r>
              <a:rPr kumimoji="1"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toCharArray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()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17323790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9536"/>
            <a:ext cx="8229600" cy="857256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字符串与字符、字节数组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44824"/>
            <a:ext cx="8352928" cy="3827452"/>
          </a:xfrm>
        </p:spPr>
        <p:txBody>
          <a:bodyPr/>
          <a:lstStyle/>
          <a:p>
            <a:r>
              <a:rPr kumimoji="1" lang="zh-CN" altLang="en-US" sz="2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字符串与字节数组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String(byte[])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用指定的字节数组构造一个字符串对象。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String(byte[]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offset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length)</a:t>
            </a:r>
            <a:r>
              <a:rPr kumimoji="1" lang="en-US" altLang="zh-CN" sz="2400" dirty="0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用指定的字节数组的一部分，即从数组起始位置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offset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开始取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个字节构造一个字符串对象。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byte[]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getBytes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方法使用平台默认的字符编码，将当前字符串转化为一个字节数组。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byte[]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getBytes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charsetName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使用参数指定字符编码，将当前字符串转化为一个字节数组。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5855634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2826</Words>
  <Application>Microsoft Office PowerPoint</Application>
  <PresentationFormat>On-screen Show (4:3)</PresentationFormat>
  <Paragraphs>387</Paragraphs>
  <Slides>43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 Unicode MS</vt:lpstr>
      <vt:lpstr>微软雅黑</vt:lpstr>
      <vt:lpstr>宋体</vt:lpstr>
      <vt:lpstr>Arial</vt:lpstr>
      <vt:lpstr>Arial Rounded MT Bold</vt:lpstr>
      <vt:lpstr>Calibri</vt:lpstr>
      <vt:lpstr>Wingdings</vt:lpstr>
      <vt:lpstr>Office 主题</vt:lpstr>
      <vt:lpstr>BMP 图象</vt:lpstr>
      <vt:lpstr>常用类和异常处理</vt:lpstr>
      <vt:lpstr>小目标</vt:lpstr>
      <vt:lpstr>主要内容</vt:lpstr>
      <vt:lpstr>构造字符串对象 </vt:lpstr>
      <vt:lpstr>String 类的常用方法</vt:lpstr>
      <vt:lpstr>String 类的常用方法</vt:lpstr>
      <vt:lpstr>字符串与基本数据的相互转化</vt:lpstr>
      <vt:lpstr>字符串与字符、字节数组</vt:lpstr>
      <vt:lpstr>字符串与字符、字节数组</vt:lpstr>
      <vt:lpstr>StringBuffer类</vt:lpstr>
      <vt:lpstr>StringBuffer对象的创建</vt:lpstr>
      <vt:lpstr>StringBuffer类的常用方法</vt:lpstr>
      <vt:lpstr>StringBuffer VS StringBuilder</vt:lpstr>
      <vt:lpstr>Date &amp; DateFormat 类</vt:lpstr>
      <vt:lpstr>异常处理</vt:lpstr>
      <vt:lpstr>本章内容</vt:lpstr>
      <vt:lpstr>本章内容</vt:lpstr>
      <vt:lpstr>Java异常</vt:lpstr>
      <vt:lpstr>Java异常</vt:lpstr>
      <vt:lpstr>Java异常举例(1)</vt:lpstr>
      <vt:lpstr>Java异常举例(2)</vt:lpstr>
      <vt:lpstr>Java异常举例(3)</vt:lpstr>
      <vt:lpstr>Java异常类层次</vt:lpstr>
      <vt:lpstr>常见异常</vt:lpstr>
      <vt:lpstr>异常处理机制</vt:lpstr>
      <vt:lpstr>异常处理机制</vt:lpstr>
      <vt:lpstr>本章内容</vt:lpstr>
      <vt:lpstr>异常处理机制（3）</vt:lpstr>
      <vt:lpstr>异常处理举例(1)</vt:lpstr>
      <vt:lpstr>异常处理举例(2)</vt:lpstr>
      <vt:lpstr>捕获异常(1)</vt:lpstr>
      <vt:lpstr>捕获异常(2)</vt:lpstr>
      <vt:lpstr>捕获异常(3)</vt:lpstr>
      <vt:lpstr>运行时异常和编译时异常</vt:lpstr>
      <vt:lpstr>IOException 异常处理举例(1)</vt:lpstr>
      <vt:lpstr>IOException 异常处理举例(2)</vt:lpstr>
      <vt:lpstr>本章内容</vt:lpstr>
      <vt:lpstr>声明抛出异常</vt:lpstr>
      <vt:lpstr>声明抛出异常示例</vt:lpstr>
      <vt:lpstr>重写方法声明抛出异常的原则</vt:lpstr>
      <vt:lpstr>人工抛出异常</vt:lpstr>
      <vt:lpstr>创建用户自定义异常类</vt:lpstr>
      <vt:lpstr>使用用户自定义异常类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Zheng, Shaoge</cp:lastModifiedBy>
  <cp:revision>69</cp:revision>
  <dcterms:created xsi:type="dcterms:W3CDTF">2013-03-04T07:19:04Z</dcterms:created>
  <dcterms:modified xsi:type="dcterms:W3CDTF">2017-06-26T15:27:35Z</dcterms:modified>
</cp:coreProperties>
</file>