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305" r:id="rId3"/>
    <p:sldId id="297" r:id="rId4"/>
    <p:sldId id="29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99" r:id="rId22"/>
    <p:sldId id="277" r:id="rId23"/>
    <p:sldId id="278" r:id="rId24"/>
    <p:sldId id="300" r:id="rId25"/>
    <p:sldId id="279" r:id="rId26"/>
    <p:sldId id="280" r:id="rId27"/>
    <p:sldId id="281" r:id="rId28"/>
    <p:sldId id="282" r:id="rId29"/>
    <p:sldId id="301" r:id="rId30"/>
    <p:sldId id="303" r:id="rId31"/>
    <p:sldId id="304" r:id="rId32"/>
    <p:sldId id="283" r:id="rId33"/>
    <p:sldId id="284" r:id="rId34"/>
    <p:sldId id="285" r:id="rId35"/>
    <p:sldId id="286" r:id="rId36"/>
    <p:sldId id="287" r:id="rId37"/>
    <p:sldId id="288" r:id="rId38"/>
    <p:sldId id="289" r:id="rId39"/>
    <p:sldId id="291" r:id="rId40"/>
    <p:sldId id="302" r:id="rId41"/>
    <p:sldId id="292" r:id="rId42"/>
    <p:sldId id="293" r:id="rId43"/>
    <p:sldId id="294" r:id="rId44"/>
    <p:sldId id="295"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8" d="100"/>
          <a:sy n="88" d="100"/>
        </p:scale>
        <p:origin x="586" y="6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2017/6/28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2017/6/28</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2017/6/28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hyperlink" Target="mod09/example/CommandPara.java"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zh-CN" altLang="en-US" sz="7200" dirty="0">
                <a:ln w="18415" cmpd="sng">
                  <a:solidFill>
                    <a:srgbClr val="FFFFFF"/>
                  </a:solidFill>
                  <a:prstDash val="solid"/>
                </a:ln>
                <a:solidFill>
                  <a:srgbClr val="92D050"/>
                </a:solidFill>
                <a:effectLst>
                  <a:outerShdw blurRad="63500" dir="3600000" algn="tl" rotWithShape="0">
                    <a:srgbClr val="000000">
                      <a:alpha val="70000"/>
                    </a:srgbClr>
                  </a:outerShdw>
                </a:effectLst>
                <a:latin typeface="微软雅黑" pitchFamily="34" charset="-122"/>
                <a:ea typeface="微软雅黑" pitchFamily="34" charset="-122"/>
              </a:rPr>
              <a:t>高级类特性</a:t>
            </a:r>
          </a:p>
        </p:txBody>
      </p:sp>
      <p:sp>
        <p:nvSpPr>
          <p:cNvPr id="7" name="副标题 2"/>
          <p:cNvSpPr>
            <a:spLocks noGrp="1"/>
          </p:cNvSpPr>
          <p:nvPr>
            <p:ph type="subTitle" idx="1"/>
          </p:nvPr>
        </p:nvSpPr>
        <p:spPr>
          <a:xfrm>
            <a:off x="2915816" y="4941168"/>
            <a:ext cx="6072230" cy="1285884"/>
          </a:xfrm>
        </p:spPr>
        <p:txBody>
          <a:bodyPr>
            <a:noAutofit/>
          </a:bodyPr>
          <a:lstStyle/>
          <a:p>
            <a:pPr algn="l"/>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a:t>
            </a:r>
            <a:r>
              <a:rPr lang="en-US" altLang="zh-CN" dirty="0">
                <a:ln w="18415" cmpd="sng">
                  <a:solidFill>
                    <a:srgbClr val="FFFFFF"/>
                  </a:solidFill>
                  <a:prstDash val="solid"/>
                </a:ln>
                <a:solidFill>
                  <a:srgbClr val="92D050"/>
                </a:solidFill>
                <a:effectLst>
                  <a:outerShdw blurRad="63500" dir="3600000" algn="tl" rotWithShape="0">
                    <a:srgbClr val="000000">
                      <a:alpha val="70000"/>
                    </a:srgbClr>
                  </a:outerShdw>
                </a:effectLst>
                <a:latin typeface="微软雅黑" pitchFamily="34" charset="-122"/>
                <a:ea typeface="微软雅黑" pitchFamily="34" charset="-122"/>
              </a:rPr>
              <a:t>Steven Zheng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51520" y="2139530"/>
            <a:ext cx="8763000" cy="4529830"/>
          </a:xfrm>
          <a:prstGeom prst="rect">
            <a:avLst/>
          </a:prstGeom>
          <a:noFill/>
          <a:ln w="9525">
            <a:noFill/>
            <a:miter lim="800000"/>
            <a:headEnd/>
            <a:tailEnd/>
          </a:ln>
        </p:spPr>
        <p:txBody>
          <a:bodyPr>
            <a:spAutoFit/>
          </a:bodyPr>
          <a:lstStyle/>
          <a:p>
            <a:pPr>
              <a:lnSpc>
                <a:spcPct val="80000"/>
              </a:lnSpc>
            </a:pPr>
            <a:r>
              <a:rPr lang="en-US" altLang="zh-CN" sz="1800" dirty="0">
                <a:solidFill>
                  <a:srgbClr val="0000FF"/>
                </a:solidFill>
              </a:rPr>
              <a:t> class Person {</a:t>
            </a:r>
          </a:p>
          <a:p>
            <a:pPr>
              <a:lnSpc>
                <a:spcPct val="80000"/>
              </a:lnSpc>
            </a:pPr>
            <a:r>
              <a:rPr lang="en-US" altLang="zh-CN" sz="1800" dirty="0">
                <a:solidFill>
                  <a:srgbClr val="0000FF"/>
                </a:solidFill>
              </a:rPr>
              <a:t>       private </a:t>
            </a:r>
            <a:r>
              <a:rPr lang="en-US" altLang="zh-CN" sz="1800" dirty="0" err="1">
                <a:solidFill>
                  <a:srgbClr val="0000FF"/>
                </a:solidFill>
              </a:rPr>
              <a:t>int</a:t>
            </a:r>
            <a:r>
              <a:rPr lang="en-US" altLang="zh-CN" sz="1800" dirty="0">
                <a:solidFill>
                  <a:srgbClr val="0000FF"/>
                </a:solidFill>
              </a:rPr>
              <a:t> id;</a:t>
            </a:r>
          </a:p>
          <a:p>
            <a:pPr>
              <a:lnSpc>
                <a:spcPct val="80000"/>
              </a:lnSpc>
            </a:pPr>
            <a:r>
              <a:rPr lang="en-US" altLang="zh-CN" sz="1800" dirty="0">
                <a:solidFill>
                  <a:srgbClr val="0000FF"/>
                </a:solidFill>
              </a:rPr>
              <a:t>       private static </a:t>
            </a:r>
            <a:r>
              <a:rPr lang="en-US" altLang="zh-CN" sz="1800" dirty="0" err="1">
                <a:solidFill>
                  <a:srgbClr val="0000FF"/>
                </a:solidFill>
              </a:rPr>
              <a:t>int</a:t>
            </a:r>
            <a:r>
              <a:rPr lang="en-US" altLang="zh-CN" sz="1800" dirty="0">
                <a:solidFill>
                  <a:srgbClr val="0000FF"/>
                </a:solidFill>
              </a:rPr>
              <a:t> total = 0;</a:t>
            </a:r>
          </a:p>
          <a:p>
            <a:pPr>
              <a:lnSpc>
                <a:spcPct val="80000"/>
              </a:lnSpc>
            </a:pPr>
            <a:r>
              <a:rPr lang="en-US" altLang="zh-CN" sz="1800" dirty="0">
                <a:solidFill>
                  <a:srgbClr val="0000FF"/>
                </a:solidFill>
              </a:rPr>
              <a:t>       public </a:t>
            </a:r>
            <a:r>
              <a:rPr lang="en-US" altLang="zh-CN" sz="1800" b="1" dirty="0">
                <a:solidFill>
                  <a:srgbClr val="0000FF"/>
                </a:solidFill>
              </a:rPr>
              <a:t>static </a:t>
            </a:r>
            <a:r>
              <a:rPr lang="en-US" altLang="zh-CN" sz="1800" dirty="0" err="1">
                <a:solidFill>
                  <a:srgbClr val="0000FF"/>
                </a:solidFill>
              </a:rPr>
              <a:t>int</a:t>
            </a:r>
            <a:r>
              <a:rPr lang="en-US" altLang="zh-CN" sz="1800" dirty="0">
                <a:solidFill>
                  <a:srgbClr val="0000FF"/>
                </a:solidFill>
              </a:rPr>
              <a:t> </a:t>
            </a:r>
            <a:r>
              <a:rPr lang="en-US" altLang="zh-CN" sz="1800" b="1" dirty="0" err="1">
                <a:solidFill>
                  <a:srgbClr val="0000FF"/>
                </a:solidFill>
              </a:rPr>
              <a:t>getTotalPerson</a:t>
            </a:r>
            <a:r>
              <a:rPr lang="en-US" altLang="zh-CN" sz="1800" b="1" dirty="0">
                <a:solidFill>
                  <a:srgbClr val="0000FF"/>
                </a:solidFill>
              </a:rPr>
              <a:t>() </a:t>
            </a:r>
            <a:r>
              <a:rPr lang="en-US" altLang="zh-CN" sz="1800" dirty="0">
                <a:solidFill>
                  <a:srgbClr val="0000FF"/>
                </a:solidFill>
              </a:rPr>
              <a:t>{ </a:t>
            </a:r>
          </a:p>
          <a:p>
            <a:pPr>
              <a:lnSpc>
                <a:spcPct val="80000"/>
              </a:lnSpc>
            </a:pPr>
            <a:r>
              <a:rPr lang="en-US" altLang="zh-CN" sz="1800" dirty="0">
                <a:solidFill>
                  <a:srgbClr val="0000FF"/>
                </a:solidFill>
              </a:rPr>
              <a:t>	return total;</a:t>
            </a:r>
          </a:p>
          <a:p>
            <a:pPr>
              <a:lnSpc>
                <a:spcPct val="80000"/>
              </a:lnSpc>
            </a:pPr>
            <a:r>
              <a:rPr lang="en-US" altLang="zh-CN" sz="1800" dirty="0">
                <a:solidFill>
                  <a:srgbClr val="0000FF"/>
                </a:solidFill>
              </a:rPr>
              <a:t>       }</a:t>
            </a:r>
          </a:p>
          <a:p>
            <a:pPr>
              <a:lnSpc>
                <a:spcPct val="80000"/>
              </a:lnSpc>
            </a:pPr>
            <a:r>
              <a:rPr lang="en-US" altLang="zh-CN" sz="1800" dirty="0">
                <a:solidFill>
                  <a:srgbClr val="0000FF"/>
                </a:solidFill>
              </a:rPr>
              <a:t>       public Person() {</a:t>
            </a:r>
          </a:p>
          <a:p>
            <a:pPr>
              <a:lnSpc>
                <a:spcPct val="80000"/>
              </a:lnSpc>
            </a:pPr>
            <a:r>
              <a:rPr lang="en-US" altLang="zh-CN" sz="1800" dirty="0">
                <a:solidFill>
                  <a:srgbClr val="0000FF"/>
                </a:solidFill>
              </a:rPr>
              <a:t>         	total++;</a:t>
            </a:r>
          </a:p>
          <a:p>
            <a:pPr>
              <a:lnSpc>
                <a:spcPct val="80000"/>
              </a:lnSpc>
            </a:pPr>
            <a:r>
              <a:rPr lang="en-US" altLang="zh-CN" sz="1800" dirty="0">
                <a:solidFill>
                  <a:srgbClr val="0000FF"/>
                </a:solidFill>
              </a:rPr>
              <a:t> 	id = total;</a:t>
            </a:r>
          </a:p>
          <a:p>
            <a:pPr>
              <a:lnSpc>
                <a:spcPct val="80000"/>
              </a:lnSpc>
            </a:pPr>
            <a:r>
              <a:rPr lang="en-US" altLang="zh-CN" sz="1800" dirty="0">
                <a:solidFill>
                  <a:srgbClr val="0000FF"/>
                </a:solidFill>
              </a:rPr>
              <a:t>       }</a:t>
            </a:r>
          </a:p>
          <a:p>
            <a:pPr>
              <a:lnSpc>
                <a:spcPct val="80000"/>
              </a:lnSpc>
            </a:pPr>
            <a:r>
              <a:rPr lang="en-US" altLang="zh-CN" sz="1800" dirty="0">
                <a:solidFill>
                  <a:srgbClr val="0000FF"/>
                </a:solidFill>
              </a:rPr>
              <a:t>}</a:t>
            </a:r>
          </a:p>
          <a:p>
            <a:pPr>
              <a:lnSpc>
                <a:spcPct val="80000"/>
              </a:lnSpc>
            </a:pPr>
            <a:r>
              <a:rPr lang="en-US" altLang="zh-CN" sz="1800" dirty="0">
                <a:solidFill>
                  <a:srgbClr val="0000FF"/>
                </a:solidFill>
              </a:rPr>
              <a:t>public class </a:t>
            </a:r>
            <a:r>
              <a:rPr lang="en-US" altLang="zh-CN" sz="1800" dirty="0" err="1">
                <a:solidFill>
                  <a:srgbClr val="0000FF"/>
                </a:solidFill>
              </a:rPr>
              <a:t>TestPerson</a:t>
            </a:r>
            <a:r>
              <a:rPr lang="en-US" altLang="zh-CN" sz="1800" dirty="0">
                <a:solidFill>
                  <a:srgbClr val="0000FF"/>
                </a:solidFill>
              </a:rPr>
              <a:t> {</a:t>
            </a:r>
          </a:p>
          <a:p>
            <a:pPr>
              <a:lnSpc>
                <a:spcPct val="80000"/>
              </a:lnSpc>
            </a:pPr>
            <a:r>
              <a:rPr lang="en-US" altLang="zh-CN" sz="1800" dirty="0">
                <a:solidFill>
                  <a:srgbClr val="0000FF"/>
                </a:solidFill>
              </a:rPr>
              <a:t>        public static void main(String[] </a:t>
            </a:r>
            <a:r>
              <a:rPr lang="en-US" altLang="zh-CN" sz="1800" dirty="0" err="1">
                <a:solidFill>
                  <a:srgbClr val="0000FF"/>
                </a:solidFill>
              </a:rPr>
              <a:t>args</a:t>
            </a:r>
            <a:r>
              <a:rPr lang="en-US" altLang="zh-CN" sz="1800" dirty="0">
                <a:solidFill>
                  <a:srgbClr val="0000FF"/>
                </a:solidFill>
              </a:rPr>
              <a:t>) {</a:t>
            </a:r>
          </a:p>
          <a:p>
            <a:pPr>
              <a:lnSpc>
                <a:spcPct val="80000"/>
              </a:lnSpc>
            </a:pPr>
            <a:r>
              <a:rPr lang="en-US" altLang="zh-CN" sz="1800" dirty="0">
                <a:solidFill>
                  <a:srgbClr val="0000FF"/>
                </a:solidFill>
              </a:rPr>
              <a:t> 	</a:t>
            </a:r>
            <a:r>
              <a:rPr lang="en-US" altLang="zh-CN" sz="1800" dirty="0" err="1">
                <a:solidFill>
                  <a:srgbClr val="0000FF"/>
                </a:solidFill>
              </a:rPr>
              <a:t>System.out.println</a:t>
            </a:r>
            <a:r>
              <a:rPr lang="en-US" altLang="zh-CN" sz="1800" dirty="0">
                <a:solidFill>
                  <a:srgbClr val="0000FF"/>
                </a:solidFill>
              </a:rPr>
              <a:t>("Number of total is " +</a:t>
            </a:r>
            <a:r>
              <a:rPr lang="en-US" altLang="zh-CN" sz="1800" b="1" dirty="0" err="1">
                <a:solidFill>
                  <a:srgbClr val="0000FF"/>
                </a:solidFill>
              </a:rPr>
              <a:t>Person.getTotalPerson</a:t>
            </a:r>
            <a:r>
              <a:rPr lang="en-US" altLang="zh-CN" sz="1800" b="1" dirty="0">
                <a:solidFill>
                  <a:srgbClr val="0000FF"/>
                </a:solidFill>
              </a:rPr>
              <a:t>()</a:t>
            </a:r>
            <a:r>
              <a:rPr lang="en-US" altLang="zh-CN" sz="1800" dirty="0">
                <a:solidFill>
                  <a:srgbClr val="0000FF"/>
                </a:solidFill>
              </a:rPr>
              <a:t>);</a:t>
            </a:r>
          </a:p>
          <a:p>
            <a:pPr>
              <a:lnSpc>
                <a:spcPct val="80000"/>
              </a:lnSpc>
            </a:pPr>
            <a:endParaRPr lang="en-US" altLang="zh-CN" sz="1800" dirty="0">
              <a:solidFill>
                <a:srgbClr val="0000FF"/>
              </a:solidFill>
            </a:endParaRPr>
          </a:p>
          <a:p>
            <a:pPr>
              <a:lnSpc>
                <a:spcPct val="80000"/>
              </a:lnSpc>
            </a:pPr>
            <a:r>
              <a:rPr lang="en-US" altLang="zh-CN" sz="1800" dirty="0">
                <a:solidFill>
                  <a:srgbClr val="0000FF"/>
                </a:solidFill>
              </a:rPr>
              <a:t>	//</a:t>
            </a:r>
            <a:r>
              <a:rPr lang="zh-CN" altLang="en-US" sz="1800" dirty="0">
                <a:solidFill>
                  <a:srgbClr val="0000FF"/>
                </a:solidFill>
              </a:rPr>
              <a:t>没有创建对象也可以访问静态方法</a:t>
            </a:r>
          </a:p>
          <a:p>
            <a:pPr>
              <a:lnSpc>
                <a:spcPct val="80000"/>
              </a:lnSpc>
            </a:pPr>
            <a:r>
              <a:rPr lang="zh-CN" altLang="en-US" sz="1800" dirty="0">
                <a:solidFill>
                  <a:srgbClr val="0000FF"/>
                </a:solidFill>
              </a:rPr>
              <a:t> 	</a:t>
            </a:r>
            <a:r>
              <a:rPr lang="en-US" altLang="zh-CN" sz="1800" dirty="0">
                <a:solidFill>
                  <a:srgbClr val="0000FF"/>
                </a:solidFill>
              </a:rPr>
              <a:t>Person p1 = new Person();</a:t>
            </a:r>
          </a:p>
          <a:p>
            <a:pPr>
              <a:lnSpc>
                <a:spcPct val="80000"/>
              </a:lnSpc>
            </a:pPr>
            <a:r>
              <a:rPr lang="en-US" altLang="zh-CN" sz="1800" dirty="0">
                <a:solidFill>
                  <a:srgbClr val="0000FF"/>
                </a:solidFill>
              </a:rPr>
              <a:t>     	</a:t>
            </a:r>
            <a:r>
              <a:rPr lang="en-US" altLang="zh-CN" sz="1800" dirty="0" err="1">
                <a:solidFill>
                  <a:srgbClr val="0000FF"/>
                </a:solidFill>
              </a:rPr>
              <a:t>System.out.println</a:t>
            </a:r>
            <a:r>
              <a:rPr lang="en-US" altLang="zh-CN" sz="1800" dirty="0">
                <a:solidFill>
                  <a:srgbClr val="0000FF"/>
                </a:solidFill>
              </a:rPr>
              <a:t>( "Number of total is "+ </a:t>
            </a:r>
            <a:r>
              <a:rPr lang="en-US" altLang="zh-CN" sz="1800" b="1" dirty="0" err="1">
                <a:solidFill>
                  <a:srgbClr val="0000FF"/>
                </a:solidFill>
              </a:rPr>
              <a:t>Person.getTotalPerson</a:t>
            </a:r>
            <a:r>
              <a:rPr lang="en-US" altLang="zh-CN" sz="1800" b="1" dirty="0">
                <a:solidFill>
                  <a:srgbClr val="0000FF"/>
                </a:solidFill>
              </a:rPr>
              <a:t>()</a:t>
            </a:r>
            <a:r>
              <a:rPr lang="en-US" altLang="zh-CN" sz="1800" dirty="0">
                <a:solidFill>
                  <a:srgbClr val="0000FF"/>
                </a:solidFill>
              </a:rPr>
              <a:t>);</a:t>
            </a:r>
          </a:p>
          <a:p>
            <a:pPr>
              <a:lnSpc>
                <a:spcPct val="80000"/>
              </a:lnSpc>
            </a:pPr>
            <a:r>
              <a:rPr lang="en-US" altLang="zh-CN" sz="1800" dirty="0">
                <a:solidFill>
                  <a:srgbClr val="0000FF"/>
                </a:solidFill>
              </a:rPr>
              <a:t>        }</a:t>
            </a:r>
          </a:p>
          <a:p>
            <a:pPr>
              <a:lnSpc>
                <a:spcPct val="80000"/>
              </a:lnSpc>
            </a:pPr>
            <a:r>
              <a:rPr lang="en-US" altLang="zh-CN" sz="1800" dirty="0">
                <a:solidFill>
                  <a:srgbClr val="0000FF"/>
                </a:solidFill>
              </a:rPr>
              <a:t>}</a:t>
            </a:r>
          </a:p>
        </p:txBody>
      </p:sp>
      <p:sp>
        <p:nvSpPr>
          <p:cNvPr id="266243" name="Rectangle 3"/>
          <p:cNvSpPr>
            <a:spLocks noGrp="1" noChangeArrowheads="1"/>
          </p:cNvSpPr>
          <p:nvPr>
            <p:ph type="title"/>
          </p:nvPr>
        </p:nvSpPr>
        <p:spPr>
          <a:xfrm>
            <a:off x="1187624" y="692696"/>
            <a:ext cx="7772400" cy="936104"/>
          </a:xfrm>
        </p:spPr>
        <p:txBody>
          <a:bodyPr>
            <a:normAutofit/>
          </a:bodyPr>
          <a:lstStyle/>
          <a:p>
            <a:pPr eaLnBrk="1" hangingPunct="1">
              <a:defRPr/>
            </a:pPr>
            <a:r>
              <a:rPr lang="zh-CN" altLang="en-US" sz="40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类方法</a:t>
            </a:r>
            <a:r>
              <a:rPr lang="en-US" altLang="zh-CN" sz="4000" dirty="0">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(class Method) </a:t>
            </a:r>
          </a:p>
        </p:txBody>
      </p:sp>
      <p:sp>
        <p:nvSpPr>
          <p:cNvPr id="9220" name="Rectangle 4"/>
          <p:cNvSpPr>
            <a:spLocks noChangeArrowheads="1"/>
          </p:cNvSpPr>
          <p:nvPr/>
        </p:nvSpPr>
        <p:spPr bwMode="auto">
          <a:xfrm>
            <a:off x="129480" y="1732746"/>
            <a:ext cx="8763000" cy="400110"/>
          </a:xfrm>
          <a:prstGeom prst="rect">
            <a:avLst/>
          </a:prstGeom>
          <a:noFill/>
          <a:ln w="9525">
            <a:noFill/>
            <a:miter lim="800000"/>
            <a:headEnd/>
            <a:tailEnd/>
          </a:ln>
        </p:spPr>
        <p:txBody>
          <a:bodyPr>
            <a:spAutoFit/>
          </a:bodyPr>
          <a:lstStyle/>
          <a:p>
            <a:pPr>
              <a:buFont typeface="Wingdings" pitchFamily="2" charset="2"/>
              <a:buChar char="§"/>
            </a:pP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没有对象的实例时，可以用类名</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方法名</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的形式访问由</a:t>
            </a:r>
            <a:r>
              <a:rPr lang="en-US" altLang="zh-CN" sz="2000" b="1" dirty="0">
                <a:solidFill>
                  <a:srgbClr val="FF0000"/>
                </a:solidFill>
                <a:latin typeface="Arial Unicode MS" pitchFamily="34" charset="-122"/>
                <a:ea typeface="Arial Unicode MS" pitchFamily="34" charset="-122"/>
                <a:cs typeface="Arial Unicode MS" pitchFamily="34" charset="-122"/>
              </a:rPr>
              <a:t>static</a:t>
            </a:r>
            <a:r>
              <a:rPr lang="zh-CN" altLang="en-US" sz="2000" b="1" dirty="0">
                <a:solidFill>
                  <a:srgbClr val="FF0000"/>
                </a:solidFill>
                <a:latin typeface="Arial Unicode MS" pitchFamily="34" charset="-122"/>
                <a:ea typeface="Arial Unicode MS" pitchFamily="34" charset="-122"/>
                <a:cs typeface="Arial Unicode MS" pitchFamily="34" charset="-122"/>
              </a:rPr>
              <a:t>标记的类方法</a:t>
            </a:r>
            <a:r>
              <a:rPr lang="zh-CN" altLang="en-US" sz="2000" dirty="0">
                <a:latin typeface="Arial Unicode MS" pitchFamily="34" charset="-122"/>
                <a:ea typeface="Arial Unicode MS" pitchFamily="34" charset="-122"/>
                <a:cs typeface="Arial Unicode MS" pitchFamily="34" charset="-122"/>
              </a:rPr>
              <a:t>。</a:t>
            </a:r>
          </a:p>
        </p:txBody>
      </p:sp>
      <p:sp>
        <p:nvSpPr>
          <p:cNvPr id="266245" name="Rectangle 5"/>
          <p:cNvSpPr>
            <a:spLocks noChangeArrowheads="1"/>
          </p:cNvSpPr>
          <p:nvPr/>
        </p:nvSpPr>
        <p:spPr bwMode="auto">
          <a:xfrm>
            <a:off x="6096000" y="2996952"/>
            <a:ext cx="2438400" cy="915987"/>
          </a:xfrm>
          <a:prstGeom prst="rect">
            <a:avLst/>
          </a:prstGeom>
          <a:noFill/>
          <a:ln w="9525">
            <a:noFill/>
            <a:miter lim="800000"/>
            <a:headEnd/>
            <a:tailEnd/>
          </a:ln>
        </p:spPr>
        <p:txBody>
          <a:bodyPr>
            <a:spAutoFit/>
          </a:bodyPr>
          <a:lstStyle/>
          <a:p>
            <a:r>
              <a:rPr lang="en-US" altLang="zh-CN" sz="1800" b="1" dirty="0">
                <a:solidFill>
                  <a:srgbClr val="FF0000"/>
                </a:solidFill>
              </a:rPr>
              <a:t>The output is:</a:t>
            </a:r>
          </a:p>
          <a:p>
            <a:r>
              <a:rPr lang="en-US" altLang="zh-CN" sz="1800" b="1" dirty="0">
                <a:solidFill>
                  <a:srgbClr val="FF0000"/>
                </a:solidFill>
              </a:rPr>
              <a:t>Number of total is 0</a:t>
            </a:r>
          </a:p>
          <a:p>
            <a:r>
              <a:rPr lang="en-US" altLang="zh-CN" sz="1800" b="1" dirty="0">
                <a:solidFill>
                  <a:srgbClr val="FF0000"/>
                </a:solidFill>
              </a:rPr>
              <a:t>Number of total is 1</a:t>
            </a:r>
          </a:p>
        </p:txBody>
      </p:sp>
    </p:spTree>
    <p:extLst>
      <p:ext uri="{BB962C8B-B14F-4D97-AF65-F5344CB8AC3E}">
        <p14:creationId xmlns:p14="http://schemas.microsoft.com/office/powerpoint/2010/main" val="269074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899592" y="557807"/>
            <a:ext cx="7772400" cy="1143001"/>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类方法</a:t>
            </a:r>
          </a:p>
        </p:txBody>
      </p:sp>
      <p:sp>
        <p:nvSpPr>
          <p:cNvPr id="10243" name="Rectangle 3"/>
          <p:cNvSpPr>
            <a:spLocks noChangeArrowheads="1"/>
          </p:cNvSpPr>
          <p:nvPr/>
        </p:nvSpPr>
        <p:spPr bwMode="auto">
          <a:xfrm>
            <a:off x="125288" y="1516722"/>
            <a:ext cx="8839200" cy="400110"/>
          </a:xfrm>
          <a:prstGeom prst="rect">
            <a:avLst/>
          </a:prstGeom>
          <a:noFill/>
          <a:ln w="9525">
            <a:noFill/>
            <a:miter lim="800000"/>
            <a:headEnd/>
            <a:tailEnd/>
          </a:ln>
        </p:spPr>
        <p:txBody>
          <a:bodyPr>
            <a:spAutoFit/>
          </a:bodyPr>
          <a:lstStyle/>
          <a:p>
            <a:pPr>
              <a:buFont typeface="Wingdings" pitchFamily="2" charset="2"/>
              <a:buChar char="§"/>
            </a:pP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在</a:t>
            </a:r>
            <a:r>
              <a:rPr lang="en-US" altLang="zh-CN" sz="2000" b="1" dirty="0">
                <a:solidFill>
                  <a:srgbClr val="FF0000"/>
                </a:solidFill>
                <a:latin typeface="Arial Unicode MS" pitchFamily="34" charset="-122"/>
                <a:ea typeface="Arial Unicode MS" pitchFamily="34" charset="-122"/>
                <a:cs typeface="Arial Unicode MS" pitchFamily="34" charset="-122"/>
              </a:rPr>
              <a:t>static</a:t>
            </a:r>
            <a:r>
              <a:rPr lang="zh-CN" altLang="en-US" sz="2000" b="1" dirty="0">
                <a:solidFill>
                  <a:srgbClr val="FF0000"/>
                </a:solidFill>
                <a:latin typeface="Arial Unicode MS" pitchFamily="34" charset="-122"/>
                <a:ea typeface="Arial Unicode MS" pitchFamily="34" charset="-122"/>
                <a:cs typeface="Arial Unicode MS" pitchFamily="34" charset="-122"/>
              </a:rPr>
              <a:t>方法内部只能访问类的</a:t>
            </a:r>
            <a:r>
              <a:rPr lang="en-US" altLang="zh-CN" sz="2000" b="1" dirty="0">
                <a:solidFill>
                  <a:srgbClr val="FF0000"/>
                </a:solidFill>
                <a:latin typeface="Arial Unicode MS" pitchFamily="34" charset="-122"/>
                <a:ea typeface="Arial Unicode MS" pitchFamily="34" charset="-122"/>
                <a:cs typeface="Arial Unicode MS" pitchFamily="34" charset="-122"/>
              </a:rPr>
              <a:t>static</a:t>
            </a:r>
            <a:r>
              <a:rPr lang="zh-CN" altLang="en-US" sz="2000" b="1" dirty="0">
                <a:solidFill>
                  <a:srgbClr val="FF0000"/>
                </a:solidFill>
                <a:latin typeface="Arial Unicode MS" pitchFamily="34" charset="-122"/>
                <a:ea typeface="Arial Unicode MS" pitchFamily="34" charset="-122"/>
                <a:cs typeface="Arial Unicode MS" pitchFamily="34" charset="-122"/>
              </a:rPr>
              <a:t>属性，不能访问类的非</a:t>
            </a:r>
            <a:r>
              <a:rPr lang="en-US" altLang="zh-CN" sz="2000" b="1" dirty="0">
                <a:solidFill>
                  <a:srgbClr val="FF0000"/>
                </a:solidFill>
                <a:latin typeface="Arial Unicode MS" pitchFamily="34" charset="-122"/>
                <a:ea typeface="Arial Unicode MS" pitchFamily="34" charset="-122"/>
                <a:cs typeface="Arial Unicode MS" pitchFamily="34" charset="-122"/>
              </a:rPr>
              <a:t>static</a:t>
            </a:r>
            <a:r>
              <a:rPr lang="zh-CN" altLang="en-US" sz="2000" b="1" dirty="0">
                <a:solidFill>
                  <a:srgbClr val="FF0000"/>
                </a:solidFill>
                <a:latin typeface="Arial Unicode MS" pitchFamily="34" charset="-122"/>
                <a:ea typeface="Arial Unicode MS" pitchFamily="34" charset="-122"/>
                <a:cs typeface="Arial Unicode MS" pitchFamily="34" charset="-122"/>
              </a:rPr>
              <a:t>属性。</a:t>
            </a:r>
          </a:p>
        </p:txBody>
      </p:sp>
      <p:sp>
        <p:nvSpPr>
          <p:cNvPr id="10244" name="Rectangle 4"/>
          <p:cNvSpPr>
            <a:spLocks noChangeArrowheads="1"/>
          </p:cNvSpPr>
          <p:nvPr/>
        </p:nvSpPr>
        <p:spPr bwMode="auto">
          <a:xfrm>
            <a:off x="500034" y="1967185"/>
            <a:ext cx="5943600" cy="4702175"/>
          </a:xfrm>
          <a:prstGeom prst="rect">
            <a:avLst/>
          </a:prstGeom>
          <a:noFill/>
          <a:ln w="9525">
            <a:noFill/>
            <a:miter lim="800000"/>
            <a:headEnd/>
            <a:tailEnd/>
          </a:ln>
        </p:spPr>
        <p:txBody>
          <a:bodyPr>
            <a:spAutoFit/>
          </a:bodyPr>
          <a:lstStyle/>
          <a:p>
            <a:pPr>
              <a:lnSpc>
                <a:spcPct val="80000"/>
              </a:lnSpc>
              <a:spcBef>
                <a:spcPct val="50000"/>
              </a:spcBef>
            </a:pPr>
            <a:r>
              <a:rPr lang="en-US" altLang="zh-CN" sz="2000" dirty="0">
                <a:solidFill>
                  <a:srgbClr val="0000FF"/>
                </a:solidFill>
              </a:rPr>
              <a:t>class Person {</a:t>
            </a:r>
          </a:p>
          <a:p>
            <a:pPr>
              <a:lnSpc>
                <a:spcPct val="80000"/>
              </a:lnSpc>
              <a:spcBef>
                <a:spcPct val="50000"/>
              </a:spcBef>
            </a:pPr>
            <a:r>
              <a:rPr lang="en-US" altLang="zh-CN" sz="2000" dirty="0">
                <a:solidFill>
                  <a:srgbClr val="0000FF"/>
                </a:solidFill>
              </a:rPr>
              <a:t>       private </a:t>
            </a:r>
            <a:r>
              <a:rPr lang="en-US" altLang="zh-CN" sz="2000" dirty="0" err="1">
                <a:solidFill>
                  <a:srgbClr val="0000FF"/>
                </a:solidFill>
              </a:rPr>
              <a:t>int</a:t>
            </a:r>
            <a:r>
              <a:rPr lang="en-US" altLang="zh-CN" sz="2000" dirty="0">
                <a:solidFill>
                  <a:srgbClr val="0000FF"/>
                </a:solidFill>
              </a:rPr>
              <a:t> id;</a:t>
            </a:r>
          </a:p>
          <a:p>
            <a:pPr>
              <a:lnSpc>
                <a:spcPct val="80000"/>
              </a:lnSpc>
              <a:spcBef>
                <a:spcPct val="50000"/>
              </a:spcBef>
            </a:pPr>
            <a:r>
              <a:rPr lang="en-US" altLang="zh-CN" sz="2000" dirty="0">
                <a:solidFill>
                  <a:srgbClr val="0000FF"/>
                </a:solidFill>
              </a:rPr>
              <a:t>       private static </a:t>
            </a:r>
            <a:r>
              <a:rPr lang="en-US" altLang="zh-CN" sz="2000" dirty="0" err="1">
                <a:solidFill>
                  <a:srgbClr val="0000FF"/>
                </a:solidFill>
              </a:rPr>
              <a:t>int</a:t>
            </a:r>
            <a:r>
              <a:rPr lang="en-US" altLang="zh-CN" sz="2000" dirty="0">
                <a:solidFill>
                  <a:srgbClr val="0000FF"/>
                </a:solidFill>
              </a:rPr>
              <a:t> total = 0;</a:t>
            </a:r>
          </a:p>
          <a:p>
            <a:pPr>
              <a:lnSpc>
                <a:spcPct val="80000"/>
              </a:lnSpc>
              <a:spcBef>
                <a:spcPct val="50000"/>
              </a:spcBef>
            </a:pPr>
            <a:r>
              <a:rPr lang="en-US" altLang="zh-CN" sz="2000" dirty="0">
                <a:solidFill>
                  <a:srgbClr val="0000FF"/>
                </a:solidFill>
              </a:rPr>
              <a:t>       public </a:t>
            </a:r>
            <a:r>
              <a:rPr lang="en-US" altLang="zh-CN" sz="2000" b="1" dirty="0">
                <a:solidFill>
                  <a:srgbClr val="0000FF"/>
                </a:solidFill>
              </a:rPr>
              <a:t>static </a:t>
            </a:r>
            <a:r>
              <a:rPr lang="en-US" altLang="zh-CN" sz="2000" dirty="0" err="1">
                <a:solidFill>
                  <a:srgbClr val="0000FF"/>
                </a:solidFill>
              </a:rPr>
              <a:t>int</a:t>
            </a:r>
            <a:r>
              <a:rPr lang="en-US" altLang="zh-CN" sz="2000" dirty="0">
                <a:solidFill>
                  <a:srgbClr val="0000FF"/>
                </a:solidFill>
              </a:rPr>
              <a:t> </a:t>
            </a:r>
            <a:r>
              <a:rPr lang="en-US" altLang="zh-CN" sz="2000" b="1" dirty="0" err="1">
                <a:solidFill>
                  <a:srgbClr val="0000FF"/>
                </a:solidFill>
              </a:rPr>
              <a:t>getTotalPerson</a:t>
            </a:r>
            <a:r>
              <a:rPr lang="en-US" altLang="zh-CN" sz="2000" b="1" dirty="0">
                <a:solidFill>
                  <a:srgbClr val="0000FF"/>
                </a:solidFill>
              </a:rPr>
              <a:t>() </a:t>
            </a:r>
            <a:r>
              <a:rPr lang="en-US" altLang="zh-CN" sz="2000" dirty="0">
                <a:solidFill>
                  <a:srgbClr val="0000FF"/>
                </a:solidFill>
              </a:rPr>
              <a:t>{ </a:t>
            </a:r>
          </a:p>
          <a:p>
            <a:pPr>
              <a:lnSpc>
                <a:spcPct val="80000"/>
              </a:lnSpc>
              <a:spcBef>
                <a:spcPct val="50000"/>
              </a:spcBef>
            </a:pPr>
            <a:r>
              <a:rPr lang="en-US" altLang="zh-CN" sz="2000" dirty="0">
                <a:solidFill>
                  <a:srgbClr val="0000FF"/>
                </a:solidFill>
              </a:rPr>
              <a:t>	id++;	//</a:t>
            </a:r>
            <a:r>
              <a:rPr lang="zh-CN" altLang="en-US" sz="2000" dirty="0">
                <a:solidFill>
                  <a:srgbClr val="0000FF"/>
                </a:solidFill>
              </a:rPr>
              <a:t>非法</a:t>
            </a:r>
          </a:p>
          <a:p>
            <a:pPr>
              <a:lnSpc>
                <a:spcPct val="80000"/>
              </a:lnSpc>
              <a:spcBef>
                <a:spcPct val="50000"/>
              </a:spcBef>
            </a:pPr>
            <a:r>
              <a:rPr lang="zh-CN" altLang="en-US" sz="2000" dirty="0">
                <a:solidFill>
                  <a:srgbClr val="0000FF"/>
                </a:solidFill>
              </a:rPr>
              <a:t>	</a:t>
            </a:r>
            <a:r>
              <a:rPr lang="en-US" altLang="zh-CN" sz="2000" dirty="0">
                <a:solidFill>
                  <a:srgbClr val="0000FF"/>
                </a:solidFill>
              </a:rPr>
              <a:t>return total;</a:t>
            </a:r>
          </a:p>
          <a:p>
            <a:pPr>
              <a:lnSpc>
                <a:spcPct val="80000"/>
              </a:lnSpc>
              <a:spcBef>
                <a:spcPct val="50000"/>
              </a:spcBef>
            </a:pPr>
            <a:r>
              <a:rPr lang="en-US" altLang="zh-CN" sz="2000" dirty="0">
                <a:solidFill>
                  <a:srgbClr val="0000FF"/>
                </a:solidFill>
              </a:rPr>
              <a:t>       }</a:t>
            </a:r>
          </a:p>
          <a:p>
            <a:pPr>
              <a:lnSpc>
                <a:spcPct val="80000"/>
              </a:lnSpc>
              <a:spcBef>
                <a:spcPct val="50000"/>
              </a:spcBef>
            </a:pPr>
            <a:r>
              <a:rPr lang="en-US" altLang="zh-CN" sz="2000" dirty="0">
                <a:solidFill>
                  <a:srgbClr val="0000FF"/>
                </a:solidFill>
              </a:rPr>
              <a:t>       public Person() {</a:t>
            </a:r>
          </a:p>
          <a:p>
            <a:pPr>
              <a:lnSpc>
                <a:spcPct val="80000"/>
              </a:lnSpc>
              <a:spcBef>
                <a:spcPct val="50000"/>
              </a:spcBef>
            </a:pPr>
            <a:r>
              <a:rPr lang="en-US" altLang="zh-CN" sz="2000" dirty="0">
                <a:solidFill>
                  <a:srgbClr val="0000FF"/>
                </a:solidFill>
              </a:rPr>
              <a:t>         	total++;</a:t>
            </a:r>
          </a:p>
          <a:p>
            <a:pPr>
              <a:lnSpc>
                <a:spcPct val="80000"/>
              </a:lnSpc>
              <a:spcBef>
                <a:spcPct val="50000"/>
              </a:spcBef>
            </a:pPr>
            <a:r>
              <a:rPr lang="en-US" altLang="zh-CN" sz="2000" dirty="0">
                <a:solidFill>
                  <a:srgbClr val="0000FF"/>
                </a:solidFill>
              </a:rPr>
              <a:t> 	id = total;</a:t>
            </a:r>
          </a:p>
          <a:p>
            <a:pPr>
              <a:lnSpc>
                <a:spcPct val="80000"/>
              </a:lnSpc>
              <a:spcBef>
                <a:spcPct val="50000"/>
              </a:spcBef>
            </a:pPr>
            <a:r>
              <a:rPr lang="en-US" altLang="zh-CN" sz="2000" dirty="0">
                <a:solidFill>
                  <a:srgbClr val="0000FF"/>
                </a:solidFill>
              </a:rPr>
              <a:t>       }</a:t>
            </a:r>
          </a:p>
          <a:p>
            <a:pPr>
              <a:lnSpc>
                <a:spcPct val="80000"/>
              </a:lnSpc>
              <a:spcBef>
                <a:spcPct val="50000"/>
              </a:spcBef>
            </a:pPr>
            <a:r>
              <a:rPr lang="en-US" altLang="zh-CN" sz="2000" dirty="0">
                <a:solidFill>
                  <a:srgbClr val="0000FF"/>
                </a:solidFill>
              </a:rPr>
              <a:t>}</a:t>
            </a:r>
          </a:p>
        </p:txBody>
      </p:sp>
    </p:spTree>
    <p:extLst>
      <p:ext uri="{BB962C8B-B14F-4D97-AF65-F5344CB8AC3E}">
        <p14:creationId xmlns:p14="http://schemas.microsoft.com/office/powerpoint/2010/main" val="416289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187624" y="-234280"/>
            <a:ext cx="7772400" cy="1143000"/>
          </a:xfrm>
        </p:spPr>
        <p:txBody>
          <a:bodyPr/>
          <a:lstStyle/>
          <a:p>
            <a:pPr eaLnBrk="1" hangingPunct="1">
              <a:defRPr/>
            </a:pPr>
            <a:r>
              <a:rPr lang="zh-CN" altLang="en-US" sz="4000" dirty="0">
                <a:solidFill>
                  <a:schemeClr val="bg1"/>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类方法</a:t>
            </a:r>
          </a:p>
        </p:txBody>
      </p:sp>
      <p:sp>
        <p:nvSpPr>
          <p:cNvPr id="11267" name="Rectangle 3"/>
          <p:cNvSpPr>
            <a:spLocks noChangeArrowheads="1"/>
          </p:cNvSpPr>
          <p:nvPr/>
        </p:nvSpPr>
        <p:spPr bwMode="auto">
          <a:xfrm>
            <a:off x="178786" y="1126485"/>
            <a:ext cx="8929718" cy="646331"/>
          </a:xfrm>
          <a:prstGeom prst="rect">
            <a:avLst/>
          </a:prstGeom>
          <a:noFill/>
          <a:ln w="9525">
            <a:noFill/>
            <a:miter lim="800000"/>
            <a:headEnd/>
            <a:tailEnd/>
          </a:ln>
        </p:spPr>
        <p:txBody>
          <a:bodyPr wrap="square">
            <a:spAutoFit/>
          </a:bodyPr>
          <a:lstStyle/>
          <a:p>
            <a:pPr>
              <a:buFont typeface="Wingdings" pitchFamily="2" charset="2"/>
              <a:buChar char="§"/>
            </a:pPr>
            <a:r>
              <a:rPr lang="zh-CN" altLang="en-US" b="1" dirty="0">
                <a:solidFill>
                  <a:srgbClr val="FF0000"/>
                </a:solidFill>
                <a:latin typeface="Arial Unicode MS" pitchFamily="34" charset="-122"/>
                <a:ea typeface="Arial Unicode MS" pitchFamily="34" charset="-122"/>
                <a:cs typeface="Arial Unicode MS" pitchFamily="34" charset="-122"/>
              </a:rPr>
              <a:t>因为不需要实例就可以访问</a:t>
            </a:r>
            <a:r>
              <a:rPr lang="en-US" altLang="zh-CN" b="1" dirty="0">
                <a:solidFill>
                  <a:srgbClr val="FF0000"/>
                </a:solidFill>
                <a:latin typeface="Arial Unicode MS" pitchFamily="34" charset="-122"/>
                <a:ea typeface="Arial Unicode MS" pitchFamily="34" charset="-122"/>
                <a:cs typeface="Arial Unicode MS" pitchFamily="34" charset="-122"/>
              </a:rPr>
              <a:t>static</a:t>
            </a:r>
            <a:r>
              <a:rPr lang="zh-CN" altLang="en-US" b="1" dirty="0">
                <a:solidFill>
                  <a:srgbClr val="FF0000"/>
                </a:solidFill>
                <a:latin typeface="Arial Unicode MS" pitchFamily="34" charset="-122"/>
                <a:ea typeface="Arial Unicode MS" pitchFamily="34" charset="-122"/>
                <a:cs typeface="Arial Unicode MS" pitchFamily="34" charset="-122"/>
              </a:rPr>
              <a:t>方法，因此</a:t>
            </a:r>
            <a:r>
              <a:rPr lang="en-US" altLang="zh-CN" b="1" dirty="0">
                <a:solidFill>
                  <a:srgbClr val="FF0000"/>
                </a:solidFill>
                <a:latin typeface="Arial Unicode MS" pitchFamily="34" charset="-122"/>
                <a:ea typeface="Arial Unicode MS" pitchFamily="34" charset="-122"/>
                <a:cs typeface="Arial Unicode MS" pitchFamily="34" charset="-122"/>
              </a:rPr>
              <a:t>static</a:t>
            </a:r>
            <a:r>
              <a:rPr lang="zh-CN" altLang="en-US" b="1" dirty="0">
                <a:solidFill>
                  <a:srgbClr val="FF0000"/>
                </a:solidFill>
                <a:latin typeface="Arial Unicode MS" pitchFamily="34" charset="-122"/>
                <a:ea typeface="Arial Unicode MS" pitchFamily="34" charset="-122"/>
                <a:cs typeface="Arial Unicode MS" pitchFamily="34" charset="-122"/>
              </a:rPr>
              <a:t>方法内部不能有</a:t>
            </a:r>
            <a:r>
              <a:rPr lang="en-US" altLang="zh-CN" b="1" dirty="0">
                <a:solidFill>
                  <a:srgbClr val="FF0000"/>
                </a:solidFill>
                <a:latin typeface="Arial Unicode MS" pitchFamily="34" charset="-122"/>
                <a:ea typeface="Arial Unicode MS" pitchFamily="34" charset="-122"/>
                <a:cs typeface="Arial Unicode MS" pitchFamily="34" charset="-122"/>
              </a:rPr>
              <a:t>this,(</a:t>
            </a:r>
            <a:r>
              <a:rPr lang="zh-CN" altLang="en-US" b="1" dirty="0">
                <a:latin typeface="Arial Unicode MS" pitchFamily="34" charset="-122"/>
                <a:ea typeface="Arial Unicode MS" pitchFamily="34" charset="-122"/>
                <a:cs typeface="Arial Unicode MS" pitchFamily="34" charset="-122"/>
              </a:rPr>
              <a:t>也不能有</a:t>
            </a:r>
            <a:r>
              <a:rPr lang="en-US" altLang="zh-CN" b="1" dirty="0">
                <a:latin typeface="Arial Unicode MS" pitchFamily="34" charset="-122"/>
                <a:ea typeface="Arial Unicode MS" pitchFamily="34" charset="-122"/>
                <a:cs typeface="Arial Unicode MS" pitchFamily="34" charset="-122"/>
              </a:rPr>
              <a:t>super ?</a:t>
            </a:r>
            <a:r>
              <a:rPr lang="en-US" altLang="zh-CN" b="1" dirty="0">
                <a:solidFill>
                  <a:srgbClr val="FF0000"/>
                </a:solidFill>
                <a:latin typeface="Arial Unicode MS" pitchFamily="34" charset="-122"/>
                <a:ea typeface="Arial Unicode MS" pitchFamily="34" charset="-122"/>
                <a:cs typeface="Arial Unicode MS" pitchFamily="34" charset="-122"/>
              </a:rPr>
              <a:t> )	</a:t>
            </a:r>
          </a:p>
        </p:txBody>
      </p:sp>
      <p:sp>
        <p:nvSpPr>
          <p:cNvPr id="11268" name="Rectangle 4"/>
          <p:cNvSpPr>
            <a:spLocks noChangeArrowheads="1"/>
          </p:cNvSpPr>
          <p:nvPr/>
        </p:nvSpPr>
        <p:spPr bwMode="auto">
          <a:xfrm>
            <a:off x="358080" y="1867404"/>
            <a:ext cx="8534400" cy="4801956"/>
          </a:xfrm>
          <a:prstGeom prst="rect">
            <a:avLst/>
          </a:prstGeom>
          <a:noFill/>
          <a:ln w="9525">
            <a:noFill/>
            <a:miter lim="800000"/>
            <a:headEnd/>
            <a:tailEnd/>
          </a:ln>
        </p:spPr>
        <p:txBody>
          <a:bodyPr>
            <a:spAutoFit/>
          </a:bodyPr>
          <a:lstStyle/>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class Person {</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private </a:t>
            </a:r>
            <a:r>
              <a:rPr lang="en-US" altLang="zh-CN" dirty="0" err="1">
                <a:solidFill>
                  <a:srgbClr val="0000FF"/>
                </a:solidFill>
                <a:latin typeface="Arial Unicode MS" pitchFamily="34" charset="-122"/>
                <a:ea typeface="Arial Unicode MS" pitchFamily="34" charset="-122"/>
                <a:cs typeface="Arial Unicode MS" pitchFamily="34" charset="-122"/>
              </a:rPr>
              <a:t>int</a:t>
            </a:r>
            <a:r>
              <a:rPr lang="en-US" altLang="zh-CN" dirty="0">
                <a:solidFill>
                  <a:srgbClr val="0000FF"/>
                </a:solidFill>
                <a:latin typeface="Arial Unicode MS" pitchFamily="34" charset="-122"/>
                <a:ea typeface="Arial Unicode MS" pitchFamily="34" charset="-122"/>
                <a:cs typeface="Arial Unicode MS" pitchFamily="34" charset="-122"/>
              </a:rPr>
              <a:t> id;</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private static </a:t>
            </a:r>
            <a:r>
              <a:rPr lang="en-US" altLang="zh-CN" dirty="0" err="1">
                <a:solidFill>
                  <a:srgbClr val="0000FF"/>
                </a:solidFill>
                <a:latin typeface="Arial Unicode MS" pitchFamily="34" charset="-122"/>
                <a:ea typeface="Arial Unicode MS" pitchFamily="34" charset="-122"/>
                <a:cs typeface="Arial Unicode MS" pitchFamily="34" charset="-122"/>
              </a:rPr>
              <a:t>int</a:t>
            </a:r>
            <a:r>
              <a:rPr lang="en-US" altLang="zh-CN" dirty="0">
                <a:solidFill>
                  <a:srgbClr val="0000FF"/>
                </a:solidFill>
                <a:latin typeface="Arial Unicode MS" pitchFamily="34" charset="-122"/>
                <a:ea typeface="Arial Unicode MS" pitchFamily="34" charset="-122"/>
                <a:cs typeface="Arial Unicode MS" pitchFamily="34" charset="-122"/>
              </a:rPr>
              <a:t> total = 0;</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public static void </a:t>
            </a:r>
            <a:r>
              <a:rPr lang="en-US" altLang="zh-CN" dirty="0" err="1">
                <a:solidFill>
                  <a:srgbClr val="0000FF"/>
                </a:solidFill>
                <a:latin typeface="Arial Unicode MS" pitchFamily="34" charset="-122"/>
                <a:ea typeface="Arial Unicode MS" pitchFamily="34" charset="-122"/>
                <a:cs typeface="Arial Unicode MS" pitchFamily="34" charset="-122"/>
              </a:rPr>
              <a:t>setTotalPerson</a:t>
            </a: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int</a:t>
            </a:r>
            <a:r>
              <a:rPr lang="en-US" altLang="zh-CN" dirty="0">
                <a:solidFill>
                  <a:srgbClr val="0000FF"/>
                </a:solidFill>
                <a:latin typeface="Arial Unicode MS" pitchFamily="34" charset="-122"/>
                <a:ea typeface="Arial Unicode MS" pitchFamily="34" charset="-122"/>
                <a:cs typeface="Arial Unicode MS" pitchFamily="34" charset="-122"/>
              </a:rPr>
              <a:t> total){</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a:t>
            </a:r>
            <a:r>
              <a:rPr lang="en-US" altLang="zh-CN" dirty="0" err="1">
                <a:solidFill>
                  <a:srgbClr val="0000FF"/>
                </a:solidFill>
                <a:latin typeface="Arial Unicode MS" pitchFamily="34" charset="-122"/>
                <a:ea typeface="Arial Unicode MS" pitchFamily="34" charset="-122"/>
                <a:cs typeface="Arial Unicode MS" pitchFamily="34" charset="-122"/>
              </a:rPr>
              <a:t>this.total</a:t>
            </a:r>
            <a:r>
              <a:rPr lang="en-US" altLang="zh-CN" dirty="0">
                <a:solidFill>
                  <a:srgbClr val="0000FF"/>
                </a:solidFill>
                <a:latin typeface="Arial Unicode MS" pitchFamily="34" charset="-122"/>
                <a:ea typeface="Arial Unicode MS" pitchFamily="34" charset="-122"/>
                <a:cs typeface="Arial Unicode MS" pitchFamily="34" charset="-122"/>
              </a:rPr>
              <a:t>=total;    //</a:t>
            </a:r>
            <a:r>
              <a:rPr lang="zh-CN" altLang="en-US" dirty="0">
                <a:solidFill>
                  <a:srgbClr val="0000FF"/>
                </a:solidFill>
                <a:latin typeface="Arial Unicode MS" pitchFamily="34" charset="-122"/>
                <a:ea typeface="Arial Unicode MS" pitchFamily="34" charset="-122"/>
                <a:cs typeface="Arial Unicode MS" pitchFamily="34" charset="-122"/>
              </a:rPr>
              <a:t>非法，在</a:t>
            </a:r>
            <a:r>
              <a:rPr lang="en-US" altLang="zh-CN" dirty="0">
                <a:solidFill>
                  <a:srgbClr val="0000FF"/>
                </a:solidFill>
                <a:latin typeface="Arial Unicode MS" pitchFamily="34" charset="-122"/>
                <a:ea typeface="Arial Unicode MS" pitchFamily="34" charset="-122"/>
                <a:cs typeface="Arial Unicode MS" pitchFamily="34" charset="-122"/>
              </a:rPr>
              <a:t>static</a:t>
            </a:r>
            <a:r>
              <a:rPr lang="zh-CN" altLang="en-US" dirty="0">
                <a:solidFill>
                  <a:srgbClr val="0000FF"/>
                </a:solidFill>
                <a:latin typeface="Arial Unicode MS" pitchFamily="34" charset="-122"/>
                <a:ea typeface="Arial Unicode MS" pitchFamily="34" charset="-122"/>
                <a:cs typeface="Arial Unicode MS" pitchFamily="34" charset="-122"/>
              </a:rPr>
              <a:t>方法中不能有</a:t>
            </a:r>
            <a:r>
              <a:rPr lang="en-US" altLang="zh-CN" dirty="0">
                <a:solidFill>
                  <a:srgbClr val="0000FF"/>
                </a:solidFill>
                <a:latin typeface="Arial Unicode MS" pitchFamily="34" charset="-122"/>
                <a:ea typeface="Arial Unicode MS" pitchFamily="34" charset="-122"/>
                <a:cs typeface="Arial Unicode MS" pitchFamily="34" charset="-122"/>
              </a:rPr>
              <a:t>this</a:t>
            </a:r>
            <a:r>
              <a:rPr lang="zh-CN" altLang="en-US" dirty="0">
                <a:solidFill>
                  <a:srgbClr val="0000FF"/>
                </a:solidFill>
                <a:latin typeface="Arial Unicode MS" pitchFamily="34" charset="-122"/>
                <a:ea typeface="Arial Unicode MS" pitchFamily="34" charset="-122"/>
                <a:cs typeface="Arial Unicode MS" pitchFamily="34" charset="-122"/>
              </a:rPr>
              <a:t>，也不能有</a:t>
            </a:r>
            <a:r>
              <a:rPr lang="en-US" altLang="zh-CN" dirty="0">
                <a:solidFill>
                  <a:srgbClr val="0000FF"/>
                </a:solidFill>
                <a:latin typeface="Arial Unicode MS" pitchFamily="34" charset="-122"/>
                <a:ea typeface="Arial Unicode MS" pitchFamily="34" charset="-122"/>
                <a:cs typeface="Arial Unicode MS" pitchFamily="34" charset="-122"/>
              </a:rPr>
              <a:t>super</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public Person() {</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total++;</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id = total;</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a:t>
            </a:r>
          </a:p>
          <a:p>
            <a:pPr>
              <a:lnSpc>
                <a:spcPct val="5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a:t>
            </a:r>
          </a:p>
          <a:p>
            <a:pPr>
              <a:lnSpc>
                <a:spcPct val="8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public class </a:t>
            </a:r>
            <a:r>
              <a:rPr lang="en-US" altLang="zh-CN" dirty="0" err="1">
                <a:solidFill>
                  <a:srgbClr val="0000FF"/>
                </a:solidFill>
                <a:latin typeface="Arial Unicode MS" pitchFamily="34" charset="-122"/>
                <a:ea typeface="Arial Unicode MS" pitchFamily="34" charset="-122"/>
                <a:cs typeface="Arial Unicode MS" pitchFamily="34" charset="-122"/>
              </a:rPr>
              <a:t>TestPerson</a:t>
            </a:r>
            <a:r>
              <a:rPr lang="en-US" altLang="zh-CN" dirty="0">
                <a:solidFill>
                  <a:srgbClr val="0000FF"/>
                </a:solidFill>
                <a:latin typeface="Arial Unicode MS" pitchFamily="34" charset="-122"/>
                <a:ea typeface="Arial Unicode MS" pitchFamily="34" charset="-122"/>
                <a:cs typeface="Arial Unicode MS" pitchFamily="34" charset="-122"/>
              </a:rPr>
              <a:t> {</a:t>
            </a:r>
          </a:p>
          <a:p>
            <a:pPr>
              <a:lnSpc>
                <a:spcPct val="8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dirty="0" err="1">
                <a:solidFill>
                  <a:srgbClr val="0000FF"/>
                </a:solidFill>
                <a:latin typeface="Arial Unicode MS" pitchFamily="34" charset="-122"/>
                <a:ea typeface="Arial Unicode MS" pitchFamily="34" charset="-122"/>
                <a:cs typeface="Arial Unicode MS" pitchFamily="34" charset="-122"/>
              </a:rPr>
              <a:t>args</a:t>
            </a:r>
            <a:r>
              <a:rPr lang="en-US" altLang="zh-CN" dirty="0">
                <a:solidFill>
                  <a:srgbClr val="0000FF"/>
                </a:solidFill>
                <a:latin typeface="Arial Unicode MS" pitchFamily="34" charset="-122"/>
                <a:ea typeface="Arial Unicode MS" pitchFamily="34" charset="-122"/>
                <a:cs typeface="Arial Unicode MS" pitchFamily="34" charset="-122"/>
              </a:rPr>
              <a:t>) {</a:t>
            </a:r>
          </a:p>
          <a:p>
            <a:pPr>
              <a:lnSpc>
                <a:spcPct val="8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a:t>
            </a:r>
            <a:r>
              <a:rPr lang="en-US" altLang="zh-CN" dirty="0" err="1">
                <a:solidFill>
                  <a:srgbClr val="0000FF"/>
                </a:solidFill>
                <a:latin typeface="Arial Unicode MS" pitchFamily="34" charset="-122"/>
                <a:ea typeface="Arial Unicode MS" pitchFamily="34" charset="-122"/>
                <a:cs typeface="Arial Unicode MS" pitchFamily="34" charset="-122"/>
              </a:rPr>
              <a:t>Person.setTotalPerson</a:t>
            </a:r>
            <a:r>
              <a:rPr lang="en-US" altLang="zh-CN" dirty="0">
                <a:solidFill>
                  <a:srgbClr val="0000FF"/>
                </a:solidFill>
                <a:latin typeface="Arial Unicode MS" pitchFamily="34" charset="-122"/>
                <a:ea typeface="Arial Unicode MS" pitchFamily="34" charset="-122"/>
                <a:cs typeface="Arial Unicode MS" pitchFamily="34" charset="-122"/>
              </a:rPr>
              <a:t>();</a:t>
            </a:r>
          </a:p>
          <a:p>
            <a:pPr>
              <a:lnSpc>
                <a:spcPct val="8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        }</a:t>
            </a:r>
          </a:p>
          <a:p>
            <a:pPr>
              <a:lnSpc>
                <a:spcPct val="80000"/>
              </a:lnSpc>
              <a:spcBef>
                <a:spcPct val="50000"/>
              </a:spcBef>
            </a:pPr>
            <a:r>
              <a:rPr lang="en-US" altLang="zh-CN"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71477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187624" y="620688"/>
            <a:ext cx="7772400" cy="1143000"/>
          </a:xfrm>
        </p:spPr>
        <p:txBody>
          <a:bodyPr lIns="92075" tIns="46038" rIns="92075" bIns="46038"/>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类方法</a:t>
            </a:r>
            <a:r>
              <a:rPr lang="en-US" altLang="zh-CN" dirty="0">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(class Method)</a:t>
            </a:r>
          </a:p>
        </p:txBody>
      </p:sp>
      <p:sp>
        <p:nvSpPr>
          <p:cNvPr id="12291" name="Rectangle 3"/>
          <p:cNvSpPr>
            <a:spLocks noGrp="1" noChangeArrowheads="1"/>
          </p:cNvSpPr>
          <p:nvPr>
            <p:ph type="body" idx="1"/>
          </p:nvPr>
        </p:nvSpPr>
        <p:spPr>
          <a:xfrm>
            <a:off x="323528" y="2060848"/>
            <a:ext cx="8496944" cy="4608512"/>
          </a:xfrm>
          <a:noFill/>
        </p:spPr>
        <p:txBody>
          <a:bodyPr lIns="92075" tIns="46038" rIns="92075" bIns="46038">
            <a:normAutofit fontScale="92500" lnSpcReduction="10000"/>
          </a:bodyPr>
          <a:lstStyle/>
          <a:p>
            <a:pPr eaLnBrk="1" hangingPunct="1">
              <a:lnSpc>
                <a:spcPct val="110000"/>
              </a:lnSpc>
            </a:pPr>
            <a:r>
              <a:rPr lang="zh-CN" altLang="en-US" sz="2400" dirty="0">
                <a:solidFill>
                  <a:srgbClr val="FF0000"/>
                </a:solidFill>
                <a:latin typeface="Arial Unicode MS" pitchFamily="34" charset="-122"/>
                <a:ea typeface="Arial Unicode MS" pitchFamily="34" charset="-122"/>
                <a:cs typeface="Arial Unicode MS" pitchFamily="34" charset="-122"/>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p>
          <a:p>
            <a:pPr eaLnBrk="1" hangingPunct="1">
              <a:lnSpc>
                <a:spcPct val="110000"/>
              </a:lnSpc>
            </a:pPr>
            <a:r>
              <a:rPr lang="zh-CN" altLang="en-US" sz="2400" dirty="0">
                <a:latin typeface="Arial Unicode MS" pitchFamily="34" charset="-122"/>
                <a:ea typeface="Arial Unicode MS" pitchFamily="34" charset="-122"/>
                <a:cs typeface="Arial Unicode MS" pitchFamily="34" charset="-122"/>
              </a:rPr>
              <a:t> </a:t>
            </a:r>
            <a:r>
              <a:rPr lang="zh-CN" altLang="en-US" sz="2400" dirty="0">
                <a:solidFill>
                  <a:srgbClr val="FF0000"/>
                </a:solidFill>
                <a:latin typeface="Arial Unicode MS" pitchFamily="34" charset="-122"/>
                <a:ea typeface="Arial Unicode MS" pitchFamily="34" charset="-122"/>
                <a:cs typeface="Arial Unicode MS" pitchFamily="34" charset="-122"/>
              </a:rPr>
              <a:t>静态方法不能以任何方式引用</a:t>
            </a:r>
            <a:r>
              <a:rPr lang="en-US" altLang="zh-CN" sz="2400" dirty="0">
                <a:solidFill>
                  <a:srgbClr val="FF0000"/>
                </a:solidFill>
                <a:latin typeface="Arial Unicode MS" pitchFamily="34" charset="-122"/>
                <a:ea typeface="Arial Unicode MS" pitchFamily="34" charset="-122"/>
                <a:cs typeface="Arial Unicode MS" pitchFamily="34" charset="-122"/>
              </a:rPr>
              <a:t>this</a:t>
            </a:r>
            <a:r>
              <a:rPr lang="zh-CN" altLang="en-US" sz="2400" dirty="0">
                <a:solidFill>
                  <a:srgbClr val="FF0000"/>
                </a:solidFill>
                <a:latin typeface="Arial Unicode MS" pitchFamily="34" charset="-122"/>
                <a:ea typeface="Arial Unicode MS" pitchFamily="34" charset="-122"/>
                <a:cs typeface="Arial Unicode MS" pitchFamily="34" charset="-122"/>
              </a:rPr>
              <a:t>和</a:t>
            </a:r>
            <a:r>
              <a:rPr lang="en-US" altLang="zh-CN" sz="2400" dirty="0">
                <a:solidFill>
                  <a:srgbClr val="FF0000"/>
                </a:solidFill>
                <a:latin typeface="Arial Unicode MS" pitchFamily="34" charset="-122"/>
                <a:ea typeface="Arial Unicode MS" pitchFamily="34" charset="-122"/>
                <a:cs typeface="Arial Unicode MS" pitchFamily="34" charset="-122"/>
              </a:rPr>
              <a:t>super</a:t>
            </a:r>
            <a:r>
              <a:rPr lang="zh-CN" altLang="en-US" sz="2400" dirty="0">
                <a:solidFill>
                  <a:srgbClr val="FF0000"/>
                </a:solidFill>
                <a:latin typeface="Arial Unicode MS" pitchFamily="34" charset="-122"/>
                <a:ea typeface="Arial Unicode MS" pitchFamily="34" charset="-122"/>
                <a:cs typeface="Arial Unicode MS" pitchFamily="34" charset="-122"/>
              </a:rPr>
              <a:t>关键字</a:t>
            </a:r>
            <a:r>
              <a:rPr lang="zh-CN" altLang="en-US" sz="2400" dirty="0">
                <a:latin typeface="Arial Unicode MS" pitchFamily="34" charset="-122"/>
                <a:ea typeface="Arial Unicode MS" pitchFamily="34" charset="-122"/>
                <a:cs typeface="Arial Unicode MS" pitchFamily="34" charset="-122"/>
              </a:rPr>
              <a:t>。与上面的道理一样，因为静态方法在使用前不用创建任何实例对象，当静态方法被调用时，</a:t>
            </a:r>
            <a:r>
              <a:rPr lang="en-US" altLang="zh-CN" sz="2400" dirty="0">
                <a:latin typeface="Arial Unicode MS" pitchFamily="34" charset="-122"/>
                <a:ea typeface="Arial Unicode MS" pitchFamily="34" charset="-122"/>
                <a:cs typeface="Arial Unicode MS" pitchFamily="34" charset="-122"/>
              </a:rPr>
              <a:t>this</a:t>
            </a:r>
            <a:r>
              <a:rPr lang="zh-CN" altLang="en-US" sz="2400" dirty="0">
                <a:latin typeface="Arial Unicode MS" pitchFamily="34" charset="-122"/>
                <a:ea typeface="Arial Unicode MS" pitchFamily="34" charset="-122"/>
                <a:cs typeface="Arial Unicode MS" pitchFamily="34" charset="-122"/>
              </a:rPr>
              <a:t>所引用的对象根本就没有产生。</a:t>
            </a:r>
          </a:p>
          <a:p>
            <a:pPr eaLnBrk="1" hangingPunct="1">
              <a:lnSpc>
                <a:spcPct val="110000"/>
              </a:lnSpc>
            </a:pPr>
            <a:r>
              <a:rPr lang="zh-CN" altLang="en-US" sz="2400" dirty="0">
                <a:latin typeface="Arial Unicode MS" pitchFamily="34" charset="-122"/>
                <a:ea typeface="Arial Unicode MS" pitchFamily="34" charset="-122"/>
                <a:cs typeface="Arial Unicode MS" pitchFamily="34" charset="-122"/>
              </a:rPr>
              <a:t> </a:t>
            </a:r>
            <a:r>
              <a:rPr lang="en-US" altLang="zh-CN" sz="2400" dirty="0">
                <a:solidFill>
                  <a:srgbClr val="FF0000"/>
                </a:solidFill>
                <a:latin typeface="Arial Unicode MS" pitchFamily="34" charset="-122"/>
                <a:ea typeface="Arial Unicode MS" pitchFamily="34" charset="-122"/>
                <a:cs typeface="Arial Unicode MS" pitchFamily="34" charset="-122"/>
              </a:rPr>
              <a:t>main() </a:t>
            </a:r>
            <a:r>
              <a:rPr lang="zh-CN" altLang="en-US" sz="2400" dirty="0">
                <a:solidFill>
                  <a:srgbClr val="FF0000"/>
                </a:solidFill>
                <a:latin typeface="Arial Unicode MS" pitchFamily="34" charset="-122"/>
                <a:ea typeface="Arial Unicode MS" pitchFamily="34" charset="-122"/>
                <a:cs typeface="Arial Unicode MS" pitchFamily="34" charset="-122"/>
              </a:rPr>
              <a:t>方法是静态的，因此</a:t>
            </a:r>
            <a:r>
              <a:rPr lang="en-US" altLang="zh-CN" sz="2400" dirty="0">
                <a:solidFill>
                  <a:srgbClr val="FF0000"/>
                </a:solidFill>
                <a:latin typeface="Arial Unicode MS" pitchFamily="34" charset="-122"/>
                <a:ea typeface="Arial Unicode MS" pitchFamily="34" charset="-122"/>
                <a:cs typeface="Arial Unicode MS" pitchFamily="34" charset="-122"/>
              </a:rPr>
              <a:t>JVM</a:t>
            </a:r>
            <a:r>
              <a:rPr lang="zh-CN" altLang="en-US" sz="2400" dirty="0">
                <a:solidFill>
                  <a:srgbClr val="FF0000"/>
                </a:solidFill>
                <a:latin typeface="Arial Unicode MS" pitchFamily="34" charset="-122"/>
                <a:ea typeface="Arial Unicode MS" pitchFamily="34" charset="-122"/>
                <a:cs typeface="Arial Unicode MS" pitchFamily="34" charset="-122"/>
              </a:rPr>
              <a:t>在执行</a:t>
            </a:r>
            <a:r>
              <a:rPr lang="en-US" altLang="zh-CN" sz="2400" dirty="0">
                <a:solidFill>
                  <a:srgbClr val="FF0000"/>
                </a:solidFill>
                <a:latin typeface="Arial Unicode MS" pitchFamily="34" charset="-122"/>
                <a:ea typeface="Arial Unicode MS" pitchFamily="34" charset="-122"/>
                <a:cs typeface="Arial Unicode MS" pitchFamily="34" charset="-122"/>
              </a:rPr>
              <a:t>main</a:t>
            </a:r>
            <a:r>
              <a:rPr lang="zh-CN" altLang="en-US" sz="2400" dirty="0">
                <a:solidFill>
                  <a:srgbClr val="FF0000"/>
                </a:solidFill>
                <a:latin typeface="Arial Unicode MS" pitchFamily="34" charset="-122"/>
                <a:ea typeface="Arial Unicode MS" pitchFamily="34" charset="-122"/>
                <a:cs typeface="Arial Unicode MS" pitchFamily="34" charset="-122"/>
              </a:rPr>
              <a:t>方法时不创建</a:t>
            </a:r>
            <a:r>
              <a:rPr lang="en-US" altLang="zh-CN" sz="2400" dirty="0">
                <a:solidFill>
                  <a:srgbClr val="FF0000"/>
                </a:solidFill>
                <a:latin typeface="Arial Unicode MS" pitchFamily="34" charset="-122"/>
                <a:ea typeface="Arial Unicode MS" pitchFamily="34" charset="-122"/>
                <a:cs typeface="Arial Unicode MS" pitchFamily="34" charset="-122"/>
              </a:rPr>
              <a:t>main</a:t>
            </a:r>
            <a:r>
              <a:rPr lang="zh-CN" altLang="en-US" sz="2400" dirty="0">
                <a:solidFill>
                  <a:srgbClr val="FF0000"/>
                </a:solidFill>
                <a:latin typeface="Arial Unicode MS" pitchFamily="34" charset="-122"/>
                <a:ea typeface="Arial Unicode MS" pitchFamily="34" charset="-122"/>
                <a:cs typeface="Arial Unicode MS" pitchFamily="34" charset="-122"/>
              </a:rPr>
              <a:t>方法所在的类的实例对象</a:t>
            </a:r>
            <a:r>
              <a:rPr lang="zh-CN" altLang="en-US" sz="2400" dirty="0">
                <a:latin typeface="Arial Unicode MS" pitchFamily="34" charset="-122"/>
                <a:ea typeface="Arial Unicode MS" pitchFamily="34" charset="-122"/>
                <a:cs typeface="Arial Unicode MS" pitchFamily="34" charset="-122"/>
              </a:rPr>
              <a:t>，因而在</a:t>
            </a:r>
            <a:r>
              <a:rPr lang="en-US" altLang="zh-CN" sz="2400" dirty="0">
                <a:latin typeface="Arial Unicode MS" pitchFamily="34" charset="-122"/>
                <a:ea typeface="Arial Unicode MS" pitchFamily="34" charset="-122"/>
                <a:cs typeface="Arial Unicode MS" pitchFamily="34" charset="-122"/>
              </a:rPr>
              <a:t>main()</a:t>
            </a:r>
            <a:r>
              <a:rPr lang="zh-CN" altLang="en-US" sz="2400" dirty="0">
                <a:latin typeface="Arial Unicode MS" pitchFamily="34" charset="-122"/>
                <a:ea typeface="Arial Unicode MS" pitchFamily="34" charset="-122"/>
                <a:cs typeface="Arial Unicode MS" pitchFamily="34" charset="-122"/>
              </a:rPr>
              <a:t>方法中，我们不能直接访问该类中的非静态成员，必须创建该类的一个实例对象后，才能通过这个对象去访问类中的非静态成员，这种情况，我们在以后的例子中会多次碰到。</a:t>
            </a:r>
          </a:p>
        </p:txBody>
      </p:sp>
    </p:spTree>
    <p:extLst>
      <p:ext uri="{BB962C8B-B14F-4D97-AF65-F5344CB8AC3E}">
        <p14:creationId xmlns:p14="http://schemas.microsoft.com/office/powerpoint/2010/main" val="135953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827584" y="69269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类属性、类方法的设计思想</a:t>
            </a:r>
          </a:p>
        </p:txBody>
      </p:sp>
      <p:sp>
        <p:nvSpPr>
          <p:cNvPr id="13315" name="Rectangle 3"/>
          <p:cNvSpPr>
            <a:spLocks noChangeArrowheads="1"/>
          </p:cNvSpPr>
          <p:nvPr/>
        </p:nvSpPr>
        <p:spPr bwMode="auto">
          <a:xfrm>
            <a:off x="417512" y="1988840"/>
            <a:ext cx="8474968" cy="3785652"/>
          </a:xfrm>
          <a:prstGeom prst="rect">
            <a:avLst/>
          </a:prstGeom>
          <a:noFill/>
          <a:ln w="9525">
            <a:noFill/>
            <a:miter lim="800000"/>
            <a:headEnd/>
            <a:tailEnd/>
          </a:ln>
        </p:spPr>
        <p:txBody>
          <a:bodyPr wrap="square">
            <a:spAutoFit/>
          </a:bodyPr>
          <a:lstStyle/>
          <a:p>
            <a:pPr>
              <a:buFont typeface="Wingdings" pitchFamily="2" charset="2"/>
              <a:buChar char="§"/>
            </a:pP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类属性作为该类各个对象之间共享的变量。</a:t>
            </a:r>
            <a:r>
              <a:rPr lang="zh-CN" altLang="en-US" sz="2000" b="1" dirty="0">
                <a:solidFill>
                  <a:srgbClr val="FF0000"/>
                </a:solidFill>
                <a:latin typeface="Arial Unicode MS" pitchFamily="34" charset="-122"/>
                <a:ea typeface="Arial Unicode MS" pitchFamily="34" charset="-122"/>
                <a:cs typeface="Arial Unicode MS" pitchFamily="34" charset="-122"/>
              </a:rPr>
              <a:t>在设计类时</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分析哪些类属性</a:t>
            </a:r>
            <a:r>
              <a:rPr lang="zh-CN" altLang="en-US" sz="2000" b="1" dirty="0">
                <a:solidFill>
                  <a:srgbClr val="0000FF"/>
                </a:solidFill>
                <a:latin typeface="Arial Unicode MS" pitchFamily="34" charset="-122"/>
                <a:ea typeface="Arial Unicode MS" pitchFamily="34" charset="-122"/>
                <a:cs typeface="Arial Unicode MS" pitchFamily="34" charset="-122"/>
              </a:rPr>
              <a:t>不因对象的不同而改变</a:t>
            </a:r>
            <a:r>
              <a:rPr lang="zh-CN" altLang="en-US" sz="2000" b="1" dirty="0">
                <a:solidFill>
                  <a:srgbClr val="FF0000"/>
                </a:solidFill>
                <a:latin typeface="Arial Unicode MS" pitchFamily="34" charset="-122"/>
                <a:ea typeface="Arial Unicode MS" pitchFamily="34" charset="-122"/>
                <a:cs typeface="Arial Unicode MS" pitchFamily="34" charset="-122"/>
              </a:rPr>
              <a:t>，将这些属性设置为类属性。相应的方法设置为类方法。</a:t>
            </a:r>
          </a:p>
          <a:p>
            <a:pPr>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如果方法与调用者无关，则这样的方法通常被声明为类方法，由于不需要创建对象就可以调用类方法，从而简化了方法的调用</a:t>
            </a:r>
            <a:endParaRPr lang="zh-CN" altLang="en-US" sz="2000" dirty="0">
              <a:latin typeface="Arial Unicode MS" pitchFamily="34" charset="-122"/>
              <a:ea typeface="Arial Unicode MS" pitchFamily="34" charset="-122"/>
              <a:cs typeface="Arial Unicode MS" pitchFamily="34" charset="-122"/>
            </a:endParaRPr>
          </a:p>
          <a:p>
            <a:pPr>
              <a:buFont typeface="Wingdings" pitchFamily="2" charset="2"/>
              <a:buNone/>
            </a:pPr>
            <a:endParaRPr lang="zh-CN" altLang="en-US" sz="2000" dirty="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000" dirty="0">
                <a:latin typeface="Arial Unicode MS" pitchFamily="34" charset="-122"/>
                <a:ea typeface="Arial Unicode MS" pitchFamily="34" charset="-122"/>
                <a:cs typeface="Arial Unicode MS" pitchFamily="34" charset="-122"/>
              </a:rPr>
              <a:t>练习</a:t>
            </a:r>
            <a:r>
              <a:rPr lang="en-US" altLang="zh-CN" sz="2000" dirty="0">
                <a:latin typeface="Arial Unicode MS" pitchFamily="34" charset="-122"/>
                <a:ea typeface="Arial Unicode MS" pitchFamily="34" charset="-122"/>
                <a:cs typeface="Arial Unicode MS" pitchFamily="34" charset="-122"/>
              </a:rPr>
              <a:t>1</a:t>
            </a:r>
            <a:r>
              <a:rPr lang="zh-CN" altLang="en-US" sz="2000" dirty="0">
                <a:latin typeface="Arial Unicode MS" pitchFamily="34" charset="-122"/>
                <a:ea typeface="Arial Unicode MS" pitchFamily="34" charset="-122"/>
                <a:cs typeface="Arial Unicode MS" pitchFamily="34" charset="-122"/>
              </a:rPr>
              <a:t>：编写一个类，实现银行账户的概念，包含的属性有“帐号”、“密码”、“存款余额”、“利率”、“最小余额”，定义封装这些</a:t>
            </a:r>
          </a:p>
          <a:p>
            <a:pPr>
              <a:buFont typeface="Wingdings" pitchFamily="2" charset="2"/>
              <a:buNone/>
            </a:pPr>
            <a:r>
              <a:rPr lang="zh-CN" altLang="en-US" sz="2000" dirty="0">
                <a:latin typeface="Arial Unicode MS" pitchFamily="34" charset="-122"/>
                <a:ea typeface="Arial Unicode MS" pitchFamily="34" charset="-122"/>
                <a:cs typeface="Arial Unicode MS" pitchFamily="34" charset="-122"/>
              </a:rPr>
              <a:t>属性的方法。</a:t>
            </a:r>
            <a:r>
              <a:rPr lang="zh-CN" altLang="en-US" sz="2000" dirty="0">
                <a:solidFill>
                  <a:srgbClr val="FF0000"/>
                </a:solidFill>
                <a:latin typeface="Arial Unicode MS" pitchFamily="34" charset="-122"/>
                <a:ea typeface="Arial Unicode MS" pitchFamily="34" charset="-122"/>
                <a:cs typeface="Arial Unicode MS" pitchFamily="34" charset="-122"/>
              </a:rPr>
              <a:t>账号要自动生成。</a:t>
            </a:r>
          </a:p>
          <a:p>
            <a:pPr>
              <a:buFont typeface="Wingdings" pitchFamily="2" charset="2"/>
              <a:buNone/>
            </a:pPr>
            <a:r>
              <a:rPr lang="zh-CN" altLang="en-US" sz="2000" dirty="0">
                <a:latin typeface="Arial Unicode MS" pitchFamily="34" charset="-122"/>
                <a:ea typeface="Arial Unicode MS" pitchFamily="34" charset="-122"/>
                <a:cs typeface="Arial Unicode MS" pitchFamily="34" charset="-122"/>
              </a:rPr>
              <a:t>编写主类，使用银行账户类，输入、输出</a:t>
            </a:r>
            <a:r>
              <a:rPr lang="en-US" altLang="zh-CN" sz="2000" dirty="0">
                <a:latin typeface="Arial Unicode MS" pitchFamily="34" charset="-122"/>
                <a:ea typeface="Arial Unicode MS" pitchFamily="34" charset="-122"/>
                <a:cs typeface="Arial Unicode MS" pitchFamily="34" charset="-122"/>
              </a:rPr>
              <a:t>3</a:t>
            </a:r>
            <a:r>
              <a:rPr lang="zh-CN" altLang="en-US" sz="2000" dirty="0">
                <a:latin typeface="Arial Unicode MS" pitchFamily="34" charset="-122"/>
                <a:ea typeface="Arial Unicode MS" pitchFamily="34" charset="-122"/>
                <a:cs typeface="Arial Unicode MS" pitchFamily="34" charset="-122"/>
              </a:rPr>
              <a:t>个储户的上述信息。</a:t>
            </a:r>
          </a:p>
          <a:p>
            <a:pPr>
              <a:buFont typeface="Wingdings" pitchFamily="2" charset="2"/>
              <a:buNone/>
            </a:pPr>
            <a:r>
              <a:rPr lang="zh-CN" altLang="en-US" sz="2000" dirty="0">
                <a:latin typeface="Arial Unicode MS" pitchFamily="34" charset="-122"/>
                <a:ea typeface="Arial Unicode MS" pitchFamily="34" charset="-122"/>
                <a:cs typeface="Arial Unicode MS" pitchFamily="34" charset="-122"/>
              </a:rPr>
              <a:t>考虑：哪些属性可以设计成</a:t>
            </a:r>
            <a:r>
              <a:rPr lang="en-US" altLang="zh-CN" sz="2000" dirty="0">
                <a:latin typeface="Arial Unicode MS" pitchFamily="34" charset="-122"/>
                <a:ea typeface="Arial Unicode MS" pitchFamily="34" charset="-122"/>
                <a:cs typeface="Arial Unicode MS" pitchFamily="34" charset="-122"/>
              </a:rPr>
              <a:t>static</a:t>
            </a:r>
            <a:r>
              <a:rPr lang="zh-CN" altLang="en-US" sz="2000" dirty="0">
                <a:latin typeface="Arial Unicode MS" pitchFamily="34" charset="-122"/>
                <a:ea typeface="Arial Unicode MS" pitchFamily="34" charset="-122"/>
                <a:cs typeface="Arial Unicode MS" pitchFamily="34" charset="-122"/>
              </a:rPr>
              <a:t>属性。   </a:t>
            </a:r>
            <a:r>
              <a:rPr lang="en-US" altLang="zh-CN" sz="2000" dirty="0">
                <a:latin typeface="Arial Unicode MS" pitchFamily="34" charset="-122"/>
                <a:ea typeface="Arial Unicode MS" pitchFamily="34" charset="-122"/>
                <a:cs typeface="Arial Unicode MS" pitchFamily="34" charset="-122"/>
              </a:rPr>
              <a:t>Bank.java</a:t>
            </a:r>
          </a:p>
          <a:p>
            <a:pPr>
              <a:buFont typeface="Wingdings" pitchFamily="2" charset="2"/>
              <a:buNone/>
            </a:pPr>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324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971600"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静态初始化</a:t>
            </a:r>
          </a:p>
        </p:txBody>
      </p:sp>
      <p:sp>
        <p:nvSpPr>
          <p:cNvPr id="271363" name="Rectangle 3"/>
          <p:cNvSpPr>
            <a:spLocks noChangeArrowheads="1"/>
          </p:cNvSpPr>
          <p:nvPr/>
        </p:nvSpPr>
        <p:spPr bwMode="auto">
          <a:xfrm>
            <a:off x="228600" y="1844824"/>
            <a:ext cx="8686800" cy="3570208"/>
          </a:xfrm>
          <a:prstGeom prst="rect">
            <a:avLst/>
          </a:prstGeom>
          <a:noFill/>
          <a:ln w="9525">
            <a:noFill/>
            <a:miter lim="800000"/>
            <a:headEnd/>
            <a:tailEnd/>
          </a:ln>
          <a:effectLst/>
        </p:spPr>
        <p:txBody>
          <a:bodyPr>
            <a:spAutoFit/>
          </a:bodyPr>
          <a:lstStyle/>
          <a:p>
            <a:pPr marL="457200" indent="-457200" algn="just">
              <a:spcBef>
                <a:spcPct val="50000"/>
              </a:spcBef>
              <a:buFont typeface="Wingdings" pitchFamily="2" charset="2"/>
              <a:buChar char="§"/>
              <a:defRPr/>
            </a:pPr>
            <a:r>
              <a:rPr kumimoji="0" lang="zh-CN" altLang="en-US" sz="20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一个类中可以使用不包含在任何方法体中的</a:t>
            </a:r>
            <a:r>
              <a:rPr kumimoji="0" lang="zh-CN" altLang="en-US" sz="2000" b="1" dirty="0">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静态代码块</a:t>
            </a:r>
            <a:r>
              <a:rPr kumimoji="0" lang="en-US" altLang="zh-CN" sz="20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(static block )</a:t>
            </a:r>
            <a:r>
              <a:rPr kumimoji="0" lang="zh-CN" altLang="en-US" sz="20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a:t>
            </a:r>
            <a:r>
              <a:rPr kumimoji="0" lang="zh-CN" altLang="en-US" sz="2000" dirty="0">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当类被载入时，静态代码块被执行，且只被执行一次，静态块经常用来进行类属性的初始化。</a:t>
            </a:r>
            <a:endParaRPr lang="zh-CN" altLang="en-US" sz="2000" dirty="0">
              <a:solidFill>
                <a:srgbClr val="FF0000"/>
              </a:solidFill>
              <a:latin typeface="Arial Unicode MS" pitchFamily="34" charset="-122"/>
              <a:ea typeface="Arial Unicode MS" pitchFamily="34" charset="-122"/>
              <a:cs typeface="Arial Unicode MS" pitchFamily="34" charset="-122"/>
            </a:endParaRPr>
          </a:p>
          <a:p>
            <a:pPr marL="457200" indent="-457200" algn="just">
              <a:spcBef>
                <a:spcPct val="50000"/>
              </a:spcBef>
              <a:buFont typeface="Wingdings" pitchFamily="2" charset="2"/>
              <a:buChar char="§"/>
              <a:defRPr/>
            </a:pPr>
            <a:r>
              <a:rPr lang="en-US" altLang="zh-CN" sz="2000" b="1" dirty="0">
                <a:latin typeface="Arial Unicode MS" pitchFamily="34" charset="-122"/>
                <a:ea typeface="Arial Unicode MS" pitchFamily="34" charset="-122"/>
                <a:cs typeface="Arial Unicode MS" pitchFamily="34" charset="-122"/>
              </a:rPr>
              <a:t>static</a:t>
            </a:r>
            <a:r>
              <a:rPr lang="zh-CN" altLang="en-US" sz="2000" b="1" dirty="0">
                <a:latin typeface="Arial Unicode MS" pitchFamily="34" charset="-122"/>
                <a:ea typeface="Arial Unicode MS" pitchFamily="34" charset="-122"/>
                <a:cs typeface="Arial Unicode MS" pitchFamily="34" charset="-122"/>
              </a:rPr>
              <a:t>块通常用于初始化</a:t>
            </a:r>
            <a:r>
              <a:rPr lang="en-US" altLang="zh-CN" sz="2000" b="1" dirty="0">
                <a:latin typeface="Arial Unicode MS" pitchFamily="34" charset="-122"/>
                <a:ea typeface="Arial Unicode MS" pitchFamily="34" charset="-122"/>
                <a:cs typeface="Arial Unicode MS" pitchFamily="34" charset="-122"/>
              </a:rPr>
              <a:t>static (</a:t>
            </a:r>
            <a:r>
              <a:rPr lang="zh-CN" altLang="en-US" sz="2000" b="1" dirty="0">
                <a:latin typeface="Arial Unicode MS" pitchFamily="34" charset="-122"/>
                <a:ea typeface="Arial Unicode MS" pitchFamily="34" charset="-122"/>
                <a:cs typeface="Arial Unicode MS" pitchFamily="34" charset="-122"/>
              </a:rPr>
              <a:t>类</a:t>
            </a:r>
            <a:r>
              <a:rPr lang="en-US" altLang="zh-CN" sz="2000" b="1" dirty="0">
                <a:latin typeface="Arial Unicode MS" pitchFamily="34" charset="-122"/>
                <a:ea typeface="Arial Unicode MS" pitchFamily="34" charset="-122"/>
                <a:cs typeface="Arial Unicode MS" pitchFamily="34" charset="-122"/>
              </a:rPr>
              <a:t>)</a:t>
            </a:r>
            <a:r>
              <a:rPr lang="zh-CN" altLang="en-US" sz="2000" b="1" dirty="0">
                <a:latin typeface="Arial Unicode MS" pitchFamily="34" charset="-122"/>
                <a:ea typeface="Arial Unicode MS" pitchFamily="34" charset="-122"/>
                <a:cs typeface="Arial Unicode MS" pitchFamily="34" charset="-122"/>
              </a:rPr>
              <a:t>属性</a:t>
            </a:r>
          </a:p>
          <a:p>
            <a:pPr marL="914400" lvl="1" indent="-457200">
              <a:lnSpc>
                <a:spcPct val="90000"/>
              </a:lnSpc>
              <a:spcBef>
                <a:spcPct val="50000"/>
              </a:spcBef>
              <a:defRPr/>
            </a:pPr>
            <a:r>
              <a:rPr lang="en-US" altLang="zh-CN" sz="2000" dirty="0">
                <a:solidFill>
                  <a:srgbClr val="0000FF"/>
                </a:solidFill>
                <a:latin typeface="Arial Unicode MS" pitchFamily="34" charset="-122"/>
                <a:ea typeface="Arial Unicode MS" pitchFamily="34" charset="-122"/>
                <a:cs typeface="Arial Unicode MS" pitchFamily="34" charset="-122"/>
              </a:rPr>
              <a:t>class Person {</a:t>
            </a:r>
          </a:p>
          <a:p>
            <a:pPr marL="914400" lvl="1" indent="-457200">
              <a:lnSpc>
                <a:spcPct val="90000"/>
              </a:lnSpc>
              <a:defRPr/>
            </a:pPr>
            <a:r>
              <a:rPr lang="en-US" altLang="zh-CN" sz="2000" dirty="0">
                <a:solidFill>
                  <a:srgbClr val="0000FF"/>
                </a:solidFill>
                <a:latin typeface="Arial Unicode MS" pitchFamily="34" charset="-122"/>
                <a:ea typeface="Arial Unicode MS" pitchFamily="34" charset="-122"/>
                <a:cs typeface="Arial Unicode MS" pitchFamily="34" charset="-122"/>
              </a:rPr>
              <a:t>	public static </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total;</a:t>
            </a:r>
          </a:p>
          <a:p>
            <a:pPr marL="914400" lvl="1" indent="-457200">
              <a:lnSpc>
                <a:spcPct val="90000"/>
              </a:lnSpc>
              <a:defRPr/>
            </a:pP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static {</a:t>
            </a:r>
          </a:p>
          <a:p>
            <a:pPr marL="914400" lvl="1" indent="-457200">
              <a:lnSpc>
                <a:spcPct val="90000"/>
              </a:lnSpc>
              <a:defRPr/>
            </a:pPr>
            <a:r>
              <a:rPr lang="en-US" altLang="zh-CN" sz="2000" b="1" dirty="0">
                <a:solidFill>
                  <a:srgbClr val="0000FF"/>
                </a:solidFill>
                <a:latin typeface="Arial Unicode MS" pitchFamily="34" charset="-122"/>
                <a:ea typeface="Arial Unicode MS" pitchFamily="34" charset="-122"/>
                <a:cs typeface="Arial Unicode MS" pitchFamily="34" charset="-122"/>
              </a:rPr>
              <a:t>	        total = 100;//</a:t>
            </a:r>
            <a:r>
              <a:rPr lang="zh-CN" altLang="en-US" sz="2000" b="1" dirty="0">
                <a:solidFill>
                  <a:srgbClr val="0000FF"/>
                </a:solidFill>
                <a:latin typeface="Arial Unicode MS" pitchFamily="34" charset="-122"/>
                <a:ea typeface="Arial Unicode MS" pitchFamily="34" charset="-122"/>
                <a:cs typeface="Arial Unicode MS" pitchFamily="34" charset="-122"/>
              </a:rPr>
              <a:t>为</a:t>
            </a:r>
            <a:r>
              <a:rPr lang="en-US" altLang="zh-CN" sz="2000" b="1" dirty="0">
                <a:solidFill>
                  <a:srgbClr val="0000FF"/>
                </a:solidFill>
                <a:latin typeface="Arial Unicode MS" pitchFamily="34" charset="-122"/>
                <a:ea typeface="Arial Unicode MS" pitchFamily="34" charset="-122"/>
                <a:cs typeface="Arial Unicode MS" pitchFamily="34" charset="-122"/>
              </a:rPr>
              <a:t>total</a:t>
            </a:r>
            <a:r>
              <a:rPr lang="zh-CN" altLang="en-US" sz="2000" b="1" dirty="0">
                <a:solidFill>
                  <a:srgbClr val="0000FF"/>
                </a:solidFill>
                <a:latin typeface="Arial Unicode MS" pitchFamily="34" charset="-122"/>
                <a:ea typeface="Arial Unicode MS" pitchFamily="34" charset="-122"/>
                <a:cs typeface="Arial Unicode MS" pitchFamily="34" charset="-122"/>
              </a:rPr>
              <a:t>赋初值 </a:t>
            </a:r>
          </a:p>
          <a:p>
            <a:pPr marL="914400" lvl="1" indent="-457200">
              <a:lnSpc>
                <a:spcPct val="90000"/>
              </a:lnSpc>
              <a:defRPr/>
            </a:pPr>
            <a:r>
              <a:rPr lang="zh-CN" altLang="en-US" sz="2000" b="1" dirty="0">
                <a:solidFill>
                  <a:srgbClr val="0000FF"/>
                </a:solidFill>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p>
          <a:p>
            <a:pPr marL="914400" lvl="1" indent="-457200">
              <a:lnSpc>
                <a:spcPct val="90000"/>
              </a:lnSpc>
              <a:defRPr/>
            </a:pP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其它属性或方法声明</a:t>
            </a:r>
          </a:p>
          <a:p>
            <a:pPr marL="914400" lvl="1" indent="-457200">
              <a:lnSpc>
                <a:spcPct val="90000"/>
              </a:lnSpc>
              <a:defRPr/>
            </a:pPr>
            <a:r>
              <a:rPr lang="zh-CN" altLang="en-US" sz="2000" dirty="0">
                <a:solidFill>
                  <a:srgbClr val="0000FF"/>
                </a:solidFill>
                <a:latin typeface="Arial Unicode MS" pitchFamily="34" charset="-122"/>
                <a:ea typeface="Arial Unicode MS" pitchFamily="34" charset="-122"/>
                <a:cs typeface="Arial Unicode MS" pitchFamily="34" charset="-122"/>
              </a:rPr>
              <a:t> </a:t>
            </a:r>
            <a:r>
              <a:rPr lang="en-US" altLang="zh-CN" sz="2000"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5705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1120080"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静态初始化举例</a:t>
            </a:r>
            <a:endParaRPr lang="zh-CN" altLang="en-US" sz="20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endParaRPr>
          </a:p>
        </p:txBody>
      </p:sp>
      <p:sp>
        <p:nvSpPr>
          <p:cNvPr id="15363" name="Rectangle 3"/>
          <p:cNvSpPr>
            <a:spLocks noGrp="1" noChangeArrowheads="1"/>
          </p:cNvSpPr>
          <p:nvPr>
            <p:ph type="body" idx="1"/>
          </p:nvPr>
        </p:nvSpPr>
        <p:spPr>
          <a:xfrm>
            <a:off x="1187624" y="2042120"/>
            <a:ext cx="6705600" cy="4267200"/>
          </a:xfrm>
        </p:spPr>
        <p:txBody>
          <a:bodyPr>
            <a:normAutofit lnSpcReduction="10000"/>
          </a:bodyPr>
          <a:lstStyle/>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class Person {</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static </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total;</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static {</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total = 100;</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2000" dirty="0">
                <a:solidFill>
                  <a:srgbClr val="0000FF"/>
                </a:solidFill>
                <a:latin typeface="Arial Unicode MS" pitchFamily="34" charset="-122"/>
                <a:ea typeface="Arial Unicode MS" pitchFamily="34" charset="-122"/>
                <a:cs typeface="Arial Unicode MS" pitchFamily="34" charset="-122"/>
              </a:rPr>
              <a:t>("in static block!");</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a:t>
            </a:r>
          </a:p>
          <a:p>
            <a:pPr eaLnBrk="1" hangingPunct="1">
              <a:spcBef>
                <a:spcPct val="0"/>
              </a:spcBef>
              <a:buFontTx/>
              <a:buNone/>
            </a:pPr>
            <a:endParaRPr lang="en-US" altLang="zh-CN" sz="2000" dirty="0">
              <a:solidFill>
                <a:srgbClr val="0000FF"/>
              </a:solidFill>
              <a:latin typeface="Arial Unicode MS" pitchFamily="34" charset="-122"/>
              <a:ea typeface="Arial Unicode MS" pitchFamily="34" charset="-122"/>
              <a:cs typeface="Arial Unicode MS" pitchFamily="34" charset="-122"/>
            </a:endParaRP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public class Test {</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sz="2000" dirty="0" err="1">
                <a:solidFill>
                  <a:srgbClr val="0000FF"/>
                </a:solidFill>
                <a:latin typeface="Arial Unicode MS" pitchFamily="34" charset="-122"/>
                <a:ea typeface="Arial Unicode MS" pitchFamily="34" charset="-122"/>
                <a:cs typeface="Arial Unicode MS" pitchFamily="34" charset="-122"/>
              </a:rPr>
              <a:t>args</a:t>
            </a:r>
            <a:r>
              <a:rPr lang="en-US" altLang="zh-CN" sz="2000" dirty="0">
                <a:solidFill>
                  <a:srgbClr val="0000FF"/>
                </a:solidFill>
                <a:latin typeface="Arial Unicode MS" pitchFamily="34" charset="-122"/>
                <a:ea typeface="Arial Unicode MS" pitchFamily="34" charset="-122"/>
                <a:cs typeface="Arial Unicode MS" pitchFamily="34" charset="-122"/>
              </a:rPr>
              <a:t>) {</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2000" dirty="0">
                <a:solidFill>
                  <a:srgbClr val="0000FF"/>
                </a:solidFill>
                <a:latin typeface="Arial Unicode MS" pitchFamily="34" charset="-122"/>
                <a:ea typeface="Arial Unicode MS" pitchFamily="34" charset="-122"/>
                <a:cs typeface="Arial Unicode MS" pitchFamily="34" charset="-122"/>
              </a:rPr>
              <a:t>("total = "+ </a:t>
            </a:r>
            <a:r>
              <a:rPr lang="en-US" altLang="zh-CN" sz="2000" dirty="0" err="1">
                <a:solidFill>
                  <a:srgbClr val="0000FF"/>
                </a:solidFill>
                <a:latin typeface="Arial Unicode MS" pitchFamily="34" charset="-122"/>
                <a:ea typeface="Arial Unicode MS" pitchFamily="34" charset="-122"/>
                <a:cs typeface="Arial Unicode MS" pitchFamily="34" charset="-122"/>
              </a:rPr>
              <a:t>Person.total</a:t>
            </a:r>
            <a:r>
              <a:rPr lang="en-US" altLang="zh-CN" sz="2000" dirty="0">
                <a:solidFill>
                  <a:srgbClr val="0000FF"/>
                </a:solidFill>
                <a:latin typeface="Arial Unicode MS" pitchFamily="34" charset="-122"/>
                <a:ea typeface="Arial Unicode MS" pitchFamily="34" charset="-122"/>
                <a:cs typeface="Arial Unicode MS" pitchFamily="34" charset="-122"/>
              </a:rPr>
              <a:t>);</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2000" dirty="0">
                <a:solidFill>
                  <a:srgbClr val="0000FF"/>
                </a:solidFill>
                <a:latin typeface="Arial Unicode MS" pitchFamily="34" charset="-122"/>
                <a:ea typeface="Arial Unicode MS" pitchFamily="34" charset="-122"/>
                <a:cs typeface="Arial Unicode MS" pitchFamily="34" charset="-122"/>
              </a:rPr>
              <a:t>("total = "+ </a:t>
            </a:r>
            <a:r>
              <a:rPr lang="en-US" altLang="zh-CN" sz="2000" dirty="0" err="1">
                <a:solidFill>
                  <a:srgbClr val="0000FF"/>
                </a:solidFill>
                <a:latin typeface="Arial Unicode MS" pitchFamily="34" charset="-122"/>
                <a:ea typeface="Arial Unicode MS" pitchFamily="34" charset="-122"/>
                <a:cs typeface="Arial Unicode MS" pitchFamily="34" charset="-122"/>
              </a:rPr>
              <a:t>Person.total</a:t>
            </a:r>
            <a:r>
              <a:rPr lang="en-US" altLang="zh-CN" sz="2000" dirty="0">
                <a:solidFill>
                  <a:srgbClr val="0000FF"/>
                </a:solidFill>
                <a:latin typeface="Arial Unicode MS" pitchFamily="34" charset="-122"/>
                <a:ea typeface="Arial Unicode MS" pitchFamily="34" charset="-122"/>
                <a:cs typeface="Arial Unicode MS" pitchFamily="34" charset="-122"/>
              </a:rPr>
              <a:t>);</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p>
          <a:p>
            <a:pPr eaLnBrk="1" hangingPunct="1">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a:t>
            </a:r>
          </a:p>
        </p:txBody>
      </p:sp>
      <p:sp>
        <p:nvSpPr>
          <p:cNvPr id="272388" name="Text Box 4"/>
          <p:cNvSpPr txBox="1">
            <a:spLocks noChangeArrowheads="1"/>
          </p:cNvSpPr>
          <p:nvPr/>
        </p:nvSpPr>
        <p:spPr bwMode="auto">
          <a:xfrm>
            <a:off x="6763072" y="2118171"/>
            <a:ext cx="2057400" cy="1166813"/>
          </a:xfrm>
          <a:prstGeom prst="rect">
            <a:avLst/>
          </a:prstGeom>
          <a:noFill/>
          <a:ln w="9525">
            <a:noFill/>
            <a:miter lim="800000"/>
            <a:headEnd/>
            <a:tailEnd/>
          </a:ln>
        </p:spPr>
        <p:txBody>
          <a:bodyPr>
            <a:spAutoFit/>
          </a:bodyPr>
          <a:lstStyle/>
          <a:p>
            <a:pPr>
              <a:lnSpc>
                <a:spcPct val="60000"/>
              </a:lnSpc>
              <a:spcBef>
                <a:spcPct val="50000"/>
              </a:spcBef>
            </a:pPr>
            <a:r>
              <a:rPr lang="zh-CN" altLang="en-US" sz="1800" b="1" dirty="0">
                <a:solidFill>
                  <a:srgbClr val="FF0000"/>
                </a:solidFill>
              </a:rPr>
              <a:t>输出：</a:t>
            </a:r>
          </a:p>
          <a:p>
            <a:pPr>
              <a:lnSpc>
                <a:spcPct val="60000"/>
              </a:lnSpc>
              <a:spcBef>
                <a:spcPct val="50000"/>
              </a:spcBef>
            </a:pPr>
            <a:r>
              <a:rPr lang="en-US" altLang="zh-CN" sz="1800" b="1" dirty="0">
                <a:solidFill>
                  <a:srgbClr val="FF0000"/>
                </a:solidFill>
              </a:rPr>
              <a:t>in static block</a:t>
            </a:r>
          </a:p>
          <a:p>
            <a:pPr>
              <a:lnSpc>
                <a:spcPct val="60000"/>
              </a:lnSpc>
              <a:spcBef>
                <a:spcPct val="50000"/>
              </a:spcBef>
            </a:pPr>
            <a:r>
              <a:rPr lang="en-US" altLang="zh-CN" sz="1800" b="1" dirty="0">
                <a:solidFill>
                  <a:srgbClr val="FF0000"/>
                </a:solidFill>
              </a:rPr>
              <a:t>total=100</a:t>
            </a:r>
          </a:p>
          <a:p>
            <a:pPr>
              <a:lnSpc>
                <a:spcPct val="60000"/>
              </a:lnSpc>
              <a:spcBef>
                <a:spcPct val="50000"/>
              </a:spcBef>
            </a:pPr>
            <a:r>
              <a:rPr lang="en-US" altLang="zh-CN" sz="1800" b="1" dirty="0">
                <a:solidFill>
                  <a:srgbClr val="FF0000"/>
                </a:solidFill>
              </a:rPr>
              <a:t>total=100</a:t>
            </a:r>
          </a:p>
        </p:txBody>
      </p:sp>
    </p:spTree>
    <p:extLst>
      <p:ext uri="{BB962C8B-B14F-4D97-AF65-F5344CB8AC3E}">
        <p14:creationId xmlns:p14="http://schemas.microsoft.com/office/powerpoint/2010/main" val="6434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272388">
                                            <p:txEl>
                                              <p:pRg st="0" end="0"/>
                                            </p:txEl>
                                          </p:spTgt>
                                        </p:tgtEl>
                                        <p:attrNameLst>
                                          <p:attrName>style.visibility</p:attrName>
                                        </p:attrNameLst>
                                      </p:cBhvr>
                                      <p:to>
                                        <p:strVal val="visible"/>
                                      </p:to>
                                    </p:set>
                                    <p:anim calcmode="lin" valueType="num">
                                      <p:cBhvr additive="base">
                                        <p:cTn id="7" dur="300" fill="hold"/>
                                        <p:tgtEl>
                                          <p:spTgt spid="272388">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27238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272388">
                                            <p:txEl>
                                              <p:pRg st="1" end="1"/>
                                            </p:txEl>
                                          </p:spTgt>
                                        </p:tgtEl>
                                        <p:attrNameLst>
                                          <p:attrName>style.visibility</p:attrName>
                                        </p:attrNameLst>
                                      </p:cBhvr>
                                      <p:to>
                                        <p:strVal val="visible"/>
                                      </p:to>
                                    </p:set>
                                    <p:anim calcmode="lin" valueType="num">
                                      <p:cBhvr additive="base">
                                        <p:cTn id="13" dur="300" fill="hold"/>
                                        <p:tgtEl>
                                          <p:spTgt spid="272388">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27238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272388">
                                            <p:txEl>
                                              <p:pRg st="2" end="2"/>
                                            </p:txEl>
                                          </p:spTgt>
                                        </p:tgtEl>
                                        <p:attrNameLst>
                                          <p:attrName>style.visibility</p:attrName>
                                        </p:attrNameLst>
                                      </p:cBhvr>
                                      <p:to>
                                        <p:strVal val="visible"/>
                                      </p:to>
                                    </p:set>
                                    <p:anim calcmode="lin" valueType="num">
                                      <p:cBhvr additive="base">
                                        <p:cTn id="19" dur="300" fill="hold"/>
                                        <p:tgtEl>
                                          <p:spTgt spid="272388">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27238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272388">
                                            <p:txEl>
                                              <p:pRg st="3" end="3"/>
                                            </p:txEl>
                                          </p:spTgt>
                                        </p:tgtEl>
                                        <p:attrNameLst>
                                          <p:attrName>style.visibility</p:attrName>
                                        </p:attrNameLst>
                                      </p:cBhvr>
                                      <p:to>
                                        <p:strVal val="visible"/>
                                      </p:to>
                                    </p:set>
                                    <p:anim calcmode="lin" valueType="num">
                                      <p:cBhvr additive="base">
                                        <p:cTn id="25" dur="300" fill="hold"/>
                                        <p:tgtEl>
                                          <p:spTgt spid="272388">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27238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58080" y="1885469"/>
            <a:ext cx="8534400" cy="3631763"/>
          </a:xfrm>
          <a:prstGeom prst="rect">
            <a:avLst/>
          </a:prstGeom>
          <a:noFill/>
          <a:ln w="9525">
            <a:noFill/>
            <a:miter lim="800000"/>
            <a:headEnd/>
            <a:tailEnd/>
          </a:ln>
        </p:spPr>
        <p:txBody>
          <a:bodyPr>
            <a:spAutoFit/>
          </a:bodyPr>
          <a:lstStyle/>
          <a:p>
            <a:pPr>
              <a:spcBef>
                <a:spcPct val="50000"/>
              </a:spcBef>
            </a:pPr>
            <a:r>
              <a:rPr kumimoji="0" lang="zh-CN" altLang="en-US" sz="2000" dirty="0">
                <a:solidFill>
                  <a:srgbClr val="FF0000"/>
                </a:solidFill>
                <a:latin typeface="Arial Unicode MS" pitchFamily="34" charset="-122"/>
                <a:ea typeface="Arial Unicode MS" pitchFamily="34" charset="-122"/>
                <a:cs typeface="Arial Unicode MS" pitchFamily="34" charset="-122"/>
              </a:rPr>
              <a:t>设计模式</a:t>
            </a:r>
            <a:r>
              <a:rPr kumimoji="0" lang="zh-CN" altLang="en-US" sz="2000" dirty="0">
                <a:latin typeface="Arial Unicode MS" pitchFamily="34" charset="-122"/>
                <a:ea typeface="Arial Unicode MS" pitchFamily="34" charset="-122"/>
                <a:cs typeface="Arial Unicode MS" pitchFamily="34" charset="-122"/>
              </a:rPr>
              <a:t>是在大量的实践中总结和理论化之后优选的代码结构、编程风格、以及</a:t>
            </a:r>
            <a:r>
              <a:rPr kumimoji="0" lang="zh-CN" altLang="en-US" sz="2000" b="1" dirty="0">
                <a:solidFill>
                  <a:srgbClr val="0000FF"/>
                </a:solidFill>
                <a:latin typeface="Arial Unicode MS" pitchFamily="34" charset="-122"/>
                <a:ea typeface="Arial Unicode MS" pitchFamily="34" charset="-122"/>
                <a:cs typeface="Arial Unicode MS" pitchFamily="34" charset="-122"/>
              </a:rPr>
              <a:t>解决问题的思考方式</a:t>
            </a:r>
            <a:r>
              <a:rPr kumimoji="0" lang="zh-CN" altLang="en-US" sz="2000" dirty="0">
                <a:latin typeface="Arial Unicode MS" pitchFamily="34" charset="-122"/>
                <a:ea typeface="Arial Unicode MS" pitchFamily="34" charset="-122"/>
                <a:cs typeface="Arial Unicode MS" pitchFamily="34" charset="-122"/>
              </a:rPr>
              <a:t>。设计模式就想是经典的棋谱，不同的棋局，我们用不同的棋谱，免得我们自己再去思考和摸索。</a:t>
            </a:r>
          </a:p>
          <a:p>
            <a:pPr>
              <a:spcBef>
                <a:spcPct val="50000"/>
              </a:spcBef>
            </a:pPr>
            <a:r>
              <a:rPr kumimoji="0" lang="zh-CN" altLang="en-US" sz="2000" b="1" dirty="0">
                <a:solidFill>
                  <a:srgbClr val="FF0000"/>
                </a:solidFill>
                <a:latin typeface="Arial Unicode MS" pitchFamily="34" charset="-122"/>
                <a:ea typeface="Arial Unicode MS" pitchFamily="34" charset="-122"/>
                <a:cs typeface="Arial Unicode MS" pitchFamily="34" charset="-122"/>
              </a:rPr>
              <a:t>所谓类的单态设计模式，就是采取一定的方法保证在整个的软件系统中，对某个类只能存在一个对象实例</a:t>
            </a:r>
            <a:r>
              <a:rPr kumimoji="0" lang="zh-CN" altLang="en-US" sz="2000" dirty="0">
                <a:latin typeface="Arial Unicode MS" pitchFamily="34" charset="-122"/>
                <a:ea typeface="Arial Unicode MS" pitchFamily="34" charset="-122"/>
                <a:cs typeface="Arial Unicode MS" pitchFamily="34" charset="-122"/>
              </a:rPr>
              <a:t>，并且该类只提供一个取得其对象实例的方法。如果我们要让类在一个虚拟机中只能产生一个对象，我们首先必须将类的构造方法的访问权限设置为</a:t>
            </a:r>
            <a:r>
              <a:rPr kumimoji="0" lang="en-US" altLang="zh-CN" sz="2000" dirty="0">
                <a:latin typeface="Arial Unicode MS" pitchFamily="34" charset="-122"/>
                <a:ea typeface="Arial Unicode MS" pitchFamily="34" charset="-122"/>
                <a:cs typeface="Arial Unicode MS" pitchFamily="34" charset="-122"/>
              </a:rPr>
              <a:t>private</a:t>
            </a:r>
            <a:r>
              <a:rPr kumimoji="0" lang="zh-CN" altLang="en-US" sz="2000" dirty="0">
                <a:latin typeface="Arial Unicode MS" pitchFamily="34" charset="-122"/>
                <a:ea typeface="Arial Unicode MS" pitchFamily="34" charset="-122"/>
                <a:cs typeface="Arial Unicode MS" pitchFamily="34" charset="-122"/>
              </a:rPr>
              <a:t>，这样，就不能用</a:t>
            </a:r>
            <a:r>
              <a:rPr kumimoji="0" lang="en-US" altLang="zh-CN" sz="2000" dirty="0">
                <a:latin typeface="Arial Unicode MS" pitchFamily="34" charset="-122"/>
                <a:ea typeface="Arial Unicode MS" pitchFamily="34" charset="-122"/>
                <a:cs typeface="Arial Unicode MS" pitchFamily="34" charset="-122"/>
              </a:rPr>
              <a:t>new </a:t>
            </a:r>
            <a:r>
              <a:rPr kumimoji="0" lang="zh-CN" altLang="en-US" sz="2000" dirty="0">
                <a:latin typeface="Arial Unicode MS" pitchFamily="34" charset="-122"/>
                <a:ea typeface="Arial Unicode MS" pitchFamily="34" charset="-122"/>
                <a:cs typeface="Arial Unicode MS" pitchFamily="34" charset="-122"/>
              </a:rPr>
              <a:t>操作符在类的外部产生类的对象了，但在类内部仍可以产生该类的对象。因为在类的外部开始还无法得到类的对象，只能调用该类的某个静态方法以返回类内部创建的对象，静态方法只能访问类中的静态成员变量，所以，指向类内部产生的该类对象的变量也必须定义成静态的。</a:t>
            </a:r>
          </a:p>
        </p:txBody>
      </p:sp>
      <p:sp>
        <p:nvSpPr>
          <p:cNvPr id="273411" name="Rectangle 3"/>
          <p:cNvSpPr>
            <a:spLocks noGrp="1" noChangeArrowheads="1"/>
          </p:cNvSpPr>
          <p:nvPr>
            <p:ph type="title"/>
          </p:nvPr>
        </p:nvSpPr>
        <p:spPr>
          <a:xfrm>
            <a:off x="832048" y="620688"/>
            <a:ext cx="7772400" cy="1143000"/>
          </a:xfrm>
        </p:spPr>
        <p:txBody>
          <a:bodyPr/>
          <a:lstStyle/>
          <a:p>
            <a:pPr eaLnBrk="1" hangingPunct="1">
              <a:defRPr/>
            </a:pPr>
            <a:r>
              <a:rPr lang="zh-CN" altLang="en-US" sz="40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单子 </a:t>
            </a:r>
            <a:r>
              <a:rPr lang="en-US" altLang="zh-CN" sz="40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Singleton </a:t>
            </a:r>
            <a:r>
              <a:rPr lang="zh-CN" altLang="en-US" sz="40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设计模板</a:t>
            </a:r>
          </a:p>
        </p:txBody>
      </p:sp>
    </p:spTree>
    <p:extLst>
      <p:ext uri="{BB962C8B-B14F-4D97-AF65-F5344CB8AC3E}">
        <p14:creationId xmlns:p14="http://schemas.microsoft.com/office/powerpoint/2010/main" val="265137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899592" y="701824"/>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单子</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Singleton </a:t>
            </a: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设计模板</a:t>
            </a:r>
          </a:p>
        </p:txBody>
      </p:sp>
      <p:sp>
        <p:nvSpPr>
          <p:cNvPr id="17411" name="Rectangle 3"/>
          <p:cNvSpPr>
            <a:spLocks noGrp="1" noChangeArrowheads="1"/>
          </p:cNvSpPr>
          <p:nvPr>
            <p:ph type="body" idx="1"/>
          </p:nvPr>
        </p:nvSpPr>
        <p:spPr>
          <a:xfrm>
            <a:off x="296292" y="1846268"/>
            <a:ext cx="8812212" cy="4391044"/>
          </a:xfrm>
        </p:spPr>
        <p:txBody>
          <a:bodyPr>
            <a:normAutofit/>
          </a:bodyPr>
          <a:lstStyle/>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class Single{</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private static Single </a:t>
            </a:r>
            <a:r>
              <a:rPr lang="en-US" altLang="zh-CN" sz="1800" dirty="0" err="1">
                <a:solidFill>
                  <a:srgbClr val="0000FF"/>
                </a:solidFill>
                <a:latin typeface="Arial Unicode MS" pitchFamily="34" charset="-122"/>
                <a:ea typeface="Arial Unicode MS" pitchFamily="34" charset="-122"/>
                <a:cs typeface="Arial Unicode MS" pitchFamily="34" charset="-122"/>
              </a:rPr>
              <a:t>onlyone</a:t>
            </a:r>
            <a:r>
              <a:rPr lang="en-US" altLang="zh-CN" sz="1800" dirty="0">
                <a:solidFill>
                  <a:srgbClr val="0000FF"/>
                </a:solidFill>
                <a:latin typeface="Arial Unicode MS" pitchFamily="34" charset="-122"/>
                <a:ea typeface="Arial Unicode MS" pitchFamily="34" charset="-122"/>
                <a:cs typeface="Arial Unicode MS" pitchFamily="34" charset="-122"/>
              </a:rPr>
              <a:t> = new Single();//</a:t>
            </a:r>
            <a:r>
              <a:rPr lang="zh-CN" altLang="en-US" sz="1800" dirty="0">
                <a:solidFill>
                  <a:srgbClr val="0000FF"/>
                </a:solidFill>
                <a:latin typeface="Arial Unicode MS" pitchFamily="34" charset="-122"/>
                <a:ea typeface="Arial Unicode MS" pitchFamily="34" charset="-122"/>
                <a:cs typeface="Arial Unicode MS" pitchFamily="34" charset="-122"/>
              </a:rPr>
              <a:t>私有的，只能在类的内部访问</a:t>
            </a:r>
          </a:p>
          <a:p>
            <a:pPr eaLnBrk="1" hangingPunct="1">
              <a:lnSpc>
                <a:spcPct val="80000"/>
              </a:lnSpc>
              <a:spcBef>
                <a:spcPct val="0"/>
              </a:spcBef>
              <a:buFontTx/>
              <a:buNone/>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private String name;</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static Single </a:t>
            </a:r>
            <a:r>
              <a:rPr lang="en-US" altLang="zh-CN" sz="1800" dirty="0" err="1">
                <a:solidFill>
                  <a:srgbClr val="0000FF"/>
                </a:solidFill>
                <a:latin typeface="Arial Unicode MS" pitchFamily="34" charset="-122"/>
                <a:ea typeface="Arial Unicode MS" pitchFamily="34" charset="-122"/>
                <a:cs typeface="Arial Unicode MS" pitchFamily="34" charset="-122"/>
              </a:rPr>
              <a:t>getSingle</a:t>
            </a:r>
            <a:r>
              <a:rPr lang="en-US" altLang="zh-CN" sz="1800" dirty="0">
                <a:solidFill>
                  <a:srgbClr val="0000FF"/>
                </a:solidFill>
                <a:latin typeface="Arial Unicode MS" pitchFamily="34" charset="-122"/>
                <a:ea typeface="Arial Unicode MS" pitchFamily="34" charset="-122"/>
                <a:cs typeface="Arial Unicode MS" pitchFamily="34" charset="-122"/>
              </a:rPr>
              <a:t>() {   //</a:t>
            </a:r>
            <a:r>
              <a:rPr lang="en-US" altLang="zh-CN" sz="1800" dirty="0" err="1">
                <a:solidFill>
                  <a:srgbClr val="0000FF"/>
                </a:solidFill>
                <a:latin typeface="Arial Unicode MS" pitchFamily="34" charset="-122"/>
                <a:ea typeface="Arial Unicode MS" pitchFamily="34" charset="-122"/>
                <a:cs typeface="Arial Unicode MS" pitchFamily="34" charset="-122"/>
              </a:rPr>
              <a:t>getSingle</a:t>
            </a:r>
            <a:r>
              <a:rPr lang="en-US" altLang="zh-CN" sz="1800" dirty="0">
                <a:solidFill>
                  <a:srgbClr val="0000FF"/>
                </a:solidFill>
                <a:latin typeface="Arial Unicode MS" pitchFamily="34" charset="-122"/>
                <a:ea typeface="Arial Unicode MS" pitchFamily="34" charset="-122"/>
                <a:cs typeface="Arial Unicode MS" pitchFamily="34" charset="-122"/>
              </a:rPr>
              <a:t>()</a:t>
            </a:r>
            <a:r>
              <a:rPr lang="zh-CN" altLang="en-US" sz="1800" dirty="0">
                <a:solidFill>
                  <a:srgbClr val="0000FF"/>
                </a:solidFill>
                <a:latin typeface="Arial Unicode MS" pitchFamily="34" charset="-122"/>
                <a:ea typeface="Arial Unicode MS" pitchFamily="34" charset="-122"/>
                <a:cs typeface="Arial Unicode MS" pitchFamily="34" charset="-122"/>
              </a:rPr>
              <a:t>为</a:t>
            </a:r>
            <a:r>
              <a:rPr lang="en-US" altLang="zh-CN" sz="1800" dirty="0">
                <a:solidFill>
                  <a:srgbClr val="0000FF"/>
                </a:solidFill>
                <a:latin typeface="Arial Unicode MS" pitchFamily="34" charset="-122"/>
                <a:ea typeface="Arial Unicode MS" pitchFamily="34" charset="-122"/>
                <a:cs typeface="Arial Unicode MS" pitchFamily="34" charset="-122"/>
              </a:rPr>
              <a:t>static</a:t>
            </a:r>
            <a:r>
              <a:rPr lang="zh-CN" altLang="en-US" sz="1800" dirty="0">
                <a:solidFill>
                  <a:srgbClr val="0000FF"/>
                </a:solidFill>
                <a:latin typeface="Arial Unicode MS" pitchFamily="34" charset="-122"/>
                <a:ea typeface="Arial Unicode MS" pitchFamily="34" charset="-122"/>
                <a:cs typeface="Arial Unicode MS" pitchFamily="34" charset="-122"/>
              </a:rPr>
              <a:t>，不用创建对象  </a:t>
            </a:r>
          </a:p>
          <a:p>
            <a:pPr eaLnBrk="1" hangingPunct="1">
              <a:lnSpc>
                <a:spcPct val="80000"/>
              </a:lnSpc>
              <a:spcBef>
                <a:spcPct val="0"/>
              </a:spcBef>
              <a:buFontTx/>
              <a:buNone/>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a:t>
            </a:r>
            <a:r>
              <a:rPr lang="zh-CN" altLang="en-US" sz="1800" dirty="0">
                <a:solidFill>
                  <a:srgbClr val="0000FF"/>
                </a:solidFill>
                <a:latin typeface="Arial Unicode MS" pitchFamily="34" charset="-122"/>
                <a:ea typeface="Arial Unicode MS" pitchFamily="34" charset="-122"/>
                <a:cs typeface="Arial Unicode MS" pitchFamily="34" charset="-122"/>
              </a:rPr>
              <a:t>即可访问</a:t>
            </a:r>
          </a:p>
          <a:p>
            <a:pPr eaLnBrk="1" hangingPunct="1">
              <a:lnSpc>
                <a:spcPct val="80000"/>
              </a:lnSpc>
              <a:spcBef>
                <a:spcPct val="0"/>
              </a:spcBef>
              <a:buFontTx/>
              <a:buNone/>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return </a:t>
            </a:r>
            <a:r>
              <a:rPr lang="en-US" altLang="zh-CN" sz="1800" dirty="0" err="1">
                <a:solidFill>
                  <a:srgbClr val="0000FF"/>
                </a:solidFill>
                <a:latin typeface="Arial Unicode MS" pitchFamily="34" charset="-122"/>
                <a:ea typeface="Arial Unicode MS" pitchFamily="34" charset="-122"/>
                <a:cs typeface="Arial Unicode MS" pitchFamily="34" charset="-122"/>
              </a:rPr>
              <a:t>onlyone</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private Single() {}     //private</a:t>
            </a:r>
            <a:r>
              <a:rPr lang="zh-CN" altLang="en-US" sz="1800" dirty="0">
                <a:solidFill>
                  <a:srgbClr val="0000FF"/>
                </a:solidFill>
                <a:latin typeface="Arial Unicode MS" pitchFamily="34" charset="-122"/>
                <a:ea typeface="Arial Unicode MS" pitchFamily="34" charset="-122"/>
                <a:cs typeface="Arial Unicode MS" pitchFamily="34" charset="-122"/>
              </a:rPr>
              <a:t>的构造器，不能在类的外部创建该类的对象</a:t>
            </a:r>
          </a:p>
          <a:p>
            <a:pPr eaLnBrk="1" hangingPunct="1">
              <a:lnSpc>
                <a:spcPct val="80000"/>
              </a:lnSpc>
              <a:spcBef>
                <a:spcPct val="0"/>
              </a:spcBef>
              <a:buFontTx/>
              <a:buNone/>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80000"/>
              </a:lnSpc>
              <a:spcBef>
                <a:spcPct val="0"/>
              </a:spcBef>
              <a:buFontTx/>
              <a:buNone/>
            </a:pPr>
            <a:endParaRPr lang="en-US" altLang="zh-CN" sz="1800" dirty="0">
              <a:solidFill>
                <a:srgbClr val="0000FF"/>
              </a:solidFill>
              <a:latin typeface="Arial Unicode MS" pitchFamily="34" charset="-122"/>
              <a:ea typeface="Arial Unicode MS" pitchFamily="34" charset="-122"/>
              <a:cs typeface="Arial Unicode MS" pitchFamily="34" charset="-122"/>
            </a:endParaRP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public class </a:t>
            </a:r>
            <a:r>
              <a:rPr lang="en-US" altLang="zh-CN" sz="1800" dirty="0" err="1">
                <a:solidFill>
                  <a:srgbClr val="0000FF"/>
                </a:solidFill>
                <a:latin typeface="Arial Unicode MS" pitchFamily="34" charset="-122"/>
                <a:ea typeface="Arial Unicode MS" pitchFamily="34" charset="-122"/>
                <a:cs typeface="Arial Unicode MS" pitchFamily="34" charset="-122"/>
              </a:rPr>
              <a:t>TestSingle</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sz="1800" dirty="0" err="1">
                <a:solidFill>
                  <a:srgbClr val="0000FF"/>
                </a:solidFill>
                <a:latin typeface="Arial Unicode MS" pitchFamily="34" charset="-122"/>
                <a:ea typeface="Arial Unicode MS" pitchFamily="34" charset="-122"/>
                <a:cs typeface="Arial Unicode MS" pitchFamily="34" charset="-122"/>
              </a:rPr>
              <a:t>args</a:t>
            </a:r>
            <a:r>
              <a:rPr lang="en-US" altLang="zh-CN" sz="1800" dirty="0">
                <a:solidFill>
                  <a:srgbClr val="0000FF"/>
                </a:solidFill>
                <a:latin typeface="Arial Unicode MS" pitchFamily="34" charset="-122"/>
                <a:ea typeface="Arial Unicode MS" pitchFamily="34" charset="-122"/>
                <a:cs typeface="Arial Unicode MS" pitchFamily="34" charset="-122"/>
              </a:rPr>
              <a:t>[]) {		</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Single  s1 = </a:t>
            </a:r>
            <a:r>
              <a:rPr lang="en-US" altLang="zh-CN" sz="1800" dirty="0" err="1">
                <a:solidFill>
                  <a:srgbClr val="0000FF"/>
                </a:solidFill>
                <a:latin typeface="Arial Unicode MS" pitchFamily="34" charset="-122"/>
                <a:ea typeface="Arial Unicode MS" pitchFamily="34" charset="-122"/>
                <a:cs typeface="Arial Unicode MS" pitchFamily="34" charset="-122"/>
              </a:rPr>
              <a:t>Single.getSingle</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访问静态方法</a:t>
            </a:r>
          </a:p>
          <a:p>
            <a:pPr eaLnBrk="1" hangingPunct="1">
              <a:lnSpc>
                <a:spcPct val="80000"/>
              </a:lnSpc>
              <a:spcBef>
                <a:spcPct val="0"/>
              </a:spcBef>
              <a:buFontTx/>
              <a:buNone/>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Single  s2 = </a:t>
            </a:r>
            <a:r>
              <a:rPr lang="en-US" altLang="zh-CN" sz="1800" dirty="0" err="1">
                <a:solidFill>
                  <a:srgbClr val="0000FF"/>
                </a:solidFill>
                <a:latin typeface="Arial Unicode MS" pitchFamily="34" charset="-122"/>
                <a:ea typeface="Arial Unicode MS" pitchFamily="34" charset="-122"/>
                <a:cs typeface="Arial Unicode MS" pitchFamily="34" charset="-122"/>
              </a:rPr>
              <a:t>Single.getSingle</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if (s1==s2){</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a:t>
            </a:r>
            <a:r>
              <a:rPr lang="en-US" altLang="zh-CN" sz="18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dirty="0">
                <a:solidFill>
                  <a:srgbClr val="0000FF"/>
                </a:solidFill>
                <a:latin typeface="Arial Unicode MS" pitchFamily="34" charset="-122"/>
                <a:ea typeface="Arial Unicode MS" pitchFamily="34" charset="-122"/>
                <a:cs typeface="Arial Unicode MS" pitchFamily="34" charset="-122"/>
              </a:rPr>
              <a:t>("s1 is equals to s2!");</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8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6337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50512" y="703792"/>
            <a:ext cx="7772400" cy="1143000"/>
          </a:xfrm>
          <a:noFill/>
        </p:spPr>
        <p:txBody>
          <a:bodyPr lIns="92075" tIns="46038" rIns="92075" bIns="46038"/>
          <a:lstStyle/>
          <a:p>
            <a:pPr eaLnBrk="1" hangingPunct="1"/>
            <a:r>
              <a:rPr lang="zh-CN" altLang="en-US" dirty="0">
                <a:latin typeface="Arial Unicode MS" pitchFamily="34" charset="-122"/>
                <a:ea typeface="Arial Unicode MS" pitchFamily="34" charset="-122"/>
                <a:cs typeface="Arial Unicode MS" pitchFamily="34" charset="-122"/>
              </a:rPr>
              <a:t>理解</a:t>
            </a:r>
            <a:r>
              <a:rPr lang="en-US" altLang="zh-CN" dirty="0">
                <a:latin typeface="Arial Unicode MS" pitchFamily="34" charset="-122"/>
                <a:ea typeface="Arial Unicode MS" pitchFamily="34" charset="-122"/>
                <a:cs typeface="Arial Unicode MS" pitchFamily="34" charset="-122"/>
              </a:rPr>
              <a:t>main</a:t>
            </a:r>
            <a:r>
              <a:rPr lang="zh-CN" altLang="en-US" dirty="0">
                <a:latin typeface="Arial Unicode MS" pitchFamily="34" charset="-122"/>
                <a:ea typeface="Arial Unicode MS" pitchFamily="34" charset="-122"/>
                <a:cs typeface="Arial Unicode MS" pitchFamily="34" charset="-122"/>
              </a:rPr>
              <a:t>方法的语法 </a:t>
            </a:r>
          </a:p>
        </p:txBody>
      </p:sp>
      <p:pic>
        <p:nvPicPr>
          <p:cNvPr id="18435" name="Picture 3" descr="main1"/>
          <p:cNvPicPr>
            <a:picLocks noChangeAspect="1" noChangeArrowheads="1"/>
          </p:cNvPicPr>
          <p:nvPr/>
        </p:nvPicPr>
        <p:blipFill>
          <a:blip r:embed="rId3"/>
          <a:srcRect/>
          <a:stretch>
            <a:fillRect/>
          </a:stretch>
        </p:blipFill>
        <p:spPr bwMode="auto">
          <a:xfrm>
            <a:off x="679008" y="3939828"/>
            <a:ext cx="5359400" cy="1649412"/>
          </a:xfrm>
          <a:prstGeom prst="rect">
            <a:avLst/>
          </a:prstGeom>
          <a:noFill/>
          <a:ln w="9525">
            <a:noFill/>
            <a:miter lim="800000"/>
            <a:headEnd/>
            <a:tailEnd/>
          </a:ln>
        </p:spPr>
      </p:pic>
      <p:sp>
        <p:nvSpPr>
          <p:cNvPr id="18436" name="Text Box 4"/>
          <p:cNvSpPr txBox="1">
            <a:spLocks noChangeArrowheads="1"/>
          </p:cNvSpPr>
          <p:nvPr/>
        </p:nvSpPr>
        <p:spPr bwMode="auto">
          <a:xfrm>
            <a:off x="107504" y="1849088"/>
            <a:ext cx="8501122" cy="1754969"/>
          </a:xfrm>
          <a:prstGeom prst="rect">
            <a:avLst/>
          </a:prstGeom>
          <a:noFill/>
          <a:ln w="9525" algn="ctr">
            <a:noFill/>
            <a:miter lim="800000"/>
            <a:headEnd/>
            <a:tailEnd/>
          </a:ln>
        </p:spPr>
        <p:txBody>
          <a:bodyPr wrap="square" lIns="182562" tIns="46038" rIns="182562" bIns="46038">
            <a:spAutoFit/>
          </a:bodyPr>
          <a:lstStyle/>
          <a:p>
            <a:pPr marL="342900" indent="-342900">
              <a:lnSpc>
                <a:spcPct val="90000"/>
              </a:lnSpc>
              <a:spcBef>
                <a:spcPct val="50000"/>
              </a:spcBef>
              <a:buClr>
                <a:schemeClr val="tx2"/>
              </a:buClr>
              <a:buSzPct val="75000"/>
              <a:buFont typeface="Wingdings" pitchFamily="2" charset="2"/>
              <a:buNone/>
            </a:pPr>
            <a:r>
              <a:rPr kumimoji="0" lang="en-US" altLang="zh-CN" sz="2400" dirty="0">
                <a:latin typeface="Arial Unicode MS" pitchFamily="34" charset="-122"/>
                <a:ea typeface="Arial Unicode MS" pitchFamily="34" charset="-122"/>
                <a:cs typeface="Arial Unicode MS" pitchFamily="34" charset="-122"/>
              </a:rPr>
              <a:t>       </a:t>
            </a:r>
            <a:r>
              <a:rPr kumimoji="0" lang="zh-CN" altLang="en-US" sz="2400" dirty="0">
                <a:latin typeface="Arial Unicode MS" pitchFamily="34" charset="-122"/>
                <a:ea typeface="Arial Unicode MS" pitchFamily="34" charset="-122"/>
                <a:cs typeface="Arial Unicode MS" pitchFamily="34" charset="-122"/>
              </a:rPr>
              <a:t>由于</a:t>
            </a:r>
            <a:r>
              <a:rPr kumimoji="0" lang="en-US" altLang="zh-CN" sz="2400" dirty="0">
                <a:latin typeface="Arial Unicode MS" pitchFamily="34" charset="-122"/>
                <a:ea typeface="Arial Unicode MS" pitchFamily="34" charset="-122"/>
                <a:cs typeface="Arial Unicode MS" pitchFamily="34" charset="-122"/>
              </a:rPr>
              <a:t>java</a:t>
            </a:r>
            <a:r>
              <a:rPr kumimoji="0" lang="zh-CN" altLang="en-US" sz="2400" dirty="0">
                <a:latin typeface="Arial Unicode MS" pitchFamily="34" charset="-122"/>
                <a:ea typeface="Arial Unicode MS" pitchFamily="34" charset="-122"/>
                <a:cs typeface="Arial Unicode MS" pitchFamily="34" charset="-122"/>
              </a:rPr>
              <a:t>虚拟机需要调用类的</a:t>
            </a:r>
            <a:r>
              <a:rPr kumimoji="0" lang="en-US" altLang="zh-CN" sz="2400" dirty="0">
                <a:latin typeface="Arial Unicode MS" pitchFamily="34" charset="-122"/>
                <a:ea typeface="Arial Unicode MS" pitchFamily="34" charset="-122"/>
                <a:cs typeface="Arial Unicode MS" pitchFamily="34" charset="-122"/>
              </a:rPr>
              <a:t>main()</a:t>
            </a:r>
            <a:r>
              <a:rPr kumimoji="0" lang="zh-CN" altLang="en-US" sz="2400" dirty="0">
                <a:latin typeface="Arial Unicode MS" pitchFamily="34" charset="-122"/>
                <a:ea typeface="Arial Unicode MS" pitchFamily="34" charset="-122"/>
                <a:cs typeface="Arial Unicode MS" pitchFamily="34" charset="-122"/>
              </a:rPr>
              <a:t>方法，所以该方法的访问权限必须是</a:t>
            </a:r>
            <a:r>
              <a:rPr kumimoji="0" lang="en-US" altLang="zh-CN" sz="2400" dirty="0">
                <a:latin typeface="Arial Unicode MS" pitchFamily="34" charset="-122"/>
                <a:ea typeface="Arial Unicode MS" pitchFamily="34" charset="-122"/>
                <a:cs typeface="Arial Unicode MS" pitchFamily="34" charset="-122"/>
              </a:rPr>
              <a:t>public</a:t>
            </a:r>
            <a:r>
              <a:rPr kumimoji="0" lang="zh-CN" altLang="en-US" sz="2400" dirty="0">
                <a:latin typeface="Arial Unicode MS" pitchFamily="34" charset="-122"/>
                <a:ea typeface="Arial Unicode MS" pitchFamily="34" charset="-122"/>
                <a:cs typeface="Arial Unicode MS" pitchFamily="34" charset="-122"/>
              </a:rPr>
              <a:t>，又因为</a:t>
            </a:r>
            <a:r>
              <a:rPr kumimoji="0" lang="en-US" altLang="zh-CN" sz="2400" dirty="0">
                <a:latin typeface="Arial Unicode MS" pitchFamily="34" charset="-122"/>
                <a:ea typeface="Arial Unicode MS" pitchFamily="34" charset="-122"/>
                <a:cs typeface="Arial Unicode MS" pitchFamily="34" charset="-122"/>
              </a:rPr>
              <a:t>java</a:t>
            </a:r>
            <a:r>
              <a:rPr kumimoji="0" lang="zh-CN" altLang="en-US" sz="2400" dirty="0">
                <a:latin typeface="Arial Unicode MS" pitchFamily="34" charset="-122"/>
                <a:ea typeface="Arial Unicode MS" pitchFamily="34" charset="-122"/>
                <a:cs typeface="Arial Unicode MS" pitchFamily="34" charset="-122"/>
              </a:rPr>
              <a:t>虚拟机在执行</a:t>
            </a:r>
            <a:r>
              <a:rPr kumimoji="0" lang="en-US" altLang="zh-CN" sz="2400" dirty="0">
                <a:latin typeface="Arial Unicode MS" pitchFamily="34" charset="-122"/>
                <a:ea typeface="Arial Unicode MS" pitchFamily="34" charset="-122"/>
                <a:cs typeface="Arial Unicode MS" pitchFamily="34" charset="-122"/>
              </a:rPr>
              <a:t>main()</a:t>
            </a:r>
            <a:r>
              <a:rPr kumimoji="0" lang="zh-CN" altLang="en-US" sz="2400" dirty="0">
                <a:latin typeface="Arial Unicode MS" pitchFamily="34" charset="-122"/>
                <a:ea typeface="Arial Unicode MS" pitchFamily="34" charset="-122"/>
                <a:cs typeface="Arial Unicode MS" pitchFamily="34" charset="-122"/>
              </a:rPr>
              <a:t>方法时不必创建对象，所以该方法必须是</a:t>
            </a:r>
            <a:r>
              <a:rPr kumimoji="0" lang="en-US" altLang="zh-CN" sz="2400" dirty="0">
                <a:latin typeface="Arial Unicode MS" pitchFamily="34" charset="-122"/>
                <a:ea typeface="Arial Unicode MS" pitchFamily="34" charset="-122"/>
                <a:cs typeface="Arial Unicode MS" pitchFamily="34" charset="-122"/>
              </a:rPr>
              <a:t>static</a:t>
            </a:r>
            <a:r>
              <a:rPr kumimoji="0" lang="zh-CN" altLang="en-US" sz="2400" dirty="0">
                <a:latin typeface="Arial Unicode MS" pitchFamily="34" charset="-122"/>
                <a:ea typeface="Arial Unicode MS" pitchFamily="34" charset="-122"/>
                <a:cs typeface="Arial Unicode MS" pitchFamily="34" charset="-122"/>
              </a:rPr>
              <a:t>的，该方法接收一个</a:t>
            </a:r>
            <a:r>
              <a:rPr kumimoji="0" lang="en-US" altLang="zh-CN" sz="2400" dirty="0">
                <a:latin typeface="Arial Unicode MS" pitchFamily="34" charset="-122"/>
                <a:ea typeface="Arial Unicode MS" pitchFamily="34" charset="-122"/>
                <a:cs typeface="Arial Unicode MS" pitchFamily="34" charset="-122"/>
              </a:rPr>
              <a:t>String</a:t>
            </a:r>
            <a:r>
              <a:rPr kumimoji="0" lang="zh-CN" altLang="en-US" sz="2400" dirty="0">
                <a:latin typeface="Arial Unicode MS" pitchFamily="34" charset="-122"/>
                <a:ea typeface="Arial Unicode MS" pitchFamily="34" charset="-122"/>
                <a:cs typeface="Arial Unicode MS" pitchFamily="34" charset="-122"/>
              </a:rPr>
              <a:t>类型的数组参数，该数组中保存执行</a:t>
            </a:r>
            <a:r>
              <a:rPr kumimoji="0" lang="en-US" altLang="zh-CN" sz="2400" dirty="0">
                <a:latin typeface="Arial Unicode MS" pitchFamily="34" charset="-122"/>
                <a:ea typeface="Arial Unicode MS" pitchFamily="34" charset="-122"/>
                <a:cs typeface="Arial Unicode MS" pitchFamily="34" charset="-122"/>
              </a:rPr>
              <a:t>java</a:t>
            </a:r>
            <a:r>
              <a:rPr kumimoji="0" lang="zh-CN" altLang="en-US" sz="2400" dirty="0">
                <a:latin typeface="Arial Unicode MS" pitchFamily="34" charset="-122"/>
                <a:ea typeface="Arial Unicode MS" pitchFamily="34" charset="-122"/>
                <a:cs typeface="Arial Unicode MS" pitchFamily="34" charset="-122"/>
              </a:rPr>
              <a:t>命令时传递给所运行的类的参数。 </a:t>
            </a:r>
          </a:p>
        </p:txBody>
      </p:sp>
    </p:spTree>
    <p:extLst>
      <p:ext uri="{BB962C8B-B14F-4D97-AF65-F5344CB8AC3E}">
        <p14:creationId xmlns:p14="http://schemas.microsoft.com/office/powerpoint/2010/main" val="5344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57242" y="714356"/>
            <a:ext cx="8229600" cy="1214446"/>
          </a:xfrm>
        </p:spPr>
        <p:txBody>
          <a:bodyPr>
            <a:normAutofit/>
          </a:bodyPr>
          <a:lstStyle/>
          <a:p>
            <a:pPr>
              <a:spcBef>
                <a:spcPct val="20000"/>
              </a:spcBef>
            </a:pPr>
            <a:r>
              <a:rPr lang="zh-CN" altLang="en-US" sz="5400" dirty="0">
                <a:ln w="18415" cmpd="sng">
                  <a:solidFill>
                    <a:srgbClr val="FFFFFF"/>
                  </a:solidFill>
                  <a:prstDash val="solid"/>
                </a:ln>
                <a:effectLst>
                  <a:outerShdw blurRad="63500" dir="3600000" algn="tl" rotWithShape="0">
                    <a:srgbClr val="000000">
                      <a:alpha val="70000"/>
                    </a:srgbClr>
                  </a:outerShdw>
                </a:effectLst>
                <a:latin typeface="Arial Rounded MT Bold" panose="020F0704030504030204" pitchFamily="34" charset="0"/>
                <a:ea typeface="微软雅黑" pitchFamily="34" charset="-122"/>
                <a:cs typeface="+mn-cs"/>
              </a:rPr>
              <a:t>小目标</a:t>
            </a:r>
          </a:p>
        </p:txBody>
      </p:sp>
      <p:sp>
        <p:nvSpPr>
          <p:cNvPr id="3" name="内容占位符 2"/>
          <p:cNvSpPr>
            <a:spLocks noGrp="1"/>
          </p:cNvSpPr>
          <p:nvPr>
            <p:ph idx="1"/>
          </p:nvPr>
        </p:nvSpPr>
        <p:spPr>
          <a:xfrm>
            <a:off x="357158" y="2071678"/>
            <a:ext cx="8229600" cy="3614750"/>
          </a:xfrm>
        </p:spPr>
        <p:txBody>
          <a:bodyPr>
            <a:normAutofit/>
          </a:bodyPr>
          <a:lstStyle/>
          <a:p>
            <a:r>
              <a:rPr lang="en-US" altLang="zh-CN" sz="2800" dirty="0">
                <a:latin typeface="Arial Unicode MS" pitchFamily="34" charset="-122"/>
                <a:ea typeface="Arial Unicode MS" pitchFamily="34" charset="-122"/>
                <a:cs typeface="Arial Unicode MS" pitchFamily="34" charset="-122"/>
              </a:rPr>
              <a:t>1. </a:t>
            </a:r>
            <a:r>
              <a:rPr lang="zh-CN" altLang="en-US" sz="2800" dirty="0">
                <a:latin typeface="Arial Unicode MS" pitchFamily="34" charset="-122"/>
                <a:ea typeface="Arial Unicode MS" pitchFamily="34" charset="-122"/>
                <a:cs typeface="Arial Unicode MS" pitchFamily="34" charset="-122"/>
              </a:rPr>
              <a:t>了解</a:t>
            </a:r>
            <a:r>
              <a:rPr lang="en-US" altLang="zh-CN" sz="2800" dirty="0">
                <a:latin typeface="Arial Unicode MS" pitchFamily="34" charset="-122"/>
                <a:ea typeface="Arial Unicode MS" pitchFamily="34" charset="-122"/>
                <a:cs typeface="Arial Unicode MS" pitchFamily="34" charset="-122"/>
              </a:rPr>
              <a:t>static</a:t>
            </a:r>
            <a:r>
              <a:rPr lang="zh-CN" altLang="en-US" sz="2800" dirty="0">
                <a:latin typeface="Arial Unicode MS" pitchFamily="34" charset="-122"/>
                <a:ea typeface="Arial Unicode MS" pitchFamily="34" charset="-122"/>
                <a:cs typeface="Arial Unicode MS" pitchFamily="34" charset="-122"/>
              </a:rPr>
              <a:t>关键字用法，能够用单子设计模式设计简单程序。</a:t>
            </a:r>
            <a:endParaRPr lang="en-US" altLang="zh-CN" sz="2800" dirty="0">
              <a:latin typeface="Arial Unicode MS" pitchFamily="34" charset="-122"/>
              <a:ea typeface="Arial Unicode MS" pitchFamily="34" charset="-122"/>
              <a:cs typeface="Arial Unicode MS" pitchFamily="34" charset="-122"/>
            </a:endParaRPr>
          </a:p>
          <a:p>
            <a:r>
              <a:rPr lang="en-US" altLang="zh-CN" sz="2800" dirty="0">
                <a:latin typeface="Arial Unicode MS" pitchFamily="34" charset="-122"/>
                <a:ea typeface="Arial Unicode MS" pitchFamily="34" charset="-122"/>
                <a:cs typeface="Arial Unicode MS" pitchFamily="34" charset="-122"/>
              </a:rPr>
              <a:t>2. </a:t>
            </a:r>
            <a:r>
              <a:rPr lang="zh-CN" altLang="en-US" sz="2800" dirty="0">
                <a:latin typeface="Arial Unicode MS" pitchFamily="34" charset="-122"/>
                <a:ea typeface="Arial Unicode MS" pitchFamily="34" charset="-122"/>
                <a:cs typeface="Arial Unicode MS" pitchFamily="34" charset="-122"/>
              </a:rPr>
              <a:t>了解抽象类，能够使用抽象类设计简单程序。</a:t>
            </a:r>
            <a:endParaRPr lang="en-US" altLang="zh-CN" sz="2800" dirty="0">
              <a:latin typeface="Arial Unicode MS" pitchFamily="34" charset="-122"/>
              <a:ea typeface="Arial Unicode MS" pitchFamily="34" charset="-122"/>
              <a:cs typeface="Arial Unicode MS" pitchFamily="34" charset="-122"/>
            </a:endParaRPr>
          </a:p>
          <a:p>
            <a:r>
              <a:rPr lang="en-US" altLang="zh-CN" sz="2800" dirty="0">
                <a:latin typeface="Arial Unicode MS" pitchFamily="34" charset="-122"/>
                <a:ea typeface="Arial Unicode MS" pitchFamily="34" charset="-122"/>
                <a:cs typeface="Arial Unicode MS" pitchFamily="34" charset="-122"/>
              </a:rPr>
              <a:t>3. </a:t>
            </a:r>
            <a:r>
              <a:rPr lang="zh-CN" altLang="en-US" sz="2800" dirty="0">
                <a:latin typeface="Arial Unicode MS" pitchFamily="34" charset="-122"/>
                <a:ea typeface="Arial Unicode MS" pitchFamily="34" charset="-122"/>
                <a:cs typeface="Arial Unicode MS" pitchFamily="34" charset="-122"/>
              </a:rPr>
              <a:t>熟悉接口的用法，能用接口设计简单程序。</a:t>
            </a:r>
            <a:endParaRPr lang="en-US" altLang="zh-CN" sz="2800" dirty="0">
              <a:latin typeface="Arial Unicode MS" pitchFamily="34" charset="-122"/>
              <a:ea typeface="Arial Unicode MS" pitchFamily="34" charset="-122"/>
              <a:cs typeface="Arial Unicode MS" pitchFamily="34" charset="-122"/>
            </a:endParaRPr>
          </a:p>
          <a:p>
            <a:endParaRPr lang="en-US" altLang="zh-CN" sz="2800" dirty="0">
              <a:latin typeface="Arial Unicode MS" pitchFamily="34" charset="-122"/>
              <a:ea typeface="Arial Unicode MS" pitchFamily="34" charset="-122"/>
              <a:cs typeface="Arial Unicode MS" pitchFamily="34" charset="-122"/>
            </a:endParaRPr>
          </a:p>
          <a:p>
            <a:pPr marL="0" indent="0">
              <a:buNone/>
            </a:pPr>
            <a:endParaRPr lang="zh-CN" altLang="en-US" sz="2800" dirty="0">
              <a:latin typeface="Arial Unicode MS" pitchFamily="34" charset="-122"/>
              <a:ea typeface="Arial Unicode MS" pitchFamily="34" charset="-122"/>
              <a:cs typeface="Arial Unicode MS" pitchFamily="34" charset="-122"/>
            </a:endParaRP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40738" y="6154738"/>
            <a:ext cx="487362" cy="487362"/>
          </a:xfrm>
          <a:prstGeom prst="rect">
            <a:avLst/>
          </a:prstGeom>
        </p:spPr>
      </p:pic>
    </p:spTree>
    <p:extLst>
      <p:ext uri="{BB962C8B-B14F-4D97-AF65-F5344CB8AC3E}">
        <p14:creationId xmlns:p14="http://schemas.microsoft.com/office/powerpoint/2010/main" val="1001945941"/>
      </p:ext>
    </p:extLst>
  </p:cSld>
  <p:clrMapOvr>
    <a:masterClrMapping/>
  </p:clrMapOvr>
  <mc:AlternateContent xmlns:mc="http://schemas.openxmlformats.org/markup-compatibility/2006" xmlns:p14="http://schemas.microsoft.com/office/powerpoint/2010/main">
    <mc:Choice Requires="p14">
      <p:transition spd="slow" p14:dur="2000" advTm="776"/>
    </mc:Choice>
    <mc:Fallback xmlns="">
      <p:transition spd="slow" advTm="7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223416" y="593710"/>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命令行参数用法举例</a:t>
            </a:r>
          </a:p>
        </p:txBody>
      </p:sp>
      <p:sp>
        <p:nvSpPr>
          <p:cNvPr id="19459" name="Rectangle 3"/>
          <p:cNvSpPr>
            <a:spLocks noChangeArrowheads="1"/>
          </p:cNvSpPr>
          <p:nvPr/>
        </p:nvSpPr>
        <p:spPr bwMode="auto">
          <a:xfrm>
            <a:off x="899592" y="1755800"/>
            <a:ext cx="7239000" cy="4481512"/>
          </a:xfrm>
          <a:prstGeom prst="rect">
            <a:avLst/>
          </a:prstGeom>
          <a:noFill/>
          <a:ln w="9525">
            <a:noFill/>
            <a:miter lim="800000"/>
            <a:headEnd/>
            <a:tailEnd/>
          </a:ln>
        </p:spPr>
        <p:txBody>
          <a:bodyPr>
            <a:spAutoFit/>
          </a:bodyPr>
          <a:lstStyle/>
          <a:p>
            <a:r>
              <a:rPr lang="en-US" altLang="zh-CN" sz="2000" dirty="0">
                <a:solidFill>
                  <a:srgbClr val="0000FF"/>
                </a:solidFill>
              </a:rPr>
              <a:t>   public class </a:t>
            </a:r>
            <a:r>
              <a:rPr lang="en-US" altLang="zh-CN" sz="2000" dirty="0" err="1">
                <a:solidFill>
                  <a:srgbClr val="0000FF"/>
                </a:solidFill>
              </a:rPr>
              <a:t>CommandPara</a:t>
            </a:r>
            <a:r>
              <a:rPr lang="en-US" altLang="zh-CN" sz="2000" dirty="0">
                <a:solidFill>
                  <a:srgbClr val="0000FF"/>
                </a:solidFill>
              </a:rPr>
              <a:t> {</a:t>
            </a:r>
          </a:p>
          <a:p>
            <a:r>
              <a:rPr lang="en-US" altLang="zh-CN" sz="2000" dirty="0">
                <a:solidFill>
                  <a:srgbClr val="0000FF"/>
                </a:solidFill>
              </a:rPr>
              <a:t>       public static void main(String[] </a:t>
            </a:r>
            <a:r>
              <a:rPr lang="en-US" altLang="zh-CN" sz="2000" dirty="0" err="1">
                <a:solidFill>
                  <a:srgbClr val="0000FF"/>
                </a:solidFill>
              </a:rPr>
              <a:t>args</a:t>
            </a:r>
            <a:r>
              <a:rPr lang="en-US" altLang="zh-CN" sz="2000" dirty="0">
                <a:solidFill>
                  <a:srgbClr val="0000FF"/>
                </a:solidFill>
              </a:rPr>
              <a:t>) {</a:t>
            </a:r>
          </a:p>
          <a:p>
            <a:r>
              <a:rPr lang="en-US" altLang="zh-CN" sz="2000" dirty="0">
                <a:solidFill>
                  <a:srgbClr val="0000FF"/>
                </a:solidFill>
              </a:rPr>
              <a:t> 	for ( </a:t>
            </a:r>
            <a:r>
              <a:rPr lang="en-US" altLang="zh-CN" sz="2000" dirty="0" err="1">
                <a:solidFill>
                  <a:srgbClr val="0000FF"/>
                </a:solidFill>
              </a:rPr>
              <a:t>int</a:t>
            </a:r>
            <a:r>
              <a:rPr lang="en-US" altLang="zh-CN" sz="2000" dirty="0">
                <a:solidFill>
                  <a:srgbClr val="0000FF"/>
                </a:solidFill>
              </a:rPr>
              <a:t> </a:t>
            </a:r>
            <a:r>
              <a:rPr lang="en-US" altLang="zh-CN" sz="2000" dirty="0" err="1">
                <a:solidFill>
                  <a:srgbClr val="0000FF"/>
                </a:solidFill>
              </a:rPr>
              <a:t>i</a:t>
            </a:r>
            <a:r>
              <a:rPr lang="en-US" altLang="zh-CN" sz="2000" dirty="0">
                <a:solidFill>
                  <a:srgbClr val="0000FF"/>
                </a:solidFill>
              </a:rPr>
              <a:t> = 0; </a:t>
            </a:r>
            <a:r>
              <a:rPr lang="en-US" altLang="zh-CN" sz="2000" dirty="0" err="1">
                <a:solidFill>
                  <a:srgbClr val="0000FF"/>
                </a:solidFill>
              </a:rPr>
              <a:t>i</a:t>
            </a:r>
            <a:r>
              <a:rPr lang="en-US" altLang="zh-CN" sz="2000" dirty="0">
                <a:solidFill>
                  <a:srgbClr val="0000FF"/>
                </a:solidFill>
              </a:rPr>
              <a:t> &lt; </a:t>
            </a:r>
            <a:r>
              <a:rPr lang="en-US" altLang="zh-CN" sz="2000" dirty="0" err="1">
                <a:solidFill>
                  <a:srgbClr val="0000FF"/>
                </a:solidFill>
              </a:rPr>
              <a:t>args.length</a:t>
            </a:r>
            <a:r>
              <a:rPr lang="en-US" altLang="zh-CN" sz="2000" dirty="0">
                <a:solidFill>
                  <a:srgbClr val="0000FF"/>
                </a:solidFill>
              </a:rPr>
              <a:t>; </a:t>
            </a:r>
            <a:r>
              <a:rPr lang="en-US" altLang="zh-CN" sz="2000" dirty="0" err="1">
                <a:solidFill>
                  <a:srgbClr val="0000FF"/>
                </a:solidFill>
              </a:rPr>
              <a:t>i</a:t>
            </a:r>
            <a:r>
              <a:rPr lang="en-US" altLang="zh-CN" sz="2000" dirty="0">
                <a:solidFill>
                  <a:srgbClr val="0000FF"/>
                </a:solidFill>
              </a:rPr>
              <a:t>++ ) {</a:t>
            </a:r>
          </a:p>
          <a:p>
            <a:r>
              <a:rPr lang="en-US" altLang="zh-CN" sz="2000" dirty="0">
                <a:solidFill>
                  <a:srgbClr val="0000FF"/>
                </a:solidFill>
              </a:rPr>
              <a:t>    	       </a:t>
            </a:r>
            <a:r>
              <a:rPr lang="en-US" altLang="zh-CN" sz="2000" dirty="0" err="1">
                <a:solidFill>
                  <a:srgbClr val="0000FF"/>
                </a:solidFill>
              </a:rPr>
              <a:t>System.out.println</a:t>
            </a:r>
            <a:r>
              <a:rPr lang="en-US" altLang="zh-CN" sz="2000" dirty="0">
                <a:solidFill>
                  <a:srgbClr val="0000FF"/>
                </a:solidFill>
              </a:rPr>
              <a:t>("</a:t>
            </a:r>
            <a:r>
              <a:rPr lang="en-US" altLang="zh-CN" sz="2000" dirty="0" err="1">
                <a:solidFill>
                  <a:srgbClr val="0000FF"/>
                </a:solidFill>
              </a:rPr>
              <a:t>args</a:t>
            </a:r>
            <a:r>
              <a:rPr lang="en-US" altLang="zh-CN" sz="2000" dirty="0">
                <a:solidFill>
                  <a:srgbClr val="0000FF"/>
                </a:solidFill>
              </a:rPr>
              <a:t>[" + </a:t>
            </a:r>
            <a:r>
              <a:rPr lang="en-US" altLang="zh-CN" sz="2000" dirty="0" err="1">
                <a:solidFill>
                  <a:srgbClr val="0000FF"/>
                </a:solidFill>
              </a:rPr>
              <a:t>i</a:t>
            </a:r>
            <a:r>
              <a:rPr lang="en-US" altLang="zh-CN" sz="2000" dirty="0">
                <a:solidFill>
                  <a:srgbClr val="0000FF"/>
                </a:solidFill>
              </a:rPr>
              <a:t> + "] = " + </a:t>
            </a:r>
            <a:r>
              <a:rPr lang="en-US" altLang="zh-CN" sz="2000" dirty="0" err="1">
                <a:solidFill>
                  <a:srgbClr val="0000FF"/>
                </a:solidFill>
              </a:rPr>
              <a:t>args</a:t>
            </a:r>
            <a:r>
              <a:rPr lang="en-US" altLang="zh-CN" sz="2000" dirty="0">
                <a:solidFill>
                  <a:srgbClr val="0000FF"/>
                </a:solidFill>
              </a:rPr>
              <a:t>[</a:t>
            </a:r>
            <a:r>
              <a:rPr lang="en-US" altLang="zh-CN" sz="2000" dirty="0" err="1">
                <a:solidFill>
                  <a:srgbClr val="0000FF"/>
                </a:solidFill>
              </a:rPr>
              <a:t>i</a:t>
            </a:r>
            <a:r>
              <a:rPr lang="en-US" altLang="zh-CN" sz="2000" dirty="0">
                <a:solidFill>
                  <a:srgbClr val="0000FF"/>
                </a:solidFill>
              </a:rPr>
              <a:t>]);</a:t>
            </a:r>
          </a:p>
          <a:p>
            <a:r>
              <a:rPr lang="en-US" altLang="zh-CN" sz="2000" dirty="0">
                <a:solidFill>
                  <a:srgbClr val="0000FF"/>
                </a:solidFill>
              </a:rPr>
              <a:t>	}</a:t>
            </a:r>
          </a:p>
          <a:p>
            <a:r>
              <a:rPr lang="en-US" altLang="zh-CN" sz="2000" dirty="0">
                <a:solidFill>
                  <a:srgbClr val="0000FF"/>
                </a:solidFill>
              </a:rPr>
              <a:t>       }</a:t>
            </a:r>
          </a:p>
          <a:p>
            <a:r>
              <a:rPr lang="en-US" altLang="zh-CN" sz="2000" dirty="0">
                <a:solidFill>
                  <a:srgbClr val="0000FF"/>
                </a:solidFill>
              </a:rPr>
              <a:t>   }</a:t>
            </a:r>
          </a:p>
          <a:p>
            <a:endParaRPr lang="en-US" altLang="zh-CN" sz="2000" dirty="0">
              <a:solidFill>
                <a:srgbClr val="0000FF"/>
              </a:solidFill>
            </a:endParaRPr>
          </a:p>
          <a:p>
            <a:r>
              <a:rPr lang="en-US" altLang="zh-CN" sz="2000" dirty="0">
                <a:solidFill>
                  <a:srgbClr val="0000FF"/>
                </a:solidFill>
                <a:latin typeface="楷体_GB2312" pitchFamily="49" charset="-122"/>
                <a:ea typeface="楷体_GB2312" pitchFamily="49" charset="-122"/>
              </a:rPr>
              <a:t>//</a:t>
            </a:r>
            <a:r>
              <a:rPr lang="zh-CN" altLang="en-US" sz="2000" dirty="0">
                <a:solidFill>
                  <a:srgbClr val="0000FF"/>
                </a:solidFill>
                <a:latin typeface="楷体_GB2312" pitchFamily="49" charset="-122"/>
                <a:ea typeface="楷体_GB2312" pitchFamily="49" charset="-122"/>
              </a:rPr>
              <a:t>运行程序</a:t>
            </a:r>
            <a:r>
              <a:rPr lang="en-US" altLang="zh-CN" sz="2000" dirty="0">
                <a:solidFill>
                  <a:srgbClr val="0000FF"/>
                </a:solidFill>
                <a:hlinkClick r:id="rId3" action="ppaction://hlinkfile"/>
              </a:rPr>
              <a:t>CommandPara.java</a:t>
            </a:r>
            <a:endParaRPr lang="en-US" altLang="zh-CN" sz="2000" dirty="0">
              <a:solidFill>
                <a:srgbClr val="0000FF"/>
              </a:solidFill>
            </a:endParaRPr>
          </a:p>
          <a:p>
            <a:r>
              <a:rPr lang="en-US" altLang="zh-CN" sz="2000" dirty="0">
                <a:solidFill>
                  <a:srgbClr val="0000FF"/>
                </a:solidFill>
              </a:rPr>
              <a:t>java </a:t>
            </a:r>
            <a:r>
              <a:rPr lang="en-US" altLang="zh-CN" sz="2000" dirty="0" err="1">
                <a:solidFill>
                  <a:srgbClr val="0000FF"/>
                </a:solidFill>
              </a:rPr>
              <a:t>CommandPara</a:t>
            </a:r>
            <a:r>
              <a:rPr lang="en-US" altLang="zh-CN" sz="2000" dirty="0">
                <a:solidFill>
                  <a:srgbClr val="0000FF"/>
                </a:solidFill>
              </a:rPr>
              <a:t>  </a:t>
            </a:r>
            <a:r>
              <a:rPr lang="en-US" altLang="zh-CN" sz="2000" dirty="0" err="1">
                <a:solidFill>
                  <a:srgbClr val="0000FF"/>
                </a:solidFill>
              </a:rPr>
              <a:t>lisa</a:t>
            </a:r>
            <a:r>
              <a:rPr lang="en-US" altLang="zh-CN" sz="2000" dirty="0">
                <a:solidFill>
                  <a:srgbClr val="0000FF"/>
                </a:solidFill>
              </a:rPr>
              <a:t>  "</a:t>
            </a:r>
            <a:r>
              <a:rPr lang="en-US" altLang="zh-CN" sz="2000" dirty="0" err="1">
                <a:solidFill>
                  <a:srgbClr val="0000FF"/>
                </a:solidFill>
              </a:rPr>
              <a:t>bily</a:t>
            </a:r>
            <a:r>
              <a:rPr lang="en-US" altLang="zh-CN" sz="2000" dirty="0">
                <a:solidFill>
                  <a:srgbClr val="0000FF"/>
                </a:solidFill>
              </a:rPr>
              <a:t>"  "</a:t>
            </a:r>
            <a:r>
              <a:rPr lang="en-US" altLang="zh-CN" sz="2000" dirty="0" err="1">
                <a:solidFill>
                  <a:srgbClr val="0000FF"/>
                </a:solidFill>
              </a:rPr>
              <a:t>Mr</a:t>
            </a:r>
            <a:r>
              <a:rPr lang="en-US" altLang="zh-CN" sz="2000" dirty="0">
                <a:solidFill>
                  <a:srgbClr val="0000FF"/>
                </a:solidFill>
              </a:rPr>
              <a:t> Brown"</a:t>
            </a:r>
          </a:p>
          <a:p>
            <a:r>
              <a:rPr lang="en-US" altLang="zh-CN" sz="2000" dirty="0">
                <a:solidFill>
                  <a:srgbClr val="0000FF"/>
                </a:solidFill>
                <a:latin typeface="楷体_GB2312" pitchFamily="49" charset="-122"/>
                <a:ea typeface="楷体_GB2312" pitchFamily="49" charset="-122"/>
              </a:rPr>
              <a:t>//</a:t>
            </a:r>
            <a:r>
              <a:rPr lang="zh-CN" altLang="en-US" sz="2000" dirty="0">
                <a:solidFill>
                  <a:srgbClr val="0000FF"/>
                </a:solidFill>
                <a:latin typeface="楷体_GB2312" pitchFamily="49" charset="-122"/>
                <a:ea typeface="楷体_GB2312" pitchFamily="49" charset="-122"/>
              </a:rPr>
              <a:t>输出结果：</a:t>
            </a:r>
          </a:p>
          <a:p>
            <a:endParaRPr lang="zh-CN" altLang="en-US" sz="800" dirty="0">
              <a:solidFill>
                <a:srgbClr val="0000FF"/>
              </a:solidFill>
            </a:endParaRPr>
          </a:p>
          <a:p>
            <a:pPr lvl="1"/>
            <a:r>
              <a:rPr lang="en-US" altLang="zh-CN" sz="2000" dirty="0" err="1">
                <a:solidFill>
                  <a:srgbClr val="0000FF"/>
                </a:solidFill>
              </a:rPr>
              <a:t>args</a:t>
            </a:r>
            <a:r>
              <a:rPr lang="en-US" altLang="zh-CN" sz="2000" dirty="0">
                <a:solidFill>
                  <a:srgbClr val="0000FF"/>
                </a:solidFill>
              </a:rPr>
              <a:t>[0] = </a:t>
            </a:r>
            <a:r>
              <a:rPr lang="en-US" altLang="zh-CN" sz="2000" dirty="0" err="1">
                <a:solidFill>
                  <a:srgbClr val="0000FF"/>
                </a:solidFill>
              </a:rPr>
              <a:t>lisa</a:t>
            </a:r>
            <a:endParaRPr lang="en-US" altLang="zh-CN" sz="2000" dirty="0">
              <a:solidFill>
                <a:srgbClr val="0000FF"/>
              </a:solidFill>
            </a:endParaRPr>
          </a:p>
          <a:p>
            <a:pPr lvl="1"/>
            <a:r>
              <a:rPr lang="en-US" altLang="zh-CN" sz="2000" dirty="0" err="1">
                <a:solidFill>
                  <a:srgbClr val="0000FF"/>
                </a:solidFill>
              </a:rPr>
              <a:t>args</a:t>
            </a:r>
            <a:r>
              <a:rPr lang="en-US" altLang="zh-CN" sz="2000" dirty="0">
                <a:solidFill>
                  <a:srgbClr val="0000FF"/>
                </a:solidFill>
              </a:rPr>
              <a:t>[1] = </a:t>
            </a:r>
            <a:r>
              <a:rPr lang="en-US" altLang="zh-CN" sz="2000" dirty="0" err="1">
                <a:solidFill>
                  <a:srgbClr val="0000FF"/>
                </a:solidFill>
              </a:rPr>
              <a:t>bily</a:t>
            </a:r>
            <a:endParaRPr lang="en-US" altLang="zh-CN" sz="2000" dirty="0">
              <a:solidFill>
                <a:srgbClr val="0000FF"/>
              </a:solidFill>
            </a:endParaRPr>
          </a:p>
          <a:p>
            <a:pPr lvl="1"/>
            <a:r>
              <a:rPr lang="en-US" altLang="zh-CN" sz="2000" dirty="0" err="1">
                <a:solidFill>
                  <a:srgbClr val="0000FF"/>
                </a:solidFill>
              </a:rPr>
              <a:t>args</a:t>
            </a:r>
            <a:r>
              <a:rPr lang="en-US" altLang="zh-CN" sz="2000" dirty="0">
                <a:solidFill>
                  <a:srgbClr val="0000FF"/>
                </a:solidFill>
              </a:rPr>
              <a:t>[2] = </a:t>
            </a:r>
            <a:r>
              <a:rPr lang="en-US" altLang="zh-CN" sz="2000" dirty="0" err="1">
                <a:solidFill>
                  <a:srgbClr val="0000FF"/>
                </a:solidFill>
              </a:rPr>
              <a:t>Mr</a:t>
            </a:r>
            <a:r>
              <a:rPr lang="en-US" altLang="zh-CN" sz="2000" dirty="0">
                <a:solidFill>
                  <a:srgbClr val="0000FF"/>
                </a:solidFill>
              </a:rPr>
              <a:t> Brown</a:t>
            </a:r>
          </a:p>
        </p:txBody>
      </p:sp>
    </p:spTree>
    <p:extLst>
      <p:ext uri="{BB962C8B-B14F-4D97-AF65-F5344CB8AC3E}">
        <p14:creationId xmlns:p14="http://schemas.microsoft.com/office/powerpoint/2010/main" val="3857028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8032" y="717104"/>
            <a:ext cx="7772400" cy="983704"/>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本章内容</a:t>
            </a:r>
          </a:p>
        </p:txBody>
      </p:sp>
      <p:sp>
        <p:nvSpPr>
          <p:cNvPr id="3075" name="Text Box 3"/>
          <p:cNvSpPr txBox="1">
            <a:spLocks noChangeArrowheads="1"/>
          </p:cNvSpPr>
          <p:nvPr/>
        </p:nvSpPr>
        <p:spPr bwMode="auto">
          <a:xfrm>
            <a:off x="2267744" y="1916832"/>
            <a:ext cx="5112568" cy="2591479"/>
          </a:xfrm>
          <a:prstGeom prst="rect">
            <a:avLst/>
          </a:prstGeom>
          <a:noFill/>
          <a:ln w="9525">
            <a:noFill/>
            <a:miter lim="800000"/>
            <a:headEnd/>
            <a:tailEnd/>
          </a:ln>
        </p:spPr>
        <p:txBody>
          <a:bodyPr wrap="square">
            <a:spAutoFit/>
          </a:bodyPr>
          <a:lstStyle/>
          <a:p>
            <a:pPr marL="457200" indent="-457200">
              <a:spcBef>
                <a:spcPct val="20000"/>
              </a:spcBef>
              <a:buFont typeface="Wingdings" pitchFamily="2" charset="2"/>
              <a:buChar char="§"/>
            </a:pPr>
            <a:r>
              <a:rPr lang="en-US" altLang="zh-CN" sz="2800" dirty="0">
                <a:latin typeface="Arial Unicode MS" pitchFamily="34" charset="-122"/>
                <a:ea typeface="Arial Unicode MS" pitchFamily="34" charset="-122"/>
                <a:cs typeface="Arial Unicode MS" pitchFamily="34" charset="-122"/>
              </a:rPr>
              <a:t>static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en-US" altLang="zh-CN" sz="2800" b="1" dirty="0">
                <a:solidFill>
                  <a:srgbClr val="0000FF"/>
                </a:solidFill>
                <a:latin typeface="Arial Unicode MS" pitchFamily="34" charset="-122"/>
                <a:ea typeface="Arial Unicode MS" pitchFamily="34" charset="-122"/>
                <a:cs typeface="Arial Unicode MS" pitchFamily="34" charset="-122"/>
              </a:rPr>
              <a:t>final </a:t>
            </a:r>
            <a:r>
              <a:rPr lang="zh-CN" altLang="en-US" sz="2800" b="1" dirty="0">
                <a:solidFill>
                  <a:srgbClr val="0000FF"/>
                </a:solidFill>
                <a:latin typeface="Arial Unicode MS" pitchFamily="34" charset="-122"/>
                <a:ea typeface="Arial Unicode MS" pitchFamily="34" charset="-122"/>
                <a:cs typeface="Arial Unicode MS" pitchFamily="34" charset="-122"/>
              </a:rPr>
              <a:t>关键字</a:t>
            </a:r>
            <a:endParaRPr lang="en-US" altLang="zh-CN" sz="2800" b="1" dirty="0">
              <a:solidFill>
                <a:srgbClr val="0000FF"/>
              </a:solidFill>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抽象类（</a:t>
            </a:r>
            <a:r>
              <a:rPr lang="en-US" altLang="zh-CN" sz="2800" dirty="0">
                <a:latin typeface="Arial Unicode MS" pitchFamily="34" charset="-122"/>
                <a:ea typeface="Arial Unicode MS" pitchFamily="34" charset="-122"/>
                <a:cs typeface="Arial Unicode MS" pitchFamily="34" charset="-122"/>
              </a:rPr>
              <a:t>abstract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接口（</a:t>
            </a:r>
            <a:r>
              <a:rPr lang="en-US" altLang="zh-CN" sz="2800" dirty="0">
                <a:latin typeface="Arial Unicode MS" pitchFamily="34" charset="-122"/>
                <a:ea typeface="Arial Unicode MS" pitchFamily="34" charset="-122"/>
                <a:cs typeface="Arial Unicode MS" pitchFamily="34" charset="-122"/>
              </a:rPr>
              <a:t>interface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内部类</a:t>
            </a:r>
          </a:p>
        </p:txBody>
      </p:sp>
    </p:spTree>
    <p:extLst>
      <p:ext uri="{BB962C8B-B14F-4D97-AF65-F5344CB8AC3E}">
        <p14:creationId xmlns:p14="http://schemas.microsoft.com/office/powerpoint/2010/main" val="369199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795366" y="557808"/>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关键字 </a:t>
            </a:r>
            <a:r>
              <a:rPr lang="en-US" altLang="zh-CN" dirty="0">
                <a:solidFill>
                  <a:srgbClr val="0000FF"/>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final</a:t>
            </a:r>
          </a:p>
        </p:txBody>
      </p:sp>
      <p:sp>
        <p:nvSpPr>
          <p:cNvPr id="20483" name="Rectangle 3"/>
          <p:cNvSpPr>
            <a:spLocks noGrp="1" noChangeArrowheads="1"/>
          </p:cNvSpPr>
          <p:nvPr>
            <p:ph type="body" idx="1"/>
          </p:nvPr>
        </p:nvSpPr>
        <p:spPr>
          <a:xfrm>
            <a:off x="323528" y="1772816"/>
            <a:ext cx="8496944" cy="3888432"/>
          </a:xfrm>
        </p:spPr>
        <p:txBody>
          <a:bodyPr>
            <a:noAutofit/>
          </a:bodyPr>
          <a:lstStyle/>
          <a:p>
            <a:pPr algn="just" eaLnBrk="1" hangingPunct="1">
              <a:spcBef>
                <a:spcPct val="40000"/>
              </a:spcBef>
              <a:buFont typeface="Wingdings" pitchFamily="2" charset="2"/>
              <a:buChar char="§"/>
            </a:pPr>
            <a:r>
              <a:rPr lang="zh-CN" altLang="en-US" sz="2400" dirty="0">
                <a:latin typeface="Arial Unicode MS" pitchFamily="34" charset="-122"/>
                <a:ea typeface="Arial Unicode MS" pitchFamily="34" charset="-122"/>
                <a:cs typeface="Arial Unicode MS" pitchFamily="34" charset="-122"/>
              </a:rPr>
              <a:t>在</a:t>
            </a:r>
            <a:r>
              <a:rPr lang="en-US" altLang="zh-CN" sz="2400" dirty="0">
                <a:latin typeface="Arial Unicode MS" pitchFamily="34" charset="-122"/>
                <a:ea typeface="Arial Unicode MS" pitchFamily="34" charset="-122"/>
                <a:cs typeface="Arial Unicode MS" pitchFamily="34" charset="-122"/>
              </a:rPr>
              <a:t>Java</a:t>
            </a:r>
            <a:r>
              <a:rPr lang="zh-CN" altLang="en-US" sz="2400" dirty="0">
                <a:latin typeface="Arial Unicode MS" pitchFamily="34" charset="-122"/>
                <a:ea typeface="Arial Unicode MS" pitchFamily="34" charset="-122"/>
                <a:cs typeface="Arial Unicode MS" pitchFamily="34" charset="-122"/>
              </a:rPr>
              <a:t>中声明</a:t>
            </a:r>
            <a:r>
              <a:rPr lang="zh-CN" altLang="en-US" sz="2400" dirty="0">
                <a:solidFill>
                  <a:srgbClr val="FF0000"/>
                </a:solidFill>
                <a:latin typeface="Arial Unicode MS" pitchFamily="34" charset="-122"/>
                <a:ea typeface="Arial Unicode MS" pitchFamily="34" charset="-122"/>
                <a:cs typeface="Arial Unicode MS" pitchFamily="34" charset="-122"/>
              </a:rPr>
              <a:t>类、属性和方法</a:t>
            </a:r>
            <a:r>
              <a:rPr lang="zh-CN" altLang="en-US" sz="2400" dirty="0">
                <a:latin typeface="Arial Unicode MS" pitchFamily="34" charset="-122"/>
                <a:ea typeface="Arial Unicode MS" pitchFamily="34" charset="-122"/>
                <a:cs typeface="Arial Unicode MS" pitchFamily="34" charset="-122"/>
              </a:rPr>
              <a:t>时，可使用关键字</a:t>
            </a:r>
            <a:r>
              <a:rPr lang="en-US" altLang="zh-CN" sz="2400" dirty="0">
                <a:latin typeface="Arial Unicode MS" pitchFamily="34" charset="-122"/>
                <a:ea typeface="Arial Unicode MS" pitchFamily="34" charset="-122"/>
                <a:cs typeface="Arial Unicode MS" pitchFamily="34" charset="-122"/>
              </a:rPr>
              <a:t>final</a:t>
            </a:r>
            <a:r>
              <a:rPr lang="zh-CN" altLang="en-US" sz="2400" dirty="0">
                <a:latin typeface="Arial Unicode MS" pitchFamily="34" charset="-122"/>
                <a:ea typeface="Arial Unicode MS" pitchFamily="34" charset="-122"/>
                <a:cs typeface="Arial Unicode MS" pitchFamily="34" charset="-122"/>
              </a:rPr>
              <a:t>来修饰。</a:t>
            </a:r>
          </a:p>
          <a:p>
            <a:pPr algn="just" eaLnBrk="1" hangingPunct="1">
              <a:spcBef>
                <a:spcPct val="40000"/>
              </a:spcBef>
              <a:buFont typeface="Wingdings" pitchFamily="2" charset="2"/>
              <a:buChar char="§"/>
            </a:pPr>
            <a:r>
              <a:rPr lang="en-US" altLang="zh-CN" sz="2400" b="1" dirty="0">
                <a:solidFill>
                  <a:srgbClr val="FF0000"/>
                </a:solidFill>
                <a:latin typeface="Arial Unicode MS" pitchFamily="34" charset="-122"/>
                <a:ea typeface="Arial Unicode MS" pitchFamily="34" charset="-122"/>
                <a:cs typeface="Arial Unicode MS" pitchFamily="34" charset="-122"/>
              </a:rPr>
              <a:t>final</a:t>
            </a:r>
            <a:r>
              <a:rPr lang="zh-CN" altLang="en-US" sz="2400" b="1" dirty="0">
                <a:solidFill>
                  <a:srgbClr val="FF0000"/>
                </a:solidFill>
                <a:latin typeface="Arial Unicode MS" pitchFamily="34" charset="-122"/>
                <a:ea typeface="Arial Unicode MS" pitchFamily="34" charset="-122"/>
                <a:cs typeface="Arial Unicode MS" pitchFamily="34" charset="-122"/>
              </a:rPr>
              <a:t>标记的变量</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zh-CN" altLang="en-US" sz="2400" b="1" dirty="0">
                <a:solidFill>
                  <a:srgbClr val="FF0000"/>
                </a:solidFill>
                <a:latin typeface="Arial Unicode MS" pitchFamily="34" charset="-122"/>
                <a:ea typeface="Arial Unicode MS" pitchFamily="34" charset="-122"/>
                <a:cs typeface="Arial Unicode MS" pitchFamily="34" charset="-122"/>
              </a:rPr>
              <a:t>成员变量或局部变量</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zh-CN" altLang="en-US" sz="2400" b="1" dirty="0">
                <a:solidFill>
                  <a:srgbClr val="FF0000"/>
                </a:solidFill>
                <a:latin typeface="Arial Unicode MS" pitchFamily="34" charset="-122"/>
                <a:ea typeface="Arial Unicode MS" pitchFamily="34" charset="-122"/>
                <a:cs typeface="Arial Unicode MS" pitchFamily="34" charset="-122"/>
              </a:rPr>
              <a:t>即成为常量，只能赋值一次</a:t>
            </a:r>
            <a:r>
              <a:rPr lang="zh-CN" altLang="en-US" sz="2400" dirty="0">
                <a:latin typeface="Arial Unicode MS" pitchFamily="34" charset="-122"/>
                <a:ea typeface="Arial Unicode MS" pitchFamily="34" charset="-122"/>
                <a:cs typeface="Arial Unicode MS" pitchFamily="34" charset="-122"/>
              </a:rPr>
              <a:t>。</a:t>
            </a:r>
          </a:p>
          <a:p>
            <a:pPr algn="just" eaLnBrk="1" hangingPunct="1">
              <a:spcBef>
                <a:spcPct val="40000"/>
              </a:spcBef>
              <a:buFont typeface="Wingdings" pitchFamily="2" charset="2"/>
              <a:buChar char="§"/>
            </a:pPr>
            <a:r>
              <a:rPr lang="en-US" altLang="zh-CN" sz="2400" b="1" dirty="0">
                <a:solidFill>
                  <a:srgbClr val="FF0000"/>
                </a:solidFill>
                <a:latin typeface="Arial Unicode MS" pitchFamily="34" charset="-122"/>
                <a:ea typeface="Arial Unicode MS" pitchFamily="34" charset="-122"/>
                <a:cs typeface="Arial Unicode MS" pitchFamily="34" charset="-122"/>
              </a:rPr>
              <a:t>final</a:t>
            </a:r>
            <a:r>
              <a:rPr lang="zh-CN" altLang="en-US" sz="2400" b="1" dirty="0">
                <a:solidFill>
                  <a:srgbClr val="FF0000"/>
                </a:solidFill>
                <a:latin typeface="Arial Unicode MS" pitchFamily="34" charset="-122"/>
                <a:ea typeface="Arial Unicode MS" pitchFamily="34" charset="-122"/>
                <a:cs typeface="Arial Unicode MS" pitchFamily="34" charset="-122"/>
              </a:rPr>
              <a:t>标记的类不能被继承。提高安全性，提高程序的可读性</a:t>
            </a:r>
            <a:r>
              <a:rPr lang="zh-CN" altLang="en-US" sz="2400" dirty="0">
                <a:latin typeface="Arial Unicode MS" pitchFamily="34" charset="-122"/>
                <a:ea typeface="Arial Unicode MS" pitchFamily="34" charset="-122"/>
                <a:cs typeface="Arial Unicode MS" pitchFamily="34" charset="-122"/>
              </a:rPr>
              <a:t>。</a:t>
            </a:r>
          </a:p>
          <a:p>
            <a:pPr algn="just" eaLnBrk="1" hangingPunct="1">
              <a:spcBef>
                <a:spcPct val="40000"/>
              </a:spcBef>
              <a:buFont typeface="Wingdings" pitchFamily="2" charset="2"/>
              <a:buChar char="§"/>
            </a:pPr>
            <a:r>
              <a:rPr lang="en-US" altLang="zh-CN" sz="2400" b="1" dirty="0">
                <a:solidFill>
                  <a:srgbClr val="FF0000"/>
                </a:solidFill>
                <a:latin typeface="Arial Unicode MS" pitchFamily="34" charset="-122"/>
                <a:ea typeface="Arial Unicode MS" pitchFamily="34" charset="-122"/>
                <a:cs typeface="Arial Unicode MS" pitchFamily="34" charset="-122"/>
              </a:rPr>
              <a:t>final</a:t>
            </a:r>
            <a:r>
              <a:rPr lang="zh-CN" altLang="en-US" sz="2400" b="1" dirty="0">
                <a:solidFill>
                  <a:srgbClr val="FF0000"/>
                </a:solidFill>
                <a:latin typeface="Arial Unicode MS" pitchFamily="34" charset="-122"/>
                <a:ea typeface="Arial Unicode MS" pitchFamily="34" charset="-122"/>
                <a:cs typeface="Arial Unicode MS" pitchFamily="34" charset="-122"/>
              </a:rPr>
              <a:t>标记的方法不能被子类重写。增加安全性。</a:t>
            </a:r>
          </a:p>
          <a:p>
            <a:pPr algn="just" eaLnBrk="1" hangingPunct="1">
              <a:spcBef>
                <a:spcPct val="40000"/>
              </a:spcBef>
              <a:buFont typeface="Wingdings" pitchFamily="2" charset="2"/>
              <a:buChar char="§"/>
            </a:pPr>
            <a:r>
              <a:rPr lang="en-US" altLang="zh-CN" sz="2400" b="1" dirty="0">
                <a:solidFill>
                  <a:srgbClr val="FF0000"/>
                </a:solidFill>
                <a:latin typeface="Arial Unicode MS" pitchFamily="34" charset="-122"/>
                <a:ea typeface="Arial Unicode MS" pitchFamily="34" charset="-122"/>
                <a:cs typeface="Arial Unicode MS" pitchFamily="34" charset="-122"/>
              </a:rPr>
              <a:t>final</a:t>
            </a:r>
            <a:r>
              <a:rPr lang="zh-CN" altLang="en-US" sz="2400" b="1" dirty="0">
                <a:solidFill>
                  <a:srgbClr val="FF0000"/>
                </a:solidFill>
                <a:latin typeface="Arial Unicode MS" pitchFamily="34" charset="-122"/>
                <a:ea typeface="Arial Unicode MS" pitchFamily="34" charset="-122"/>
                <a:cs typeface="Arial Unicode MS" pitchFamily="34" charset="-122"/>
              </a:rPr>
              <a:t>标记的成员变量必须在声明的同时或在每个构造方法中显式赋值，然后才能使用。</a:t>
            </a:r>
          </a:p>
          <a:p>
            <a:pPr eaLnBrk="1" hangingPunct="1">
              <a:spcBef>
                <a:spcPct val="50000"/>
              </a:spcBef>
              <a:buClr>
                <a:srgbClr val="FF0066"/>
              </a:buClr>
              <a:buSzPct val="110000"/>
              <a:buFont typeface="Wingdings" pitchFamily="2" charset="2"/>
              <a:buNone/>
            </a:pP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final PI=3.14;</a:t>
            </a:r>
          </a:p>
          <a:p>
            <a:pPr algn="just" eaLnBrk="1" hangingPunct="1">
              <a:spcBef>
                <a:spcPct val="40000"/>
              </a:spcBef>
              <a:buFont typeface="Wingdings" pitchFamily="2" charset="2"/>
              <a:buChar char="§"/>
            </a:pP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5379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760040"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关键字</a:t>
            </a:r>
            <a:r>
              <a:rPr lang="en-US" altLang="zh-CN" dirty="0">
                <a:solidFill>
                  <a:srgbClr val="0000FF"/>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final</a:t>
            </a:r>
            <a:r>
              <a:rPr lang="zh-CN" altLang="en-US" dirty="0">
                <a:solidFill>
                  <a:schemeClr val="tx1"/>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应用举例</a:t>
            </a:r>
          </a:p>
        </p:txBody>
      </p:sp>
      <p:sp>
        <p:nvSpPr>
          <p:cNvPr id="21507" name="Rectangle 3"/>
          <p:cNvSpPr>
            <a:spLocks noGrp="1" noChangeArrowheads="1"/>
          </p:cNvSpPr>
          <p:nvPr>
            <p:ph type="body" idx="1"/>
          </p:nvPr>
        </p:nvSpPr>
        <p:spPr>
          <a:xfrm>
            <a:off x="461267" y="1988840"/>
            <a:ext cx="8431213" cy="3888432"/>
          </a:xfrm>
        </p:spPr>
        <p:txBody>
          <a:bodyPr/>
          <a:lstStyle/>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public final class Test{</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static </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totalNumber</a:t>
            </a:r>
            <a:r>
              <a:rPr lang="en-US" altLang="zh-CN" sz="2000" dirty="0">
                <a:solidFill>
                  <a:srgbClr val="0000FF"/>
                </a:solidFill>
                <a:latin typeface="Arial Unicode MS" pitchFamily="34" charset="-122"/>
                <a:ea typeface="Arial Unicode MS" pitchFamily="34" charset="-122"/>
                <a:cs typeface="Arial Unicode MS" pitchFamily="34" charset="-122"/>
              </a:rPr>
              <a:t>= 5 ;</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final </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id;</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Test(){</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id = ++</a:t>
            </a:r>
            <a:r>
              <a:rPr lang="en-US" altLang="zh-CN" sz="2000" dirty="0" err="1">
                <a:solidFill>
                  <a:srgbClr val="0000FF"/>
                </a:solidFill>
                <a:latin typeface="Arial Unicode MS" pitchFamily="34" charset="-122"/>
                <a:ea typeface="Arial Unicode MS" pitchFamily="34" charset="-122"/>
                <a:cs typeface="Arial Unicode MS" pitchFamily="34" charset="-122"/>
              </a:rPr>
              <a:t>totalNumber</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只能在构造方法中给</a:t>
            </a:r>
            <a:r>
              <a:rPr lang="en-US" altLang="zh-CN" sz="2000" dirty="0">
                <a:solidFill>
                  <a:srgbClr val="0000FF"/>
                </a:solidFill>
                <a:latin typeface="Arial Unicode MS" pitchFamily="34" charset="-122"/>
                <a:ea typeface="Arial Unicode MS" pitchFamily="34" charset="-122"/>
                <a:cs typeface="Arial Unicode MS" pitchFamily="34" charset="-122"/>
              </a:rPr>
              <a:t>final</a:t>
            </a:r>
            <a:r>
              <a:rPr lang="zh-CN" altLang="en-US" sz="2000" dirty="0">
                <a:solidFill>
                  <a:srgbClr val="0000FF"/>
                </a:solidFill>
                <a:latin typeface="Arial Unicode MS" pitchFamily="34" charset="-122"/>
                <a:ea typeface="Arial Unicode MS" pitchFamily="34" charset="-122"/>
                <a:cs typeface="Arial Unicode MS" pitchFamily="34" charset="-122"/>
              </a:rPr>
              <a:t>变量赋值</a:t>
            </a:r>
          </a:p>
          <a:p>
            <a:pPr eaLnBrk="1" hangingPunct="1">
              <a:lnSpc>
                <a:spcPct val="80000"/>
              </a:lnSpc>
              <a:spcBef>
                <a:spcPct val="0"/>
              </a:spcBef>
              <a:buFontTx/>
              <a:buNone/>
            </a:pPr>
            <a:r>
              <a:rPr lang="zh-CN" altLang="en-US" sz="2000" dirty="0">
                <a:solidFill>
                  <a:srgbClr val="0000FF"/>
                </a:solidFill>
                <a:latin typeface="Arial Unicode MS" pitchFamily="34" charset="-122"/>
                <a:ea typeface="Arial Unicode MS" pitchFamily="34" charset="-122"/>
                <a:cs typeface="Arial Unicode MS" pitchFamily="34" charset="-122"/>
              </a:rPr>
              <a:t>		</a:t>
            </a:r>
            <a:r>
              <a:rPr lang="en-US" altLang="zh-CN" sz="20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sz="2000" dirty="0" err="1">
                <a:solidFill>
                  <a:srgbClr val="0000FF"/>
                </a:solidFill>
                <a:latin typeface="Arial Unicode MS" pitchFamily="34" charset="-122"/>
                <a:ea typeface="Arial Unicode MS" pitchFamily="34" charset="-122"/>
                <a:cs typeface="Arial Unicode MS" pitchFamily="34" charset="-122"/>
              </a:rPr>
              <a:t>args</a:t>
            </a:r>
            <a:r>
              <a:rPr lang="en-US" altLang="zh-CN" sz="20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Test t = new Test();</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2000" dirty="0">
                <a:solidFill>
                  <a:srgbClr val="0000FF"/>
                </a:solidFill>
                <a:latin typeface="Arial Unicode MS" pitchFamily="34" charset="-122"/>
                <a:ea typeface="Arial Unicode MS" pitchFamily="34" charset="-122"/>
                <a:cs typeface="Arial Unicode MS" pitchFamily="34" charset="-122"/>
              </a:rPr>
              <a:t>(t.id);		</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final </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i = 10;</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final </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j;</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j = 20;</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j = 30;                        //</a:t>
            </a:r>
            <a:r>
              <a:rPr lang="zh-CN" altLang="en-US" sz="2000" dirty="0">
                <a:solidFill>
                  <a:srgbClr val="0000FF"/>
                </a:solidFill>
                <a:latin typeface="Arial Unicode MS" pitchFamily="34" charset="-122"/>
                <a:ea typeface="Arial Unicode MS" pitchFamily="34" charset="-122"/>
                <a:cs typeface="Arial Unicode MS" pitchFamily="34" charset="-122"/>
              </a:rPr>
              <a:t>非法</a:t>
            </a:r>
          </a:p>
          <a:p>
            <a:pPr eaLnBrk="1" hangingPunct="1">
              <a:lnSpc>
                <a:spcPct val="80000"/>
              </a:lnSpc>
              <a:spcBef>
                <a:spcPct val="0"/>
              </a:spcBef>
              <a:buFontTx/>
              <a:buNone/>
            </a:pPr>
            <a:r>
              <a:rPr lang="zh-CN" altLang="en-US" sz="2000" dirty="0">
                <a:solidFill>
                  <a:srgbClr val="0000FF"/>
                </a:solidFill>
                <a:latin typeface="Arial Unicode MS" pitchFamily="34" charset="-122"/>
                <a:ea typeface="Arial Unicode MS" pitchFamily="34" charset="-122"/>
                <a:cs typeface="Arial Unicode MS" pitchFamily="34" charset="-122"/>
              </a:rPr>
              <a:t>    		</a:t>
            </a:r>
            <a:r>
              <a:rPr lang="en-US" altLang="zh-CN" sz="20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8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04683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8032" y="717104"/>
            <a:ext cx="7772400" cy="983704"/>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本章内容</a:t>
            </a:r>
          </a:p>
        </p:txBody>
      </p:sp>
      <p:sp>
        <p:nvSpPr>
          <p:cNvPr id="3075" name="Text Box 3"/>
          <p:cNvSpPr txBox="1">
            <a:spLocks noChangeArrowheads="1"/>
          </p:cNvSpPr>
          <p:nvPr/>
        </p:nvSpPr>
        <p:spPr bwMode="auto">
          <a:xfrm>
            <a:off x="2267744" y="1916832"/>
            <a:ext cx="5112568" cy="3477875"/>
          </a:xfrm>
          <a:prstGeom prst="rect">
            <a:avLst/>
          </a:prstGeom>
          <a:noFill/>
          <a:ln w="9525">
            <a:noFill/>
            <a:miter lim="800000"/>
            <a:headEnd/>
            <a:tailEnd/>
          </a:ln>
        </p:spPr>
        <p:txBody>
          <a:bodyPr wrap="square">
            <a:spAutoFit/>
          </a:bodyPr>
          <a:lstStyle/>
          <a:p>
            <a:pPr marL="457200" indent="-457200">
              <a:spcBef>
                <a:spcPct val="20000"/>
              </a:spcBef>
              <a:buFont typeface="Wingdings" pitchFamily="2" charset="2"/>
              <a:buChar char="§"/>
            </a:pPr>
            <a:r>
              <a:rPr lang="en-US" altLang="zh-CN" sz="2800" dirty="0">
                <a:latin typeface="Arial Unicode MS" pitchFamily="34" charset="-122"/>
                <a:ea typeface="Arial Unicode MS" pitchFamily="34" charset="-122"/>
                <a:cs typeface="Arial Unicode MS" pitchFamily="34" charset="-122"/>
              </a:rPr>
              <a:t>static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en-US" altLang="zh-CN" sz="2800" dirty="0">
                <a:latin typeface="Arial Unicode MS" pitchFamily="34" charset="-122"/>
                <a:ea typeface="Arial Unicode MS" pitchFamily="34" charset="-122"/>
                <a:cs typeface="Arial Unicode MS" pitchFamily="34" charset="-122"/>
              </a:rPr>
              <a:t>final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b="1" dirty="0">
                <a:solidFill>
                  <a:srgbClr val="0000FF"/>
                </a:solidFill>
                <a:latin typeface="Arial Unicode MS" pitchFamily="34" charset="-122"/>
                <a:ea typeface="Arial Unicode MS" pitchFamily="34" charset="-122"/>
                <a:cs typeface="Arial Unicode MS" pitchFamily="34" charset="-122"/>
              </a:rPr>
              <a:t>抽象类（</a:t>
            </a:r>
            <a:r>
              <a:rPr lang="en-US" altLang="zh-CN" sz="2800" b="1" dirty="0">
                <a:solidFill>
                  <a:srgbClr val="0000FF"/>
                </a:solidFill>
                <a:latin typeface="Arial Unicode MS" pitchFamily="34" charset="-122"/>
                <a:ea typeface="Arial Unicode MS" pitchFamily="34" charset="-122"/>
                <a:cs typeface="Arial Unicode MS" pitchFamily="34" charset="-122"/>
              </a:rPr>
              <a:t>abstract </a:t>
            </a:r>
            <a:r>
              <a:rPr lang="zh-CN" altLang="en-US" sz="2800" b="1" dirty="0">
                <a:solidFill>
                  <a:srgbClr val="0000FF"/>
                </a:solidFill>
                <a:latin typeface="Arial Unicode MS" pitchFamily="34" charset="-122"/>
                <a:ea typeface="Arial Unicode MS" pitchFamily="34" charset="-122"/>
                <a:cs typeface="Arial Unicode MS" pitchFamily="34" charset="-122"/>
              </a:rPr>
              <a:t>关键字）</a:t>
            </a:r>
            <a:endParaRPr lang="en-US" altLang="zh-CN" sz="2800" b="1" dirty="0">
              <a:solidFill>
                <a:srgbClr val="0000FF"/>
              </a:solidFill>
              <a:latin typeface="Arial Unicode MS" pitchFamily="34" charset="-122"/>
              <a:ea typeface="Arial Unicode MS" pitchFamily="34" charset="-122"/>
              <a:cs typeface="Arial Unicode MS" pitchFamily="34" charset="-122"/>
            </a:endParaRPr>
          </a:p>
          <a:p>
            <a:pPr marL="914400" lvl="1" indent="-457200">
              <a:spcBef>
                <a:spcPct val="20000"/>
              </a:spcBef>
              <a:buFont typeface="Wingdings" pitchFamily="2" charset="2"/>
              <a:buChar char="§"/>
            </a:pPr>
            <a:r>
              <a:rPr lang="zh-CN" altLang="en-US" sz="2400" b="1" dirty="0">
                <a:solidFill>
                  <a:srgbClr val="0000FF"/>
                </a:solidFill>
                <a:latin typeface="Arial Unicode MS" pitchFamily="34" charset="-122"/>
                <a:ea typeface="Arial Unicode MS" pitchFamily="34" charset="-122"/>
                <a:cs typeface="Arial Unicode MS" pitchFamily="34" charset="-122"/>
              </a:rPr>
              <a:t>抽象类</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pPr marL="914400" lvl="1" indent="-457200">
              <a:spcBef>
                <a:spcPct val="20000"/>
              </a:spcBef>
              <a:buFont typeface="Wingdings" pitchFamily="2" charset="2"/>
              <a:buChar char="§"/>
            </a:pPr>
            <a:r>
              <a:rPr lang="zh-CN" altLang="en-US" sz="2400" b="1" dirty="0">
                <a:solidFill>
                  <a:srgbClr val="0000FF"/>
                </a:solidFill>
                <a:latin typeface="Arial Unicode MS" pitchFamily="34" charset="-122"/>
                <a:ea typeface="Arial Unicode MS" pitchFamily="34" charset="-122"/>
                <a:cs typeface="Arial Unicode MS" pitchFamily="34" charset="-122"/>
              </a:rPr>
              <a:t>抽象方法</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接口（</a:t>
            </a:r>
            <a:r>
              <a:rPr lang="en-US" altLang="zh-CN" sz="2800" dirty="0">
                <a:latin typeface="Arial Unicode MS" pitchFamily="34" charset="-122"/>
                <a:ea typeface="Arial Unicode MS" pitchFamily="34" charset="-122"/>
                <a:cs typeface="Arial Unicode MS" pitchFamily="34" charset="-122"/>
              </a:rPr>
              <a:t>interface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内部类</a:t>
            </a:r>
          </a:p>
        </p:txBody>
      </p:sp>
    </p:spTree>
    <p:extLst>
      <p:ext uri="{BB962C8B-B14F-4D97-AF65-F5344CB8AC3E}">
        <p14:creationId xmlns:p14="http://schemas.microsoft.com/office/powerpoint/2010/main" val="800948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115616"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抽象类</a:t>
            </a:r>
            <a:r>
              <a:rPr lang="en-US" altLang="zh-CN" dirty="0">
                <a:solidFill>
                  <a:srgbClr val="0000FF"/>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(abstract class)</a:t>
            </a:r>
          </a:p>
        </p:txBody>
      </p:sp>
      <p:sp>
        <p:nvSpPr>
          <p:cNvPr id="22531" name="Rectangle 3"/>
          <p:cNvSpPr>
            <a:spLocks noGrp="1" noChangeArrowheads="1"/>
          </p:cNvSpPr>
          <p:nvPr>
            <p:ph type="body" idx="1"/>
          </p:nvPr>
        </p:nvSpPr>
        <p:spPr>
          <a:xfrm>
            <a:off x="286072" y="1818456"/>
            <a:ext cx="8534400" cy="4418856"/>
          </a:xfrm>
          <a:noFill/>
        </p:spPr>
        <p:txBody>
          <a:bodyPr>
            <a:normAutofit/>
          </a:bodyPr>
          <a:lstStyle/>
          <a:p>
            <a:pPr eaLnBrk="1" hangingPunct="1">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随着继承层次中一个个新子类的定义，类变得越来越具体，而父类则更一般，更通用。类的设计应该保证父类和子类能够共享特征。有时将一个父类设计得非常抽象，以至于它没有具体的实例，这样的类叫做</a:t>
            </a:r>
            <a:r>
              <a:rPr lang="zh-CN" altLang="en-US" sz="2000" dirty="0">
                <a:solidFill>
                  <a:srgbClr val="FF0000"/>
                </a:solidFill>
                <a:latin typeface="Arial Unicode MS" pitchFamily="34" charset="-122"/>
                <a:ea typeface="Arial Unicode MS" pitchFamily="34" charset="-122"/>
                <a:cs typeface="Arial Unicode MS" pitchFamily="34" charset="-122"/>
              </a:rPr>
              <a:t>抽象类</a:t>
            </a:r>
            <a:r>
              <a:rPr lang="zh-CN" altLang="en-US" sz="2000" dirty="0">
                <a:latin typeface="Arial Unicode MS" pitchFamily="34" charset="-122"/>
                <a:ea typeface="Arial Unicode MS" pitchFamily="34" charset="-122"/>
                <a:cs typeface="Arial Unicode MS" pitchFamily="34" charset="-122"/>
              </a:rPr>
              <a:t>。</a:t>
            </a:r>
          </a:p>
          <a:p>
            <a:pPr eaLnBrk="1" hangingPunct="1">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用</a:t>
            </a:r>
            <a:r>
              <a:rPr lang="en-US" altLang="zh-CN" sz="2000" b="1" dirty="0">
                <a:solidFill>
                  <a:srgbClr val="0000FF"/>
                </a:solidFill>
                <a:latin typeface="Arial Unicode MS" pitchFamily="34" charset="-122"/>
                <a:ea typeface="Arial Unicode MS" pitchFamily="34" charset="-122"/>
                <a:cs typeface="Arial Unicode MS" pitchFamily="34" charset="-122"/>
              </a:rPr>
              <a:t>abstract</a:t>
            </a:r>
            <a:r>
              <a:rPr lang="zh-CN" altLang="en-US" sz="2000" dirty="0">
                <a:latin typeface="Arial Unicode MS" pitchFamily="34" charset="-122"/>
                <a:ea typeface="Arial Unicode MS" pitchFamily="34" charset="-122"/>
                <a:cs typeface="Arial Unicode MS" pitchFamily="34" charset="-122"/>
              </a:rPr>
              <a:t>关键字来修饰一个类时，这个类叫做</a:t>
            </a:r>
            <a:r>
              <a:rPr lang="zh-CN" altLang="en-US" sz="2000" b="1" dirty="0">
                <a:solidFill>
                  <a:srgbClr val="0000FF"/>
                </a:solidFill>
                <a:latin typeface="Arial Unicode MS" pitchFamily="34" charset="-122"/>
                <a:ea typeface="Arial Unicode MS" pitchFamily="34" charset="-122"/>
                <a:cs typeface="Arial Unicode MS" pitchFamily="34" charset="-122"/>
              </a:rPr>
              <a:t>抽象类</a:t>
            </a:r>
            <a:r>
              <a:rPr lang="zh-CN" altLang="en-US" sz="2000" dirty="0">
                <a:latin typeface="Arial Unicode MS" pitchFamily="34" charset="-122"/>
                <a:ea typeface="Arial Unicode MS" pitchFamily="34" charset="-122"/>
                <a:cs typeface="Arial Unicode MS" pitchFamily="34" charset="-122"/>
              </a:rPr>
              <a:t>；用</a:t>
            </a:r>
            <a:r>
              <a:rPr lang="en-US" altLang="zh-CN" sz="2000" b="1" dirty="0">
                <a:solidFill>
                  <a:srgbClr val="0000FF"/>
                </a:solidFill>
                <a:latin typeface="Arial Unicode MS" pitchFamily="34" charset="-122"/>
                <a:ea typeface="Arial Unicode MS" pitchFamily="34" charset="-122"/>
                <a:cs typeface="Arial Unicode MS" pitchFamily="34" charset="-122"/>
              </a:rPr>
              <a:t>abstract</a:t>
            </a:r>
            <a:r>
              <a:rPr lang="zh-CN" altLang="en-US" sz="2000" dirty="0">
                <a:latin typeface="Arial Unicode MS" pitchFamily="34" charset="-122"/>
                <a:ea typeface="Arial Unicode MS" pitchFamily="34" charset="-122"/>
                <a:cs typeface="Arial Unicode MS" pitchFamily="34" charset="-122"/>
              </a:rPr>
              <a:t>来修饰一个方法时，该方法叫做</a:t>
            </a:r>
            <a:r>
              <a:rPr lang="zh-CN" altLang="en-US" sz="2000" b="1" dirty="0">
                <a:solidFill>
                  <a:srgbClr val="0000FF"/>
                </a:solidFill>
                <a:latin typeface="Arial Unicode MS" pitchFamily="34" charset="-122"/>
                <a:ea typeface="Arial Unicode MS" pitchFamily="34" charset="-122"/>
                <a:cs typeface="Arial Unicode MS" pitchFamily="34" charset="-122"/>
              </a:rPr>
              <a:t>抽象方法</a:t>
            </a:r>
            <a:r>
              <a:rPr lang="zh-CN" altLang="en-US" sz="2000" dirty="0">
                <a:latin typeface="Arial Unicode MS" pitchFamily="34" charset="-122"/>
                <a:ea typeface="Arial Unicode MS" pitchFamily="34" charset="-122"/>
                <a:cs typeface="Arial Unicode MS" pitchFamily="34" charset="-122"/>
              </a:rPr>
              <a:t>。</a:t>
            </a:r>
          </a:p>
          <a:p>
            <a:pPr eaLnBrk="1" hangingPunct="1">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抽象方法：只有方法的声明，没有方法的实现。以分号结束。</a:t>
            </a:r>
          </a:p>
          <a:p>
            <a:pPr eaLnBrk="1" hangingPunct="1">
              <a:buClr>
                <a:schemeClr val="tx1"/>
              </a:buClr>
              <a:buFontTx/>
              <a:buNone/>
            </a:pPr>
            <a:r>
              <a:rPr lang="zh-CN" altLang="en-US" sz="2000" dirty="0">
                <a:solidFill>
                  <a:srgbClr val="666699"/>
                </a:solidFill>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abstract </a:t>
            </a:r>
            <a:r>
              <a:rPr lang="en-US" altLang="zh-CN" sz="2000" b="1" dirty="0" err="1">
                <a:solidFill>
                  <a:srgbClr val="0000FF"/>
                </a:solidFill>
                <a:latin typeface="Arial Unicode MS" pitchFamily="34" charset="-122"/>
                <a:ea typeface="Arial Unicode MS" pitchFamily="34" charset="-122"/>
                <a:cs typeface="Arial Unicode MS" pitchFamily="34" charset="-122"/>
              </a:rPr>
              <a:t>int</a:t>
            </a:r>
            <a:r>
              <a:rPr lang="en-US" altLang="zh-CN" sz="2000" b="1" dirty="0">
                <a:solidFill>
                  <a:srgbClr val="0000FF"/>
                </a:solidFill>
                <a:latin typeface="Arial Unicode MS" pitchFamily="34" charset="-122"/>
                <a:ea typeface="Arial Unicode MS" pitchFamily="34" charset="-122"/>
                <a:cs typeface="Arial Unicode MS" pitchFamily="34" charset="-122"/>
              </a:rPr>
              <a:t> abstractMethod1( </a:t>
            </a:r>
            <a:r>
              <a:rPr lang="en-US" altLang="zh-CN" sz="2000" b="1" dirty="0" err="1">
                <a:solidFill>
                  <a:srgbClr val="0000FF"/>
                </a:solidFill>
                <a:latin typeface="Arial Unicode MS" pitchFamily="34" charset="-122"/>
                <a:ea typeface="Arial Unicode MS" pitchFamily="34" charset="-122"/>
                <a:cs typeface="Arial Unicode MS" pitchFamily="34" charset="-122"/>
              </a:rPr>
              <a:t>int</a:t>
            </a:r>
            <a:r>
              <a:rPr lang="en-US" altLang="zh-CN" sz="2000" b="1" dirty="0">
                <a:solidFill>
                  <a:srgbClr val="0000FF"/>
                </a:solidFill>
                <a:latin typeface="Arial Unicode MS" pitchFamily="34" charset="-122"/>
                <a:ea typeface="Arial Unicode MS" pitchFamily="34" charset="-122"/>
                <a:cs typeface="Arial Unicode MS" pitchFamily="34" charset="-122"/>
              </a:rPr>
              <a:t> a );</a:t>
            </a:r>
          </a:p>
          <a:p>
            <a:pPr eaLnBrk="1" hangingPunct="1">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含有抽象方法的类必须被声明为抽象类。</a:t>
            </a:r>
          </a:p>
          <a:p>
            <a:pPr eaLnBrk="1" hangingPunct="1">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抽象类不能被实例化</a:t>
            </a:r>
            <a:r>
              <a:rPr lang="zh-CN" altLang="en-US" sz="2000" dirty="0">
                <a:latin typeface="Arial Unicode MS" pitchFamily="34" charset="-122"/>
                <a:ea typeface="Arial Unicode MS" pitchFamily="34" charset="-122"/>
                <a:cs typeface="Arial Unicode MS" pitchFamily="34" charset="-122"/>
              </a:rPr>
              <a:t>。抽象类是用来被继承的，抽象类的子类必须重写父类的抽象方法，并提供方法体。</a:t>
            </a:r>
          </a:p>
          <a:p>
            <a:pPr eaLnBrk="1" hangingPunct="1">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不能用</a:t>
            </a:r>
            <a:r>
              <a:rPr lang="en-US" altLang="zh-CN" sz="2000" b="1" dirty="0">
                <a:solidFill>
                  <a:srgbClr val="0000FF"/>
                </a:solidFill>
                <a:latin typeface="Arial Unicode MS" pitchFamily="34" charset="-122"/>
                <a:ea typeface="Arial Unicode MS" pitchFamily="34" charset="-122"/>
                <a:cs typeface="Arial Unicode MS" pitchFamily="34" charset="-122"/>
              </a:rPr>
              <a:t>abstract</a:t>
            </a:r>
            <a:r>
              <a:rPr lang="zh-CN" altLang="en-US" sz="2000" b="1" dirty="0">
                <a:solidFill>
                  <a:srgbClr val="0000FF"/>
                </a:solidFill>
                <a:latin typeface="Arial Unicode MS" pitchFamily="34" charset="-122"/>
                <a:ea typeface="Arial Unicode MS" pitchFamily="34" charset="-122"/>
                <a:cs typeface="Arial Unicode MS" pitchFamily="34" charset="-122"/>
              </a:rPr>
              <a:t>修饰私有方法，构造方法，静态方法</a:t>
            </a:r>
            <a:r>
              <a:rPr lang="zh-CN" altLang="en-US"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940698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832048"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抽象类举例</a:t>
            </a:r>
          </a:p>
        </p:txBody>
      </p:sp>
      <p:sp>
        <p:nvSpPr>
          <p:cNvPr id="23555" name="Rectangle 3"/>
          <p:cNvSpPr>
            <a:spLocks noGrp="1" noChangeArrowheads="1"/>
          </p:cNvSpPr>
          <p:nvPr>
            <p:ph type="body" idx="1"/>
          </p:nvPr>
        </p:nvSpPr>
        <p:spPr>
          <a:xfrm>
            <a:off x="179512" y="1700808"/>
            <a:ext cx="8077200" cy="4969768"/>
          </a:xfrm>
          <a:noFill/>
        </p:spPr>
        <p:txBody>
          <a:bodyPr/>
          <a:lstStyle/>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abstract class A{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abstract void m1(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void m2(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2000" dirty="0">
                <a:solidFill>
                  <a:srgbClr val="0000FF"/>
                </a:solidFill>
                <a:latin typeface="Arial Unicode MS" pitchFamily="34" charset="-122"/>
                <a:ea typeface="Arial Unicode MS" pitchFamily="34" charset="-122"/>
                <a:cs typeface="Arial Unicode MS" pitchFamily="34" charset="-122"/>
              </a:rPr>
              <a:t>("A</a:t>
            </a:r>
            <a:r>
              <a:rPr lang="zh-CN" altLang="en-US" sz="2000" dirty="0">
                <a:solidFill>
                  <a:srgbClr val="0000FF"/>
                </a:solidFill>
                <a:latin typeface="Arial Unicode MS" pitchFamily="34" charset="-122"/>
                <a:ea typeface="Arial Unicode MS" pitchFamily="34" charset="-122"/>
                <a:cs typeface="Arial Unicode MS" pitchFamily="34" charset="-122"/>
              </a:rPr>
              <a:t>类中定义的</a:t>
            </a:r>
            <a:r>
              <a:rPr lang="en-US" altLang="zh-CN" sz="2000" dirty="0">
                <a:solidFill>
                  <a:srgbClr val="0000FF"/>
                </a:solidFill>
                <a:latin typeface="Arial Unicode MS" pitchFamily="34" charset="-122"/>
                <a:ea typeface="Arial Unicode MS" pitchFamily="34" charset="-122"/>
                <a:cs typeface="Arial Unicode MS" pitchFamily="34" charset="-122"/>
              </a:rPr>
              <a:t>m2</a:t>
            </a:r>
            <a:r>
              <a:rPr lang="zh-CN" altLang="en-US" sz="2000" dirty="0">
                <a:solidFill>
                  <a:srgbClr val="0000FF"/>
                </a:solidFill>
                <a:latin typeface="Arial Unicode MS" pitchFamily="34" charset="-122"/>
                <a:ea typeface="Arial Unicode MS" pitchFamily="34" charset="-122"/>
                <a:cs typeface="Arial Unicode MS" pitchFamily="34" charset="-122"/>
              </a:rPr>
              <a:t>方法</a:t>
            </a:r>
            <a:r>
              <a:rPr lang="en-US" altLang="zh-CN" sz="2000" dirty="0">
                <a:solidFill>
                  <a:srgbClr val="0000FF"/>
                </a:solidFill>
                <a:latin typeface="Arial Unicode MS" pitchFamily="34" charset="-122"/>
                <a:ea typeface="Arial Unicode MS" pitchFamily="34" charset="-122"/>
                <a:cs typeface="Arial Unicode MS" pitchFamily="34" charset="-122"/>
              </a:rPr>
              <a:t>");</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a:t>
            </a:r>
          </a:p>
          <a:p>
            <a:pPr lvl="2" algn="just" eaLnBrk="1" hangingPunct="1">
              <a:lnSpc>
                <a:spcPct val="80000"/>
              </a:lnSpc>
              <a:spcBef>
                <a:spcPct val="0"/>
              </a:spcBef>
              <a:buClr>
                <a:schemeClr val="tx1"/>
              </a:buClr>
              <a:buFontTx/>
              <a:buNone/>
            </a:pPr>
            <a:endParaRPr lang="en-US" altLang="zh-CN" sz="2000" dirty="0">
              <a:solidFill>
                <a:srgbClr val="0000FF"/>
              </a:solidFill>
              <a:latin typeface="Arial Unicode MS" pitchFamily="34" charset="-122"/>
              <a:ea typeface="Arial Unicode MS" pitchFamily="34" charset="-122"/>
              <a:cs typeface="Arial Unicode MS" pitchFamily="34" charset="-122"/>
            </a:endParaRP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class B extends A{</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void m1(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2000" dirty="0">
                <a:solidFill>
                  <a:srgbClr val="0000FF"/>
                </a:solidFill>
                <a:latin typeface="Arial Unicode MS" pitchFamily="34" charset="-122"/>
                <a:ea typeface="Arial Unicode MS" pitchFamily="34" charset="-122"/>
                <a:cs typeface="Arial Unicode MS" pitchFamily="34" charset="-122"/>
              </a:rPr>
              <a:t>("B</a:t>
            </a:r>
            <a:r>
              <a:rPr lang="zh-CN" altLang="en-US" sz="2000" dirty="0">
                <a:solidFill>
                  <a:srgbClr val="0000FF"/>
                </a:solidFill>
                <a:latin typeface="Arial Unicode MS" pitchFamily="34" charset="-122"/>
                <a:ea typeface="Arial Unicode MS" pitchFamily="34" charset="-122"/>
                <a:cs typeface="Arial Unicode MS" pitchFamily="34" charset="-122"/>
              </a:rPr>
              <a:t>类中定义的</a:t>
            </a:r>
            <a:r>
              <a:rPr lang="en-US" altLang="zh-CN" sz="2000" dirty="0">
                <a:solidFill>
                  <a:srgbClr val="0000FF"/>
                </a:solidFill>
                <a:latin typeface="Arial Unicode MS" pitchFamily="34" charset="-122"/>
                <a:ea typeface="Arial Unicode MS" pitchFamily="34" charset="-122"/>
                <a:cs typeface="Arial Unicode MS" pitchFamily="34" charset="-122"/>
              </a:rPr>
              <a:t>m1</a:t>
            </a:r>
            <a:r>
              <a:rPr lang="zh-CN" altLang="en-US" sz="2000" dirty="0">
                <a:solidFill>
                  <a:srgbClr val="0000FF"/>
                </a:solidFill>
                <a:latin typeface="Arial Unicode MS" pitchFamily="34" charset="-122"/>
                <a:ea typeface="Arial Unicode MS" pitchFamily="34" charset="-122"/>
                <a:cs typeface="Arial Unicode MS" pitchFamily="34" charset="-122"/>
              </a:rPr>
              <a:t>方法</a:t>
            </a:r>
            <a:r>
              <a:rPr lang="en-US" altLang="zh-CN" sz="2000" dirty="0">
                <a:solidFill>
                  <a:srgbClr val="0000FF"/>
                </a:solidFill>
                <a:latin typeface="Arial Unicode MS" pitchFamily="34" charset="-122"/>
                <a:ea typeface="Arial Unicode MS" pitchFamily="34" charset="-122"/>
                <a:cs typeface="Arial Unicode MS" pitchFamily="34" charset="-122"/>
              </a:rPr>
              <a:t>");</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a:t>
            </a:r>
          </a:p>
          <a:p>
            <a:pPr lvl="2" algn="just" eaLnBrk="1" hangingPunct="1">
              <a:lnSpc>
                <a:spcPct val="80000"/>
              </a:lnSpc>
              <a:spcBef>
                <a:spcPct val="0"/>
              </a:spcBef>
              <a:buClr>
                <a:schemeClr val="tx1"/>
              </a:buClr>
              <a:buFontTx/>
              <a:buNone/>
            </a:pPr>
            <a:endParaRPr lang="en-US" altLang="zh-CN" sz="2000" dirty="0">
              <a:solidFill>
                <a:srgbClr val="0000FF"/>
              </a:solidFill>
              <a:latin typeface="Arial Unicode MS" pitchFamily="34" charset="-122"/>
              <a:ea typeface="Arial Unicode MS" pitchFamily="34" charset="-122"/>
              <a:cs typeface="Arial Unicode MS" pitchFamily="34" charset="-122"/>
            </a:endParaRP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public class Test{</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static void main( String </a:t>
            </a:r>
            <a:r>
              <a:rPr lang="en-US" altLang="zh-CN" sz="2000" dirty="0" err="1">
                <a:solidFill>
                  <a:srgbClr val="0000FF"/>
                </a:solidFill>
                <a:latin typeface="Arial Unicode MS" pitchFamily="34" charset="-122"/>
                <a:ea typeface="Arial Unicode MS" pitchFamily="34" charset="-122"/>
                <a:cs typeface="Arial Unicode MS" pitchFamily="34" charset="-122"/>
              </a:rPr>
              <a:t>args</a:t>
            </a:r>
            <a:r>
              <a:rPr lang="en-US" altLang="zh-CN" sz="2000" dirty="0">
                <a:solidFill>
                  <a:srgbClr val="0000FF"/>
                </a:solidFill>
                <a:latin typeface="Arial Unicode MS" pitchFamily="34" charset="-122"/>
                <a:ea typeface="Arial Unicode MS" pitchFamily="34" charset="-122"/>
                <a:cs typeface="Arial Unicode MS" pitchFamily="34" charset="-122"/>
              </a:rPr>
              <a:t>[ ]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 c = new B(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c.m1(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c.m2(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p>
          <a:p>
            <a:pPr lvl="2" algn="just" eaLnBrk="1" hangingPunct="1">
              <a:lnSpc>
                <a:spcPct val="80000"/>
              </a:lnSpc>
              <a:spcBef>
                <a:spcPct val="0"/>
              </a:spcBef>
              <a:buClr>
                <a:schemeClr val="tx1"/>
              </a:buClr>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575584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827584" y="671044"/>
            <a:ext cx="7772400" cy="885748"/>
          </a:xfrm>
        </p:spPr>
        <p:txBody>
          <a:bodyPr>
            <a:normAutofit/>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抽象类应用</a:t>
            </a:r>
          </a:p>
        </p:txBody>
      </p:sp>
      <p:pic>
        <p:nvPicPr>
          <p:cNvPr id="24579" name="Picture 3"/>
          <p:cNvPicPr>
            <a:picLocks noChangeAspect="1" noChangeArrowheads="1"/>
          </p:cNvPicPr>
          <p:nvPr/>
        </p:nvPicPr>
        <p:blipFill>
          <a:blip r:embed="rId3"/>
          <a:srcRect/>
          <a:stretch>
            <a:fillRect/>
          </a:stretch>
        </p:blipFill>
        <p:spPr bwMode="auto">
          <a:xfrm>
            <a:off x="1496984" y="2344221"/>
            <a:ext cx="5219700" cy="2638425"/>
          </a:xfrm>
          <a:prstGeom prst="rect">
            <a:avLst/>
          </a:prstGeom>
          <a:noFill/>
          <a:ln w="9525">
            <a:noFill/>
            <a:miter lim="800000"/>
            <a:headEnd/>
            <a:tailEnd/>
          </a:ln>
        </p:spPr>
      </p:pic>
      <p:sp>
        <p:nvSpPr>
          <p:cNvPr id="24580" name="Text Box 4"/>
          <p:cNvSpPr txBox="1">
            <a:spLocks noChangeArrowheads="1"/>
          </p:cNvSpPr>
          <p:nvPr/>
        </p:nvSpPr>
        <p:spPr bwMode="auto">
          <a:xfrm>
            <a:off x="371092" y="5255492"/>
            <a:ext cx="8355396" cy="646331"/>
          </a:xfrm>
          <a:prstGeom prst="rect">
            <a:avLst/>
          </a:prstGeom>
          <a:noFill/>
          <a:ln w="9525">
            <a:noFill/>
            <a:miter lim="800000"/>
            <a:headEnd/>
            <a:tailEnd/>
          </a:ln>
        </p:spPr>
        <p:txBody>
          <a:bodyPr wrap="square">
            <a:spAutoFit/>
          </a:bodyPr>
          <a:lstStyle/>
          <a:p>
            <a:pPr>
              <a:spcBef>
                <a:spcPct val="50000"/>
              </a:spcBef>
            </a:pPr>
            <a:r>
              <a:rPr lang="zh-CN" altLang="en-US" dirty="0">
                <a:latin typeface="Arial Unicode MS" pitchFamily="34" charset="-122"/>
                <a:ea typeface="Arial Unicode MS" pitchFamily="34" charset="-122"/>
                <a:cs typeface="Arial Unicode MS" pitchFamily="34" charset="-122"/>
              </a:rPr>
              <a:t>在航运公司系统中，</a:t>
            </a:r>
            <a:r>
              <a:rPr lang="en-US" altLang="zh-CN" dirty="0">
                <a:latin typeface="Arial Unicode MS" pitchFamily="34" charset="-122"/>
                <a:ea typeface="Arial Unicode MS" pitchFamily="34" charset="-122"/>
                <a:cs typeface="Arial Unicode MS" pitchFamily="34" charset="-122"/>
              </a:rPr>
              <a:t>Vehicle</a:t>
            </a:r>
            <a:r>
              <a:rPr lang="zh-CN" altLang="en-US" dirty="0">
                <a:latin typeface="Arial Unicode MS" pitchFamily="34" charset="-122"/>
                <a:ea typeface="Arial Unicode MS" pitchFamily="34" charset="-122"/>
                <a:cs typeface="Arial Unicode MS" pitchFamily="34" charset="-122"/>
              </a:rPr>
              <a:t>类需要定义两个方法分别计算运输工具的燃料效率和行驶距离。</a:t>
            </a:r>
          </a:p>
        </p:txBody>
      </p:sp>
      <p:sp>
        <p:nvSpPr>
          <p:cNvPr id="24581" name="Text Box 5"/>
          <p:cNvSpPr txBox="1">
            <a:spLocks noChangeArrowheads="1"/>
          </p:cNvSpPr>
          <p:nvPr/>
        </p:nvSpPr>
        <p:spPr bwMode="auto">
          <a:xfrm>
            <a:off x="371092" y="1628800"/>
            <a:ext cx="8377372" cy="646331"/>
          </a:xfrm>
          <a:prstGeom prst="rect">
            <a:avLst/>
          </a:prstGeom>
          <a:noFill/>
          <a:ln w="9525">
            <a:noFill/>
            <a:miter lim="800000"/>
            <a:headEnd/>
            <a:tailEnd/>
          </a:ln>
        </p:spPr>
        <p:txBody>
          <a:bodyPr wrap="square">
            <a:spAutoFit/>
          </a:bodyPr>
          <a:lstStyle/>
          <a:p>
            <a:r>
              <a:rPr lang="zh-CN" altLang="en-US" b="1" dirty="0">
                <a:solidFill>
                  <a:srgbClr val="0000FF"/>
                </a:solidFill>
                <a:latin typeface="Arial Unicode MS" pitchFamily="34" charset="-122"/>
                <a:ea typeface="Arial Unicode MS" pitchFamily="34" charset="-122"/>
                <a:cs typeface="Arial Unicode MS" pitchFamily="34" charset="-122"/>
              </a:rPr>
              <a:t>抽象类是用来模型化那些父类无法确定全部实现，而是由其子类提供具体实现的对象的类。</a:t>
            </a:r>
          </a:p>
        </p:txBody>
      </p:sp>
      <p:sp>
        <p:nvSpPr>
          <p:cNvPr id="24582" name="Text Box 6"/>
          <p:cNvSpPr txBox="1">
            <a:spLocks noChangeArrowheads="1"/>
          </p:cNvSpPr>
          <p:nvPr/>
        </p:nvSpPr>
        <p:spPr bwMode="auto">
          <a:xfrm>
            <a:off x="55534" y="5951021"/>
            <a:ext cx="8991600" cy="646331"/>
          </a:xfrm>
          <a:prstGeom prst="rect">
            <a:avLst/>
          </a:prstGeom>
          <a:noFill/>
          <a:ln w="9525">
            <a:solidFill>
              <a:srgbClr val="FF0000"/>
            </a:solidFill>
            <a:miter lim="800000"/>
            <a:headEnd/>
            <a:tailEnd/>
          </a:ln>
        </p:spPr>
        <p:txBody>
          <a:bodyPr>
            <a:spAutoFit/>
          </a:bodyPr>
          <a:lstStyle/>
          <a:p>
            <a:pPr>
              <a:spcBef>
                <a:spcPct val="50000"/>
              </a:spcBef>
            </a:pPr>
            <a:r>
              <a:rPr lang="zh-CN" altLang="en-US">
                <a:latin typeface="Arial Unicode MS" pitchFamily="34" charset="-122"/>
                <a:ea typeface="Arial Unicode MS" pitchFamily="34" charset="-122"/>
                <a:cs typeface="Arial Unicode MS" pitchFamily="34" charset="-122"/>
              </a:rPr>
              <a:t>问题：卡车</a:t>
            </a:r>
            <a:r>
              <a:rPr lang="en-US" altLang="zh-CN">
                <a:latin typeface="Arial Unicode MS" pitchFamily="34" charset="-122"/>
                <a:ea typeface="Arial Unicode MS" pitchFamily="34" charset="-122"/>
                <a:cs typeface="Arial Unicode MS" pitchFamily="34" charset="-122"/>
              </a:rPr>
              <a:t>(Truck)</a:t>
            </a:r>
            <a:r>
              <a:rPr lang="zh-CN" altLang="en-US">
                <a:latin typeface="Arial Unicode MS" pitchFamily="34" charset="-122"/>
                <a:ea typeface="Arial Unicode MS" pitchFamily="34" charset="-122"/>
                <a:cs typeface="Arial Unicode MS" pitchFamily="34" charset="-122"/>
              </a:rPr>
              <a:t>和驳船</a:t>
            </a:r>
            <a:r>
              <a:rPr lang="en-US" altLang="zh-CN">
                <a:latin typeface="Arial Unicode MS" pitchFamily="34" charset="-122"/>
                <a:ea typeface="Arial Unicode MS" pitchFamily="34" charset="-122"/>
                <a:cs typeface="Arial Unicode MS" pitchFamily="34" charset="-122"/>
              </a:rPr>
              <a:t>(RiverBarge)</a:t>
            </a:r>
            <a:r>
              <a:rPr lang="zh-CN" altLang="en-US">
                <a:latin typeface="Arial Unicode MS" pitchFamily="34" charset="-122"/>
                <a:ea typeface="Arial Unicode MS" pitchFamily="34" charset="-122"/>
                <a:cs typeface="Arial Unicode MS" pitchFamily="34" charset="-122"/>
              </a:rPr>
              <a:t>的燃料效率和行驶距离的计算方法完全不同。</a:t>
            </a:r>
            <a:r>
              <a:rPr lang="en-US" altLang="zh-CN">
                <a:latin typeface="Arial Unicode MS" pitchFamily="34" charset="-122"/>
                <a:ea typeface="Arial Unicode MS" pitchFamily="34" charset="-122"/>
                <a:cs typeface="Arial Unicode MS" pitchFamily="34" charset="-122"/>
              </a:rPr>
              <a:t>Vehicle</a:t>
            </a:r>
            <a:r>
              <a:rPr lang="zh-CN" altLang="en-US">
                <a:latin typeface="Arial Unicode MS" pitchFamily="34" charset="-122"/>
                <a:ea typeface="Arial Unicode MS" pitchFamily="34" charset="-122"/>
                <a:cs typeface="Arial Unicode MS" pitchFamily="34" charset="-122"/>
              </a:rPr>
              <a:t>类不能提供计算方法，但子类可以。</a:t>
            </a:r>
          </a:p>
        </p:txBody>
      </p:sp>
    </p:spTree>
    <p:extLst>
      <p:ext uri="{BB962C8B-B14F-4D97-AF65-F5344CB8AC3E}">
        <p14:creationId xmlns:p14="http://schemas.microsoft.com/office/powerpoint/2010/main" val="48231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28600" y="966936"/>
            <a:ext cx="8382000" cy="5486400"/>
          </a:xfrm>
        </p:spPr>
        <p:txBody>
          <a:bodyPr/>
          <a:lstStyle/>
          <a:p>
            <a:pPr eaLnBrk="1" hangingPunct="1">
              <a:lnSpc>
                <a:spcPct val="90000"/>
              </a:lnSpc>
            </a:pPr>
            <a:r>
              <a:rPr lang="zh-CN" altLang="en-US" sz="2000" b="1" dirty="0">
                <a:latin typeface="Arial Unicode MS" pitchFamily="34" charset="-122"/>
                <a:ea typeface="Arial Unicode MS" pitchFamily="34" charset="-122"/>
                <a:cs typeface="Arial Unicode MS" pitchFamily="34" charset="-122"/>
              </a:rPr>
              <a:t>解决方案</a:t>
            </a:r>
          </a:p>
          <a:p>
            <a:pPr eaLnBrk="1" hangingPunct="1">
              <a:lnSpc>
                <a:spcPct val="90000"/>
              </a:lnSpc>
              <a:buFontTx/>
              <a:buNone/>
            </a:pPr>
            <a:r>
              <a:rPr lang="zh-CN" altLang="en-US" sz="2000" dirty="0">
                <a:latin typeface="Arial Unicode MS" pitchFamily="34" charset="-122"/>
                <a:ea typeface="Arial Unicode MS" pitchFamily="34" charset="-122"/>
                <a:cs typeface="Arial Unicode MS" pitchFamily="34" charset="-122"/>
              </a:rPr>
              <a:t>	</a:t>
            </a:r>
            <a:r>
              <a:rPr lang="en-US" altLang="zh-CN" sz="1800" b="1" dirty="0">
                <a:latin typeface="Arial Unicode MS" pitchFamily="34" charset="-122"/>
                <a:ea typeface="Arial Unicode MS" pitchFamily="34" charset="-122"/>
                <a:cs typeface="Arial Unicode MS" pitchFamily="34" charset="-122"/>
              </a:rPr>
              <a:t>Java</a:t>
            </a:r>
            <a:r>
              <a:rPr lang="zh-CN" altLang="en-US" sz="1800" b="1" dirty="0">
                <a:latin typeface="Arial Unicode MS" pitchFamily="34" charset="-122"/>
                <a:ea typeface="Arial Unicode MS" pitchFamily="34" charset="-122"/>
                <a:cs typeface="Arial Unicode MS" pitchFamily="34" charset="-122"/>
              </a:rPr>
              <a:t>允许类设计者指定：超类声明一个方法但不提供实现，该方法的实现由子类提供。这样的方法称为</a:t>
            </a:r>
            <a:r>
              <a:rPr lang="zh-CN" altLang="en-US" sz="1800" b="1" dirty="0">
                <a:solidFill>
                  <a:srgbClr val="FF0000"/>
                </a:solidFill>
                <a:latin typeface="Arial Unicode MS" pitchFamily="34" charset="-122"/>
                <a:ea typeface="Arial Unicode MS" pitchFamily="34" charset="-122"/>
                <a:cs typeface="Arial Unicode MS" pitchFamily="34" charset="-122"/>
              </a:rPr>
              <a:t>抽象方法</a:t>
            </a:r>
            <a:r>
              <a:rPr lang="zh-CN" altLang="en-US" sz="1800" b="1" dirty="0">
                <a:latin typeface="Arial Unicode MS" pitchFamily="34" charset="-122"/>
                <a:ea typeface="Arial Unicode MS" pitchFamily="34" charset="-122"/>
                <a:cs typeface="Arial Unicode MS" pitchFamily="34" charset="-122"/>
              </a:rPr>
              <a:t>。有一个或更多抽象方法的类称为</a:t>
            </a:r>
            <a:r>
              <a:rPr lang="zh-CN" altLang="en-US" sz="1800" b="1" dirty="0">
                <a:solidFill>
                  <a:srgbClr val="FF0000"/>
                </a:solidFill>
                <a:latin typeface="Arial Unicode MS" pitchFamily="34" charset="-122"/>
                <a:ea typeface="Arial Unicode MS" pitchFamily="34" charset="-122"/>
                <a:cs typeface="Arial Unicode MS" pitchFamily="34" charset="-122"/>
              </a:rPr>
              <a:t>抽象类</a:t>
            </a:r>
            <a:r>
              <a:rPr lang="zh-CN" altLang="en-US" sz="1800" b="1" dirty="0">
                <a:latin typeface="Arial Unicode MS" pitchFamily="34" charset="-122"/>
                <a:ea typeface="Arial Unicode MS" pitchFamily="34" charset="-122"/>
                <a:cs typeface="Arial Unicode MS" pitchFamily="34" charset="-122"/>
              </a:rPr>
              <a:t>。</a:t>
            </a:r>
          </a:p>
          <a:p>
            <a:pPr eaLnBrk="1" hangingPunct="1">
              <a:lnSpc>
                <a:spcPct val="90000"/>
              </a:lnSpc>
            </a:pPr>
            <a:r>
              <a:rPr lang="en-US" altLang="zh-CN" sz="1800" b="1" dirty="0">
                <a:latin typeface="Arial Unicode MS" pitchFamily="34" charset="-122"/>
                <a:ea typeface="Arial Unicode MS" pitchFamily="34" charset="-122"/>
                <a:cs typeface="Arial Unicode MS" pitchFamily="34" charset="-122"/>
              </a:rPr>
              <a:t>Vehicle</a:t>
            </a:r>
            <a:r>
              <a:rPr lang="zh-CN" altLang="en-US" sz="1800" b="1" dirty="0">
                <a:latin typeface="Arial Unicode MS" pitchFamily="34" charset="-122"/>
                <a:ea typeface="Arial Unicode MS" pitchFamily="34" charset="-122"/>
                <a:cs typeface="Arial Unicode MS" pitchFamily="34" charset="-122"/>
              </a:rPr>
              <a:t>是一个抽象类，有两个抽象方法。</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public abstract class Vehicle{</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abstract double </a:t>
            </a:r>
            <a:r>
              <a:rPr lang="en-US" altLang="zh-CN" sz="1800" dirty="0" err="1">
                <a:solidFill>
                  <a:srgbClr val="0000FF"/>
                </a:solidFill>
                <a:latin typeface="Arial Unicode MS" pitchFamily="34" charset="-122"/>
                <a:ea typeface="Arial Unicode MS" pitchFamily="34" charset="-122"/>
                <a:cs typeface="Arial Unicode MS" pitchFamily="34" charset="-122"/>
              </a:rPr>
              <a:t>calcFuelEfficiency</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计算燃料效率的抽象方法</a:t>
            </a:r>
          </a:p>
          <a:p>
            <a:pPr eaLnBrk="1" hangingPunct="1">
              <a:lnSpc>
                <a:spcPct val="90000"/>
              </a:lnSpc>
              <a:buFontTx/>
              <a:buNone/>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public abstract double </a:t>
            </a:r>
            <a:r>
              <a:rPr lang="en-US" altLang="zh-CN" sz="1800" dirty="0" err="1">
                <a:solidFill>
                  <a:srgbClr val="0000FF"/>
                </a:solidFill>
                <a:latin typeface="Arial Unicode MS" pitchFamily="34" charset="-122"/>
                <a:ea typeface="Arial Unicode MS" pitchFamily="34" charset="-122"/>
                <a:cs typeface="Arial Unicode MS" pitchFamily="34" charset="-122"/>
              </a:rPr>
              <a:t>calcTripDistance</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计算行驶距离的抽象方法</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public class Truck extends Vehicle{</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double </a:t>
            </a:r>
            <a:r>
              <a:rPr lang="en-US" altLang="zh-CN" sz="1800" dirty="0" err="1">
                <a:solidFill>
                  <a:srgbClr val="0000FF"/>
                </a:solidFill>
                <a:latin typeface="Arial Unicode MS" pitchFamily="34" charset="-122"/>
                <a:ea typeface="Arial Unicode MS" pitchFamily="34" charset="-122"/>
                <a:cs typeface="Arial Unicode MS" pitchFamily="34" charset="-122"/>
              </a:rPr>
              <a:t>calcFuelEfficiency</a:t>
            </a:r>
            <a:r>
              <a:rPr lang="en-US" altLang="zh-CN" sz="1800" dirty="0">
                <a:solidFill>
                  <a:srgbClr val="0000FF"/>
                </a:solidFill>
                <a:latin typeface="Arial Unicode MS" pitchFamily="34" charset="-122"/>
                <a:ea typeface="Arial Unicode MS" pitchFamily="34" charset="-122"/>
                <a:cs typeface="Arial Unicode MS" pitchFamily="34" charset="-122"/>
              </a:rPr>
              <a:t>( )   { //</a:t>
            </a:r>
            <a:r>
              <a:rPr lang="zh-CN" altLang="en-US" sz="1800" dirty="0">
                <a:solidFill>
                  <a:srgbClr val="0000FF"/>
                </a:solidFill>
                <a:latin typeface="Arial Unicode MS" pitchFamily="34" charset="-122"/>
                <a:ea typeface="Arial Unicode MS" pitchFamily="34" charset="-122"/>
                <a:cs typeface="Arial Unicode MS" pitchFamily="34" charset="-122"/>
              </a:rPr>
              <a:t>写出计算卡车的燃料效率的具体方法   </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double </a:t>
            </a:r>
            <a:r>
              <a:rPr lang="en-US" altLang="zh-CN" sz="1800" dirty="0" err="1">
                <a:solidFill>
                  <a:srgbClr val="0000FF"/>
                </a:solidFill>
                <a:latin typeface="Arial Unicode MS" pitchFamily="34" charset="-122"/>
                <a:ea typeface="Arial Unicode MS" pitchFamily="34" charset="-122"/>
                <a:cs typeface="Arial Unicode MS" pitchFamily="34" charset="-122"/>
              </a:rPr>
              <a:t>calcTripDistance</a:t>
            </a:r>
            <a:r>
              <a:rPr lang="en-US" altLang="zh-CN" sz="1800" dirty="0">
                <a:solidFill>
                  <a:srgbClr val="0000FF"/>
                </a:solidFill>
                <a:latin typeface="Arial Unicode MS" pitchFamily="34" charset="-122"/>
                <a:ea typeface="Arial Unicode MS" pitchFamily="34" charset="-122"/>
                <a:cs typeface="Arial Unicode MS" pitchFamily="34" charset="-122"/>
              </a:rPr>
              <a:t>( )    {  //</a:t>
            </a:r>
            <a:r>
              <a:rPr lang="zh-CN" altLang="en-US" sz="1800" dirty="0">
                <a:solidFill>
                  <a:srgbClr val="0000FF"/>
                </a:solidFill>
                <a:latin typeface="Arial Unicode MS" pitchFamily="34" charset="-122"/>
                <a:ea typeface="Arial Unicode MS" pitchFamily="34" charset="-122"/>
                <a:cs typeface="Arial Unicode MS" pitchFamily="34" charset="-122"/>
              </a:rPr>
              <a:t>写出计算卡车行驶距离的具体方法   </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buFontTx/>
              <a:buNone/>
            </a:pPr>
            <a:endParaRPr lang="en-US" altLang="zh-CN" sz="1800" dirty="0">
              <a:solidFill>
                <a:srgbClr val="0000FF"/>
              </a:solidFill>
              <a:latin typeface="Arial Unicode MS" pitchFamily="34" charset="-122"/>
              <a:ea typeface="Arial Unicode MS" pitchFamily="34" charset="-122"/>
              <a:cs typeface="Arial Unicode MS" pitchFamily="34" charset="-122"/>
            </a:endParaRP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public class </a:t>
            </a:r>
            <a:r>
              <a:rPr lang="en-US" altLang="zh-CN" sz="1800" dirty="0" err="1">
                <a:solidFill>
                  <a:srgbClr val="0000FF"/>
                </a:solidFill>
                <a:latin typeface="Arial Unicode MS" pitchFamily="34" charset="-122"/>
                <a:ea typeface="Arial Unicode MS" pitchFamily="34" charset="-122"/>
                <a:cs typeface="Arial Unicode MS" pitchFamily="34" charset="-122"/>
              </a:rPr>
              <a:t>RiverBarge</a:t>
            </a:r>
            <a:r>
              <a:rPr lang="en-US" altLang="zh-CN" sz="1800" dirty="0">
                <a:solidFill>
                  <a:srgbClr val="0000FF"/>
                </a:solidFill>
                <a:latin typeface="Arial Unicode MS" pitchFamily="34" charset="-122"/>
                <a:ea typeface="Arial Unicode MS" pitchFamily="34" charset="-122"/>
                <a:cs typeface="Arial Unicode MS" pitchFamily="34" charset="-122"/>
              </a:rPr>
              <a:t> extends Vehicle{</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double </a:t>
            </a:r>
            <a:r>
              <a:rPr lang="en-US" altLang="zh-CN" sz="1800" dirty="0" err="1">
                <a:solidFill>
                  <a:srgbClr val="0000FF"/>
                </a:solidFill>
                <a:latin typeface="Arial Unicode MS" pitchFamily="34" charset="-122"/>
                <a:ea typeface="Arial Unicode MS" pitchFamily="34" charset="-122"/>
                <a:cs typeface="Arial Unicode MS" pitchFamily="34" charset="-122"/>
              </a:rPr>
              <a:t>calcFuelEfficiency</a:t>
            </a:r>
            <a:r>
              <a:rPr lang="en-US" altLang="zh-CN" sz="1800" dirty="0">
                <a:solidFill>
                  <a:srgbClr val="0000FF"/>
                </a:solidFill>
                <a:latin typeface="Arial Unicode MS" pitchFamily="34" charset="-122"/>
                <a:ea typeface="Arial Unicode MS" pitchFamily="34" charset="-122"/>
                <a:cs typeface="Arial Unicode MS" pitchFamily="34" charset="-122"/>
              </a:rPr>
              <a:t>( ) { //</a:t>
            </a:r>
            <a:r>
              <a:rPr lang="zh-CN" altLang="en-US" sz="1800" dirty="0">
                <a:solidFill>
                  <a:srgbClr val="0000FF"/>
                </a:solidFill>
                <a:latin typeface="Arial Unicode MS" pitchFamily="34" charset="-122"/>
                <a:ea typeface="Arial Unicode MS" pitchFamily="34" charset="-122"/>
                <a:cs typeface="Arial Unicode MS" pitchFamily="34" charset="-122"/>
              </a:rPr>
              <a:t>写出计算驳船的燃料效率的具体方法  </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double </a:t>
            </a:r>
            <a:r>
              <a:rPr lang="en-US" altLang="zh-CN" sz="1800" dirty="0" err="1">
                <a:solidFill>
                  <a:srgbClr val="0000FF"/>
                </a:solidFill>
                <a:latin typeface="Arial Unicode MS" pitchFamily="34" charset="-122"/>
                <a:ea typeface="Arial Unicode MS" pitchFamily="34" charset="-122"/>
                <a:cs typeface="Arial Unicode MS" pitchFamily="34" charset="-122"/>
              </a:rPr>
              <a:t>calcTripDistance</a:t>
            </a:r>
            <a:r>
              <a:rPr lang="en-US" altLang="zh-CN" sz="1800" dirty="0">
                <a:solidFill>
                  <a:srgbClr val="0000FF"/>
                </a:solidFill>
                <a:latin typeface="Arial Unicode MS" pitchFamily="34" charset="-122"/>
                <a:ea typeface="Arial Unicode MS" pitchFamily="34" charset="-122"/>
                <a:cs typeface="Arial Unicode MS" pitchFamily="34" charset="-122"/>
              </a:rPr>
              <a:t>( )  {  //</a:t>
            </a:r>
            <a:r>
              <a:rPr lang="zh-CN" altLang="en-US" sz="1800" dirty="0">
                <a:solidFill>
                  <a:srgbClr val="0000FF"/>
                </a:solidFill>
                <a:latin typeface="Arial Unicode MS" pitchFamily="34" charset="-122"/>
                <a:ea typeface="Arial Unicode MS" pitchFamily="34" charset="-122"/>
                <a:cs typeface="Arial Unicode MS" pitchFamily="34" charset="-122"/>
              </a:rPr>
              <a:t>写出计算驳船行驶距离的具体方法</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a:t>
            </a:r>
          </a:p>
        </p:txBody>
      </p:sp>
      <p:sp>
        <p:nvSpPr>
          <p:cNvPr id="282627" name="Rectangle 3"/>
          <p:cNvSpPr>
            <a:spLocks noGrp="1" noChangeArrowheads="1"/>
          </p:cNvSpPr>
          <p:nvPr>
            <p:ph type="title"/>
          </p:nvPr>
        </p:nvSpPr>
        <p:spPr>
          <a:xfrm>
            <a:off x="1300194" y="-73496"/>
            <a:ext cx="7772400" cy="838200"/>
          </a:xfrm>
        </p:spPr>
        <p:txBody>
          <a:bodyPr/>
          <a:lstStyle/>
          <a:p>
            <a:pPr eaLnBrk="1" hangingPunct="1">
              <a:defRPr/>
            </a:pPr>
            <a:r>
              <a:rPr lang="zh-CN" altLang="en-US" dirty="0">
                <a:solidFill>
                  <a:schemeClr val="bg1"/>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抽象类应用</a:t>
            </a:r>
          </a:p>
        </p:txBody>
      </p:sp>
      <p:sp>
        <p:nvSpPr>
          <p:cNvPr id="25604" name="Text Box 4"/>
          <p:cNvSpPr txBox="1">
            <a:spLocks noChangeArrowheads="1"/>
          </p:cNvSpPr>
          <p:nvPr/>
        </p:nvSpPr>
        <p:spPr bwMode="auto">
          <a:xfrm>
            <a:off x="285720" y="6156012"/>
            <a:ext cx="5510416" cy="369332"/>
          </a:xfrm>
          <a:prstGeom prst="rect">
            <a:avLst/>
          </a:prstGeom>
          <a:noFill/>
          <a:ln w="9525">
            <a:solidFill>
              <a:srgbClr val="800080"/>
            </a:solidFill>
            <a:miter lim="800000"/>
            <a:headEnd/>
            <a:tailEnd/>
          </a:ln>
        </p:spPr>
        <p:txBody>
          <a:bodyPr wrap="square">
            <a:spAutoFit/>
          </a:bodyPr>
          <a:lstStyle/>
          <a:p>
            <a:pPr>
              <a:spcBef>
                <a:spcPct val="50000"/>
              </a:spcBef>
            </a:pPr>
            <a:r>
              <a:rPr lang="zh-CN" altLang="en-US" dirty="0">
                <a:latin typeface="Arial Unicode MS" pitchFamily="34" charset="-122"/>
                <a:ea typeface="Arial Unicode MS" pitchFamily="34" charset="-122"/>
                <a:cs typeface="Arial Unicode MS" pitchFamily="34" charset="-122"/>
              </a:rPr>
              <a:t>注意：抽象类不能实例化   </a:t>
            </a:r>
            <a:r>
              <a:rPr lang="en-US" altLang="zh-CN" dirty="0">
                <a:latin typeface="Arial Unicode MS" pitchFamily="34" charset="-122"/>
                <a:ea typeface="Arial Unicode MS" pitchFamily="34" charset="-122"/>
                <a:cs typeface="Arial Unicode MS" pitchFamily="34" charset="-122"/>
              </a:rPr>
              <a:t>new </a:t>
            </a:r>
            <a:r>
              <a:rPr lang="en-US" altLang="zh-CN" dirty="0" err="1">
                <a:latin typeface="Arial Unicode MS" pitchFamily="34" charset="-122"/>
                <a:ea typeface="Arial Unicode MS" pitchFamily="34" charset="-122"/>
                <a:cs typeface="Arial Unicode MS" pitchFamily="34" charset="-122"/>
              </a:rPr>
              <a:t>Vihicle</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是非法的</a:t>
            </a:r>
          </a:p>
        </p:txBody>
      </p:sp>
    </p:spTree>
    <p:extLst>
      <p:ext uri="{BB962C8B-B14F-4D97-AF65-F5344CB8AC3E}">
        <p14:creationId xmlns:p14="http://schemas.microsoft.com/office/powerpoint/2010/main" val="3057789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8032" y="717104"/>
            <a:ext cx="7772400" cy="983704"/>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本章内容</a:t>
            </a:r>
          </a:p>
        </p:txBody>
      </p:sp>
      <p:sp>
        <p:nvSpPr>
          <p:cNvPr id="3075" name="Text Box 3"/>
          <p:cNvSpPr txBox="1">
            <a:spLocks noChangeArrowheads="1"/>
          </p:cNvSpPr>
          <p:nvPr/>
        </p:nvSpPr>
        <p:spPr bwMode="auto">
          <a:xfrm>
            <a:off x="2267744" y="1916832"/>
            <a:ext cx="5112568" cy="2591479"/>
          </a:xfrm>
          <a:prstGeom prst="rect">
            <a:avLst/>
          </a:prstGeom>
          <a:noFill/>
          <a:ln w="9525">
            <a:noFill/>
            <a:miter lim="800000"/>
            <a:headEnd/>
            <a:tailEnd/>
          </a:ln>
        </p:spPr>
        <p:txBody>
          <a:bodyPr wrap="square">
            <a:spAutoFit/>
          </a:bodyPr>
          <a:lstStyle/>
          <a:p>
            <a:pPr marL="457200" indent="-457200">
              <a:spcBef>
                <a:spcPct val="20000"/>
              </a:spcBef>
              <a:buFont typeface="Wingdings" pitchFamily="2" charset="2"/>
              <a:buChar char="§"/>
            </a:pPr>
            <a:r>
              <a:rPr lang="en-US" altLang="zh-CN" sz="2800" dirty="0">
                <a:latin typeface="Arial Unicode MS" pitchFamily="34" charset="-122"/>
                <a:ea typeface="Arial Unicode MS" pitchFamily="34" charset="-122"/>
                <a:cs typeface="Arial Unicode MS" pitchFamily="34" charset="-122"/>
              </a:rPr>
              <a:t>static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en-US" altLang="zh-CN" sz="2800" dirty="0">
                <a:latin typeface="Arial Unicode MS" pitchFamily="34" charset="-122"/>
                <a:ea typeface="Arial Unicode MS" pitchFamily="34" charset="-122"/>
                <a:cs typeface="Arial Unicode MS" pitchFamily="34" charset="-122"/>
              </a:rPr>
              <a:t>final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抽象类（</a:t>
            </a:r>
            <a:r>
              <a:rPr lang="en-US" altLang="zh-CN" sz="2800" dirty="0">
                <a:latin typeface="Arial Unicode MS" pitchFamily="34" charset="-122"/>
                <a:ea typeface="Arial Unicode MS" pitchFamily="34" charset="-122"/>
                <a:cs typeface="Arial Unicode MS" pitchFamily="34" charset="-122"/>
              </a:rPr>
              <a:t>abstract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b="1" dirty="0">
                <a:solidFill>
                  <a:srgbClr val="0000FF"/>
                </a:solidFill>
                <a:latin typeface="Arial Unicode MS" pitchFamily="34" charset="-122"/>
                <a:ea typeface="Arial Unicode MS" pitchFamily="34" charset="-122"/>
                <a:cs typeface="Arial Unicode MS" pitchFamily="34" charset="-122"/>
              </a:rPr>
              <a:t>接口（</a:t>
            </a:r>
            <a:r>
              <a:rPr lang="en-US" altLang="zh-CN" sz="2800" b="1" dirty="0">
                <a:solidFill>
                  <a:srgbClr val="0000FF"/>
                </a:solidFill>
                <a:latin typeface="Arial Unicode MS" pitchFamily="34" charset="-122"/>
                <a:ea typeface="Arial Unicode MS" pitchFamily="34" charset="-122"/>
                <a:cs typeface="Arial Unicode MS" pitchFamily="34" charset="-122"/>
              </a:rPr>
              <a:t>interface </a:t>
            </a:r>
            <a:r>
              <a:rPr lang="zh-CN" altLang="en-US" sz="2800" b="1" dirty="0">
                <a:solidFill>
                  <a:srgbClr val="0000FF"/>
                </a:solidFill>
                <a:latin typeface="Arial Unicode MS" pitchFamily="34" charset="-122"/>
                <a:ea typeface="Arial Unicode MS" pitchFamily="34" charset="-122"/>
                <a:cs typeface="Arial Unicode MS" pitchFamily="34" charset="-122"/>
              </a:rPr>
              <a:t>关键字）</a:t>
            </a:r>
            <a:endParaRPr lang="en-US" altLang="zh-CN" sz="2800" b="1" dirty="0">
              <a:solidFill>
                <a:srgbClr val="0000FF"/>
              </a:solidFill>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内部类</a:t>
            </a:r>
          </a:p>
        </p:txBody>
      </p:sp>
    </p:spTree>
    <p:extLst>
      <p:ext uri="{BB962C8B-B14F-4D97-AF65-F5344CB8AC3E}">
        <p14:creationId xmlns:p14="http://schemas.microsoft.com/office/powerpoint/2010/main" val="130042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8032" y="717104"/>
            <a:ext cx="7772400" cy="983704"/>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本章内容</a:t>
            </a:r>
          </a:p>
        </p:txBody>
      </p:sp>
      <p:sp>
        <p:nvSpPr>
          <p:cNvPr id="3075" name="Text Box 3"/>
          <p:cNvSpPr txBox="1">
            <a:spLocks noChangeArrowheads="1"/>
          </p:cNvSpPr>
          <p:nvPr/>
        </p:nvSpPr>
        <p:spPr bwMode="auto">
          <a:xfrm>
            <a:off x="2267744" y="1916832"/>
            <a:ext cx="5443534" cy="2948499"/>
          </a:xfrm>
          <a:prstGeom prst="rect">
            <a:avLst/>
          </a:prstGeom>
          <a:noFill/>
          <a:ln w="9525">
            <a:noFill/>
            <a:miter lim="800000"/>
            <a:headEnd/>
            <a:tailEnd/>
          </a:ln>
        </p:spPr>
        <p:txBody>
          <a:bodyPr wrap="square">
            <a:spAutoFit/>
          </a:bodyPr>
          <a:lstStyle/>
          <a:p>
            <a:pPr marL="457200" indent="-457200">
              <a:spcBef>
                <a:spcPct val="20000"/>
              </a:spcBef>
              <a:buFont typeface="Wingdings" pitchFamily="2" charset="2"/>
              <a:buChar char="§"/>
            </a:pPr>
            <a:r>
              <a:rPr lang="en-US" altLang="zh-CN" sz="3200" dirty="0">
                <a:latin typeface="Arial Unicode MS" pitchFamily="34" charset="-122"/>
                <a:ea typeface="Arial Unicode MS" pitchFamily="34" charset="-122"/>
                <a:cs typeface="Arial Unicode MS" pitchFamily="34" charset="-122"/>
              </a:rPr>
              <a:t>static </a:t>
            </a:r>
            <a:r>
              <a:rPr lang="zh-CN" altLang="en-US" sz="3200" dirty="0">
                <a:latin typeface="Arial Unicode MS" pitchFamily="34" charset="-122"/>
                <a:ea typeface="Arial Unicode MS" pitchFamily="34" charset="-122"/>
                <a:cs typeface="Arial Unicode MS" pitchFamily="34" charset="-122"/>
              </a:rPr>
              <a:t>关键字</a:t>
            </a:r>
            <a:endParaRPr lang="en-US" altLang="zh-CN" sz="32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en-US" altLang="zh-CN" sz="3200" dirty="0">
                <a:latin typeface="Arial Unicode MS" pitchFamily="34" charset="-122"/>
                <a:ea typeface="Arial Unicode MS" pitchFamily="34" charset="-122"/>
                <a:cs typeface="Arial Unicode MS" pitchFamily="34" charset="-122"/>
              </a:rPr>
              <a:t>final </a:t>
            </a:r>
            <a:r>
              <a:rPr lang="zh-CN" altLang="en-US" sz="3200" dirty="0">
                <a:latin typeface="Arial Unicode MS" pitchFamily="34" charset="-122"/>
                <a:ea typeface="Arial Unicode MS" pitchFamily="34" charset="-122"/>
                <a:cs typeface="Arial Unicode MS" pitchFamily="34" charset="-122"/>
              </a:rPr>
              <a:t>关键字</a:t>
            </a:r>
            <a:endParaRPr lang="en-US" altLang="zh-CN" sz="32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3200" dirty="0">
                <a:latin typeface="Arial Unicode MS" pitchFamily="34" charset="-122"/>
                <a:ea typeface="Arial Unicode MS" pitchFamily="34" charset="-122"/>
                <a:cs typeface="Arial Unicode MS" pitchFamily="34" charset="-122"/>
              </a:rPr>
              <a:t>抽象类（</a:t>
            </a:r>
            <a:r>
              <a:rPr lang="en-US" altLang="zh-CN" sz="3200" dirty="0">
                <a:latin typeface="Arial Unicode MS" pitchFamily="34" charset="-122"/>
                <a:ea typeface="Arial Unicode MS" pitchFamily="34" charset="-122"/>
                <a:cs typeface="Arial Unicode MS" pitchFamily="34" charset="-122"/>
              </a:rPr>
              <a:t>abstract </a:t>
            </a:r>
            <a:r>
              <a:rPr lang="zh-CN" altLang="en-US" sz="3200" dirty="0">
                <a:latin typeface="Arial Unicode MS" pitchFamily="34" charset="-122"/>
                <a:ea typeface="Arial Unicode MS" pitchFamily="34" charset="-122"/>
                <a:cs typeface="Arial Unicode MS" pitchFamily="34" charset="-122"/>
              </a:rPr>
              <a:t>关键字）</a:t>
            </a:r>
            <a:endParaRPr lang="en-US" altLang="zh-CN" sz="32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3200" dirty="0">
                <a:latin typeface="Arial Unicode MS" pitchFamily="34" charset="-122"/>
                <a:ea typeface="Arial Unicode MS" pitchFamily="34" charset="-122"/>
                <a:cs typeface="Arial Unicode MS" pitchFamily="34" charset="-122"/>
              </a:rPr>
              <a:t>接口（</a:t>
            </a:r>
            <a:r>
              <a:rPr lang="en-US" altLang="zh-CN" sz="3200" dirty="0">
                <a:latin typeface="Arial Unicode MS" pitchFamily="34" charset="-122"/>
                <a:ea typeface="Arial Unicode MS" pitchFamily="34" charset="-122"/>
                <a:cs typeface="Arial Unicode MS" pitchFamily="34" charset="-122"/>
              </a:rPr>
              <a:t>interface </a:t>
            </a:r>
            <a:r>
              <a:rPr lang="zh-CN" altLang="en-US" sz="3200" dirty="0">
                <a:latin typeface="Arial Unicode MS" pitchFamily="34" charset="-122"/>
                <a:ea typeface="Arial Unicode MS" pitchFamily="34" charset="-122"/>
                <a:cs typeface="Arial Unicode MS" pitchFamily="34" charset="-122"/>
              </a:rPr>
              <a:t>关键字）</a:t>
            </a:r>
            <a:endParaRPr lang="en-US" altLang="zh-CN" sz="32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3200" dirty="0">
                <a:latin typeface="Arial Unicode MS" pitchFamily="34" charset="-122"/>
                <a:ea typeface="Arial Unicode MS" pitchFamily="34" charset="-122"/>
                <a:cs typeface="Arial Unicode MS" pitchFamily="34" charset="-122"/>
              </a:rPr>
              <a:t>内部类</a:t>
            </a:r>
          </a:p>
        </p:txBody>
      </p:sp>
    </p:spTree>
    <p:extLst>
      <p:ext uri="{BB962C8B-B14F-4D97-AF65-F5344CB8AC3E}">
        <p14:creationId xmlns:p14="http://schemas.microsoft.com/office/powerpoint/2010/main" val="2605330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流程图: 磁盘 3"/>
          <p:cNvSpPr/>
          <p:nvPr/>
        </p:nvSpPr>
        <p:spPr>
          <a:xfrm>
            <a:off x="899592" y="4725144"/>
            <a:ext cx="1008112"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Oracle</a:t>
            </a:r>
            <a:endParaRPr lang="zh-CN" altLang="en-US" dirty="0"/>
          </a:p>
        </p:txBody>
      </p:sp>
      <p:sp>
        <p:nvSpPr>
          <p:cNvPr id="5" name="流程图: 磁盘 4"/>
          <p:cNvSpPr/>
          <p:nvPr/>
        </p:nvSpPr>
        <p:spPr>
          <a:xfrm>
            <a:off x="2771800" y="4725144"/>
            <a:ext cx="1008112"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MySQL</a:t>
            </a:r>
            <a:endParaRPr lang="zh-CN" altLang="en-US" dirty="0"/>
          </a:p>
        </p:txBody>
      </p:sp>
      <p:sp>
        <p:nvSpPr>
          <p:cNvPr id="6" name="流程图: 磁盘 5"/>
          <p:cNvSpPr/>
          <p:nvPr/>
        </p:nvSpPr>
        <p:spPr>
          <a:xfrm>
            <a:off x="4716016" y="4703059"/>
            <a:ext cx="1296144"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SQLServer</a:t>
            </a:r>
            <a:endParaRPr lang="zh-CN" altLang="en-US" dirty="0"/>
          </a:p>
        </p:txBody>
      </p:sp>
      <p:sp>
        <p:nvSpPr>
          <p:cNvPr id="7" name="流程图: 磁盘 6"/>
          <p:cNvSpPr/>
          <p:nvPr/>
        </p:nvSpPr>
        <p:spPr>
          <a:xfrm>
            <a:off x="7020272" y="4703059"/>
            <a:ext cx="1008112"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DB2</a:t>
            </a:r>
            <a:endParaRPr lang="zh-CN" altLang="en-US" dirty="0"/>
          </a:p>
        </p:txBody>
      </p:sp>
      <p:sp>
        <p:nvSpPr>
          <p:cNvPr id="8" name="矩形 7"/>
          <p:cNvSpPr/>
          <p:nvPr/>
        </p:nvSpPr>
        <p:spPr>
          <a:xfrm>
            <a:off x="1403648" y="1196752"/>
            <a:ext cx="655272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a:t>
            </a:r>
            <a:endParaRPr lang="zh-CN" altLang="en-US" dirty="0"/>
          </a:p>
        </p:txBody>
      </p:sp>
      <p:cxnSp>
        <p:nvCxnSpPr>
          <p:cNvPr id="10" name="直接箭头连接符 9"/>
          <p:cNvCxnSpPr>
            <a:stCxn id="8" idx="2"/>
          </p:cNvCxnSpPr>
          <p:nvPr/>
        </p:nvCxnSpPr>
        <p:spPr>
          <a:xfrm flipH="1">
            <a:off x="1187624" y="1916832"/>
            <a:ext cx="3492388"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2"/>
            <a:endCxn id="5" idx="1"/>
          </p:cNvCxnSpPr>
          <p:nvPr/>
        </p:nvCxnSpPr>
        <p:spPr>
          <a:xfrm flipH="1">
            <a:off x="3275856" y="1916832"/>
            <a:ext cx="1404156" cy="280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2"/>
            <a:endCxn id="6" idx="1"/>
          </p:cNvCxnSpPr>
          <p:nvPr/>
        </p:nvCxnSpPr>
        <p:spPr>
          <a:xfrm>
            <a:off x="4680012" y="1916832"/>
            <a:ext cx="684076" cy="278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7" idx="1"/>
          </p:cNvCxnSpPr>
          <p:nvPr/>
        </p:nvCxnSpPr>
        <p:spPr>
          <a:xfrm>
            <a:off x="4680012" y="1916832"/>
            <a:ext cx="2844316" cy="278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928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流程图: 磁盘 3"/>
          <p:cNvSpPr/>
          <p:nvPr/>
        </p:nvSpPr>
        <p:spPr>
          <a:xfrm>
            <a:off x="899592" y="4725144"/>
            <a:ext cx="1008112"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Oracle</a:t>
            </a:r>
            <a:endParaRPr lang="zh-CN" altLang="en-US" dirty="0"/>
          </a:p>
        </p:txBody>
      </p:sp>
      <p:sp>
        <p:nvSpPr>
          <p:cNvPr id="5" name="流程图: 磁盘 4"/>
          <p:cNvSpPr/>
          <p:nvPr/>
        </p:nvSpPr>
        <p:spPr>
          <a:xfrm>
            <a:off x="2771800" y="4725144"/>
            <a:ext cx="1008112"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MySQL</a:t>
            </a:r>
            <a:endParaRPr lang="zh-CN" altLang="en-US" dirty="0"/>
          </a:p>
        </p:txBody>
      </p:sp>
      <p:sp>
        <p:nvSpPr>
          <p:cNvPr id="6" name="流程图: 磁盘 5"/>
          <p:cNvSpPr/>
          <p:nvPr/>
        </p:nvSpPr>
        <p:spPr>
          <a:xfrm>
            <a:off x="4716016" y="4703059"/>
            <a:ext cx="1296144"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SQLServer</a:t>
            </a:r>
            <a:endParaRPr lang="zh-CN" altLang="en-US" dirty="0"/>
          </a:p>
        </p:txBody>
      </p:sp>
      <p:sp>
        <p:nvSpPr>
          <p:cNvPr id="7" name="流程图: 磁盘 6"/>
          <p:cNvSpPr/>
          <p:nvPr/>
        </p:nvSpPr>
        <p:spPr>
          <a:xfrm>
            <a:off x="7020272" y="4703059"/>
            <a:ext cx="1008112"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DB2</a:t>
            </a:r>
            <a:endParaRPr lang="zh-CN" altLang="en-US" dirty="0"/>
          </a:p>
        </p:txBody>
      </p:sp>
      <p:sp>
        <p:nvSpPr>
          <p:cNvPr id="8" name="矩形 7"/>
          <p:cNvSpPr/>
          <p:nvPr/>
        </p:nvSpPr>
        <p:spPr>
          <a:xfrm>
            <a:off x="1403648" y="1196752"/>
            <a:ext cx="655272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a:t>
            </a:r>
            <a:endParaRPr lang="zh-CN" altLang="en-US" dirty="0"/>
          </a:p>
        </p:txBody>
      </p:sp>
      <p:sp>
        <p:nvSpPr>
          <p:cNvPr id="11" name="矩形 10"/>
          <p:cNvSpPr/>
          <p:nvPr/>
        </p:nvSpPr>
        <p:spPr>
          <a:xfrm>
            <a:off x="1403648" y="2708920"/>
            <a:ext cx="655272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JDBC</a:t>
            </a:r>
            <a:endParaRPr lang="zh-CN" altLang="en-US" dirty="0"/>
          </a:p>
        </p:txBody>
      </p:sp>
      <p:cxnSp>
        <p:nvCxnSpPr>
          <p:cNvPr id="3" name="直接箭头连接符 2"/>
          <p:cNvCxnSpPr>
            <a:stCxn id="8" idx="2"/>
            <a:endCxn id="11" idx="0"/>
          </p:cNvCxnSpPr>
          <p:nvPr/>
        </p:nvCxnSpPr>
        <p:spPr>
          <a:xfrm>
            <a:off x="4680012" y="1916832"/>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1"/>
          </p:cNvCxnSpPr>
          <p:nvPr/>
        </p:nvCxnSpPr>
        <p:spPr>
          <a:xfrm flipV="1">
            <a:off x="1403648" y="3429000"/>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1"/>
          </p:cNvCxnSpPr>
          <p:nvPr/>
        </p:nvCxnSpPr>
        <p:spPr>
          <a:xfrm flipV="1">
            <a:off x="3275856" y="3429000"/>
            <a:ext cx="50405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1"/>
          </p:cNvCxnSpPr>
          <p:nvPr/>
        </p:nvCxnSpPr>
        <p:spPr>
          <a:xfrm flipV="1">
            <a:off x="5364088" y="3429000"/>
            <a:ext cx="0" cy="1274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1"/>
          </p:cNvCxnSpPr>
          <p:nvPr/>
        </p:nvCxnSpPr>
        <p:spPr>
          <a:xfrm flipH="1" flipV="1">
            <a:off x="6876256" y="3429000"/>
            <a:ext cx="648072" cy="1274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420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827584"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接 口</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(1)</a:t>
            </a:r>
            <a:endParaRPr lang="en-US" altLang="zh-CN" dirty="0">
              <a:solidFill>
                <a:srgbClr val="BD6FBF"/>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endParaRPr>
          </a:p>
        </p:txBody>
      </p:sp>
      <p:sp>
        <p:nvSpPr>
          <p:cNvPr id="26627" name="Rectangle 3"/>
          <p:cNvSpPr>
            <a:spLocks noGrp="1" noChangeArrowheads="1"/>
          </p:cNvSpPr>
          <p:nvPr>
            <p:ph type="body" idx="1"/>
          </p:nvPr>
        </p:nvSpPr>
        <p:spPr>
          <a:xfrm>
            <a:off x="395536" y="1844824"/>
            <a:ext cx="8286808" cy="4211632"/>
          </a:xfrm>
          <a:noFill/>
        </p:spPr>
        <p:txBody>
          <a:bodyPr>
            <a:normAutofit/>
          </a:bodyPr>
          <a:lstStyle/>
          <a:p>
            <a:pPr algn="just" eaLnBrk="1" hangingPunct="1">
              <a:lnSpc>
                <a:spcPct val="90000"/>
              </a:lnSpc>
              <a:spcBef>
                <a:spcPct val="40000"/>
              </a:spcBef>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有时必须从几个类中派生出一个子类，继承它们所有的属性和方法。但是，</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不支持多重继承。有了接口，就可以得到多重继承的效果。</a:t>
            </a:r>
          </a:p>
          <a:p>
            <a:pPr algn="just" eaLnBrk="1" hangingPunct="1">
              <a:lnSpc>
                <a:spcPct val="90000"/>
              </a:lnSpc>
              <a:spcBef>
                <a:spcPct val="4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接口</a:t>
            </a:r>
            <a:r>
              <a:rPr lang="en-US" altLang="zh-CN" sz="2000" b="1" dirty="0">
                <a:solidFill>
                  <a:srgbClr val="0000FF"/>
                </a:solidFill>
                <a:latin typeface="Arial Unicode MS" pitchFamily="34" charset="-122"/>
                <a:ea typeface="Arial Unicode MS" pitchFamily="34" charset="-122"/>
                <a:cs typeface="Arial Unicode MS" pitchFamily="34" charset="-122"/>
              </a:rPr>
              <a:t>(interface)</a:t>
            </a:r>
            <a:r>
              <a:rPr lang="zh-CN" altLang="en-US" sz="2000" b="1" dirty="0">
                <a:solidFill>
                  <a:srgbClr val="0000FF"/>
                </a:solidFill>
                <a:latin typeface="Arial Unicode MS" pitchFamily="34" charset="-122"/>
                <a:ea typeface="Arial Unicode MS" pitchFamily="34" charset="-122"/>
                <a:cs typeface="Arial Unicode MS" pitchFamily="34" charset="-122"/>
              </a:rPr>
              <a:t>是抽象方法和常量值的定义的集合</a:t>
            </a:r>
            <a:r>
              <a:rPr lang="zh-CN" altLang="en-US" sz="2000" dirty="0">
                <a:latin typeface="Arial Unicode MS" pitchFamily="34" charset="-122"/>
                <a:ea typeface="Arial Unicode MS" pitchFamily="34" charset="-122"/>
                <a:cs typeface="Arial Unicode MS" pitchFamily="34" charset="-122"/>
              </a:rPr>
              <a:t>。</a:t>
            </a:r>
          </a:p>
          <a:p>
            <a:pPr algn="just" eaLnBrk="1" hangingPunct="1">
              <a:lnSpc>
                <a:spcPct val="90000"/>
              </a:lnSpc>
              <a:spcBef>
                <a:spcPct val="40000"/>
              </a:spcBef>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从本质上讲，</a:t>
            </a:r>
            <a:r>
              <a:rPr lang="zh-CN" altLang="en-US" sz="2000" b="1" dirty="0">
                <a:solidFill>
                  <a:srgbClr val="0000FF"/>
                </a:solidFill>
                <a:latin typeface="Arial Unicode MS" pitchFamily="34" charset="-122"/>
                <a:ea typeface="Arial Unicode MS" pitchFamily="34" charset="-122"/>
                <a:cs typeface="Arial Unicode MS" pitchFamily="34" charset="-122"/>
              </a:rPr>
              <a:t>接口是一种特殊的抽象类，这种抽象类中只包含常量和方法的定义，而没有变量和方法的实现。</a:t>
            </a:r>
          </a:p>
          <a:p>
            <a:pPr algn="just" eaLnBrk="1" hangingPunct="1">
              <a:lnSpc>
                <a:spcPct val="90000"/>
              </a:lnSpc>
              <a:spcBef>
                <a:spcPct val="40000"/>
              </a:spcBef>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接口定义举例</a:t>
            </a:r>
            <a:endParaRPr lang="zh-CN" altLang="en-US" sz="2000" dirty="0">
              <a:solidFill>
                <a:schemeClr val="accent2"/>
              </a:solidFill>
              <a:latin typeface="Arial Unicode MS" pitchFamily="34" charset="-122"/>
              <a:ea typeface="Arial Unicode MS" pitchFamily="34" charset="-122"/>
              <a:cs typeface="Arial Unicode MS" pitchFamily="34" charset="-122"/>
            </a:endParaRPr>
          </a:p>
          <a:p>
            <a:pPr lvl="2" algn="just" eaLnBrk="1" hangingPunct="1">
              <a:lnSpc>
                <a:spcPct val="90000"/>
              </a:lnSpc>
              <a:spcBef>
                <a:spcPct val="4000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public </a:t>
            </a:r>
            <a:r>
              <a:rPr lang="en-US" altLang="zh-CN" sz="2000" b="1" dirty="0">
                <a:solidFill>
                  <a:srgbClr val="FF0000"/>
                </a:solidFill>
                <a:latin typeface="Arial Unicode MS" pitchFamily="34" charset="-122"/>
                <a:ea typeface="Arial Unicode MS" pitchFamily="34" charset="-122"/>
                <a:cs typeface="Arial Unicode MS" pitchFamily="34" charset="-122"/>
              </a:rPr>
              <a:t>interface</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en-US" altLang="zh-CN" sz="2000" dirty="0">
                <a:solidFill>
                  <a:srgbClr val="0000FF"/>
                </a:solidFill>
                <a:latin typeface="Arial Unicode MS" pitchFamily="34" charset="-122"/>
                <a:ea typeface="Arial Unicode MS" pitchFamily="34" charset="-122"/>
                <a:cs typeface="Arial Unicode MS" pitchFamily="34" charset="-122"/>
              </a:rPr>
              <a:t>Runner {</a:t>
            </a:r>
          </a:p>
          <a:p>
            <a:pPr lvl="2" algn="just" eaLnBrk="1" hangingPunct="1">
              <a:lnSpc>
                <a:spcPct val="9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id = 1;</a:t>
            </a:r>
          </a:p>
          <a:p>
            <a:pPr lvl="2" algn="just" eaLnBrk="1" hangingPunct="1">
              <a:lnSpc>
                <a:spcPct val="9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void start();</a:t>
            </a:r>
          </a:p>
          <a:p>
            <a:pPr lvl="2" algn="just" eaLnBrk="1" hangingPunct="1">
              <a:lnSpc>
                <a:spcPct val="9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void run();</a:t>
            </a:r>
          </a:p>
          <a:p>
            <a:pPr lvl="2" algn="just" eaLnBrk="1" hangingPunct="1">
              <a:lnSpc>
                <a:spcPct val="9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		public void stop();</a:t>
            </a:r>
          </a:p>
          <a:p>
            <a:pPr lvl="2" algn="just" eaLnBrk="1" hangingPunct="1">
              <a:lnSpc>
                <a:spcPct val="90000"/>
              </a:lnSpc>
              <a:spcBef>
                <a:spcPct val="0"/>
              </a:spcBef>
              <a:buFontTx/>
              <a:buNone/>
            </a:pPr>
            <a:r>
              <a:rPr lang="en-US" altLang="zh-CN" sz="2000"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6119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976064" y="548680"/>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接 口</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(2)</a:t>
            </a:r>
            <a:endParaRPr lang="en-US" altLang="zh-CN" dirty="0">
              <a:solidFill>
                <a:srgbClr val="BD6FBF"/>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endParaRPr>
          </a:p>
        </p:txBody>
      </p:sp>
      <p:sp>
        <p:nvSpPr>
          <p:cNvPr id="27651" name="Rectangle 3"/>
          <p:cNvSpPr>
            <a:spLocks noGrp="1" noChangeArrowheads="1"/>
          </p:cNvSpPr>
          <p:nvPr>
            <p:ph type="body" idx="1"/>
          </p:nvPr>
        </p:nvSpPr>
        <p:spPr>
          <a:xfrm>
            <a:off x="357158" y="1785926"/>
            <a:ext cx="8431213" cy="4163354"/>
          </a:xfrm>
          <a:noFill/>
        </p:spPr>
        <p:txBody>
          <a:bodyPr>
            <a:normAutofit/>
          </a:bodyPr>
          <a:lstStyle/>
          <a:p>
            <a:pPr algn="just" eaLnBrk="1" hangingPunct="1">
              <a:lnSpc>
                <a:spcPct val="90000"/>
              </a:lnSpc>
              <a:spcBef>
                <a:spcPct val="40000"/>
              </a:spcBef>
              <a:buFont typeface="Wingdings" pitchFamily="2" charset="2"/>
              <a:buChar char="§"/>
            </a:pPr>
            <a:r>
              <a:rPr lang="zh-CN" altLang="en-US" sz="2400" dirty="0">
                <a:latin typeface="Arial Unicode MS" pitchFamily="34" charset="-122"/>
                <a:ea typeface="Arial Unicode MS" pitchFamily="34" charset="-122"/>
                <a:cs typeface="Arial Unicode MS" pitchFamily="34" charset="-122"/>
              </a:rPr>
              <a:t>接口的特点：</a:t>
            </a:r>
          </a:p>
          <a:p>
            <a:pPr lvl="1" algn="just" eaLnBrk="1" hangingPunct="1">
              <a:lnSpc>
                <a:spcPct val="90000"/>
              </a:lnSpc>
              <a:spcBef>
                <a:spcPct val="4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用 </a:t>
            </a:r>
            <a:r>
              <a:rPr lang="en-US" altLang="zh-CN" sz="2000" b="1" dirty="0">
                <a:solidFill>
                  <a:srgbClr val="0000FF"/>
                </a:solidFill>
                <a:latin typeface="Arial Unicode MS" pitchFamily="34" charset="-122"/>
                <a:ea typeface="Arial Unicode MS" pitchFamily="34" charset="-122"/>
                <a:cs typeface="Arial Unicode MS" pitchFamily="34" charset="-122"/>
              </a:rPr>
              <a:t>interface </a:t>
            </a:r>
            <a:r>
              <a:rPr lang="zh-CN" altLang="en-US" sz="2000" b="1" dirty="0">
                <a:solidFill>
                  <a:srgbClr val="0000FF"/>
                </a:solidFill>
                <a:latin typeface="Arial Unicode MS" pitchFamily="34" charset="-122"/>
                <a:ea typeface="Arial Unicode MS" pitchFamily="34" charset="-122"/>
                <a:cs typeface="Arial Unicode MS" pitchFamily="34" charset="-122"/>
              </a:rPr>
              <a:t>来定义</a:t>
            </a:r>
            <a:r>
              <a:rPr lang="zh-CN" altLang="en-US" sz="2000" dirty="0">
                <a:latin typeface="Arial Unicode MS" pitchFamily="34" charset="-122"/>
                <a:ea typeface="Arial Unicode MS" pitchFamily="34" charset="-122"/>
                <a:cs typeface="Arial Unicode MS" pitchFamily="34" charset="-122"/>
              </a:rPr>
              <a:t>。</a:t>
            </a:r>
          </a:p>
          <a:p>
            <a:pPr lvl="1" algn="just" eaLnBrk="1" hangingPunct="1">
              <a:lnSpc>
                <a:spcPct val="90000"/>
              </a:lnSpc>
              <a:spcBef>
                <a:spcPct val="4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接口中的所有成员变量都默认是由</a:t>
            </a:r>
            <a:r>
              <a:rPr lang="en-US" altLang="zh-CN" sz="2000" b="1" dirty="0">
                <a:solidFill>
                  <a:srgbClr val="FF0000"/>
                </a:solidFill>
                <a:latin typeface="Arial Unicode MS" pitchFamily="34" charset="-122"/>
                <a:ea typeface="Arial Unicode MS" pitchFamily="34" charset="-122"/>
                <a:cs typeface="Arial Unicode MS" pitchFamily="34" charset="-122"/>
              </a:rPr>
              <a:t>public static final</a:t>
            </a:r>
            <a:r>
              <a:rPr lang="zh-CN" altLang="en-US" sz="2000" b="1" dirty="0">
                <a:solidFill>
                  <a:srgbClr val="0000FF"/>
                </a:solidFill>
                <a:latin typeface="Arial Unicode MS" pitchFamily="34" charset="-122"/>
                <a:ea typeface="Arial Unicode MS" pitchFamily="34" charset="-122"/>
                <a:cs typeface="Arial Unicode MS" pitchFamily="34" charset="-122"/>
              </a:rPr>
              <a:t>修饰的。</a:t>
            </a:r>
          </a:p>
          <a:p>
            <a:pPr lvl="1" algn="just" eaLnBrk="1" hangingPunct="1">
              <a:lnSpc>
                <a:spcPct val="90000"/>
              </a:lnSpc>
              <a:spcBef>
                <a:spcPct val="4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接口中的所有方法都默认是由</a:t>
            </a:r>
            <a:r>
              <a:rPr lang="en-US" altLang="zh-CN" sz="2000" b="1" dirty="0">
                <a:solidFill>
                  <a:srgbClr val="FF0000"/>
                </a:solidFill>
                <a:latin typeface="Arial Unicode MS" pitchFamily="34" charset="-122"/>
                <a:ea typeface="Arial Unicode MS" pitchFamily="34" charset="-122"/>
                <a:cs typeface="Arial Unicode MS" pitchFamily="34" charset="-122"/>
              </a:rPr>
              <a:t>public abstract</a:t>
            </a:r>
            <a:r>
              <a:rPr lang="zh-CN" altLang="en-US" sz="2000" b="1" dirty="0">
                <a:solidFill>
                  <a:srgbClr val="0000FF"/>
                </a:solidFill>
                <a:latin typeface="Arial Unicode MS" pitchFamily="34" charset="-122"/>
                <a:ea typeface="Arial Unicode MS" pitchFamily="34" charset="-122"/>
                <a:cs typeface="Arial Unicode MS" pitchFamily="34" charset="-122"/>
              </a:rPr>
              <a:t>修饰的。接口没有构造方法。</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lgn="just">
              <a:lnSpc>
                <a:spcPct val="90000"/>
              </a:lnSpc>
              <a:spcBef>
                <a:spcPct val="4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实现接口的类中必须提供接口中所有方法的具体实现内容。 </a:t>
            </a:r>
          </a:p>
          <a:p>
            <a:pPr lvl="1" algn="just">
              <a:lnSpc>
                <a:spcPct val="90000"/>
              </a:lnSpc>
              <a:spcBef>
                <a:spcPct val="4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 多个无关的类可以实现同一个接口</a:t>
            </a:r>
          </a:p>
          <a:p>
            <a:pPr lvl="1" algn="just">
              <a:lnSpc>
                <a:spcPct val="90000"/>
              </a:lnSpc>
              <a:spcBef>
                <a:spcPct val="4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FF0000"/>
                </a:solidFill>
                <a:latin typeface="Arial Unicode MS" pitchFamily="34" charset="-122"/>
                <a:ea typeface="Arial Unicode MS" pitchFamily="34" charset="-122"/>
                <a:cs typeface="Arial Unicode MS" pitchFamily="34" charset="-122"/>
              </a:rPr>
              <a:t>一个类可以实现多个无关的接口</a:t>
            </a:r>
          </a:p>
          <a:p>
            <a:pPr lvl="1" algn="just">
              <a:lnSpc>
                <a:spcPct val="90000"/>
              </a:lnSpc>
              <a:spcBef>
                <a:spcPct val="4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 与继承关系类似，</a:t>
            </a:r>
            <a:r>
              <a:rPr lang="zh-CN" altLang="en-US" sz="2000" b="1" dirty="0">
                <a:solidFill>
                  <a:srgbClr val="FF0000"/>
                </a:solidFill>
                <a:latin typeface="Arial Unicode MS" pitchFamily="34" charset="-122"/>
                <a:ea typeface="Arial Unicode MS" pitchFamily="34" charset="-122"/>
                <a:cs typeface="Arial Unicode MS" pitchFamily="34" charset="-122"/>
              </a:rPr>
              <a:t>接口与实现类之间存在多态性</a:t>
            </a:r>
          </a:p>
          <a:p>
            <a:pPr lvl="1" algn="just">
              <a:lnSpc>
                <a:spcPct val="90000"/>
              </a:lnSpc>
              <a:spcBef>
                <a:spcPct val="4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接口也可以继承另一个接口，使用</a:t>
            </a:r>
            <a:r>
              <a:rPr lang="en-US" altLang="zh-CN" sz="2000" b="1" dirty="0">
                <a:solidFill>
                  <a:srgbClr val="0000FF"/>
                </a:solidFill>
                <a:latin typeface="Arial Unicode MS" pitchFamily="34" charset="-122"/>
                <a:ea typeface="Arial Unicode MS" pitchFamily="34" charset="-122"/>
                <a:cs typeface="Arial Unicode MS" pitchFamily="34" charset="-122"/>
              </a:rPr>
              <a:t>extends</a:t>
            </a:r>
            <a:r>
              <a:rPr lang="zh-CN" altLang="en-US" sz="2000" b="1" dirty="0">
                <a:solidFill>
                  <a:srgbClr val="0000FF"/>
                </a:solidFill>
                <a:latin typeface="Arial Unicode MS" pitchFamily="34" charset="-122"/>
                <a:ea typeface="Arial Unicode MS" pitchFamily="34" charset="-122"/>
                <a:cs typeface="Arial Unicode MS" pitchFamily="34" charset="-122"/>
              </a:rPr>
              <a:t>关键字</a:t>
            </a:r>
            <a:r>
              <a:rPr lang="zh-CN" altLang="en-US"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880503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1259632" y="629815"/>
            <a:ext cx="7772400" cy="1143001"/>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接 口</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(3)</a:t>
            </a:r>
          </a:p>
        </p:txBody>
      </p:sp>
      <p:sp>
        <p:nvSpPr>
          <p:cNvPr id="28675" name="Rectangle 3"/>
          <p:cNvSpPr>
            <a:spLocks noChangeArrowheads="1"/>
          </p:cNvSpPr>
          <p:nvPr/>
        </p:nvSpPr>
        <p:spPr bwMode="auto">
          <a:xfrm>
            <a:off x="322200" y="1885469"/>
            <a:ext cx="8282248" cy="3631763"/>
          </a:xfrm>
          <a:prstGeom prst="rect">
            <a:avLst/>
          </a:prstGeom>
          <a:noFill/>
          <a:ln w="9525">
            <a:noFill/>
            <a:miter lim="800000"/>
            <a:headEnd/>
            <a:tailEnd/>
          </a:ln>
        </p:spPr>
        <p:txBody>
          <a:bodyPr wrap="square">
            <a:spAutoFit/>
          </a:bodyPr>
          <a:lstStyle/>
          <a:p>
            <a:pPr>
              <a:spcBef>
                <a:spcPct val="50000"/>
              </a:spcBef>
              <a:buFont typeface="Wingdings" pitchFamily="2" charset="2"/>
              <a:buChar char="§"/>
            </a:pP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实现接口的类中必须提供接口中所有方法的具体实现内容。 </a:t>
            </a:r>
          </a:p>
          <a:p>
            <a:pPr>
              <a:spcBef>
                <a:spcPct val="5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  多个无关的类可以实现同一个接口</a:t>
            </a:r>
          </a:p>
          <a:p>
            <a:pPr>
              <a:spcBef>
                <a:spcPct val="5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  一个类可以实现</a:t>
            </a:r>
            <a:r>
              <a:rPr lang="zh-CN" altLang="en-US" sz="2000" b="1" dirty="0">
                <a:solidFill>
                  <a:srgbClr val="FF0000"/>
                </a:solidFill>
                <a:latin typeface="Arial Unicode MS" pitchFamily="34" charset="-122"/>
                <a:ea typeface="Arial Unicode MS" pitchFamily="34" charset="-122"/>
                <a:cs typeface="Arial Unicode MS" pitchFamily="34" charset="-122"/>
              </a:rPr>
              <a:t>多个</a:t>
            </a:r>
            <a:r>
              <a:rPr lang="zh-CN" altLang="en-US" sz="2000" b="1" dirty="0">
                <a:solidFill>
                  <a:srgbClr val="0000FF"/>
                </a:solidFill>
                <a:latin typeface="Arial Unicode MS" pitchFamily="34" charset="-122"/>
                <a:ea typeface="Arial Unicode MS" pitchFamily="34" charset="-122"/>
                <a:cs typeface="Arial Unicode MS" pitchFamily="34" charset="-122"/>
              </a:rPr>
              <a:t>无关的接口</a:t>
            </a:r>
          </a:p>
          <a:p>
            <a:pPr>
              <a:spcBef>
                <a:spcPct val="50000"/>
              </a:spcBef>
              <a:buFont typeface="Wingdings" pitchFamily="2" charset="2"/>
              <a:buChar char="§"/>
            </a:pPr>
            <a:r>
              <a:rPr lang="zh-CN" altLang="en-US" sz="2000" b="1" dirty="0">
                <a:solidFill>
                  <a:srgbClr val="0000FF"/>
                </a:solidFill>
                <a:latin typeface="Arial Unicode MS" pitchFamily="34" charset="-122"/>
                <a:ea typeface="Arial Unicode MS" pitchFamily="34" charset="-122"/>
                <a:cs typeface="Arial Unicode MS" pitchFamily="34" charset="-122"/>
              </a:rPr>
              <a:t>  与继承关系类似，接口与实现类之间存在多态性</a:t>
            </a:r>
          </a:p>
          <a:p>
            <a:pPr>
              <a:spcBef>
                <a:spcPct val="50000"/>
              </a:spcBef>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  定义</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类的语法格式：</a:t>
            </a:r>
          </a:p>
          <a:p>
            <a:pPr>
              <a:spcBef>
                <a:spcPct val="50000"/>
              </a:spcBef>
            </a:pPr>
            <a:r>
              <a:rPr lang="zh-CN" altLang="en-US" sz="2000" dirty="0">
                <a:solidFill>
                  <a:schemeClr val="accent2"/>
                </a:solidFill>
                <a:latin typeface="Arial Unicode MS" pitchFamily="34" charset="-122"/>
                <a:ea typeface="Arial Unicode MS" pitchFamily="34" charset="-122"/>
                <a:cs typeface="Arial Unicode MS" pitchFamily="34" charset="-122"/>
              </a:rPr>
              <a:t>	</a:t>
            </a:r>
            <a:r>
              <a:rPr lang="en-US" altLang="zh-CN" sz="2000" dirty="0">
                <a:solidFill>
                  <a:srgbClr val="0000FF"/>
                </a:solidFill>
                <a:latin typeface="Arial Unicode MS" pitchFamily="34" charset="-122"/>
                <a:ea typeface="Arial Unicode MS" pitchFamily="34" charset="-122"/>
                <a:cs typeface="Arial Unicode MS" pitchFamily="34" charset="-122"/>
              </a:rPr>
              <a:t>&lt; modifier&gt; class &lt; name&gt; [extends &lt; </a:t>
            </a:r>
            <a:r>
              <a:rPr lang="en-US" altLang="zh-CN" sz="2000" dirty="0" err="1">
                <a:solidFill>
                  <a:srgbClr val="0000FF"/>
                </a:solidFill>
                <a:latin typeface="Arial Unicode MS" pitchFamily="34" charset="-122"/>
                <a:ea typeface="Arial Unicode MS" pitchFamily="34" charset="-122"/>
                <a:cs typeface="Arial Unicode MS" pitchFamily="34" charset="-122"/>
              </a:rPr>
              <a:t>superclass</a:t>
            </a:r>
            <a:r>
              <a:rPr lang="en-US" altLang="zh-CN" sz="2000" dirty="0">
                <a:solidFill>
                  <a:srgbClr val="0000FF"/>
                </a:solidFill>
                <a:latin typeface="Arial Unicode MS" pitchFamily="34" charset="-122"/>
                <a:ea typeface="Arial Unicode MS" pitchFamily="34" charset="-122"/>
                <a:cs typeface="Arial Unicode MS" pitchFamily="34" charset="-122"/>
              </a:rPr>
              <a:t>&gt;]</a:t>
            </a:r>
          </a:p>
          <a:p>
            <a:r>
              <a:rPr lang="en-US" altLang="zh-CN" sz="2000" dirty="0">
                <a:solidFill>
                  <a:srgbClr val="0000FF"/>
                </a:solidFill>
                <a:latin typeface="Arial Unicode MS" pitchFamily="34" charset="-122"/>
                <a:ea typeface="Arial Unicode MS" pitchFamily="34" charset="-122"/>
                <a:cs typeface="Arial Unicode MS" pitchFamily="34" charset="-122"/>
              </a:rPr>
              <a:t>	[implements &lt; interface&gt; [,&lt; interface&gt;]* ] {</a:t>
            </a:r>
          </a:p>
          <a:p>
            <a:r>
              <a:rPr lang="en-US" altLang="zh-CN" sz="2000" dirty="0">
                <a:solidFill>
                  <a:srgbClr val="0000FF"/>
                </a:solidFill>
                <a:latin typeface="Arial Unicode MS" pitchFamily="34" charset="-122"/>
                <a:ea typeface="Arial Unicode MS" pitchFamily="34" charset="-122"/>
                <a:cs typeface="Arial Unicode MS" pitchFamily="34" charset="-122"/>
              </a:rPr>
              <a:t>		&lt; declarations&gt;*</a:t>
            </a:r>
          </a:p>
          <a:p>
            <a:r>
              <a:rPr lang="en-US" altLang="zh-CN" sz="2000" dirty="0">
                <a:solidFill>
                  <a:srgbClr val="0000FF"/>
                </a:solidFill>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182743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048072" y="557808"/>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接口应用举例</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(1)</a:t>
            </a:r>
          </a:p>
        </p:txBody>
      </p:sp>
      <p:sp>
        <p:nvSpPr>
          <p:cNvPr id="29699" name="Rectangle 3"/>
          <p:cNvSpPr>
            <a:spLocks noChangeArrowheads="1"/>
          </p:cNvSpPr>
          <p:nvPr/>
        </p:nvSpPr>
        <p:spPr bwMode="auto">
          <a:xfrm>
            <a:off x="642910" y="1633810"/>
            <a:ext cx="7010400" cy="5035550"/>
          </a:xfrm>
          <a:prstGeom prst="rect">
            <a:avLst/>
          </a:prstGeom>
          <a:noFill/>
          <a:ln w="9525">
            <a:noFill/>
            <a:miter lim="800000"/>
            <a:headEnd/>
            <a:tailEnd/>
          </a:ln>
        </p:spPr>
        <p:txBody>
          <a:bodyPr>
            <a:spAutoFit/>
          </a:bodyPr>
          <a:lstStyle/>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public interface Runner {</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	public void start();</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	public void run();</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	public void stop();</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public class Person implements Runner {</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	public void start() {</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准备工作：弯腰、蹬腿、咬牙、瞪眼			</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zh-CN" altLang="en-US" sz="2000" dirty="0">
                <a:solidFill>
                  <a:srgbClr val="0000FF"/>
                </a:solidFill>
                <a:latin typeface="Arial Unicode MS" pitchFamily="34" charset="-122"/>
                <a:ea typeface="Arial Unicode MS" pitchFamily="34" charset="-122"/>
                <a:cs typeface="Arial Unicode MS" pitchFamily="34" charset="-122"/>
              </a:rPr>
              <a:t>开跑</a:t>
            </a:r>
          </a:p>
          <a:p>
            <a:pPr>
              <a:lnSpc>
                <a:spcPct val="90000"/>
              </a:lnSpc>
            </a:pPr>
            <a:r>
              <a:rPr lang="zh-CN" altLang="en-US" sz="2000" dirty="0">
                <a:solidFill>
                  <a:srgbClr val="0000FF"/>
                </a:solidFill>
                <a:latin typeface="Arial Unicode MS" pitchFamily="34" charset="-122"/>
                <a:ea typeface="Arial Unicode MS" pitchFamily="34" charset="-122"/>
                <a:cs typeface="Arial Unicode MS" pitchFamily="34" charset="-122"/>
              </a:rPr>
              <a:t>	</a:t>
            </a:r>
            <a:r>
              <a:rPr lang="en-US" altLang="zh-CN" sz="2000" dirty="0">
                <a:solidFill>
                  <a:srgbClr val="0000FF"/>
                </a:solidFill>
                <a:latin typeface="Arial Unicode MS" pitchFamily="34" charset="-122"/>
                <a:ea typeface="Arial Unicode MS" pitchFamily="34" charset="-122"/>
                <a:cs typeface="Arial Unicode MS" pitchFamily="34" charset="-122"/>
              </a:rPr>
              <a:t>}</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	public void run() {</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摆动手臂</a:t>
            </a:r>
          </a:p>
          <a:p>
            <a:pPr>
              <a:lnSpc>
                <a:spcPct val="90000"/>
              </a:lnSpc>
            </a:pPr>
            <a:r>
              <a:rPr lang="zh-CN" altLang="en-US" sz="2000" dirty="0">
                <a:solidFill>
                  <a:srgbClr val="0000FF"/>
                </a:solidFill>
                <a:latin typeface="Arial Unicode MS" pitchFamily="34" charset="-122"/>
                <a:ea typeface="Arial Unicode MS" pitchFamily="34" charset="-122"/>
                <a:cs typeface="Arial Unicode MS" pitchFamily="34" charset="-122"/>
              </a:rPr>
              <a:t>		</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zh-CN" altLang="en-US" sz="2000" dirty="0">
                <a:solidFill>
                  <a:srgbClr val="0000FF"/>
                </a:solidFill>
                <a:latin typeface="Arial Unicode MS" pitchFamily="34" charset="-122"/>
                <a:ea typeface="Arial Unicode MS" pitchFamily="34" charset="-122"/>
                <a:cs typeface="Arial Unicode MS" pitchFamily="34" charset="-122"/>
              </a:rPr>
              <a:t>维持直线方向</a:t>
            </a:r>
          </a:p>
          <a:p>
            <a:pPr>
              <a:lnSpc>
                <a:spcPct val="90000"/>
              </a:lnSpc>
            </a:pPr>
            <a:r>
              <a:rPr lang="zh-CN" altLang="en-US" sz="2000" dirty="0">
                <a:solidFill>
                  <a:srgbClr val="0000FF"/>
                </a:solidFill>
                <a:latin typeface="Arial Unicode MS" pitchFamily="34" charset="-122"/>
                <a:ea typeface="Arial Unicode MS" pitchFamily="34" charset="-122"/>
                <a:cs typeface="Arial Unicode MS" pitchFamily="34" charset="-122"/>
              </a:rPr>
              <a:t>	</a:t>
            </a:r>
            <a:r>
              <a:rPr lang="en-US" altLang="zh-CN" sz="2000" dirty="0">
                <a:solidFill>
                  <a:srgbClr val="0000FF"/>
                </a:solidFill>
                <a:latin typeface="Arial Unicode MS" pitchFamily="34" charset="-122"/>
                <a:ea typeface="Arial Unicode MS" pitchFamily="34" charset="-122"/>
                <a:cs typeface="Arial Unicode MS" pitchFamily="34" charset="-122"/>
              </a:rPr>
              <a:t>}</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	public void stop() {</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减速直至停止、喝水。</a:t>
            </a:r>
          </a:p>
          <a:p>
            <a:pPr>
              <a:lnSpc>
                <a:spcPct val="90000"/>
              </a:lnSpc>
            </a:pPr>
            <a:r>
              <a:rPr lang="zh-CN" altLang="en-US" sz="2000" dirty="0">
                <a:solidFill>
                  <a:srgbClr val="0000FF"/>
                </a:solidFill>
                <a:latin typeface="Arial Unicode MS" pitchFamily="34" charset="-122"/>
                <a:ea typeface="Arial Unicode MS" pitchFamily="34" charset="-122"/>
                <a:cs typeface="Arial Unicode MS" pitchFamily="34" charset="-122"/>
              </a:rPr>
              <a:t>	</a:t>
            </a:r>
            <a:r>
              <a:rPr lang="en-US" altLang="zh-CN" sz="2000" dirty="0">
                <a:solidFill>
                  <a:srgbClr val="0000FF"/>
                </a:solidFill>
                <a:latin typeface="Arial Unicode MS" pitchFamily="34" charset="-122"/>
                <a:ea typeface="Arial Unicode MS" pitchFamily="34" charset="-122"/>
                <a:cs typeface="Arial Unicode MS" pitchFamily="34" charset="-122"/>
              </a:rPr>
              <a:t>}</a:t>
            </a:r>
          </a:p>
          <a:p>
            <a:pPr>
              <a:lnSpc>
                <a:spcPct val="90000"/>
              </a:lnSpc>
            </a:pPr>
            <a:r>
              <a:rPr lang="en-US" altLang="zh-CN" sz="2000"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615317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1336104"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接口应用举例</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(2)</a:t>
            </a:r>
          </a:p>
        </p:txBody>
      </p:sp>
      <p:graphicFrame>
        <p:nvGraphicFramePr>
          <p:cNvPr id="287747" name="Group 3"/>
          <p:cNvGraphicFramePr>
            <a:graphicFrameLocks noGrp="1"/>
          </p:cNvGraphicFramePr>
          <p:nvPr>
            <p:extLst>
              <p:ext uri="{D42A27DB-BD31-4B8C-83A1-F6EECF244321}">
                <p14:modId xmlns:p14="http://schemas.microsoft.com/office/powerpoint/2010/main" val="1596732499"/>
              </p:ext>
            </p:extLst>
          </p:nvPr>
        </p:nvGraphicFramePr>
        <p:xfrm>
          <a:off x="3897288" y="2098189"/>
          <a:ext cx="1524000" cy="1570419"/>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&lt;&lt;interface&gt;&gt;</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Runner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stop()</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87757" name="Group 13"/>
          <p:cNvGraphicFramePr>
            <a:graphicFrameLocks noGrp="1"/>
          </p:cNvGraphicFramePr>
          <p:nvPr>
            <p:extLst>
              <p:ext uri="{D42A27DB-BD31-4B8C-83A1-F6EECF244321}">
                <p14:modId xmlns:p14="http://schemas.microsoft.com/office/powerpoint/2010/main" val="1061732692"/>
              </p:ext>
            </p:extLst>
          </p:nvPr>
        </p:nvGraphicFramePr>
        <p:xfrm>
          <a:off x="1763688" y="4536589"/>
          <a:ext cx="1524000" cy="1597851"/>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dance()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87767" name="Group 23"/>
          <p:cNvGraphicFramePr>
            <a:graphicFrameLocks noGrp="1"/>
          </p:cNvGraphicFramePr>
          <p:nvPr>
            <p:extLst>
              <p:ext uri="{D42A27DB-BD31-4B8C-83A1-F6EECF244321}">
                <p14:modId xmlns:p14="http://schemas.microsoft.com/office/powerpoint/2010/main" val="2776950078"/>
              </p:ext>
            </p:extLst>
          </p:nvPr>
        </p:nvGraphicFramePr>
        <p:xfrm>
          <a:off x="3897288" y="4536589"/>
          <a:ext cx="1524000" cy="1844739"/>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Car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fillFuel()</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crack()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87777" name="Group 33"/>
          <p:cNvGraphicFramePr>
            <a:graphicFrameLocks noGrp="1"/>
          </p:cNvGraphicFramePr>
          <p:nvPr>
            <p:extLst>
              <p:ext uri="{D42A27DB-BD31-4B8C-83A1-F6EECF244321}">
                <p14:modId xmlns:p14="http://schemas.microsoft.com/office/powerpoint/2010/main" val="130106128"/>
              </p:ext>
            </p:extLst>
          </p:nvPr>
        </p:nvGraphicFramePr>
        <p:xfrm>
          <a:off x="5954688" y="4557227"/>
          <a:ext cx="1752600" cy="1597851"/>
        </p:xfrm>
        <a:graphic>
          <a:graphicData uri="http://schemas.openxmlformats.org/drawingml/2006/table">
            <a:tbl>
              <a:tblPr/>
              <a:tblGrid>
                <a:gridCol w="17526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Bird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fly()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30763" name="Line 43"/>
          <p:cNvSpPr>
            <a:spLocks noChangeShapeType="1"/>
          </p:cNvSpPr>
          <p:nvPr/>
        </p:nvSpPr>
        <p:spPr bwMode="auto">
          <a:xfrm>
            <a:off x="2449488" y="4155589"/>
            <a:ext cx="4267200" cy="0"/>
          </a:xfrm>
          <a:prstGeom prst="line">
            <a:avLst/>
          </a:prstGeom>
          <a:noFill/>
          <a:ln w="9525">
            <a:solidFill>
              <a:schemeClr val="tx1"/>
            </a:solidFill>
            <a:prstDash val="sysDot"/>
            <a:round/>
            <a:headEnd/>
            <a:tailEnd/>
          </a:ln>
        </p:spPr>
        <p:txBody>
          <a:bodyPr/>
          <a:lstStyle/>
          <a:p>
            <a:endParaRPr lang="zh-CN" altLang="en-US"/>
          </a:p>
        </p:txBody>
      </p:sp>
      <p:sp>
        <p:nvSpPr>
          <p:cNvPr id="30764" name="Line 44"/>
          <p:cNvSpPr>
            <a:spLocks noChangeShapeType="1"/>
          </p:cNvSpPr>
          <p:nvPr/>
        </p:nvSpPr>
        <p:spPr bwMode="auto">
          <a:xfrm>
            <a:off x="2449488" y="4155589"/>
            <a:ext cx="0" cy="381000"/>
          </a:xfrm>
          <a:prstGeom prst="line">
            <a:avLst/>
          </a:prstGeom>
          <a:noFill/>
          <a:ln w="9525">
            <a:solidFill>
              <a:schemeClr val="tx1"/>
            </a:solidFill>
            <a:prstDash val="sysDot"/>
            <a:round/>
            <a:headEnd/>
            <a:tailEnd/>
          </a:ln>
        </p:spPr>
        <p:txBody>
          <a:bodyPr/>
          <a:lstStyle/>
          <a:p>
            <a:endParaRPr lang="zh-CN" altLang="en-US"/>
          </a:p>
        </p:txBody>
      </p:sp>
      <p:sp>
        <p:nvSpPr>
          <p:cNvPr id="30765" name="Line 45"/>
          <p:cNvSpPr>
            <a:spLocks noChangeShapeType="1"/>
          </p:cNvSpPr>
          <p:nvPr/>
        </p:nvSpPr>
        <p:spPr bwMode="auto">
          <a:xfrm>
            <a:off x="6716688" y="4155589"/>
            <a:ext cx="0" cy="381000"/>
          </a:xfrm>
          <a:prstGeom prst="line">
            <a:avLst/>
          </a:prstGeom>
          <a:noFill/>
          <a:ln w="9525">
            <a:solidFill>
              <a:schemeClr val="tx1"/>
            </a:solidFill>
            <a:prstDash val="sysDot"/>
            <a:round/>
            <a:headEnd/>
            <a:tailEnd/>
          </a:ln>
        </p:spPr>
        <p:txBody>
          <a:bodyPr/>
          <a:lstStyle/>
          <a:p>
            <a:endParaRPr lang="zh-CN" altLang="en-US"/>
          </a:p>
        </p:txBody>
      </p:sp>
      <p:sp>
        <p:nvSpPr>
          <p:cNvPr id="30766" name="Line 46"/>
          <p:cNvSpPr>
            <a:spLocks noChangeShapeType="1"/>
          </p:cNvSpPr>
          <p:nvPr/>
        </p:nvSpPr>
        <p:spPr bwMode="auto">
          <a:xfrm flipV="1">
            <a:off x="4583088" y="3622189"/>
            <a:ext cx="0" cy="914400"/>
          </a:xfrm>
          <a:prstGeom prst="line">
            <a:avLst/>
          </a:prstGeom>
          <a:noFill/>
          <a:ln w="9525">
            <a:solidFill>
              <a:schemeClr val="tx1"/>
            </a:solidFill>
            <a:prstDash val="sysDot"/>
            <a:round/>
            <a:headEnd/>
            <a:tailEnd type="triangle" w="lg" len="lg"/>
          </a:ln>
        </p:spPr>
        <p:txBody>
          <a:bodyPr/>
          <a:lstStyle/>
          <a:p>
            <a:endParaRPr lang="zh-CN" altLang="en-US"/>
          </a:p>
        </p:txBody>
      </p:sp>
    </p:spTree>
    <p:extLst>
      <p:ext uri="{BB962C8B-B14F-4D97-AF65-F5344CB8AC3E}">
        <p14:creationId xmlns:p14="http://schemas.microsoft.com/office/powerpoint/2010/main" val="1963002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93440" y="1064096"/>
            <a:ext cx="838200" cy="50292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接口应用举例</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(3)</a:t>
            </a:r>
          </a:p>
        </p:txBody>
      </p:sp>
      <p:sp>
        <p:nvSpPr>
          <p:cNvPr id="31747" name="Rectangle 3"/>
          <p:cNvSpPr>
            <a:spLocks noGrp="1" noChangeArrowheads="1"/>
          </p:cNvSpPr>
          <p:nvPr>
            <p:ph type="body" idx="1"/>
          </p:nvPr>
        </p:nvSpPr>
        <p:spPr>
          <a:xfrm>
            <a:off x="2318132" y="760040"/>
            <a:ext cx="7086600" cy="6629400"/>
          </a:xfrm>
        </p:spPr>
        <p:txBody>
          <a:bodyPr>
            <a:normAutofit/>
          </a:bodyPr>
          <a:lstStyle/>
          <a:p>
            <a:pPr eaLnBrk="1" hangingPunct="1">
              <a:lnSpc>
                <a:spcPct val="90000"/>
              </a:lnSpc>
              <a:spcBef>
                <a:spcPct val="50000"/>
              </a:spcBef>
              <a:buFont typeface="Wingdings" pitchFamily="2" charset="2"/>
              <a:buChar cha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一个类可以实现多个无关的接口</a:t>
            </a:r>
            <a:endParaRPr lang="zh-CN" altLang="en-US" sz="1800" dirty="0">
              <a:solidFill>
                <a:schemeClr val="accent2"/>
              </a:solidFill>
              <a:latin typeface="Arial Unicode MS" pitchFamily="34" charset="-122"/>
              <a:ea typeface="Arial Unicode MS" pitchFamily="34" charset="-122"/>
              <a:cs typeface="Arial Unicode MS" pitchFamily="34" charset="-122"/>
            </a:endParaRP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interface Runner { public void run();}</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interface Swimmer {public double swim();}</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class Animal  {public </a:t>
            </a:r>
            <a:r>
              <a:rPr lang="en-US" altLang="zh-CN" sz="1800" dirty="0" err="1">
                <a:solidFill>
                  <a:srgbClr val="0000FF"/>
                </a:solidFill>
                <a:latin typeface="Arial Unicode MS" pitchFamily="34" charset="-122"/>
                <a:ea typeface="Arial Unicode MS" pitchFamily="34" charset="-122"/>
                <a:cs typeface="Arial Unicode MS" pitchFamily="34" charset="-122"/>
              </a:rPr>
              <a:t>int</a:t>
            </a:r>
            <a:r>
              <a:rPr lang="en-US" altLang="zh-CN" sz="1800" dirty="0">
                <a:solidFill>
                  <a:srgbClr val="0000FF"/>
                </a:solidFill>
                <a:latin typeface="Arial Unicode MS" pitchFamily="34" charset="-122"/>
                <a:ea typeface="Arial Unicode MS" pitchFamily="34" charset="-122"/>
                <a:cs typeface="Arial Unicode MS" pitchFamily="34" charset="-122"/>
              </a:rPr>
              <a:t> eat(){…}} </a:t>
            </a: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class Person extends Animal implements </a:t>
            </a:r>
            <a:r>
              <a:rPr lang="en-US" altLang="zh-CN" sz="1800" dirty="0" err="1">
                <a:solidFill>
                  <a:srgbClr val="0000FF"/>
                </a:solidFill>
                <a:latin typeface="Arial Unicode MS" pitchFamily="34" charset="-122"/>
                <a:ea typeface="Arial Unicode MS" pitchFamily="34" charset="-122"/>
                <a:cs typeface="Arial Unicode MS" pitchFamily="34" charset="-122"/>
              </a:rPr>
              <a:t>Runner,Swimmer</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void run() {……}</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double swim()  {……}</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a:t>
            </a:r>
            <a:r>
              <a:rPr lang="en-US" altLang="zh-CN" sz="1800" dirty="0" err="1">
                <a:solidFill>
                  <a:srgbClr val="0000FF"/>
                </a:solidFill>
                <a:latin typeface="Arial Unicode MS" pitchFamily="34" charset="-122"/>
                <a:ea typeface="Arial Unicode MS" pitchFamily="34" charset="-122"/>
                <a:cs typeface="Arial Unicode MS" pitchFamily="34" charset="-122"/>
              </a:rPr>
              <a:t>int</a:t>
            </a:r>
            <a:r>
              <a:rPr lang="en-US" altLang="zh-CN" sz="1800" dirty="0">
                <a:solidFill>
                  <a:srgbClr val="0000FF"/>
                </a:solidFill>
                <a:latin typeface="Arial Unicode MS" pitchFamily="34" charset="-122"/>
                <a:ea typeface="Arial Unicode MS" pitchFamily="34" charset="-122"/>
                <a:cs typeface="Arial Unicode MS" pitchFamily="34" charset="-122"/>
              </a:rPr>
              <a:t> eat() {……}</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spcBef>
                <a:spcPct val="50000"/>
              </a:spcBef>
              <a:buFont typeface="Wingdings" pitchFamily="2" charset="2"/>
              <a:buChar char="§"/>
            </a:pPr>
            <a:r>
              <a:rPr lang="zh-CN" altLang="en-US" sz="1800" dirty="0">
                <a:latin typeface="Arial Unicode MS" pitchFamily="34" charset="-122"/>
                <a:ea typeface="Arial Unicode MS" pitchFamily="34" charset="-122"/>
                <a:cs typeface="Arial Unicode MS" pitchFamily="34" charset="-122"/>
              </a:rPr>
              <a:t>与继承关系类似，接口与实现类之间存在多态性</a:t>
            </a:r>
            <a:endParaRPr lang="zh-CN" altLang="en-US" sz="1800" dirty="0">
              <a:solidFill>
                <a:schemeClr val="accent2"/>
              </a:solidFill>
              <a:latin typeface="Arial Unicode MS" pitchFamily="34" charset="-122"/>
              <a:ea typeface="Arial Unicode MS" pitchFamily="34" charset="-122"/>
              <a:cs typeface="Arial Unicode MS" pitchFamily="34" charset="-122"/>
            </a:endParaRPr>
          </a:p>
          <a:p>
            <a:pPr eaLnBrk="1" hangingPunct="1">
              <a:lnSpc>
                <a:spcPct val="90000"/>
              </a:lnSpc>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public class Test{</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sz="1800" dirty="0" err="1">
                <a:solidFill>
                  <a:srgbClr val="0000FF"/>
                </a:solidFill>
                <a:latin typeface="Arial Unicode MS" pitchFamily="34" charset="-122"/>
                <a:ea typeface="Arial Unicode MS" pitchFamily="34" charset="-122"/>
                <a:cs typeface="Arial Unicode MS" pitchFamily="34" charset="-122"/>
              </a:rPr>
              <a:t>args</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Test t = new Test();</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Person p = new Person();</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t.m1(p);</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t.m2(p);</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t.m3(p);</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String m1(Runner f) { </a:t>
            </a:r>
            <a:r>
              <a:rPr lang="en-US" altLang="zh-CN" sz="1800" dirty="0" err="1">
                <a:solidFill>
                  <a:srgbClr val="0000FF"/>
                </a:solidFill>
                <a:latin typeface="Arial Unicode MS" pitchFamily="34" charset="-122"/>
                <a:ea typeface="Arial Unicode MS" pitchFamily="34" charset="-122"/>
                <a:cs typeface="Arial Unicode MS" pitchFamily="34" charset="-122"/>
              </a:rPr>
              <a:t>f.run</a:t>
            </a: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void  m2(Swimmer s) {</a:t>
            </a:r>
            <a:r>
              <a:rPr lang="en-US" altLang="zh-CN" sz="1800" dirty="0" err="1">
                <a:solidFill>
                  <a:srgbClr val="0000FF"/>
                </a:solidFill>
                <a:latin typeface="Arial Unicode MS" pitchFamily="34" charset="-122"/>
                <a:ea typeface="Arial Unicode MS" pitchFamily="34" charset="-122"/>
                <a:cs typeface="Arial Unicode MS" pitchFamily="34" charset="-122"/>
              </a:rPr>
              <a:t>s.swim</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	public void  m3(Animal a) {a.eat();}</a:t>
            </a:r>
          </a:p>
          <a:p>
            <a:pPr eaLnBrk="1" hangingPunct="1">
              <a:lnSpc>
                <a:spcPct val="90000"/>
              </a:lnSpc>
              <a:spcBef>
                <a:spcPct val="0"/>
              </a:spcBef>
              <a:buFontTx/>
              <a:buNone/>
            </a:pPr>
            <a:r>
              <a:rPr lang="en-US" altLang="zh-CN" sz="1800"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993828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1371632" y="-57094"/>
            <a:ext cx="7772400" cy="762000"/>
          </a:xfrm>
        </p:spPr>
        <p:txBody>
          <a:bodyPr/>
          <a:lstStyle/>
          <a:p>
            <a:pPr eaLnBrk="1" hangingPunct="1">
              <a:defRPr/>
            </a:pPr>
            <a:r>
              <a:rPr lang="zh-CN" altLang="en-US" dirty="0">
                <a:solidFill>
                  <a:schemeClr val="bg1"/>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接口的其他问题</a:t>
            </a:r>
          </a:p>
        </p:txBody>
      </p:sp>
      <p:sp>
        <p:nvSpPr>
          <p:cNvPr id="32771" name="Rectangle 3"/>
          <p:cNvSpPr>
            <a:spLocks noGrp="1" noChangeArrowheads="1"/>
          </p:cNvSpPr>
          <p:nvPr>
            <p:ph type="body" idx="1"/>
          </p:nvPr>
        </p:nvSpPr>
        <p:spPr>
          <a:xfrm>
            <a:off x="50830" y="1182960"/>
            <a:ext cx="9129682" cy="5486400"/>
          </a:xfrm>
        </p:spPr>
        <p:txBody>
          <a:bodyPr>
            <a:noAutofit/>
          </a:bodyPr>
          <a:lstStyle/>
          <a:p>
            <a:pPr algn="just" eaLnBrk="1" hangingPunct="1">
              <a:lnSpc>
                <a:spcPct val="90000"/>
              </a:lnSpc>
              <a:spcBef>
                <a:spcPct val="50000"/>
              </a:spcBef>
              <a:buFont typeface="Wingdings" pitchFamily="2" charset="2"/>
              <a:buChar char="§"/>
            </a:pPr>
            <a:r>
              <a:rPr lang="zh-CN" altLang="en-US" sz="1800" dirty="0">
                <a:latin typeface="Arial Unicode MS" pitchFamily="34" charset="-122"/>
                <a:ea typeface="Arial Unicode MS" pitchFamily="34" charset="-122"/>
                <a:cs typeface="Arial Unicode MS" pitchFamily="34" charset="-122"/>
              </a:rPr>
              <a:t>如果实现接口的类中没有实现接口中的全部方法，必须将此类定义为抽象类。 </a:t>
            </a:r>
          </a:p>
          <a:p>
            <a:pPr eaLnBrk="1" hangingPunct="1">
              <a:lnSpc>
                <a:spcPct val="90000"/>
              </a:lnSpc>
              <a:spcBef>
                <a:spcPct val="50000"/>
              </a:spcBef>
              <a:buClr>
                <a:schemeClr val="accent2"/>
              </a:buClr>
              <a:buFont typeface="Wingdings" pitchFamily="2" charset="2"/>
              <a:buChar char="§"/>
            </a:pPr>
            <a:r>
              <a:rPr lang="zh-CN" altLang="en-US" sz="1800" b="1" dirty="0">
                <a:solidFill>
                  <a:srgbClr val="0000FF"/>
                </a:solidFill>
                <a:latin typeface="Arial Unicode MS" pitchFamily="34" charset="-122"/>
                <a:ea typeface="Arial Unicode MS" pitchFamily="34" charset="-122"/>
                <a:cs typeface="Arial Unicode MS" pitchFamily="34" charset="-122"/>
              </a:rPr>
              <a:t>接口也可以继承另一个接口，使用</a:t>
            </a:r>
            <a:r>
              <a:rPr lang="en-US" altLang="zh-CN" sz="1800" b="1" dirty="0">
                <a:solidFill>
                  <a:srgbClr val="0000FF"/>
                </a:solidFill>
                <a:latin typeface="Arial Unicode MS" pitchFamily="34" charset="-122"/>
                <a:ea typeface="Arial Unicode MS" pitchFamily="34" charset="-122"/>
                <a:cs typeface="Arial Unicode MS" pitchFamily="34" charset="-122"/>
              </a:rPr>
              <a:t>extends</a:t>
            </a:r>
            <a:r>
              <a:rPr lang="zh-CN" altLang="en-US" sz="1800" b="1" dirty="0">
                <a:solidFill>
                  <a:srgbClr val="0000FF"/>
                </a:solidFill>
                <a:latin typeface="Arial Unicode MS" pitchFamily="34" charset="-122"/>
                <a:ea typeface="Arial Unicode MS" pitchFamily="34" charset="-122"/>
                <a:cs typeface="Arial Unicode MS" pitchFamily="34" charset="-122"/>
              </a:rPr>
              <a:t>关键字</a:t>
            </a:r>
            <a:r>
              <a:rPr lang="zh-CN" altLang="en-US" sz="1800" dirty="0">
                <a:latin typeface="Arial Unicode MS" pitchFamily="34" charset="-122"/>
                <a:ea typeface="Arial Unicode MS" pitchFamily="34" charset="-122"/>
                <a:cs typeface="Arial Unicode MS" pitchFamily="34" charset="-122"/>
              </a:rPr>
              <a:t>。</a:t>
            </a:r>
          </a:p>
          <a:p>
            <a:pPr eaLnBrk="1" hangingPunct="1">
              <a:lnSpc>
                <a:spcPct val="70000"/>
              </a:lnSpc>
              <a:spcBef>
                <a:spcPct val="50000"/>
              </a:spcBef>
              <a:buClr>
                <a:schemeClr val="accent2"/>
              </a:buClr>
              <a:buFont typeface="Wingdings" pitchFamily="2" charset="2"/>
              <a:buChar char="§"/>
            </a:pPr>
            <a:r>
              <a:rPr lang="en-US" altLang="zh-CN" sz="1800" dirty="0">
                <a:solidFill>
                  <a:srgbClr val="0000FF"/>
                </a:solidFill>
                <a:latin typeface="Arial Unicode MS" pitchFamily="34" charset="-122"/>
                <a:ea typeface="Arial Unicode MS" pitchFamily="34" charset="-122"/>
                <a:cs typeface="Arial Unicode MS" pitchFamily="34" charset="-122"/>
              </a:rPr>
              <a:t>interface </a:t>
            </a:r>
            <a:r>
              <a:rPr lang="en-US" altLang="zh-CN" sz="1800" dirty="0" err="1">
                <a:solidFill>
                  <a:srgbClr val="0000FF"/>
                </a:solidFill>
                <a:latin typeface="Arial Unicode MS" pitchFamily="34" charset="-122"/>
                <a:ea typeface="Arial Unicode MS" pitchFamily="34" charset="-122"/>
                <a:cs typeface="Arial Unicode MS" pitchFamily="34" charset="-122"/>
              </a:rPr>
              <a:t>MyInterface</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String s=“</a:t>
            </a:r>
            <a:r>
              <a:rPr lang="en-US" altLang="zh-CN" sz="1800" dirty="0" err="1">
                <a:solidFill>
                  <a:srgbClr val="0000FF"/>
                </a:solidFill>
                <a:latin typeface="Arial Unicode MS" pitchFamily="34" charset="-122"/>
                <a:ea typeface="Arial Unicode MS" pitchFamily="34" charset="-122"/>
                <a:cs typeface="Arial Unicode MS" pitchFamily="34" charset="-122"/>
              </a:rPr>
              <a:t>MyInterface</a:t>
            </a:r>
            <a:r>
              <a:rPr lang="en-US" altLang="zh-CN" sz="1800" dirty="0">
                <a:solidFill>
                  <a:srgbClr val="0000FF"/>
                </a:solidFill>
                <a:latin typeface="Arial Unicode MS" pitchFamily="34" charset="-122"/>
                <a:ea typeface="Arial Unicode MS" pitchFamily="34" charset="-122"/>
                <a:cs typeface="Arial Unicode MS" pitchFamily="34" charset="-122"/>
              </a:rPr>
              <a:t>”;</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public void absM1();</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interface </a:t>
            </a:r>
            <a:r>
              <a:rPr lang="en-US" altLang="zh-CN" sz="1800" dirty="0" err="1">
                <a:solidFill>
                  <a:srgbClr val="0000FF"/>
                </a:solidFill>
                <a:latin typeface="Arial Unicode MS" pitchFamily="34" charset="-122"/>
                <a:ea typeface="Arial Unicode MS" pitchFamily="34" charset="-122"/>
                <a:cs typeface="Arial Unicode MS" pitchFamily="34" charset="-122"/>
              </a:rPr>
              <a:t>SubInterface</a:t>
            </a:r>
            <a:r>
              <a:rPr lang="en-US" altLang="zh-CN" sz="1800" dirty="0">
                <a:solidFill>
                  <a:srgbClr val="0000FF"/>
                </a:solidFill>
                <a:latin typeface="Arial Unicode MS" pitchFamily="34" charset="-122"/>
                <a:ea typeface="Arial Unicode MS" pitchFamily="34" charset="-122"/>
                <a:cs typeface="Arial Unicode MS" pitchFamily="34" charset="-122"/>
              </a:rPr>
              <a:t> extends </a:t>
            </a:r>
            <a:r>
              <a:rPr lang="en-US" altLang="zh-CN" sz="1800" dirty="0" err="1">
                <a:solidFill>
                  <a:srgbClr val="0000FF"/>
                </a:solidFill>
                <a:latin typeface="Arial Unicode MS" pitchFamily="34" charset="-122"/>
                <a:ea typeface="Arial Unicode MS" pitchFamily="34" charset="-122"/>
                <a:cs typeface="Arial Unicode MS" pitchFamily="34" charset="-122"/>
              </a:rPr>
              <a:t>MyInterface</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public void absM2();</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public class </a:t>
            </a:r>
            <a:r>
              <a:rPr lang="en-US" altLang="zh-CN" sz="1800" dirty="0" err="1">
                <a:solidFill>
                  <a:srgbClr val="0000FF"/>
                </a:solidFill>
                <a:latin typeface="Arial Unicode MS" pitchFamily="34" charset="-122"/>
                <a:ea typeface="Arial Unicode MS" pitchFamily="34" charset="-122"/>
                <a:cs typeface="Arial Unicode MS" pitchFamily="34" charset="-122"/>
              </a:rPr>
              <a:t>SubAdapter</a:t>
            </a:r>
            <a:r>
              <a:rPr lang="en-US" altLang="zh-CN" sz="1800" dirty="0">
                <a:solidFill>
                  <a:srgbClr val="0000FF"/>
                </a:solidFill>
                <a:latin typeface="Arial Unicode MS" pitchFamily="34" charset="-122"/>
                <a:ea typeface="Arial Unicode MS" pitchFamily="34" charset="-122"/>
                <a:cs typeface="Arial Unicode MS" pitchFamily="34" charset="-122"/>
              </a:rPr>
              <a:t> implements </a:t>
            </a:r>
            <a:r>
              <a:rPr lang="en-US" altLang="zh-CN" sz="1800" dirty="0" err="1">
                <a:solidFill>
                  <a:srgbClr val="0000FF"/>
                </a:solidFill>
                <a:latin typeface="Arial Unicode MS" pitchFamily="34" charset="-122"/>
                <a:ea typeface="Arial Unicode MS" pitchFamily="34" charset="-122"/>
                <a:cs typeface="Arial Unicode MS" pitchFamily="34" charset="-122"/>
              </a:rPr>
              <a:t>SubInterface</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public void absM1(){</a:t>
            </a:r>
            <a:r>
              <a:rPr lang="en-US" altLang="zh-CN" sz="18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dirty="0">
                <a:solidFill>
                  <a:srgbClr val="0000FF"/>
                </a:solidFill>
                <a:latin typeface="Arial Unicode MS" pitchFamily="34" charset="-122"/>
                <a:ea typeface="Arial Unicode MS" pitchFamily="34" charset="-122"/>
                <a:cs typeface="Arial Unicode MS" pitchFamily="34" charset="-122"/>
              </a:rPr>
              <a:t>(“absM1”);}</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public void absM2(){</a:t>
            </a:r>
            <a:r>
              <a:rPr lang="en-US" altLang="zh-CN" sz="18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dirty="0">
                <a:solidFill>
                  <a:srgbClr val="0000FF"/>
                </a:solidFill>
                <a:latin typeface="Arial Unicode MS" pitchFamily="34" charset="-122"/>
                <a:ea typeface="Arial Unicode MS" pitchFamily="34" charset="-122"/>
                <a:cs typeface="Arial Unicode MS" pitchFamily="34" charset="-122"/>
              </a:rPr>
              <a:t>(“absM2”);}</a:t>
            </a:r>
          </a:p>
          <a:p>
            <a:pPr eaLnBrk="1" hangingPunct="1">
              <a:lnSpc>
                <a:spcPct val="60000"/>
              </a:lnSpc>
              <a:spcBef>
                <a:spcPct val="50000"/>
              </a:spcBef>
              <a:buClr>
                <a:schemeClr val="accent2"/>
              </a:buClr>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eaLnBrk="1" hangingPunct="1">
              <a:lnSpc>
                <a:spcPct val="85000"/>
              </a:lnSpc>
              <a:spcBef>
                <a:spcPct val="50000"/>
              </a:spcBef>
              <a:buClr>
                <a:schemeClr val="accent2"/>
              </a:buClr>
              <a:buFont typeface="Wingdings" pitchFamily="2" charset="2"/>
              <a:buNone/>
            </a:pP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实现类</a:t>
            </a:r>
            <a:r>
              <a:rPr lang="en-US" altLang="zh-CN" sz="1800" dirty="0" err="1">
                <a:solidFill>
                  <a:srgbClr val="FF0000"/>
                </a:solidFill>
                <a:latin typeface="Arial Unicode MS" pitchFamily="34" charset="-122"/>
                <a:ea typeface="Arial Unicode MS" pitchFamily="34" charset="-122"/>
                <a:cs typeface="Arial Unicode MS" pitchFamily="34" charset="-122"/>
              </a:rPr>
              <a:t>SubAdapter</a:t>
            </a:r>
            <a:r>
              <a:rPr lang="zh-CN" altLang="en-US" sz="1800" dirty="0">
                <a:solidFill>
                  <a:srgbClr val="FF0000"/>
                </a:solidFill>
                <a:latin typeface="Arial Unicode MS" pitchFamily="34" charset="-122"/>
                <a:ea typeface="Arial Unicode MS" pitchFamily="34" charset="-122"/>
                <a:cs typeface="Arial Unicode MS" pitchFamily="34" charset="-122"/>
              </a:rPr>
              <a:t>必须给出接口</a:t>
            </a:r>
            <a:r>
              <a:rPr lang="en-US" altLang="zh-CN" sz="1800" dirty="0" err="1">
                <a:solidFill>
                  <a:srgbClr val="FF0000"/>
                </a:solidFill>
                <a:latin typeface="Arial Unicode MS" pitchFamily="34" charset="-122"/>
                <a:ea typeface="Arial Unicode MS" pitchFamily="34" charset="-122"/>
                <a:cs typeface="Arial Unicode MS" pitchFamily="34" charset="-122"/>
              </a:rPr>
              <a:t>SubInterface</a:t>
            </a:r>
            <a:r>
              <a:rPr lang="zh-CN" altLang="en-US" sz="1800" dirty="0">
                <a:solidFill>
                  <a:srgbClr val="FF0000"/>
                </a:solidFill>
                <a:latin typeface="Arial Unicode MS" pitchFamily="34" charset="-122"/>
                <a:ea typeface="Arial Unicode MS" pitchFamily="34" charset="-122"/>
                <a:cs typeface="Arial Unicode MS" pitchFamily="34" charset="-122"/>
              </a:rPr>
              <a:t>以及父接口</a:t>
            </a:r>
            <a:r>
              <a:rPr lang="en-US" altLang="zh-CN" sz="1800" dirty="0" err="1">
                <a:solidFill>
                  <a:srgbClr val="FF0000"/>
                </a:solidFill>
                <a:latin typeface="Arial Unicode MS" pitchFamily="34" charset="-122"/>
                <a:ea typeface="Arial Unicode MS" pitchFamily="34" charset="-122"/>
                <a:cs typeface="Arial Unicode MS" pitchFamily="34" charset="-122"/>
              </a:rPr>
              <a:t>MyInterface</a:t>
            </a:r>
            <a:r>
              <a:rPr lang="zh-CN" altLang="en-US" sz="1800" dirty="0">
                <a:solidFill>
                  <a:srgbClr val="FF0000"/>
                </a:solidFill>
                <a:latin typeface="Arial Unicode MS" pitchFamily="34" charset="-122"/>
                <a:ea typeface="Arial Unicode MS" pitchFamily="34" charset="-122"/>
                <a:cs typeface="Arial Unicode MS" pitchFamily="34" charset="-122"/>
              </a:rPr>
              <a:t>中所有方法的实现。</a:t>
            </a:r>
          </a:p>
        </p:txBody>
      </p:sp>
    </p:spTree>
    <p:extLst>
      <p:ext uri="{BB962C8B-B14F-4D97-AF65-F5344CB8AC3E}">
        <p14:creationId xmlns:p14="http://schemas.microsoft.com/office/powerpoint/2010/main" val="1077270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755576" y="548680"/>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练习</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2</a:t>
            </a:r>
          </a:p>
        </p:txBody>
      </p:sp>
      <p:sp>
        <p:nvSpPr>
          <p:cNvPr id="34819" name="Rectangle 3"/>
          <p:cNvSpPr>
            <a:spLocks noGrp="1" noChangeArrowheads="1"/>
          </p:cNvSpPr>
          <p:nvPr>
            <p:ph type="body" idx="1"/>
          </p:nvPr>
        </p:nvSpPr>
        <p:spPr>
          <a:xfrm>
            <a:off x="209872" y="1624164"/>
            <a:ext cx="8610600" cy="4829172"/>
          </a:xfrm>
        </p:spPr>
        <p:txBody>
          <a:bodyPr>
            <a:normAutofit lnSpcReduction="10000"/>
          </a:bodyPr>
          <a:lstStyle/>
          <a:p>
            <a:pPr algn="just" eaLnBrk="1" hangingPunct="1">
              <a:spcBef>
                <a:spcPct val="50000"/>
              </a:spcBef>
              <a:buFont typeface="Wingdings" pitchFamily="2" charset="2"/>
              <a:buChar char="§"/>
            </a:pPr>
            <a:r>
              <a:rPr lang="zh-CN" altLang="en-US" sz="1800" b="1" dirty="0">
                <a:latin typeface="Arial Unicode MS" pitchFamily="34" charset="-122"/>
                <a:ea typeface="Arial Unicode MS" pitchFamily="34" charset="-122"/>
                <a:cs typeface="Arial Unicode MS" pitchFamily="34" charset="-122"/>
              </a:rPr>
              <a:t>定义一个接口用来实现两个对象的比较。</a:t>
            </a:r>
          </a:p>
          <a:p>
            <a:pPr lvl="1" algn="just" eaLnBrk="1" hangingPunct="1">
              <a:lnSpc>
                <a:spcPct val="65000"/>
              </a:lnSpc>
              <a:spcBef>
                <a:spcPct val="50000"/>
              </a:spcBef>
              <a:buFont typeface="Wingdings" pitchFamily="2" charset="2"/>
              <a:buChar char="§"/>
            </a:pPr>
            <a:r>
              <a:rPr lang="en-US" altLang="zh-CN" sz="1800" b="1" dirty="0">
                <a:solidFill>
                  <a:srgbClr val="0000FF"/>
                </a:solidFill>
                <a:latin typeface="Arial Unicode MS" pitchFamily="34" charset="-122"/>
                <a:ea typeface="Arial Unicode MS" pitchFamily="34" charset="-122"/>
                <a:cs typeface="Arial Unicode MS" pitchFamily="34" charset="-122"/>
              </a:rPr>
              <a:t>interface </a:t>
            </a:r>
            <a:r>
              <a:rPr lang="en-US" altLang="zh-CN" sz="1800" b="1" dirty="0" err="1">
                <a:solidFill>
                  <a:srgbClr val="0000FF"/>
                </a:solidFill>
                <a:latin typeface="Arial Unicode MS" pitchFamily="34" charset="-122"/>
                <a:ea typeface="Arial Unicode MS" pitchFamily="34" charset="-122"/>
                <a:cs typeface="Arial Unicode MS" pitchFamily="34" charset="-122"/>
              </a:rPr>
              <a:t>CompareObject</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lgn="just" eaLnBrk="1" hangingPunct="1">
              <a:lnSpc>
                <a:spcPct val="65000"/>
              </a:lnSpc>
              <a:spcBef>
                <a:spcPct val="50000"/>
              </a:spcBef>
              <a:buFont typeface="Wingdings" pitchFamily="2" charset="2"/>
              <a:buNone/>
            </a:pPr>
            <a:r>
              <a:rPr lang="en-US" altLang="zh-CN" sz="1800" b="1" dirty="0">
                <a:solidFill>
                  <a:srgbClr val="0000FF"/>
                </a:solidFill>
                <a:latin typeface="Arial Unicode MS" pitchFamily="34" charset="-122"/>
                <a:ea typeface="Arial Unicode MS" pitchFamily="34" charset="-122"/>
                <a:cs typeface="Arial Unicode MS" pitchFamily="34" charset="-122"/>
              </a:rPr>
              <a:t>{</a:t>
            </a:r>
          </a:p>
          <a:p>
            <a:pPr lvl="1" algn="just" eaLnBrk="1" hangingPunct="1">
              <a:lnSpc>
                <a:spcPct val="65000"/>
              </a:lnSpc>
              <a:spcBef>
                <a:spcPct val="50000"/>
              </a:spcBef>
              <a:buFont typeface="Wingdings" pitchFamily="2" charset="2"/>
              <a:buNone/>
            </a:pPr>
            <a:r>
              <a:rPr lang="en-US" altLang="zh-CN" sz="1800" b="1" dirty="0">
                <a:solidFill>
                  <a:srgbClr val="0000FF"/>
                </a:solidFill>
                <a:latin typeface="Arial Unicode MS" pitchFamily="34" charset="-122"/>
                <a:ea typeface="Arial Unicode MS" pitchFamily="34" charset="-122"/>
                <a:cs typeface="Arial Unicode MS" pitchFamily="34" charset="-122"/>
              </a:rPr>
              <a:t>	public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compareTo</a:t>
            </a:r>
            <a:r>
              <a:rPr lang="en-US" altLang="zh-CN" sz="1800" b="1" dirty="0">
                <a:solidFill>
                  <a:srgbClr val="0000FF"/>
                </a:solidFill>
                <a:latin typeface="Arial Unicode MS" pitchFamily="34" charset="-122"/>
                <a:ea typeface="Arial Unicode MS" pitchFamily="34" charset="-122"/>
                <a:cs typeface="Arial Unicode MS" pitchFamily="34" charset="-122"/>
              </a:rPr>
              <a:t>(Object o);  </a:t>
            </a:r>
          </a:p>
          <a:p>
            <a:pPr lvl="1" algn="just" eaLnBrk="1" hangingPunct="1">
              <a:lnSpc>
                <a:spcPct val="65000"/>
              </a:lnSpc>
              <a:spcBef>
                <a:spcPct val="50000"/>
              </a:spcBef>
              <a:buFont typeface="Wingdings" pitchFamily="2" charset="2"/>
              <a:buNone/>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若返回值是 </a:t>
            </a:r>
            <a:r>
              <a:rPr lang="en-US" altLang="zh-CN" sz="1800" b="1" dirty="0">
                <a:solidFill>
                  <a:srgbClr val="0000FF"/>
                </a:solidFill>
                <a:latin typeface="Arial Unicode MS" pitchFamily="34" charset="-122"/>
                <a:ea typeface="Arial Unicode MS" pitchFamily="34" charset="-122"/>
                <a:cs typeface="Arial Unicode MS" pitchFamily="34" charset="-122"/>
              </a:rPr>
              <a:t>0 , </a:t>
            </a:r>
            <a:r>
              <a:rPr lang="zh-CN" altLang="en-US" sz="1800" b="1" dirty="0">
                <a:solidFill>
                  <a:srgbClr val="0000FF"/>
                </a:solidFill>
                <a:latin typeface="Arial Unicode MS" pitchFamily="34" charset="-122"/>
                <a:ea typeface="Arial Unicode MS" pitchFamily="34" charset="-122"/>
                <a:cs typeface="Arial Unicode MS" pitchFamily="34" charset="-122"/>
              </a:rPr>
              <a:t>代表相等</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若为正数，代表当前对象大；负数代表当前对象小</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lgn="just" eaLnBrk="1" hangingPunct="1">
              <a:lnSpc>
                <a:spcPct val="65000"/>
              </a:lnSpc>
              <a:spcBef>
                <a:spcPct val="50000"/>
              </a:spcBef>
              <a:buFont typeface="Wingdings" pitchFamily="2" charset="2"/>
              <a:buNone/>
            </a:pPr>
            <a:r>
              <a:rPr lang="en-US" altLang="zh-CN" sz="1800" b="1" dirty="0">
                <a:solidFill>
                  <a:srgbClr val="0000FF"/>
                </a:solidFill>
                <a:latin typeface="Arial Unicode MS" pitchFamily="34" charset="-122"/>
                <a:ea typeface="Arial Unicode MS" pitchFamily="34" charset="-122"/>
                <a:cs typeface="Arial Unicode MS" pitchFamily="34" charset="-122"/>
              </a:rPr>
              <a:t> }</a:t>
            </a:r>
          </a:p>
          <a:p>
            <a:pPr algn="just" eaLnBrk="1" hangingPunct="1">
              <a:spcBef>
                <a:spcPct val="50000"/>
              </a:spcBef>
              <a:buFont typeface="Wingdings" pitchFamily="2" charset="2"/>
              <a:buChar char="§"/>
            </a:pPr>
            <a:r>
              <a:rPr lang="zh-CN" altLang="en-US" sz="1800" b="1" dirty="0">
                <a:latin typeface="Arial Unicode MS" pitchFamily="34" charset="-122"/>
                <a:ea typeface="Arial Unicode MS" pitchFamily="34" charset="-122"/>
                <a:cs typeface="Arial Unicode MS" pitchFamily="34" charset="-122"/>
              </a:rPr>
              <a:t>定义一个</a:t>
            </a:r>
            <a:r>
              <a:rPr lang="en-US" altLang="zh-CN" sz="1800" b="1" dirty="0">
                <a:latin typeface="Arial Unicode MS" pitchFamily="34" charset="-122"/>
                <a:ea typeface="Arial Unicode MS" pitchFamily="34" charset="-122"/>
                <a:cs typeface="Arial Unicode MS" pitchFamily="34" charset="-122"/>
              </a:rPr>
              <a:t>Circle</a:t>
            </a:r>
            <a:r>
              <a:rPr lang="zh-CN" altLang="en-US" sz="1800" b="1" dirty="0">
                <a:latin typeface="Arial Unicode MS" pitchFamily="34" charset="-122"/>
                <a:ea typeface="Arial Unicode MS" pitchFamily="34" charset="-122"/>
                <a:cs typeface="Arial Unicode MS" pitchFamily="34" charset="-122"/>
              </a:rPr>
              <a:t>类。</a:t>
            </a:r>
          </a:p>
          <a:p>
            <a:pPr algn="just" eaLnBrk="1" hangingPunct="1">
              <a:spcBef>
                <a:spcPct val="50000"/>
              </a:spcBef>
              <a:buFont typeface="Wingdings" pitchFamily="2" charset="2"/>
              <a:buChar char="§"/>
            </a:pPr>
            <a:r>
              <a:rPr lang="zh-CN" altLang="en-US" sz="1800" b="1" dirty="0">
                <a:latin typeface="Arial Unicode MS" pitchFamily="34" charset="-122"/>
                <a:ea typeface="Arial Unicode MS" pitchFamily="34" charset="-122"/>
                <a:cs typeface="Arial Unicode MS" pitchFamily="34" charset="-122"/>
              </a:rPr>
              <a:t>定义一个</a:t>
            </a:r>
            <a:r>
              <a:rPr lang="en-US" altLang="zh-CN" sz="1800" b="1" dirty="0" err="1">
                <a:latin typeface="Arial Unicode MS" pitchFamily="34" charset="-122"/>
                <a:ea typeface="Arial Unicode MS" pitchFamily="34" charset="-122"/>
                <a:cs typeface="Arial Unicode MS" pitchFamily="34" charset="-122"/>
              </a:rPr>
              <a:t>ComparableCircle</a:t>
            </a:r>
            <a:r>
              <a:rPr lang="zh-CN" altLang="en-US" sz="1800" b="1" dirty="0">
                <a:latin typeface="Arial Unicode MS" pitchFamily="34" charset="-122"/>
                <a:ea typeface="Arial Unicode MS" pitchFamily="34" charset="-122"/>
                <a:cs typeface="Arial Unicode MS" pitchFamily="34" charset="-122"/>
              </a:rPr>
              <a:t>类，继承</a:t>
            </a:r>
            <a:r>
              <a:rPr lang="en-US" altLang="zh-CN" sz="1800" b="1" dirty="0">
                <a:latin typeface="Arial Unicode MS" pitchFamily="34" charset="-122"/>
                <a:ea typeface="Arial Unicode MS" pitchFamily="34" charset="-122"/>
                <a:cs typeface="Arial Unicode MS" pitchFamily="34" charset="-122"/>
              </a:rPr>
              <a:t>Circle</a:t>
            </a:r>
            <a:r>
              <a:rPr lang="zh-CN" altLang="en-US" sz="1800" b="1" dirty="0">
                <a:latin typeface="Arial Unicode MS" pitchFamily="34" charset="-122"/>
                <a:ea typeface="Arial Unicode MS" pitchFamily="34" charset="-122"/>
                <a:cs typeface="Arial Unicode MS" pitchFamily="34" charset="-122"/>
              </a:rPr>
              <a:t>类并且实现</a:t>
            </a:r>
            <a:r>
              <a:rPr lang="en-US" altLang="zh-CN" sz="1800" b="1" dirty="0" err="1">
                <a:latin typeface="Arial Unicode MS" pitchFamily="34" charset="-122"/>
                <a:ea typeface="Arial Unicode MS" pitchFamily="34" charset="-122"/>
                <a:cs typeface="Arial Unicode MS" pitchFamily="34" charset="-122"/>
              </a:rPr>
              <a:t>CompareObject</a:t>
            </a:r>
            <a:r>
              <a:rPr lang="zh-CN" altLang="en-US" sz="1800" b="1" dirty="0">
                <a:latin typeface="Arial Unicode MS" pitchFamily="34" charset="-122"/>
                <a:ea typeface="Arial Unicode MS" pitchFamily="34" charset="-122"/>
                <a:cs typeface="Arial Unicode MS" pitchFamily="34" charset="-122"/>
              </a:rPr>
              <a:t>接口。在</a:t>
            </a:r>
            <a:r>
              <a:rPr lang="en-US" altLang="zh-CN" sz="1800" b="1" dirty="0" err="1">
                <a:latin typeface="Arial Unicode MS" pitchFamily="34" charset="-122"/>
                <a:ea typeface="Arial Unicode MS" pitchFamily="34" charset="-122"/>
                <a:cs typeface="Arial Unicode MS" pitchFamily="34" charset="-122"/>
              </a:rPr>
              <a:t>ComparableCircle</a:t>
            </a:r>
            <a:r>
              <a:rPr lang="zh-CN" altLang="en-US" sz="1800" b="1" dirty="0">
                <a:latin typeface="Arial Unicode MS" pitchFamily="34" charset="-122"/>
                <a:ea typeface="Arial Unicode MS" pitchFamily="34" charset="-122"/>
                <a:cs typeface="Arial Unicode MS" pitchFamily="34" charset="-122"/>
              </a:rPr>
              <a:t>类中给出接口中方法</a:t>
            </a:r>
            <a:r>
              <a:rPr lang="en-US" altLang="zh-CN" sz="1800" b="1" dirty="0" err="1">
                <a:latin typeface="Arial Unicode MS" pitchFamily="34" charset="-122"/>
                <a:ea typeface="Arial Unicode MS" pitchFamily="34" charset="-122"/>
                <a:cs typeface="Arial Unicode MS" pitchFamily="34" charset="-122"/>
              </a:rPr>
              <a:t>compareTo</a:t>
            </a:r>
            <a:r>
              <a:rPr lang="zh-CN" altLang="en-US" sz="1800" b="1" dirty="0">
                <a:latin typeface="Arial Unicode MS" pitchFamily="34" charset="-122"/>
                <a:ea typeface="Arial Unicode MS" pitchFamily="34" charset="-122"/>
                <a:cs typeface="Arial Unicode MS" pitchFamily="34" charset="-122"/>
              </a:rPr>
              <a:t>的实现体，用来比较两个圆的半径大小。</a:t>
            </a:r>
          </a:p>
          <a:p>
            <a:pPr algn="just" eaLnBrk="1" hangingPunct="1">
              <a:spcBef>
                <a:spcPct val="50000"/>
              </a:spcBef>
              <a:buFont typeface="Wingdings" pitchFamily="2" charset="2"/>
              <a:buChar char="§"/>
            </a:pPr>
            <a:r>
              <a:rPr lang="zh-CN" altLang="en-US" sz="1800" b="1" dirty="0">
                <a:latin typeface="Arial Unicode MS" pitchFamily="34" charset="-122"/>
                <a:ea typeface="Arial Unicode MS" pitchFamily="34" charset="-122"/>
                <a:cs typeface="Arial Unicode MS" pitchFamily="34" charset="-122"/>
              </a:rPr>
              <a:t>定义一个测试类</a:t>
            </a:r>
            <a:r>
              <a:rPr lang="en-US" altLang="zh-CN" sz="1800" b="1" dirty="0" err="1">
                <a:latin typeface="Arial Unicode MS" pitchFamily="34" charset="-122"/>
                <a:ea typeface="Arial Unicode MS" pitchFamily="34" charset="-122"/>
                <a:cs typeface="Arial Unicode MS" pitchFamily="34" charset="-122"/>
              </a:rPr>
              <a:t>TestInterface</a:t>
            </a:r>
            <a:r>
              <a:rPr lang="zh-CN" altLang="en-US" sz="1800" b="1" dirty="0">
                <a:latin typeface="Arial Unicode MS" pitchFamily="34" charset="-122"/>
                <a:ea typeface="Arial Unicode MS" pitchFamily="34" charset="-122"/>
                <a:cs typeface="Arial Unicode MS" pitchFamily="34" charset="-122"/>
              </a:rPr>
              <a:t>，创建两个</a:t>
            </a:r>
            <a:r>
              <a:rPr lang="en-US" altLang="zh-CN" sz="1800" b="1" dirty="0" err="1">
                <a:latin typeface="Arial Unicode MS" pitchFamily="34" charset="-122"/>
                <a:ea typeface="Arial Unicode MS" pitchFamily="34" charset="-122"/>
                <a:cs typeface="Arial Unicode MS" pitchFamily="34" charset="-122"/>
              </a:rPr>
              <a:t>ComaparableCircle</a:t>
            </a:r>
            <a:r>
              <a:rPr lang="zh-CN" altLang="en-US" sz="1800" b="1" dirty="0">
                <a:latin typeface="Arial Unicode MS" pitchFamily="34" charset="-122"/>
                <a:ea typeface="Arial Unicode MS" pitchFamily="34" charset="-122"/>
                <a:cs typeface="Arial Unicode MS" pitchFamily="34" charset="-122"/>
              </a:rPr>
              <a:t>对象，调用</a:t>
            </a:r>
            <a:r>
              <a:rPr lang="en-US" altLang="zh-CN" sz="1800" b="1" dirty="0" err="1">
                <a:latin typeface="Arial Unicode MS" pitchFamily="34" charset="-122"/>
                <a:ea typeface="Arial Unicode MS" pitchFamily="34" charset="-122"/>
                <a:cs typeface="Arial Unicode MS" pitchFamily="34" charset="-122"/>
              </a:rPr>
              <a:t>compareTo</a:t>
            </a:r>
            <a:r>
              <a:rPr lang="zh-CN" altLang="en-US" sz="1800" b="1" dirty="0">
                <a:latin typeface="Arial Unicode MS" pitchFamily="34" charset="-122"/>
                <a:ea typeface="Arial Unicode MS" pitchFamily="34" charset="-122"/>
                <a:cs typeface="Arial Unicode MS" pitchFamily="34" charset="-122"/>
              </a:rPr>
              <a:t>方法比较两个类的半径大小。</a:t>
            </a:r>
          </a:p>
          <a:p>
            <a:pPr algn="just" eaLnBrk="1" hangingPunct="1">
              <a:spcBef>
                <a:spcPct val="50000"/>
              </a:spcBef>
              <a:buFont typeface="Wingdings" pitchFamily="2" charset="2"/>
              <a:buChar char="§"/>
            </a:pPr>
            <a:r>
              <a:rPr lang="zh-CN" altLang="en-US" sz="1800" b="1" dirty="0">
                <a:solidFill>
                  <a:srgbClr val="0000FF"/>
                </a:solidFill>
                <a:latin typeface="Arial Unicode MS" pitchFamily="34" charset="-122"/>
                <a:ea typeface="Arial Unicode MS" pitchFamily="34" charset="-122"/>
                <a:cs typeface="Arial Unicode MS" pitchFamily="34" charset="-122"/>
              </a:rPr>
              <a:t>思考：参照上述做法定义矩形类</a:t>
            </a:r>
            <a:r>
              <a:rPr lang="en-US" altLang="zh-CN" sz="1800" b="1" dirty="0">
                <a:solidFill>
                  <a:srgbClr val="0000FF"/>
                </a:solidFill>
                <a:latin typeface="Arial Unicode MS" pitchFamily="34" charset="-122"/>
                <a:ea typeface="Arial Unicode MS" pitchFamily="34" charset="-122"/>
                <a:cs typeface="Arial Unicode MS" pitchFamily="34" charset="-122"/>
              </a:rPr>
              <a:t>Rectangle</a:t>
            </a:r>
            <a:r>
              <a:rPr lang="zh-CN" altLang="en-US" sz="1800" b="1" dirty="0">
                <a:solidFill>
                  <a:srgbClr val="0000FF"/>
                </a:solidFill>
                <a:latin typeface="Arial Unicode MS" pitchFamily="34" charset="-122"/>
                <a:ea typeface="Arial Unicode MS" pitchFamily="34" charset="-122"/>
                <a:cs typeface="Arial Unicode MS" pitchFamily="34" charset="-122"/>
              </a:rPr>
              <a:t>和</a:t>
            </a:r>
            <a:r>
              <a:rPr lang="en-US" altLang="zh-CN" sz="1800" b="1" dirty="0" err="1">
                <a:solidFill>
                  <a:srgbClr val="0000FF"/>
                </a:solidFill>
                <a:latin typeface="Arial Unicode MS" pitchFamily="34" charset="-122"/>
                <a:ea typeface="Arial Unicode MS" pitchFamily="34" charset="-122"/>
                <a:cs typeface="Arial Unicode MS" pitchFamily="34" charset="-122"/>
              </a:rPr>
              <a:t>ComparableRectangle</a:t>
            </a:r>
            <a:r>
              <a:rPr lang="zh-CN" altLang="en-US" sz="1800" b="1" dirty="0">
                <a:solidFill>
                  <a:srgbClr val="0000FF"/>
                </a:solidFill>
                <a:latin typeface="Arial Unicode MS" pitchFamily="34" charset="-122"/>
                <a:ea typeface="Arial Unicode MS" pitchFamily="34" charset="-122"/>
                <a:cs typeface="Arial Unicode MS" pitchFamily="34" charset="-122"/>
              </a:rPr>
              <a:t>类，在</a:t>
            </a:r>
            <a:r>
              <a:rPr lang="en-US" altLang="zh-CN" sz="1800" b="1" dirty="0" err="1">
                <a:solidFill>
                  <a:srgbClr val="0000FF"/>
                </a:solidFill>
                <a:latin typeface="Arial Unicode MS" pitchFamily="34" charset="-122"/>
                <a:ea typeface="Arial Unicode MS" pitchFamily="34" charset="-122"/>
                <a:cs typeface="Arial Unicode MS" pitchFamily="34" charset="-122"/>
              </a:rPr>
              <a:t>ComparableRectangle</a:t>
            </a:r>
            <a:r>
              <a:rPr lang="zh-CN" altLang="en-US" sz="1800" b="1" dirty="0">
                <a:solidFill>
                  <a:srgbClr val="0000FF"/>
                </a:solidFill>
                <a:latin typeface="Arial Unicode MS" pitchFamily="34" charset="-122"/>
                <a:ea typeface="Arial Unicode MS" pitchFamily="34" charset="-122"/>
                <a:cs typeface="Arial Unicode MS" pitchFamily="34" charset="-122"/>
              </a:rPr>
              <a:t>类中给出</a:t>
            </a:r>
            <a:r>
              <a:rPr lang="en-US" altLang="zh-CN" sz="1800" b="1" dirty="0" err="1">
                <a:solidFill>
                  <a:srgbClr val="0000FF"/>
                </a:solidFill>
                <a:latin typeface="Arial Unicode MS" pitchFamily="34" charset="-122"/>
                <a:ea typeface="Arial Unicode MS" pitchFamily="34" charset="-122"/>
                <a:cs typeface="Arial Unicode MS" pitchFamily="34" charset="-122"/>
              </a:rPr>
              <a:t>compareTo</a:t>
            </a:r>
            <a:r>
              <a:rPr lang="zh-CN" altLang="en-US" sz="1800" b="1" dirty="0">
                <a:solidFill>
                  <a:srgbClr val="0000FF"/>
                </a:solidFill>
                <a:latin typeface="Arial Unicode MS" pitchFamily="34" charset="-122"/>
                <a:ea typeface="Arial Unicode MS" pitchFamily="34" charset="-122"/>
                <a:cs typeface="Arial Unicode MS" pitchFamily="34" charset="-122"/>
              </a:rPr>
              <a:t>方法的实现，比较两个矩形的面积大小。</a:t>
            </a:r>
          </a:p>
        </p:txBody>
      </p:sp>
    </p:spTree>
    <p:extLst>
      <p:ext uri="{BB962C8B-B14F-4D97-AF65-F5344CB8AC3E}">
        <p14:creationId xmlns:p14="http://schemas.microsoft.com/office/powerpoint/2010/main" val="407833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8032" y="717104"/>
            <a:ext cx="7772400" cy="983704"/>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本章内容</a:t>
            </a:r>
          </a:p>
        </p:txBody>
      </p:sp>
      <p:sp>
        <p:nvSpPr>
          <p:cNvPr id="3075" name="Text Box 3"/>
          <p:cNvSpPr txBox="1">
            <a:spLocks noChangeArrowheads="1"/>
          </p:cNvSpPr>
          <p:nvPr/>
        </p:nvSpPr>
        <p:spPr bwMode="auto">
          <a:xfrm>
            <a:off x="2267744" y="1916832"/>
            <a:ext cx="5443534" cy="4081117"/>
          </a:xfrm>
          <a:prstGeom prst="rect">
            <a:avLst/>
          </a:prstGeom>
          <a:noFill/>
          <a:ln w="9525">
            <a:noFill/>
            <a:miter lim="800000"/>
            <a:headEnd/>
            <a:tailEnd/>
          </a:ln>
        </p:spPr>
        <p:txBody>
          <a:bodyPr wrap="square">
            <a:spAutoFit/>
          </a:bodyPr>
          <a:lstStyle/>
          <a:p>
            <a:pPr marL="457200" indent="-457200">
              <a:spcBef>
                <a:spcPct val="20000"/>
              </a:spcBef>
              <a:buFont typeface="Wingdings" pitchFamily="2" charset="2"/>
              <a:buChar char="§"/>
            </a:pPr>
            <a:r>
              <a:rPr lang="en-US" altLang="zh-CN" sz="2400" b="1" dirty="0">
                <a:solidFill>
                  <a:srgbClr val="0000FF"/>
                </a:solidFill>
                <a:latin typeface="Arial Unicode MS" pitchFamily="34" charset="-122"/>
                <a:ea typeface="Arial Unicode MS" pitchFamily="34" charset="-122"/>
                <a:cs typeface="Arial Unicode MS" pitchFamily="34" charset="-122"/>
              </a:rPr>
              <a:t>static </a:t>
            </a:r>
            <a:r>
              <a:rPr lang="zh-CN" altLang="en-US" sz="2400" b="1" dirty="0">
                <a:solidFill>
                  <a:srgbClr val="0000FF"/>
                </a:solidFill>
                <a:latin typeface="Arial Unicode MS" pitchFamily="34" charset="-122"/>
                <a:ea typeface="Arial Unicode MS" pitchFamily="34" charset="-122"/>
                <a:cs typeface="Arial Unicode MS" pitchFamily="34" charset="-122"/>
              </a:rPr>
              <a:t>关键字</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pPr marL="914400" lvl="1" indent="-457200">
              <a:spcBef>
                <a:spcPct val="20000"/>
              </a:spcBef>
              <a:buFont typeface="Wingdings" pitchFamily="2" charset="2"/>
              <a:buChar char="§"/>
            </a:pPr>
            <a:r>
              <a:rPr lang="zh-CN" altLang="en-US" sz="2000" dirty="0">
                <a:solidFill>
                  <a:srgbClr val="0000FF"/>
                </a:solidFill>
                <a:latin typeface="Arial Unicode MS" pitchFamily="34" charset="-122"/>
                <a:ea typeface="Arial Unicode MS" pitchFamily="34" charset="-122"/>
                <a:cs typeface="Arial Unicode MS" pitchFamily="34" charset="-122"/>
              </a:rPr>
              <a:t>静态属性</a:t>
            </a:r>
            <a:endParaRPr lang="en-US" altLang="zh-CN" sz="2000" dirty="0">
              <a:solidFill>
                <a:srgbClr val="0000FF"/>
              </a:solidFill>
              <a:latin typeface="Arial Unicode MS" pitchFamily="34" charset="-122"/>
              <a:ea typeface="Arial Unicode MS" pitchFamily="34" charset="-122"/>
              <a:cs typeface="Arial Unicode MS" pitchFamily="34" charset="-122"/>
            </a:endParaRPr>
          </a:p>
          <a:p>
            <a:pPr marL="914400" lvl="1" indent="-457200">
              <a:spcBef>
                <a:spcPct val="20000"/>
              </a:spcBef>
              <a:buFont typeface="Wingdings" pitchFamily="2" charset="2"/>
              <a:buChar char="§"/>
            </a:pPr>
            <a:r>
              <a:rPr lang="zh-CN" altLang="en-US" sz="2000" dirty="0">
                <a:solidFill>
                  <a:srgbClr val="0000FF"/>
                </a:solidFill>
                <a:latin typeface="Arial Unicode MS" pitchFamily="34" charset="-122"/>
                <a:ea typeface="Arial Unicode MS" pitchFamily="34" charset="-122"/>
                <a:cs typeface="Arial Unicode MS" pitchFamily="34" charset="-122"/>
              </a:rPr>
              <a:t>静态初始化</a:t>
            </a:r>
            <a:endParaRPr lang="en-US" altLang="zh-CN" sz="2000" dirty="0">
              <a:solidFill>
                <a:srgbClr val="0000FF"/>
              </a:solidFill>
              <a:latin typeface="Arial Unicode MS" pitchFamily="34" charset="-122"/>
              <a:ea typeface="Arial Unicode MS" pitchFamily="34" charset="-122"/>
              <a:cs typeface="Arial Unicode MS" pitchFamily="34" charset="-122"/>
            </a:endParaRPr>
          </a:p>
          <a:p>
            <a:pPr marL="914400" lvl="1" indent="-457200">
              <a:spcBef>
                <a:spcPct val="20000"/>
              </a:spcBef>
              <a:buFont typeface="Wingdings" pitchFamily="2" charset="2"/>
              <a:buChar char="§"/>
            </a:pPr>
            <a:r>
              <a:rPr lang="zh-CN" altLang="en-US" sz="2000" dirty="0">
                <a:solidFill>
                  <a:srgbClr val="0000FF"/>
                </a:solidFill>
                <a:latin typeface="Arial Unicode MS" pitchFamily="34" charset="-122"/>
                <a:ea typeface="Arial Unicode MS" pitchFamily="34" charset="-122"/>
                <a:cs typeface="Arial Unicode MS" pitchFamily="34" charset="-122"/>
              </a:rPr>
              <a:t>静态方法</a:t>
            </a:r>
            <a:endParaRPr lang="en-US" altLang="zh-CN" sz="2000" dirty="0">
              <a:solidFill>
                <a:srgbClr val="0000FF"/>
              </a:solidFill>
              <a:latin typeface="Arial Unicode MS" pitchFamily="34" charset="-122"/>
              <a:ea typeface="Arial Unicode MS" pitchFamily="34" charset="-122"/>
              <a:cs typeface="Arial Unicode MS" pitchFamily="34" charset="-122"/>
            </a:endParaRPr>
          </a:p>
          <a:p>
            <a:pPr marL="914400" lvl="1" indent="-457200">
              <a:spcBef>
                <a:spcPct val="20000"/>
              </a:spcBef>
              <a:buFont typeface="Wingdings" pitchFamily="2" charset="2"/>
              <a:buChar char="§"/>
            </a:pPr>
            <a:r>
              <a:rPr lang="zh-CN" altLang="en-US" sz="2000" dirty="0">
                <a:solidFill>
                  <a:srgbClr val="0000FF"/>
                </a:solidFill>
                <a:latin typeface="Arial Unicode MS" pitchFamily="34" charset="-122"/>
                <a:ea typeface="Arial Unicode MS" pitchFamily="34" charset="-122"/>
                <a:cs typeface="Arial Unicode MS" pitchFamily="34" charset="-122"/>
              </a:rPr>
              <a:t>单子模式</a:t>
            </a:r>
            <a:endParaRPr lang="en-US" altLang="zh-CN" sz="2000" dirty="0">
              <a:solidFill>
                <a:srgbClr val="0000FF"/>
              </a:solidFill>
              <a:latin typeface="Arial Unicode MS" pitchFamily="34" charset="-122"/>
              <a:ea typeface="Arial Unicode MS" pitchFamily="34" charset="-122"/>
              <a:cs typeface="Arial Unicode MS" pitchFamily="34" charset="-122"/>
            </a:endParaRPr>
          </a:p>
          <a:p>
            <a:pPr marL="914400" lvl="1" indent="-457200">
              <a:spcBef>
                <a:spcPct val="20000"/>
              </a:spcBef>
              <a:buFont typeface="Wingdings" pitchFamily="2" charset="2"/>
              <a:buChar char="§"/>
            </a:pPr>
            <a:r>
              <a:rPr lang="zh-CN" altLang="en-US" sz="2000" dirty="0">
                <a:solidFill>
                  <a:srgbClr val="0000FF"/>
                </a:solidFill>
                <a:latin typeface="Arial Unicode MS" pitchFamily="34" charset="-122"/>
                <a:ea typeface="Arial Unicode MS" pitchFamily="34" charset="-122"/>
                <a:cs typeface="Arial Unicode MS" pitchFamily="34" charset="-122"/>
              </a:rPr>
              <a:t>理解</a:t>
            </a:r>
            <a:r>
              <a:rPr lang="en-US" altLang="zh-CN" sz="2000" dirty="0">
                <a:solidFill>
                  <a:srgbClr val="0000FF"/>
                </a:solidFill>
                <a:latin typeface="Arial Unicode MS" pitchFamily="34" charset="-122"/>
                <a:ea typeface="Arial Unicode MS" pitchFamily="34" charset="-122"/>
                <a:cs typeface="Arial Unicode MS" pitchFamily="34" charset="-122"/>
              </a:rPr>
              <a:t>main</a:t>
            </a:r>
            <a:r>
              <a:rPr lang="zh-CN" altLang="en-US" sz="2000" dirty="0">
                <a:solidFill>
                  <a:srgbClr val="0000FF"/>
                </a:solidFill>
                <a:latin typeface="Arial Unicode MS" pitchFamily="34" charset="-122"/>
                <a:ea typeface="Arial Unicode MS" pitchFamily="34" charset="-122"/>
                <a:cs typeface="Arial Unicode MS" pitchFamily="34" charset="-122"/>
              </a:rPr>
              <a:t>方法的语法 </a:t>
            </a:r>
            <a:endParaRPr lang="en-US" altLang="zh-CN" sz="2000" dirty="0">
              <a:solidFill>
                <a:srgbClr val="0000FF"/>
              </a:solidFill>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en-US" altLang="zh-CN" sz="2400" dirty="0">
                <a:latin typeface="Arial Unicode MS" pitchFamily="34" charset="-122"/>
                <a:ea typeface="Arial Unicode MS" pitchFamily="34" charset="-122"/>
                <a:cs typeface="Arial Unicode MS" pitchFamily="34" charset="-122"/>
              </a:rPr>
              <a:t>final </a:t>
            </a:r>
            <a:r>
              <a:rPr lang="zh-CN" altLang="en-US" sz="2400" dirty="0">
                <a:latin typeface="Arial Unicode MS" pitchFamily="34" charset="-122"/>
                <a:ea typeface="Arial Unicode MS" pitchFamily="34" charset="-122"/>
                <a:cs typeface="Arial Unicode MS" pitchFamily="34" charset="-122"/>
              </a:rPr>
              <a:t>关键字</a:t>
            </a:r>
            <a:endParaRPr lang="en-US" altLang="zh-CN" sz="24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400" dirty="0">
                <a:latin typeface="Arial Unicode MS" pitchFamily="34" charset="-122"/>
                <a:ea typeface="Arial Unicode MS" pitchFamily="34" charset="-122"/>
                <a:cs typeface="Arial Unicode MS" pitchFamily="34" charset="-122"/>
              </a:rPr>
              <a:t>抽象类（</a:t>
            </a:r>
            <a:r>
              <a:rPr lang="en-US" altLang="zh-CN" sz="2400" dirty="0">
                <a:latin typeface="Arial Unicode MS" pitchFamily="34" charset="-122"/>
                <a:ea typeface="Arial Unicode MS" pitchFamily="34" charset="-122"/>
                <a:cs typeface="Arial Unicode MS" pitchFamily="34" charset="-122"/>
              </a:rPr>
              <a:t>abstract </a:t>
            </a:r>
            <a:r>
              <a:rPr lang="zh-CN" altLang="en-US" sz="2400" dirty="0">
                <a:latin typeface="Arial Unicode MS" pitchFamily="34" charset="-122"/>
                <a:ea typeface="Arial Unicode MS" pitchFamily="34" charset="-122"/>
                <a:cs typeface="Arial Unicode MS" pitchFamily="34" charset="-122"/>
              </a:rPr>
              <a:t>关键字）</a:t>
            </a:r>
            <a:endParaRPr lang="en-US" altLang="zh-CN" sz="24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interface </a:t>
            </a:r>
            <a:r>
              <a:rPr lang="zh-CN" altLang="en-US" sz="2400" dirty="0">
                <a:latin typeface="Arial Unicode MS" pitchFamily="34" charset="-122"/>
                <a:ea typeface="Arial Unicode MS" pitchFamily="34" charset="-122"/>
                <a:cs typeface="Arial Unicode MS" pitchFamily="34" charset="-122"/>
              </a:rPr>
              <a:t>关键字）</a:t>
            </a:r>
            <a:endParaRPr lang="en-US" altLang="zh-CN" sz="24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400" dirty="0">
                <a:latin typeface="Arial Unicode MS" pitchFamily="34" charset="-122"/>
                <a:ea typeface="Arial Unicode MS" pitchFamily="34" charset="-122"/>
                <a:cs typeface="Arial Unicode MS" pitchFamily="34" charset="-122"/>
              </a:rPr>
              <a:t>内部类</a:t>
            </a:r>
          </a:p>
        </p:txBody>
      </p:sp>
    </p:spTree>
    <p:extLst>
      <p:ext uri="{BB962C8B-B14F-4D97-AF65-F5344CB8AC3E}">
        <p14:creationId xmlns:p14="http://schemas.microsoft.com/office/powerpoint/2010/main" val="690619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8032" y="717104"/>
            <a:ext cx="7772400" cy="983704"/>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本章内容</a:t>
            </a:r>
          </a:p>
        </p:txBody>
      </p:sp>
      <p:sp>
        <p:nvSpPr>
          <p:cNvPr id="3075" name="Text Box 3"/>
          <p:cNvSpPr txBox="1">
            <a:spLocks noChangeArrowheads="1"/>
          </p:cNvSpPr>
          <p:nvPr/>
        </p:nvSpPr>
        <p:spPr bwMode="auto">
          <a:xfrm>
            <a:off x="2267744" y="1916832"/>
            <a:ext cx="5112568" cy="2591479"/>
          </a:xfrm>
          <a:prstGeom prst="rect">
            <a:avLst/>
          </a:prstGeom>
          <a:noFill/>
          <a:ln w="9525">
            <a:noFill/>
            <a:miter lim="800000"/>
            <a:headEnd/>
            <a:tailEnd/>
          </a:ln>
        </p:spPr>
        <p:txBody>
          <a:bodyPr wrap="square">
            <a:spAutoFit/>
          </a:bodyPr>
          <a:lstStyle/>
          <a:p>
            <a:pPr marL="457200" indent="-457200">
              <a:spcBef>
                <a:spcPct val="20000"/>
              </a:spcBef>
              <a:buFont typeface="Wingdings" pitchFamily="2" charset="2"/>
              <a:buChar char="§"/>
            </a:pPr>
            <a:r>
              <a:rPr lang="en-US" altLang="zh-CN" sz="2800" dirty="0">
                <a:latin typeface="Arial Unicode MS" pitchFamily="34" charset="-122"/>
                <a:ea typeface="Arial Unicode MS" pitchFamily="34" charset="-122"/>
                <a:cs typeface="Arial Unicode MS" pitchFamily="34" charset="-122"/>
              </a:rPr>
              <a:t>static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en-US" altLang="zh-CN" sz="2800" dirty="0">
                <a:latin typeface="Arial Unicode MS" pitchFamily="34" charset="-122"/>
                <a:ea typeface="Arial Unicode MS" pitchFamily="34" charset="-122"/>
                <a:cs typeface="Arial Unicode MS" pitchFamily="34" charset="-122"/>
              </a:rPr>
              <a:t>final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抽象类（</a:t>
            </a:r>
            <a:r>
              <a:rPr lang="en-US" altLang="zh-CN" sz="2800" dirty="0">
                <a:latin typeface="Arial Unicode MS" pitchFamily="34" charset="-122"/>
                <a:ea typeface="Arial Unicode MS" pitchFamily="34" charset="-122"/>
                <a:cs typeface="Arial Unicode MS" pitchFamily="34" charset="-122"/>
              </a:rPr>
              <a:t>abstract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接口（</a:t>
            </a:r>
            <a:r>
              <a:rPr lang="en-US" altLang="zh-CN" sz="2800" dirty="0">
                <a:latin typeface="Arial Unicode MS" pitchFamily="34" charset="-122"/>
                <a:ea typeface="Arial Unicode MS" pitchFamily="34" charset="-122"/>
                <a:cs typeface="Arial Unicode MS" pitchFamily="34" charset="-122"/>
              </a:rPr>
              <a:t>interface </a:t>
            </a:r>
            <a:r>
              <a:rPr lang="zh-CN" altLang="en-US" sz="2800" dirty="0">
                <a:latin typeface="Arial Unicode MS" pitchFamily="34" charset="-122"/>
                <a:ea typeface="Arial Unicode MS" pitchFamily="34" charset="-122"/>
                <a:cs typeface="Arial Unicode MS" pitchFamily="34" charset="-122"/>
              </a:rPr>
              <a:t>关键字）</a:t>
            </a:r>
            <a:endParaRPr lang="en-US" altLang="zh-CN" sz="2800" dirty="0">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zh-CN" altLang="en-US" sz="2800" b="1" dirty="0">
                <a:solidFill>
                  <a:srgbClr val="0000FF"/>
                </a:solidFill>
                <a:latin typeface="Arial Unicode MS" pitchFamily="34" charset="-122"/>
                <a:ea typeface="Arial Unicode MS" pitchFamily="34" charset="-122"/>
                <a:cs typeface="Arial Unicode MS" pitchFamily="34" charset="-122"/>
              </a:rPr>
              <a:t>内部类</a:t>
            </a:r>
          </a:p>
        </p:txBody>
      </p:sp>
    </p:spTree>
    <p:extLst>
      <p:ext uri="{BB962C8B-B14F-4D97-AF65-F5344CB8AC3E}">
        <p14:creationId xmlns:p14="http://schemas.microsoft.com/office/powerpoint/2010/main" val="2553841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971600" y="548680"/>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内部类</a:t>
            </a:r>
          </a:p>
        </p:txBody>
      </p:sp>
      <p:sp>
        <p:nvSpPr>
          <p:cNvPr id="35843" name="Rectangle 3"/>
          <p:cNvSpPr>
            <a:spLocks noGrp="1" noChangeArrowheads="1"/>
          </p:cNvSpPr>
          <p:nvPr>
            <p:ph type="body" idx="1"/>
          </p:nvPr>
        </p:nvSpPr>
        <p:spPr>
          <a:xfrm>
            <a:off x="179512" y="1772816"/>
            <a:ext cx="8686800" cy="2602632"/>
          </a:xfrm>
        </p:spPr>
        <p:txBody>
          <a:bodyPr>
            <a:normAutofit/>
          </a:bodyPr>
          <a:lstStyle/>
          <a:p>
            <a:pPr marL="609600" indent="-609600" eaLnBrk="1" hangingPunct="1">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中，允许一个类的定义位于另一个类的内部，前者称为</a:t>
            </a:r>
            <a:r>
              <a:rPr lang="zh-CN" altLang="en-US" sz="2000" b="1" dirty="0">
                <a:solidFill>
                  <a:srgbClr val="FF0000"/>
                </a:solidFill>
                <a:latin typeface="Arial Unicode MS" pitchFamily="34" charset="-122"/>
                <a:ea typeface="Arial Unicode MS" pitchFamily="34" charset="-122"/>
                <a:cs typeface="Arial Unicode MS" pitchFamily="34" charset="-122"/>
              </a:rPr>
              <a:t>内部类</a:t>
            </a:r>
          </a:p>
          <a:p>
            <a:pPr marL="609600" indent="-609600" eaLnBrk="1" hangingPunct="1">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内部类和外层封装它的类之间存在逻辑上的</a:t>
            </a:r>
            <a:r>
              <a:rPr lang="zh-CN" altLang="en-US" sz="2000" b="1" dirty="0">
                <a:solidFill>
                  <a:srgbClr val="FF0000"/>
                </a:solidFill>
                <a:latin typeface="Arial Unicode MS" pitchFamily="34" charset="-122"/>
                <a:ea typeface="Arial Unicode MS" pitchFamily="34" charset="-122"/>
                <a:cs typeface="Arial Unicode MS" pitchFamily="34" charset="-122"/>
              </a:rPr>
              <a:t>所属关系</a:t>
            </a:r>
          </a:p>
          <a:p>
            <a:pPr marL="609600" indent="-609600" eaLnBrk="1" hangingPunct="1">
              <a:spcBef>
                <a:spcPct val="50000"/>
              </a:spcBef>
              <a:buFont typeface="Wingdings" pitchFamily="2" charset="2"/>
              <a:buChar char="§"/>
            </a:pPr>
            <a:r>
              <a:rPr lang="en-US" altLang="zh-CN" sz="2000" b="1" dirty="0">
                <a:solidFill>
                  <a:srgbClr val="FF0000"/>
                </a:solidFill>
                <a:latin typeface="Arial Unicode MS" pitchFamily="34" charset="-122"/>
                <a:ea typeface="Arial Unicode MS" pitchFamily="34" charset="-122"/>
                <a:cs typeface="Arial Unicode MS" pitchFamily="34" charset="-122"/>
              </a:rPr>
              <a:t>Inner class</a:t>
            </a:r>
            <a:r>
              <a:rPr lang="zh-CN" altLang="en-US" sz="2000" b="1" dirty="0">
                <a:solidFill>
                  <a:srgbClr val="FF0000"/>
                </a:solidFill>
                <a:latin typeface="Arial Unicode MS" pitchFamily="34" charset="-122"/>
                <a:ea typeface="Arial Unicode MS" pitchFamily="34" charset="-122"/>
                <a:cs typeface="Arial Unicode MS" pitchFamily="34" charset="-122"/>
              </a:rPr>
              <a:t>一般用在定义它的类或语句块之内，在外部引用它时必须给出完整的名称</a:t>
            </a:r>
            <a:r>
              <a:rPr lang="zh-CN" altLang="en-US" sz="20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Inner class</a:t>
            </a:r>
            <a:r>
              <a:rPr lang="zh-CN" altLang="en-US" sz="2000" dirty="0">
                <a:latin typeface="Arial Unicode MS" pitchFamily="34" charset="-122"/>
                <a:ea typeface="Arial Unicode MS" pitchFamily="34" charset="-122"/>
                <a:cs typeface="Arial Unicode MS" pitchFamily="34" charset="-122"/>
              </a:rPr>
              <a:t>的名字不能与包含它的类名相同；</a:t>
            </a:r>
          </a:p>
          <a:p>
            <a:pPr marL="609600" indent="-609600" eaLnBrk="1" hangingPunct="1">
              <a:spcBef>
                <a:spcPct val="50000"/>
              </a:spcBef>
              <a:buFont typeface="Wingdings" pitchFamily="2" charset="2"/>
              <a:buChar char="§"/>
            </a:pPr>
            <a:r>
              <a:rPr lang="en-US" altLang="zh-CN" sz="2000" b="1" dirty="0">
                <a:solidFill>
                  <a:srgbClr val="FF0000"/>
                </a:solidFill>
                <a:latin typeface="Arial Unicode MS" pitchFamily="34" charset="-122"/>
                <a:ea typeface="Arial Unicode MS" pitchFamily="34" charset="-122"/>
                <a:cs typeface="Arial Unicode MS" pitchFamily="34" charset="-122"/>
              </a:rPr>
              <a:t>Inner class</a:t>
            </a:r>
            <a:r>
              <a:rPr lang="zh-CN" altLang="en-US" sz="2000" b="1" dirty="0">
                <a:solidFill>
                  <a:srgbClr val="FF0000"/>
                </a:solidFill>
                <a:latin typeface="Arial Unicode MS" pitchFamily="34" charset="-122"/>
                <a:ea typeface="Arial Unicode MS" pitchFamily="34" charset="-122"/>
                <a:cs typeface="Arial Unicode MS" pitchFamily="34" charset="-122"/>
              </a:rPr>
              <a:t>可以使用包含它的类的静态和实例成员变量</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也可以使用它所在方法的局部变量；</a:t>
            </a:r>
          </a:p>
        </p:txBody>
      </p:sp>
    </p:spTree>
    <p:extLst>
      <p:ext uri="{BB962C8B-B14F-4D97-AF65-F5344CB8AC3E}">
        <p14:creationId xmlns:p14="http://schemas.microsoft.com/office/powerpoint/2010/main" val="1224133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192088" y="557808"/>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内部类举例 </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(1)</a:t>
            </a:r>
          </a:p>
        </p:txBody>
      </p:sp>
      <p:sp>
        <p:nvSpPr>
          <p:cNvPr id="36867" name="Rectangle 3"/>
          <p:cNvSpPr>
            <a:spLocks noChangeArrowheads="1"/>
          </p:cNvSpPr>
          <p:nvPr/>
        </p:nvSpPr>
        <p:spPr bwMode="auto">
          <a:xfrm>
            <a:off x="827584" y="1687785"/>
            <a:ext cx="7010400" cy="4981575"/>
          </a:xfrm>
          <a:prstGeom prst="rect">
            <a:avLst/>
          </a:prstGeom>
          <a:noFill/>
          <a:ln w="9525">
            <a:noFill/>
            <a:miter lim="800000"/>
            <a:headEnd/>
            <a:tailEnd/>
          </a:ln>
        </p:spPr>
        <p:txBody>
          <a:bodyPr>
            <a:spAutoFit/>
          </a:bodyPr>
          <a:lstStyle/>
          <a:p>
            <a:pPr>
              <a:lnSpc>
                <a:spcPct val="80000"/>
              </a:lnSpc>
            </a:pPr>
            <a:r>
              <a:rPr lang="en-US" altLang="zh-CN" sz="2000" dirty="0">
                <a:solidFill>
                  <a:srgbClr val="0000FF"/>
                </a:solidFill>
              </a:rPr>
              <a:t>      class A {</a:t>
            </a:r>
          </a:p>
          <a:p>
            <a:pPr>
              <a:lnSpc>
                <a:spcPct val="80000"/>
              </a:lnSpc>
            </a:pPr>
            <a:r>
              <a:rPr lang="en-US" altLang="zh-CN" sz="2000" dirty="0">
                <a:solidFill>
                  <a:srgbClr val="0000FF"/>
                </a:solidFill>
              </a:rPr>
              <a:t>	private </a:t>
            </a:r>
            <a:r>
              <a:rPr lang="en-US" altLang="zh-CN" sz="2000" dirty="0" err="1">
                <a:solidFill>
                  <a:srgbClr val="0000FF"/>
                </a:solidFill>
              </a:rPr>
              <a:t>int</a:t>
            </a:r>
            <a:r>
              <a:rPr lang="en-US" altLang="zh-CN" sz="2000" dirty="0">
                <a:solidFill>
                  <a:srgbClr val="0000FF"/>
                </a:solidFill>
              </a:rPr>
              <a:t> s;</a:t>
            </a:r>
          </a:p>
          <a:p>
            <a:pPr>
              <a:lnSpc>
                <a:spcPct val="80000"/>
              </a:lnSpc>
            </a:pPr>
            <a:r>
              <a:rPr lang="en-US" altLang="zh-CN" sz="2000" dirty="0">
                <a:solidFill>
                  <a:srgbClr val="0000FF"/>
                </a:solidFill>
              </a:rPr>
              <a:t>	public class B{</a:t>
            </a:r>
          </a:p>
          <a:p>
            <a:pPr>
              <a:lnSpc>
                <a:spcPct val="80000"/>
              </a:lnSpc>
            </a:pPr>
            <a:r>
              <a:rPr lang="en-US" altLang="zh-CN" sz="2000" dirty="0">
                <a:solidFill>
                  <a:srgbClr val="0000FF"/>
                </a:solidFill>
              </a:rPr>
              <a:t>	        public void </a:t>
            </a:r>
            <a:r>
              <a:rPr lang="en-US" altLang="zh-CN" sz="2000" dirty="0" err="1">
                <a:solidFill>
                  <a:srgbClr val="0000FF"/>
                </a:solidFill>
              </a:rPr>
              <a:t>mb</a:t>
            </a:r>
            <a:r>
              <a:rPr lang="en-US" altLang="zh-CN" sz="2000" dirty="0">
                <a:solidFill>
                  <a:srgbClr val="0000FF"/>
                </a:solidFill>
              </a:rPr>
              <a:t>() {</a:t>
            </a:r>
          </a:p>
          <a:p>
            <a:pPr>
              <a:lnSpc>
                <a:spcPct val="80000"/>
              </a:lnSpc>
            </a:pPr>
            <a:r>
              <a:rPr lang="en-US" altLang="zh-CN" sz="2000" dirty="0">
                <a:solidFill>
                  <a:srgbClr val="0000FF"/>
                </a:solidFill>
              </a:rPr>
              <a:t>		s = 100;     </a:t>
            </a:r>
          </a:p>
          <a:p>
            <a:pPr>
              <a:lnSpc>
                <a:spcPct val="80000"/>
              </a:lnSpc>
            </a:pPr>
            <a:r>
              <a:rPr lang="en-US" altLang="zh-CN" sz="2000" dirty="0">
                <a:solidFill>
                  <a:srgbClr val="0000FF"/>
                </a:solidFill>
              </a:rPr>
              <a:t>		</a:t>
            </a:r>
            <a:r>
              <a:rPr lang="en-US" altLang="zh-CN" sz="2000" dirty="0" err="1">
                <a:solidFill>
                  <a:srgbClr val="0000FF"/>
                </a:solidFill>
              </a:rPr>
              <a:t>System.out.println</a:t>
            </a:r>
            <a:r>
              <a:rPr lang="en-US" altLang="zh-CN" sz="2000" dirty="0">
                <a:solidFill>
                  <a:srgbClr val="0000FF"/>
                </a:solidFill>
              </a:rPr>
              <a:t>("</a:t>
            </a:r>
            <a:r>
              <a:rPr lang="zh-CN" altLang="en-US" sz="2000" dirty="0">
                <a:solidFill>
                  <a:srgbClr val="0000FF"/>
                </a:solidFill>
              </a:rPr>
              <a:t>在内部类</a:t>
            </a:r>
            <a:r>
              <a:rPr lang="en-US" altLang="zh-CN" sz="2000" dirty="0">
                <a:solidFill>
                  <a:srgbClr val="0000FF"/>
                </a:solidFill>
              </a:rPr>
              <a:t>B</a:t>
            </a:r>
            <a:r>
              <a:rPr lang="zh-CN" altLang="en-US" sz="2000" dirty="0">
                <a:solidFill>
                  <a:srgbClr val="0000FF"/>
                </a:solidFill>
              </a:rPr>
              <a:t>中</a:t>
            </a:r>
            <a:r>
              <a:rPr lang="en-US" altLang="zh-CN" sz="2000" dirty="0">
                <a:solidFill>
                  <a:srgbClr val="0000FF"/>
                </a:solidFill>
              </a:rPr>
              <a:t>s=" + s);</a:t>
            </a:r>
          </a:p>
          <a:p>
            <a:pPr>
              <a:lnSpc>
                <a:spcPct val="80000"/>
              </a:lnSpc>
            </a:pPr>
            <a:r>
              <a:rPr lang="en-US" altLang="zh-CN" sz="2000" dirty="0">
                <a:solidFill>
                  <a:srgbClr val="0000FF"/>
                </a:solidFill>
              </a:rPr>
              <a:t>	        }</a:t>
            </a:r>
          </a:p>
          <a:p>
            <a:pPr>
              <a:lnSpc>
                <a:spcPct val="80000"/>
              </a:lnSpc>
            </a:pPr>
            <a:r>
              <a:rPr lang="en-US" altLang="zh-CN" sz="2000" dirty="0">
                <a:solidFill>
                  <a:srgbClr val="0000FF"/>
                </a:solidFill>
              </a:rPr>
              <a:t>	}</a:t>
            </a:r>
          </a:p>
          <a:p>
            <a:pPr>
              <a:lnSpc>
                <a:spcPct val="80000"/>
              </a:lnSpc>
            </a:pPr>
            <a:r>
              <a:rPr lang="en-US" altLang="zh-CN" sz="2000" dirty="0">
                <a:solidFill>
                  <a:srgbClr val="0000FF"/>
                </a:solidFill>
              </a:rPr>
              <a:t>	public void ma() {</a:t>
            </a:r>
          </a:p>
          <a:p>
            <a:pPr>
              <a:lnSpc>
                <a:spcPct val="80000"/>
              </a:lnSpc>
            </a:pPr>
            <a:r>
              <a:rPr lang="en-US" altLang="zh-CN" sz="2000" dirty="0">
                <a:solidFill>
                  <a:srgbClr val="0000FF"/>
                </a:solidFill>
              </a:rPr>
              <a:t>		B </a:t>
            </a:r>
            <a:r>
              <a:rPr lang="en-US" altLang="zh-CN" sz="2000" dirty="0" err="1">
                <a:solidFill>
                  <a:srgbClr val="0000FF"/>
                </a:solidFill>
              </a:rPr>
              <a:t>i</a:t>
            </a:r>
            <a:r>
              <a:rPr lang="en-US" altLang="zh-CN" sz="2000" dirty="0">
                <a:solidFill>
                  <a:srgbClr val="0000FF"/>
                </a:solidFill>
              </a:rPr>
              <a:t> = new B();</a:t>
            </a:r>
          </a:p>
          <a:p>
            <a:pPr>
              <a:lnSpc>
                <a:spcPct val="80000"/>
              </a:lnSpc>
            </a:pPr>
            <a:r>
              <a:rPr lang="en-US" altLang="zh-CN" sz="2000" dirty="0">
                <a:solidFill>
                  <a:srgbClr val="0000FF"/>
                </a:solidFill>
              </a:rPr>
              <a:t>		</a:t>
            </a:r>
            <a:r>
              <a:rPr lang="en-US" altLang="zh-CN" sz="2000" dirty="0" err="1">
                <a:solidFill>
                  <a:srgbClr val="0000FF"/>
                </a:solidFill>
              </a:rPr>
              <a:t>i.mb</a:t>
            </a:r>
            <a:r>
              <a:rPr lang="en-US" altLang="zh-CN" sz="2000" dirty="0">
                <a:solidFill>
                  <a:srgbClr val="0000FF"/>
                </a:solidFill>
              </a:rPr>
              <a:t>();</a:t>
            </a:r>
          </a:p>
          <a:p>
            <a:pPr>
              <a:lnSpc>
                <a:spcPct val="80000"/>
              </a:lnSpc>
            </a:pPr>
            <a:r>
              <a:rPr lang="en-US" altLang="zh-CN" sz="2000" dirty="0">
                <a:solidFill>
                  <a:srgbClr val="0000FF"/>
                </a:solidFill>
              </a:rPr>
              <a:t>	}</a:t>
            </a:r>
          </a:p>
          <a:p>
            <a:pPr>
              <a:lnSpc>
                <a:spcPct val="80000"/>
              </a:lnSpc>
            </a:pPr>
            <a:r>
              <a:rPr lang="en-US" altLang="zh-CN" sz="2000" dirty="0">
                <a:solidFill>
                  <a:srgbClr val="0000FF"/>
                </a:solidFill>
              </a:rPr>
              <a:t>      }</a:t>
            </a:r>
          </a:p>
          <a:p>
            <a:pPr>
              <a:lnSpc>
                <a:spcPct val="80000"/>
              </a:lnSpc>
            </a:pPr>
            <a:endParaRPr lang="en-US" altLang="zh-CN" sz="2000" dirty="0">
              <a:solidFill>
                <a:srgbClr val="0000FF"/>
              </a:solidFill>
            </a:endParaRPr>
          </a:p>
          <a:p>
            <a:pPr>
              <a:lnSpc>
                <a:spcPct val="80000"/>
              </a:lnSpc>
            </a:pPr>
            <a:r>
              <a:rPr lang="en-US" altLang="zh-CN" sz="2000" dirty="0">
                <a:solidFill>
                  <a:srgbClr val="0000FF"/>
                </a:solidFill>
              </a:rPr>
              <a:t>       public class Test {	</a:t>
            </a:r>
          </a:p>
          <a:p>
            <a:pPr>
              <a:lnSpc>
                <a:spcPct val="80000"/>
              </a:lnSpc>
            </a:pPr>
            <a:r>
              <a:rPr lang="en-US" altLang="zh-CN" sz="2000" dirty="0">
                <a:solidFill>
                  <a:srgbClr val="0000FF"/>
                </a:solidFill>
              </a:rPr>
              <a:t>	public static void main(String </a:t>
            </a:r>
            <a:r>
              <a:rPr lang="en-US" altLang="zh-CN" sz="2000" dirty="0" err="1">
                <a:solidFill>
                  <a:srgbClr val="0000FF"/>
                </a:solidFill>
              </a:rPr>
              <a:t>args</a:t>
            </a:r>
            <a:r>
              <a:rPr lang="en-US" altLang="zh-CN" sz="2000" dirty="0">
                <a:solidFill>
                  <a:srgbClr val="0000FF"/>
                </a:solidFill>
              </a:rPr>
              <a:t>[]){</a:t>
            </a:r>
          </a:p>
          <a:p>
            <a:pPr>
              <a:lnSpc>
                <a:spcPct val="80000"/>
              </a:lnSpc>
            </a:pPr>
            <a:r>
              <a:rPr lang="en-US" altLang="zh-CN" sz="2000" dirty="0">
                <a:solidFill>
                  <a:srgbClr val="0000FF"/>
                </a:solidFill>
              </a:rPr>
              <a:t>	        A o = new A();</a:t>
            </a:r>
          </a:p>
          <a:p>
            <a:pPr>
              <a:lnSpc>
                <a:spcPct val="80000"/>
              </a:lnSpc>
            </a:pPr>
            <a:r>
              <a:rPr lang="en-US" altLang="zh-CN" sz="2000" dirty="0">
                <a:solidFill>
                  <a:srgbClr val="0000FF"/>
                </a:solidFill>
              </a:rPr>
              <a:t>	        o.ma();</a:t>
            </a:r>
          </a:p>
          <a:p>
            <a:pPr>
              <a:lnSpc>
                <a:spcPct val="80000"/>
              </a:lnSpc>
            </a:pPr>
            <a:r>
              <a:rPr lang="en-US" altLang="zh-CN" sz="2000" dirty="0">
                <a:solidFill>
                  <a:srgbClr val="0000FF"/>
                </a:solidFill>
              </a:rPr>
              <a:t>	}</a:t>
            </a:r>
          </a:p>
          <a:p>
            <a:pPr>
              <a:lnSpc>
                <a:spcPct val="80000"/>
              </a:lnSpc>
            </a:pPr>
            <a:r>
              <a:rPr lang="en-US" altLang="zh-CN" sz="2000" dirty="0">
                <a:solidFill>
                  <a:srgbClr val="0000FF"/>
                </a:solidFill>
              </a:rPr>
              <a:t>      } </a:t>
            </a:r>
          </a:p>
        </p:txBody>
      </p:sp>
    </p:spTree>
    <p:extLst>
      <p:ext uri="{BB962C8B-B14F-4D97-AF65-F5344CB8AC3E}">
        <p14:creationId xmlns:p14="http://schemas.microsoft.com/office/powerpoint/2010/main" val="2520840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1043608" y="548680"/>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内部类举例 </a:t>
            </a:r>
            <a:r>
              <a:rPr lang="en-US" altLang="zh-CN"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(2)</a:t>
            </a:r>
          </a:p>
        </p:txBody>
      </p:sp>
      <p:sp>
        <p:nvSpPr>
          <p:cNvPr id="37891" name="Rectangle 3"/>
          <p:cNvSpPr>
            <a:spLocks noChangeArrowheads="1"/>
          </p:cNvSpPr>
          <p:nvPr/>
        </p:nvSpPr>
        <p:spPr bwMode="auto">
          <a:xfrm>
            <a:off x="785786" y="1700485"/>
            <a:ext cx="7924800" cy="4968875"/>
          </a:xfrm>
          <a:prstGeom prst="rect">
            <a:avLst/>
          </a:prstGeom>
          <a:noFill/>
          <a:ln w="9525">
            <a:noFill/>
            <a:miter lim="800000"/>
            <a:headEnd/>
            <a:tailEnd/>
          </a:ln>
        </p:spPr>
        <p:txBody>
          <a:bodyPr>
            <a:spAutoFit/>
          </a:bodyPr>
          <a:lstStyle/>
          <a:p>
            <a:r>
              <a:rPr lang="en-US" altLang="zh-CN" sz="2000" dirty="0">
                <a:solidFill>
                  <a:srgbClr val="0000FF"/>
                </a:solidFill>
                <a:latin typeface="Arial Unicode MS" pitchFamily="34" charset="-122"/>
                <a:ea typeface="Arial Unicode MS" pitchFamily="34" charset="-122"/>
                <a:cs typeface="Arial Unicode MS" pitchFamily="34" charset="-122"/>
              </a:rPr>
              <a:t>public class A{</a:t>
            </a:r>
          </a:p>
          <a:p>
            <a:r>
              <a:rPr lang="en-US" altLang="zh-CN" sz="2000" dirty="0">
                <a:solidFill>
                  <a:srgbClr val="0000FF"/>
                </a:solidFill>
                <a:latin typeface="Arial Unicode MS" pitchFamily="34" charset="-122"/>
                <a:ea typeface="Arial Unicode MS" pitchFamily="34" charset="-122"/>
                <a:cs typeface="Arial Unicode MS" pitchFamily="34" charset="-122"/>
              </a:rPr>
              <a:t>        private </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s = 111;</a:t>
            </a:r>
          </a:p>
          <a:p>
            <a:r>
              <a:rPr lang="en-US" altLang="zh-CN" sz="2000" dirty="0">
                <a:solidFill>
                  <a:srgbClr val="0000FF"/>
                </a:solidFill>
                <a:latin typeface="Arial Unicode MS" pitchFamily="34" charset="-122"/>
                <a:ea typeface="Arial Unicode MS" pitchFamily="34" charset="-122"/>
                <a:cs typeface="Arial Unicode MS" pitchFamily="34" charset="-122"/>
              </a:rPr>
              <a:t>        public class B {</a:t>
            </a:r>
          </a:p>
          <a:p>
            <a:r>
              <a:rPr lang="en-US" altLang="zh-CN" sz="2000" dirty="0">
                <a:solidFill>
                  <a:srgbClr val="0000FF"/>
                </a:solidFill>
                <a:latin typeface="Arial Unicode MS" pitchFamily="34" charset="-122"/>
                <a:ea typeface="Arial Unicode MS" pitchFamily="34" charset="-122"/>
                <a:cs typeface="Arial Unicode MS" pitchFamily="34" charset="-122"/>
              </a:rPr>
              <a:t>	private </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s = 222;</a:t>
            </a:r>
          </a:p>
          <a:p>
            <a:pPr lvl="1"/>
            <a:r>
              <a:rPr lang="en-US" altLang="zh-CN" sz="2000" dirty="0">
                <a:solidFill>
                  <a:srgbClr val="0000FF"/>
                </a:solidFill>
                <a:latin typeface="Arial Unicode MS" pitchFamily="34" charset="-122"/>
                <a:ea typeface="Arial Unicode MS" pitchFamily="34" charset="-122"/>
                <a:cs typeface="Arial Unicode MS" pitchFamily="34" charset="-122"/>
              </a:rPr>
              <a:t>	public void </a:t>
            </a:r>
            <a:r>
              <a:rPr lang="en-US" altLang="zh-CN" sz="2000" dirty="0" err="1">
                <a:solidFill>
                  <a:srgbClr val="0000FF"/>
                </a:solidFill>
                <a:latin typeface="Arial Unicode MS" pitchFamily="34" charset="-122"/>
                <a:ea typeface="Arial Unicode MS" pitchFamily="34" charset="-122"/>
                <a:cs typeface="Arial Unicode MS" pitchFamily="34" charset="-122"/>
              </a:rPr>
              <a:t>mb</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s) {</a:t>
            </a:r>
          </a:p>
          <a:p>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s</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局部变量</a:t>
            </a:r>
            <a:r>
              <a:rPr lang="en-US" altLang="zh-CN" sz="2000" dirty="0">
                <a:solidFill>
                  <a:srgbClr val="0000FF"/>
                </a:solidFill>
                <a:latin typeface="Arial Unicode MS" pitchFamily="34" charset="-122"/>
                <a:ea typeface="Arial Unicode MS" pitchFamily="34" charset="-122"/>
                <a:cs typeface="Arial Unicode MS" pitchFamily="34" charset="-122"/>
              </a:rPr>
              <a:t>s</a:t>
            </a:r>
          </a:p>
          <a:p>
            <a:r>
              <a:rPr lang="en-US" altLang="zh-CN" sz="2000" b="1"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this.s</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内部类对象的属性</a:t>
            </a:r>
            <a:r>
              <a:rPr lang="en-US" altLang="zh-CN" sz="2000" dirty="0">
                <a:solidFill>
                  <a:srgbClr val="0000FF"/>
                </a:solidFill>
                <a:latin typeface="Arial Unicode MS" pitchFamily="34" charset="-122"/>
                <a:ea typeface="Arial Unicode MS" pitchFamily="34" charset="-122"/>
                <a:cs typeface="Arial Unicode MS" pitchFamily="34" charset="-122"/>
              </a:rPr>
              <a:t>s</a:t>
            </a:r>
          </a:p>
          <a:p>
            <a:r>
              <a:rPr lang="en-US" altLang="zh-CN" sz="2000" b="1"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A.this.s</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外层类对象属性</a:t>
            </a:r>
            <a:r>
              <a:rPr lang="en-US" altLang="zh-CN" sz="2000" dirty="0">
                <a:solidFill>
                  <a:srgbClr val="0000FF"/>
                </a:solidFill>
                <a:latin typeface="Arial Unicode MS" pitchFamily="34" charset="-122"/>
                <a:ea typeface="Arial Unicode MS" pitchFamily="34" charset="-122"/>
                <a:cs typeface="Arial Unicode MS" pitchFamily="34" charset="-122"/>
              </a:rPr>
              <a:t>s</a:t>
            </a:r>
          </a:p>
          <a:p>
            <a:r>
              <a:rPr lang="en-US" altLang="zh-CN" sz="2000" dirty="0">
                <a:solidFill>
                  <a:srgbClr val="0000FF"/>
                </a:solidFill>
                <a:latin typeface="Arial Unicode MS" pitchFamily="34" charset="-122"/>
                <a:ea typeface="Arial Unicode MS" pitchFamily="34" charset="-122"/>
                <a:cs typeface="Arial Unicode MS" pitchFamily="34" charset="-122"/>
              </a:rPr>
              <a:t>	}</a:t>
            </a:r>
          </a:p>
          <a:p>
            <a:r>
              <a:rPr lang="en-US" altLang="zh-CN" sz="2000" dirty="0">
                <a:solidFill>
                  <a:srgbClr val="0000FF"/>
                </a:solidFill>
                <a:latin typeface="Arial Unicode MS" pitchFamily="34" charset="-122"/>
                <a:ea typeface="Arial Unicode MS" pitchFamily="34" charset="-122"/>
                <a:cs typeface="Arial Unicode MS" pitchFamily="34" charset="-122"/>
              </a:rPr>
              <a:t>       }</a:t>
            </a:r>
          </a:p>
          <a:p>
            <a:r>
              <a:rPr lang="en-US" altLang="zh-CN" sz="2000"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sz="2000" dirty="0" err="1">
                <a:solidFill>
                  <a:srgbClr val="0000FF"/>
                </a:solidFill>
                <a:latin typeface="Arial Unicode MS" pitchFamily="34" charset="-122"/>
                <a:ea typeface="Arial Unicode MS" pitchFamily="34" charset="-122"/>
                <a:cs typeface="Arial Unicode MS" pitchFamily="34" charset="-122"/>
              </a:rPr>
              <a:t>args</a:t>
            </a:r>
            <a:r>
              <a:rPr lang="en-US" altLang="zh-CN" sz="2000" dirty="0">
                <a:solidFill>
                  <a:srgbClr val="0000FF"/>
                </a:solidFill>
                <a:latin typeface="Arial Unicode MS" pitchFamily="34" charset="-122"/>
                <a:ea typeface="Arial Unicode MS" pitchFamily="34" charset="-122"/>
                <a:cs typeface="Arial Unicode MS" pitchFamily="34" charset="-122"/>
              </a:rPr>
              <a:t>[]){</a:t>
            </a:r>
          </a:p>
          <a:p>
            <a:r>
              <a:rPr lang="en-US" altLang="zh-CN" sz="2000" dirty="0">
                <a:solidFill>
                  <a:srgbClr val="0000FF"/>
                </a:solidFill>
                <a:latin typeface="Arial Unicode MS" pitchFamily="34" charset="-122"/>
                <a:ea typeface="Arial Unicode MS" pitchFamily="34" charset="-122"/>
                <a:cs typeface="Arial Unicode MS" pitchFamily="34" charset="-122"/>
              </a:rPr>
              <a:t>	A </a:t>
            </a:r>
            <a:r>
              <a:rPr lang="en-US" altLang="zh-CN" sz="2000" dirty="0" err="1">
                <a:solidFill>
                  <a:srgbClr val="0000FF"/>
                </a:solidFill>
                <a:latin typeface="Arial Unicode MS" pitchFamily="34" charset="-122"/>
                <a:ea typeface="Arial Unicode MS" pitchFamily="34" charset="-122"/>
                <a:cs typeface="Arial Unicode MS" pitchFamily="34" charset="-122"/>
              </a:rPr>
              <a:t>a</a:t>
            </a:r>
            <a:r>
              <a:rPr lang="en-US" altLang="zh-CN" sz="2000" dirty="0">
                <a:solidFill>
                  <a:srgbClr val="0000FF"/>
                </a:solidFill>
                <a:latin typeface="Arial Unicode MS" pitchFamily="34" charset="-122"/>
                <a:ea typeface="Arial Unicode MS" pitchFamily="34" charset="-122"/>
                <a:cs typeface="Arial Unicode MS" pitchFamily="34" charset="-122"/>
              </a:rPr>
              <a:t> = new A();</a:t>
            </a:r>
          </a:p>
          <a:p>
            <a:r>
              <a:rPr lang="en-US" altLang="zh-CN" sz="2000" dirty="0">
                <a:solidFill>
                  <a:srgbClr val="0000FF"/>
                </a:solidFill>
                <a:latin typeface="Arial Unicode MS" pitchFamily="34" charset="-122"/>
                <a:ea typeface="Arial Unicode MS" pitchFamily="34" charset="-122"/>
                <a:cs typeface="Arial Unicode MS" pitchFamily="34" charset="-122"/>
              </a:rPr>
              <a:t>	A.B b = </a:t>
            </a:r>
            <a:r>
              <a:rPr lang="en-US" altLang="zh-CN" sz="2000" dirty="0" err="1">
                <a:solidFill>
                  <a:srgbClr val="0000FF"/>
                </a:solidFill>
                <a:latin typeface="Arial Unicode MS" pitchFamily="34" charset="-122"/>
                <a:ea typeface="Arial Unicode MS" pitchFamily="34" charset="-122"/>
                <a:cs typeface="Arial Unicode MS" pitchFamily="34" charset="-122"/>
              </a:rPr>
              <a:t>a.new</a:t>
            </a:r>
            <a:r>
              <a:rPr lang="en-US" altLang="zh-CN" sz="2000" dirty="0">
                <a:solidFill>
                  <a:srgbClr val="0000FF"/>
                </a:solidFill>
                <a:latin typeface="Arial Unicode MS" pitchFamily="34" charset="-122"/>
                <a:ea typeface="Arial Unicode MS" pitchFamily="34" charset="-122"/>
                <a:cs typeface="Arial Unicode MS" pitchFamily="34" charset="-122"/>
              </a:rPr>
              <a:t> B();</a:t>
            </a:r>
          </a:p>
          <a:p>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b.mb</a:t>
            </a:r>
            <a:r>
              <a:rPr lang="en-US" altLang="zh-CN" sz="2000" dirty="0">
                <a:solidFill>
                  <a:srgbClr val="0000FF"/>
                </a:solidFill>
                <a:latin typeface="Arial Unicode MS" pitchFamily="34" charset="-122"/>
                <a:ea typeface="Arial Unicode MS" pitchFamily="34" charset="-122"/>
                <a:cs typeface="Arial Unicode MS" pitchFamily="34" charset="-122"/>
              </a:rPr>
              <a:t>(333); </a:t>
            </a:r>
          </a:p>
          <a:p>
            <a:r>
              <a:rPr lang="en-US" altLang="zh-CN" sz="2000" dirty="0">
                <a:solidFill>
                  <a:srgbClr val="0000FF"/>
                </a:solidFill>
                <a:latin typeface="Arial Unicode MS" pitchFamily="34" charset="-122"/>
                <a:ea typeface="Arial Unicode MS" pitchFamily="34" charset="-122"/>
                <a:cs typeface="Arial Unicode MS" pitchFamily="34" charset="-122"/>
              </a:rPr>
              <a:t>        }</a:t>
            </a:r>
          </a:p>
          <a:p>
            <a:r>
              <a:rPr lang="en-US" altLang="zh-CN" sz="2000"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305276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1043608"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内部类特性</a:t>
            </a:r>
          </a:p>
        </p:txBody>
      </p:sp>
      <p:sp>
        <p:nvSpPr>
          <p:cNvPr id="38915" name="Rectangle 3"/>
          <p:cNvSpPr>
            <a:spLocks noChangeArrowheads="1"/>
          </p:cNvSpPr>
          <p:nvPr/>
        </p:nvSpPr>
        <p:spPr bwMode="auto">
          <a:xfrm>
            <a:off x="318780" y="1997546"/>
            <a:ext cx="8429684" cy="2708434"/>
          </a:xfrm>
          <a:prstGeom prst="rect">
            <a:avLst/>
          </a:prstGeom>
          <a:noFill/>
          <a:ln w="9525">
            <a:noFill/>
            <a:miter lim="800000"/>
            <a:headEnd/>
            <a:tailEnd/>
          </a:ln>
        </p:spPr>
        <p:txBody>
          <a:bodyPr wrap="square">
            <a:spAutoFit/>
          </a:bodyPr>
          <a:lstStyle/>
          <a:p>
            <a:pPr marL="457200" indent="-457200" algn="just">
              <a:spcBef>
                <a:spcPct val="50000"/>
              </a:spcBef>
              <a:buFont typeface="Wingdings" pitchFamily="2" charset="2"/>
              <a:buChar char="§"/>
            </a:pPr>
            <a:r>
              <a:rPr lang="en-US" altLang="zh-CN" sz="2000" dirty="0">
                <a:latin typeface="Arial Unicode MS" pitchFamily="34" charset="-122"/>
                <a:ea typeface="Arial Unicode MS" pitchFamily="34" charset="-122"/>
                <a:cs typeface="Arial Unicode MS" pitchFamily="34" charset="-122"/>
              </a:rPr>
              <a:t>Inner class</a:t>
            </a:r>
            <a:r>
              <a:rPr lang="zh-CN" altLang="en-US" sz="2000" dirty="0">
                <a:latin typeface="Arial Unicode MS" pitchFamily="34" charset="-122"/>
                <a:ea typeface="Arial Unicode MS" pitchFamily="34" charset="-122"/>
                <a:cs typeface="Arial Unicode MS" pitchFamily="34" charset="-122"/>
              </a:rPr>
              <a:t>可以声明为抽象类 ，因此可以被其它的内部类继承。也可以声明为</a:t>
            </a:r>
            <a:r>
              <a:rPr lang="en-US" altLang="zh-CN" sz="2000" dirty="0">
                <a:latin typeface="Arial Unicode MS" pitchFamily="34" charset="-122"/>
                <a:ea typeface="Arial Unicode MS" pitchFamily="34" charset="-122"/>
                <a:cs typeface="Arial Unicode MS" pitchFamily="34" charset="-122"/>
              </a:rPr>
              <a:t>final</a:t>
            </a:r>
            <a:r>
              <a:rPr lang="zh-CN" altLang="en-US" sz="2000" dirty="0">
                <a:latin typeface="Arial Unicode MS" pitchFamily="34" charset="-122"/>
                <a:ea typeface="Arial Unicode MS" pitchFamily="34" charset="-122"/>
                <a:cs typeface="Arial Unicode MS" pitchFamily="34" charset="-122"/>
              </a:rPr>
              <a:t>的。</a:t>
            </a:r>
          </a:p>
          <a:p>
            <a:pPr marL="457200" indent="-457200" algn="just">
              <a:spcBef>
                <a:spcPct val="50000"/>
              </a:spcBef>
              <a:buFont typeface="Wingdings" pitchFamily="2" charset="2"/>
              <a:buChar char="§"/>
            </a:pPr>
            <a:r>
              <a:rPr lang="zh-CN" altLang="en-US" sz="2000" b="1" dirty="0">
                <a:solidFill>
                  <a:srgbClr val="FF0000"/>
                </a:solidFill>
                <a:latin typeface="Arial Unicode MS" pitchFamily="34" charset="-122"/>
                <a:ea typeface="Arial Unicode MS" pitchFamily="34" charset="-122"/>
                <a:cs typeface="Arial Unicode MS" pitchFamily="34" charset="-122"/>
              </a:rPr>
              <a:t>和外层类不同，</a:t>
            </a:r>
            <a:r>
              <a:rPr lang="en-US" altLang="zh-CN" sz="2000" b="1" dirty="0">
                <a:solidFill>
                  <a:srgbClr val="FF0000"/>
                </a:solidFill>
                <a:latin typeface="Arial Unicode MS" pitchFamily="34" charset="-122"/>
                <a:ea typeface="Arial Unicode MS" pitchFamily="34" charset="-122"/>
                <a:cs typeface="Arial Unicode MS" pitchFamily="34" charset="-122"/>
              </a:rPr>
              <a:t>Inner class</a:t>
            </a:r>
            <a:r>
              <a:rPr lang="zh-CN" altLang="en-US" sz="2000" b="1" dirty="0">
                <a:solidFill>
                  <a:srgbClr val="FF0000"/>
                </a:solidFill>
                <a:latin typeface="Arial Unicode MS" pitchFamily="34" charset="-122"/>
                <a:ea typeface="Arial Unicode MS" pitchFamily="34" charset="-122"/>
                <a:cs typeface="Arial Unicode MS" pitchFamily="34" charset="-122"/>
              </a:rPr>
              <a:t>可以声明为</a:t>
            </a:r>
            <a:r>
              <a:rPr lang="en-US" altLang="zh-CN" sz="2000" b="1" dirty="0">
                <a:solidFill>
                  <a:srgbClr val="FF0000"/>
                </a:solidFill>
                <a:latin typeface="Arial Unicode MS" pitchFamily="34" charset="-122"/>
                <a:ea typeface="Arial Unicode MS" pitchFamily="34" charset="-122"/>
                <a:cs typeface="Arial Unicode MS" pitchFamily="34" charset="-122"/>
              </a:rPr>
              <a:t>private</a:t>
            </a:r>
            <a:r>
              <a:rPr lang="zh-CN" altLang="en-US" sz="2000" b="1" dirty="0">
                <a:solidFill>
                  <a:srgbClr val="FF0000"/>
                </a:solidFill>
                <a:latin typeface="Arial Unicode MS" pitchFamily="34" charset="-122"/>
                <a:ea typeface="Arial Unicode MS" pitchFamily="34" charset="-122"/>
                <a:cs typeface="Arial Unicode MS" pitchFamily="34" charset="-122"/>
              </a:rPr>
              <a:t>或</a:t>
            </a:r>
            <a:r>
              <a:rPr lang="en-US" altLang="zh-CN" sz="2000" b="1" dirty="0">
                <a:solidFill>
                  <a:srgbClr val="FF0000"/>
                </a:solidFill>
                <a:latin typeface="Arial Unicode MS" pitchFamily="34" charset="-122"/>
                <a:ea typeface="Arial Unicode MS" pitchFamily="34" charset="-122"/>
                <a:cs typeface="Arial Unicode MS" pitchFamily="34" charset="-122"/>
              </a:rPr>
              <a:t>protected</a:t>
            </a:r>
            <a:r>
              <a:rPr lang="zh-CN" altLang="en-US" sz="2000" dirty="0">
                <a:latin typeface="Arial Unicode MS" pitchFamily="34" charset="-122"/>
                <a:ea typeface="Arial Unicode MS" pitchFamily="34" charset="-122"/>
                <a:cs typeface="Arial Unicode MS" pitchFamily="34" charset="-122"/>
              </a:rPr>
              <a:t>；</a:t>
            </a:r>
          </a:p>
          <a:p>
            <a:pPr marL="457200" indent="-457200" algn="just">
              <a:spcBef>
                <a:spcPct val="50000"/>
              </a:spcBef>
              <a:buFont typeface="Wingdings" pitchFamily="2" charset="2"/>
              <a:buChar char="§"/>
            </a:pPr>
            <a:r>
              <a:rPr lang="en-US" altLang="zh-CN" sz="2000" b="1" dirty="0">
                <a:solidFill>
                  <a:srgbClr val="FF0000"/>
                </a:solidFill>
                <a:latin typeface="Arial Unicode MS" pitchFamily="34" charset="-122"/>
                <a:ea typeface="Arial Unicode MS" pitchFamily="34" charset="-122"/>
                <a:cs typeface="Arial Unicode MS" pitchFamily="34" charset="-122"/>
              </a:rPr>
              <a:t>Inner class </a:t>
            </a:r>
            <a:r>
              <a:rPr lang="zh-CN" altLang="en-US" sz="2000" b="1" dirty="0">
                <a:solidFill>
                  <a:srgbClr val="FF0000"/>
                </a:solidFill>
                <a:latin typeface="Arial Unicode MS" pitchFamily="34" charset="-122"/>
                <a:ea typeface="Arial Unicode MS" pitchFamily="34" charset="-122"/>
                <a:cs typeface="Arial Unicode MS" pitchFamily="34" charset="-122"/>
              </a:rPr>
              <a:t>可以声明为</a:t>
            </a:r>
            <a:r>
              <a:rPr lang="en-US" altLang="zh-CN" sz="2000" b="1" dirty="0">
                <a:solidFill>
                  <a:srgbClr val="FF0000"/>
                </a:solidFill>
                <a:latin typeface="Arial Unicode MS" pitchFamily="34" charset="-122"/>
                <a:ea typeface="Arial Unicode MS" pitchFamily="34" charset="-122"/>
                <a:cs typeface="Arial Unicode MS" pitchFamily="34" charset="-122"/>
              </a:rPr>
              <a:t>static</a:t>
            </a:r>
            <a:r>
              <a:rPr lang="zh-CN" altLang="en-US" sz="2000" b="1" dirty="0">
                <a:solidFill>
                  <a:srgbClr val="FF0000"/>
                </a:solidFill>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，但此时就不能再使用外层封装类的非</a:t>
            </a:r>
            <a:r>
              <a:rPr lang="en-US" altLang="zh-CN" sz="2000" dirty="0">
                <a:latin typeface="Arial Unicode MS" pitchFamily="34" charset="-122"/>
                <a:ea typeface="Arial Unicode MS" pitchFamily="34" charset="-122"/>
                <a:cs typeface="Arial Unicode MS" pitchFamily="34" charset="-122"/>
              </a:rPr>
              <a:t>static</a:t>
            </a:r>
            <a:r>
              <a:rPr lang="zh-CN" altLang="en-US" sz="2000" dirty="0">
                <a:latin typeface="Arial Unicode MS" pitchFamily="34" charset="-122"/>
                <a:ea typeface="Arial Unicode MS" pitchFamily="34" charset="-122"/>
                <a:cs typeface="Arial Unicode MS" pitchFamily="34" charset="-122"/>
              </a:rPr>
              <a:t>的成员变量；</a:t>
            </a:r>
          </a:p>
          <a:p>
            <a:pPr marL="457200" indent="-457200" algn="just">
              <a:spcBef>
                <a:spcPct val="50000"/>
              </a:spcBef>
              <a:buFont typeface="Wingdings" pitchFamily="2" charset="2"/>
              <a:buChar char="§"/>
            </a:pPr>
            <a:r>
              <a:rPr lang="zh-CN" altLang="en-US" sz="2000" b="1" dirty="0">
                <a:solidFill>
                  <a:srgbClr val="FF0000"/>
                </a:solidFill>
                <a:latin typeface="Arial Unicode MS" pitchFamily="34" charset="-122"/>
                <a:ea typeface="Arial Unicode MS" pitchFamily="34" charset="-122"/>
                <a:cs typeface="Arial Unicode MS" pitchFamily="34" charset="-122"/>
              </a:rPr>
              <a:t>非</a:t>
            </a:r>
            <a:r>
              <a:rPr lang="en-US" altLang="zh-CN" sz="2000" b="1" dirty="0">
                <a:solidFill>
                  <a:srgbClr val="FF0000"/>
                </a:solidFill>
                <a:latin typeface="Arial Unicode MS" pitchFamily="34" charset="-122"/>
                <a:ea typeface="Arial Unicode MS" pitchFamily="34" charset="-122"/>
                <a:cs typeface="Arial Unicode MS" pitchFamily="34" charset="-122"/>
              </a:rPr>
              <a:t>static</a:t>
            </a:r>
            <a:r>
              <a:rPr lang="zh-CN" altLang="en-US" sz="2000" b="1" dirty="0">
                <a:solidFill>
                  <a:srgbClr val="FF0000"/>
                </a:solidFill>
                <a:latin typeface="Arial Unicode MS" pitchFamily="34" charset="-122"/>
                <a:ea typeface="Arial Unicode MS" pitchFamily="34" charset="-122"/>
                <a:cs typeface="Arial Unicode MS" pitchFamily="34" charset="-122"/>
              </a:rPr>
              <a:t>的内部类中的成员不能声明为</a:t>
            </a:r>
            <a:r>
              <a:rPr lang="en-US" altLang="zh-CN" sz="2000" b="1" dirty="0">
                <a:solidFill>
                  <a:srgbClr val="FF0000"/>
                </a:solidFill>
                <a:latin typeface="Arial Unicode MS" pitchFamily="34" charset="-122"/>
                <a:ea typeface="Arial Unicode MS" pitchFamily="34" charset="-122"/>
                <a:cs typeface="Arial Unicode MS" pitchFamily="34" charset="-122"/>
              </a:rPr>
              <a:t>static</a:t>
            </a:r>
            <a:r>
              <a:rPr lang="zh-CN" altLang="en-US" sz="2000" b="1" dirty="0">
                <a:solidFill>
                  <a:srgbClr val="FF0000"/>
                </a:solidFill>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，只有在顶层类或</a:t>
            </a:r>
            <a:r>
              <a:rPr lang="en-US" altLang="zh-CN" sz="2000" dirty="0">
                <a:latin typeface="Arial Unicode MS" pitchFamily="34" charset="-122"/>
                <a:ea typeface="Arial Unicode MS" pitchFamily="34" charset="-122"/>
                <a:cs typeface="Arial Unicode MS" pitchFamily="34" charset="-122"/>
              </a:rPr>
              <a:t>static</a:t>
            </a:r>
            <a:r>
              <a:rPr lang="zh-CN" altLang="en-US" sz="2000" dirty="0">
                <a:latin typeface="Arial Unicode MS" pitchFamily="34" charset="-122"/>
                <a:ea typeface="Arial Unicode MS" pitchFamily="34" charset="-122"/>
                <a:cs typeface="Arial Unicode MS" pitchFamily="34" charset="-122"/>
              </a:rPr>
              <a:t>的内部类中才可声明</a:t>
            </a:r>
            <a:r>
              <a:rPr lang="en-US" altLang="zh-CN" sz="2000" dirty="0">
                <a:latin typeface="Arial Unicode MS" pitchFamily="34" charset="-122"/>
                <a:ea typeface="Arial Unicode MS" pitchFamily="34" charset="-122"/>
                <a:cs typeface="Arial Unicode MS" pitchFamily="34" charset="-122"/>
              </a:rPr>
              <a:t>static</a:t>
            </a:r>
            <a:r>
              <a:rPr lang="zh-CN" altLang="en-US" sz="2000" dirty="0">
                <a:latin typeface="Arial Unicode MS" pitchFamily="34" charset="-122"/>
                <a:ea typeface="Arial Unicode MS" pitchFamily="34" charset="-122"/>
                <a:cs typeface="Arial Unicode MS" pitchFamily="34" charset="-122"/>
              </a:rPr>
              <a:t>成员；</a:t>
            </a:r>
          </a:p>
        </p:txBody>
      </p:sp>
    </p:spTree>
    <p:extLst>
      <p:ext uri="{BB962C8B-B14F-4D97-AF65-F5344CB8AC3E}">
        <p14:creationId xmlns:p14="http://schemas.microsoft.com/office/powerpoint/2010/main" val="121883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1748546"/>
            <a:ext cx="8686800" cy="3276600"/>
          </a:xfrm>
          <a:noFill/>
        </p:spPr>
        <p:txBody>
          <a:bodyPr lIns="92075" tIns="46038" rIns="92075" bIns="46038"/>
          <a:lstStyle/>
          <a:p>
            <a:pPr eaLnBrk="1" hangingPunct="1">
              <a:buFontTx/>
              <a:buNone/>
            </a:pP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当我们编写一个类时，其实就是在描述其对象的属性和行为，而并没有产生实质上的对象，只有通过</a:t>
            </a:r>
            <a:r>
              <a:rPr lang="en-US" altLang="zh-CN" sz="2400" dirty="0">
                <a:latin typeface="Arial Unicode MS" pitchFamily="34" charset="-122"/>
                <a:ea typeface="Arial Unicode MS" pitchFamily="34" charset="-122"/>
                <a:cs typeface="Arial Unicode MS" pitchFamily="34" charset="-122"/>
              </a:rPr>
              <a:t>new</a:t>
            </a:r>
            <a:r>
              <a:rPr lang="zh-CN" altLang="en-US" sz="2400" dirty="0">
                <a:latin typeface="Arial Unicode MS" pitchFamily="34" charset="-122"/>
                <a:ea typeface="Arial Unicode MS" pitchFamily="34" charset="-122"/>
                <a:cs typeface="Arial Unicode MS" pitchFamily="34" charset="-122"/>
              </a:rPr>
              <a:t>关键字才会产生出对象，这时系统才会分配内存空间给对象，其方法才可以供外部调用。我们有时候希望无论是否产生了对象或无论产生了多少对象的情况下，某些特定的数据在内存空间里只有一份，例如所有的中国人都有个国家名称，每一个中国人都共享这个国家名称，不必在每一个中国人的实例对象中都单独分配一个用于代表国家名称的变量。</a:t>
            </a:r>
            <a:endParaRPr lang="zh-CN" altLang="en-US" sz="2400" dirty="0">
              <a:solidFill>
                <a:schemeClr val="hlink"/>
              </a:solidFill>
              <a:latin typeface="Arial Unicode MS" pitchFamily="34" charset="-122"/>
              <a:ea typeface="Arial Unicode MS" pitchFamily="34" charset="-122"/>
              <a:cs typeface="Arial Unicode MS" pitchFamily="34" charset="-122"/>
            </a:endParaRPr>
          </a:p>
          <a:p>
            <a:pPr eaLnBrk="1" hangingPunct="1">
              <a:buFontTx/>
              <a:buNone/>
            </a:pPr>
            <a:endParaRPr lang="zh-CN" altLang="en-US" sz="2400" dirty="0">
              <a:solidFill>
                <a:schemeClr val="hlink"/>
              </a:solidFill>
              <a:latin typeface="Arial Unicode MS" pitchFamily="34" charset="-122"/>
              <a:ea typeface="Arial Unicode MS" pitchFamily="34" charset="-122"/>
              <a:cs typeface="Arial Unicode MS" pitchFamily="34" charset="-122"/>
            </a:endParaRPr>
          </a:p>
          <a:p>
            <a:pPr eaLnBrk="1" hangingPunct="1">
              <a:buFontTx/>
              <a:buNone/>
            </a:pPr>
            <a:endParaRPr lang="zh-CN" altLang="en-US" sz="2400" dirty="0">
              <a:solidFill>
                <a:schemeClr val="hlink"/>
              </a:solidFill>
              <a:latin typeface="Arial Unicode MS" pitchFamily="34" charset="-122"/>
              <a:ea typeface="Arial Unicode MS" pitchFamily="34" charset="-122"/>
              <a:cs typeface="Arial Unicode MS" pitchFamily="34" charset="-122"/>
            </a:endParaRPr>
          </a:p>
          <a:p>
            <a:pPr eaLnBrk="1" hangingPunct="1">
              <a:buFontTx/>
              <a:buNone/>
            </a:pPr>
            <a:endParaRPr lang="zh-CN" altLang="en-US" sz="2400" dirty="0">
              <a:latin typeface="Arial Unicode MS" pitchFamily="34" charset="-122"/>
              <a:ea typeface="Arial Unicode MS" pitchFamily="34" charset="-122"/>
              <a:cs typeface="Arial Unicode MS" pitchFamily="34" charset="-122"/>
            </a:endParaRPr>
          </a:p>
          <a:p>
            <a:pPr eaLnBrk="1" hangingPunct="1">
              <a:buFontTx/>
              <a:buNone/>
            </a:pPr>
            <a:endParaRPr lang="zh-CN" altLang="en-US" sz="2400" dirty="0">
              <a:latin typeface="Arial Unicode MS" pitchFamily="34" charset="-122"/>
              <a:ea typeface="Arial Unicode MS" pitchFamily="34" charset="-122"/>
              <a:cs typeface="Arial Unicode MS" pitchFamily="34" charset="-122"/>
            </a:endParaRPr>
          </a:p>
          <a:p>
            <a:pPr eaLnBrk="1" hangingPunct="1">
              <a:buFontTx/>
              <a:buNone/>
            </a:pPr>
            <a:endParaRPr lang="zh-CN" altLang="en-US" sz="2400" dirty="0">
              <a:latin typeface="Arial Unicode MS" pitchFamily="34" charset="-122"/>
              <a:ea typeface="Arial Unicode MS" pitchFamily="34" charset="-122"/>
              <a:cs typeface="Arial Unicode MS" pitchFamily="34" charset="-122"/>
            </a:endParaRPr>
          </a:p>
          <a:p>
            <a:pPr eaLnBrk="1" hangingPunct="1">
              <a:buFontTx/>
              <a:buNone/>
            </a:pPr>
            <a:endParaRPr lang="zh-CN" altLang="en-US" sz="2400" dirty="0">
              <a:latin typeface="Arial Unicode MS" pitchFamily="34" charset="-122"/>
              <a:ea typeface="Arial Unicode MS" pitchFamily="34" charset="-122"/>
              <a:cs typeface="Arial Unicode MS" pitchFamily="34" charset="-122"/>
            </a:endParaRPr>
          </a:p>
          <a:p>
            <a:pPr eaLnBrk="1" hangingPunct="1">
              <a:buFontTx/>
              <a:buNone/>
            </a:pPr>
            <a:endParaRPr lang="zh-CN" altLang="en-US" sz="2400" dirty="0">
              <a:latin typeface="Arial Unicode MS" pitchFamily="34" charset="-122"/>
              <a:ea typeface="Arial Unicode MS" pitchFamily="34" charset="-122"/>
              <a:cs typeface="Arial Unicode MS" pitchFamily="34" charset="-122"/>
            </a:endParaRPr>
          </a:p>
          <a:p>
            <a:pPr eaLnBrk="1" hangingPunct="1">
              <a:buFontTx/>
              <a:buNone/>
            </a:pPr>
            <a:endParaRPr lang="en-US" altLang="zh-CN" sz="2400" dirty="0">
              <a:latin typeface="Arial Unicode MS" pitchFamily="34" charset="-122"/>
              <a:ea typeface="Arial Unicode MS" pitchFamily="34" charset="-122"/>
              <a:cs typeface="Arial Unicode MS" pitchFamily="34" charset="-122"/>
            </a:endParaRPr>
          </a:p>
        </p:txBody>
      </p:sp>
      <p:pic>
        <p:nvPicPr>
          <p:cNvPr id="4099" name="Picture 3" descr="静态变量1"/>
          <p:cNvPicPr>
            <a:picLocks noChangeAspect="1" noChangeArrowheads="1"/>
          </p:cNvPicPr>
          <p:nvPr/>
        </p:nvPicPr>
        <p:blipFill>
          <a:blip r:embed="rId3"/>
          <a:srcRect/>
          <a:stretch>
            <a:fillRect/>
          </a:stretch>
        </p:blipFill>
        <p:spPr bwMode="auto">
          <a:xfrm>
            <a:off x="2124075" y="5041032"/>
            <a:ext cx="4679950" cy="1484312"/>
          </a:xfrm>
          <a:prstGeom prst="rect">
            <a:avLst/>
          </a:prstGeom>
          <a:noFill/>
          <a:ln w="9525">
            <a:noFill/>
            <a:miter lim="800000"/>
            <a:headEnd/>
            <a:tailEnd/>
          </a:ln>
        </p:spPr>
      </p:pic>
      <p:sp>
        <p:nvSpPr>
          <p:cNvPr id="261124" name="Rectangle 4"/>
          <p:cNvSpPr>
            <a:spLocks noGrp="1" noChangeArrowheads="1"/>
          </p:cNvSpPr>
          <p:nvPr>
            <p:ph type="title"/>
          </p:nvPr>
        </p:nvSpPr>
        <p:spPr>
          <a:xfrm>
            <a:off x="1043608" y="692696"/>
            <a:ext cx="7772400" cy="838200"/>
          </a:xfrm>
        </p:spPr>
        <p:txBody>
          <a:bodyPr/>
          <a:lstStyle/>
          <a:p>
            <a:pPr eaLnBrk="1" hangingPunct="1">
              <a:defRPr/>
            </a:pPr>
            <a:r>
              <a:rPr lang="zh-CN" altLang="en-US" sz="36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关键字 </a:t>
            </a:r>
            <a:r>
              <a:rPr lang="en-US" altLang="zh-CN" sz="3600" dirty="0">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static</a:t>
            </a:r>
          </a:p>
        </p:txBody>
      </p:sp>
    </p:spTree>
    <p:extLst>
      <p:ext uri="{BB962C8B-B14F-4D97-AF65-F5344CB8AC3E}">
        <p14:creationId xmlns:p14="http://schemas.microsoft.com/office/powerpoint/2010/main" val="47308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043608" y="718592"/>
            <a:ext cx="7772400" cy="838200"/>
          </a:xfrm>
        </p:spPr>
        <p:txBody>
          <a:bodyPr/>
          <a:lstStyle/>
          <a:p>
            <a:pPr eaLnBrk="1" hangingPunct="1">
              <a:defRPr/>
            </a:pPr>
            <a:r>
              <a:rPr lang="zh-CN" altLang="en-US" sz="36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关键字 </a:t>
            </a:r>
            <a:r>
              <a:rPr lang="en-US" altLang="zh-CN" sz="3600" dirty="0">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static</a:t>
            </a:r>
          </a:p>
        </p:txBody>
      </p:sp>
      <p:sp>
        <p:nvSpPr>
          <p:cNvPr id="5123" name="Rectangle 3"/>
          <p:cNvSpPr>
            <a:spLocks noGrp="1" noChangeArrowheads="1"/>
          </p:cNvSpPr>
          <p:nvPr>
            <p:ph type="body" idx="1"/>
          </p:nvPr>
        </p:nvSpPr>
        <p:spPr>
          <a:xfrm>
            <a:off x="500034" y="1331153"/>
            <a:ext cx="7978775" cy="5105400"/>
          </a:xfrm>
        </p:spPr>
        <p:txBody>
          <a:bodyPr/>
          <a:lstStyle/>
          <a:p>
            <a:pPr algn="just" eaLnBrk="1" hangingPunct="1">
              <a:lnSpc>
                <a:spcPct val="80000"/>
              </a:lnSpc>
              <a:spcBef>
                <a:spcPct val="40000"/>
              </a:spcBef>
              <a:buFont typeface="Wingdings" pitchFamily="2" charset="2"/>
              <a:buChar char="§"/>
            </a:pPr>
            <a:r>
              <a:rPr lang="en-US" altLang="zh-CN" sz="1800" dirty="0">
                <a:solidFill>
                  <a:srgbClr val="0000FF"/>
                </a:solidFill>
                <a:latin typeface="Arial Unicode MS" pitchFamily="34" charset="-122"/>
                <a:ea typeface="Arial Unicode MS" pitchFamily="34" charset="-122"/>
                <a:cs typeface="Arial Unicode MS" pitchFamily="34" charset="-122"/>
              </a:rPr>
              <a:t>class Circle</a:t>
            </a:r>
          </a:p>
          <a:p>
            <a:pPr algn="just" eaLnBrk="1" hangingPunct="1">
              <a:lnSpc>
                <a:spcPct val="65000"/>
              </a:lnSpc>
              <a:spcBef>
                <a:spcPct val="40000"/>
              </a:spcBef>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algn="just" eaLnBrk="1" hangingPunct="1">
              <a:lnSpc>
                <a:spcPct val="65000"/>
              </a:lnSpc>
              <a:spcBef>
                <a:spcPct val="40000"/>
              </a:spcBef>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private double radius;</a:t>
            </a:r>
          </a:p>
          <a:p>
            <a:pPr algn="just" eaLnBrk="1" hangingPunct="1">
              <a:lnSpc>
                <a:spcPct val="80000"/>
              </a:lnSpc>
              <a:spcBef>
                <a:spcPct val="40000"/>
              </a:spcBef>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public Circle(double radius){</a:t>
            </a:r>
            <a:r>
              <a:rPr lang="en-US" altLang="zh-CN" sz="1800" dirty="0" err="1">
                <a:solidFill>
                  <a:srgbClr val="0000FF"/>
                </a:solidFill>
                <a:latin typeface="Arial Unicode MS" pitchFamily="34" charset="-122"/>
                <a:ea typeface="Arial Unicode MS" pitchFamily="34" charset="-122"/>
                <a:cs typeface="Arial Unicode MS" pitchFamily="34" charset="-122"/>
              </a:rPr>
              <a:t>this.radius</a:t>
            </a:r>
            <a:r>
              <a:rPr lang="en-US" altLang="zh-CN" sz="1800" dirty="0">
                <a:solidFill>
                  <a:srgbClr val="0000FF"/>
                </a:solidFill>
                <a:latin typeface="Arial Unicode MS" pitchFamily="34" charset="-122"/>
                <a:ea typeface="Arial Unicode MS" pitchFamily="34" charset="-122"/>
                <a:cs typeface="Arial Unicode MS" pitchFamily="34" charset="-122"/>
              </a:rPr>
              <a:t>=radius;}</a:t>
            </a:r>
          </a:p>
          <a:p>
            <a:pPr algn="just" eaLnBrk="1" hangingPunct="1">
              <a:lnSpc>
                <a:spcPct val="80000"/>
              </a:lnSpc>
              <a:spcBef>
                <a:spcPct val="40000"/>
              </a:spcBef>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public double </a:t>
            </a:r>
            <a:r>
              <a:rPr lang="en-US" altLang="zh-CN" sz="1800" dirty="0" err="1">
                <a:solidFill>
                  <a:srgbClr val="0000FF"/>
                </a:solidFill>
                <a:latin typeface="Arial Unicode MS" pitchFamily="34" charset="-122"/>
                <a:ea typeface="Arial Unicode MS" pitchFamily="34" charset="-122"/>
                <a:cs typeface="Arial Unicode MS" pitchFamily="34" charset="-122"/>
              </a:rPr>
              <a:t>findArea</a:t>
            </a:r>
            <a:r>
              <a:rPr lang="en-US" altLang="zh-CN" sz="1800" dirty="0">
                <a:solidFill>
                  <a:srgbClr val="0000FF"/>
                </a:solidFill>
                <a:latin typeface="Arial Unicode MS" pitchFamily="34" charset="-122"/>
                <a:ea typeface="Arial Unicode MS" pitchFamily="34" charset="-122"/>
                <a:cs typeface="Arial Unicode MS" pitchFamily="34" charset="-122"/>
              </a:rPr>
              <a:t>(){return </a:t>
            </a:r>
            <a:r>
              <a:rPr lang="en-US" altLang="zh-CN" sz="1800" dirty="0" err="1">
                <a:solidFill>
                  <a:srgbClr val="0000FF"/>
                </a:solidFill>
                <a:latin typeface="Arial Unicode MS" pitchFamily="34" charset="-122"/>
                <a:ea typeface="Arial Unicode MS" pitchFamily="34" charset="-122"/>
                <a:cs typeface="Arial Unicode MS" pitchFamily="34" charset="-122"/>
              </a:rPr>
              <a:t>Math.PI</a:t>
            </a:r>
            <a:r>
              <a:rPr lang="en-US" altLang="zh-CN" sz="1800" dirty="0">
                <a:solidFill>
                  <a:srgbClr val="0000FF"/>
                </a:solidFill>
                <a:latin typeface="Arial Unicode MS" pitchFamily="34" charset="-122"/>
                <a:ea typeface="Arial Unicode MS" pitchFamily="34" charset="-122"/>
                <a:cs typeface="Arial Unicode MS" pitchFamily="34" charset="-122"/>
              </a:rPr>
              <a:t>*radius*radius;}</a:t>
            </a:r>
          </a:p>
          <a:p>
            <a:pPr algn="just" eaLnBrk="1" hangingPunct="1">
              <a:lnSpc>
                <a:spcPct val="80000"/>
              </a:lnSpc>
              <a:spcBef>
                <a:spcPct val="40000"/>
              </a:spcBef>
              <a:buFont typeface="Wingdings" pitchFamily="2" charset="2"/>
              <a:buNone/>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algn="just" eaLnBrk="1" hangingPunct="1">
              <a:lnSpc>
                <a:spcPct val="90000"/>
              </a:lnSpc>
              <a:spcBef>
                <a:spcPct val="40000"/>
              </a:spcBef>
              <a:buFont typeface="Wingdings" pitchFamily="2" charset="2"/>
              <a:buChar char="§"/>
            </a:pPr>
            <a:r>
              <a:rPr lang="zh-CN" altLang="en-US" sz="1800" dirty="0">
                <a:solidFill>
                  <a:srgbClr val="0000FF"/>
                </a:solidFill>
                <a:latin typeface="Arial Unicode MS" pitchFamily="34" charset="-122"/>
                <a:ea typeface="Arial Unicode MS" pitchFamily="34" charset="-122"/>
                <a:cs typeface="Arial Unicode MS" pitchFamily="34" charset="-122"/>
              </a:rPr>
              <a:t>创建两个</a:t>
            </a:r>
            <a:r>
              <a:rPr lang="en-US" altLang="zh-CN" sz="1800" dirty="0">
                <a:solidFill>
                  <a:srgbClr val="0000FF"/>
                </a:solidFill>
                <a:latin typeface="Arial Unicode MS" pitchFamily="34" charset="-122"/>
                <a:ea typeface="Arial Unicode MS" pitchFamily="34" charset="-122"/>
                <a:cs typeface="Arial Unicode MS" pitchFamily="34" charset="-122"/>
              </a:rPr>
              <a:t>Circle</a:t>
            </a:r>
            <a:r>
              <a:rPr lang="zh-CN" altLang="en-US" sz="1800" dirty="0">
                <a:solidFill>
                  <a:srgbClr val="0000FF"/>
                </a:solidFill>
                <a:latin typeface="Arial Unicode MS" pitchFamily="34" charset="-122"/>
                <a:ea typeface="Arial Unicode MS" pitchFamily="34" charset="-122"/>
                <a:cs typeface="Arial Unicode MS" pitchFamily="34" charset="-122"/>
              </a:rPr>
              <a:t>对象</a:t>
            </a:r>
          </a:p>
          <a:p>
            <a:pPr lvl="1" algn="just" eaLnBrk="1" hangingPunct="1">
              <a:lnSpc>
                <a:spcPct val="90000"/>
              </a:lnSpc>
              <a:spcBef>
                <a:spcPct val="40000"/>
              </a:spcBef>
              <a:buFont typeface="Wingdings" pitchFamily="2" charset="2"/>
              <a:buChar char="§"/>
            </a:pPr>
            <a:r>
              <a:rPr lang="en-US" altLang="zh-CN" sz="1800" dirty="0">
                <a:solidFill>
                  <a:srgbClr val="0000FF"/>
                </a:solidFill>
                <a:latin typeface="Arial Unicode MS" pitchFamily="34" charset="-122"/>
                <a:ea typeface="Arial Unicode MS" pitchFamily="34" charset="-122"/>
                <a:cs typeface="Arial Unicode MS" pitchFamily="34" charset="-122"/>
              </a:rPr>
              <a:t>Circle c1=new Circle(2.0);	//c1.radius=2.0</a:t>
            </a:r>
          </a:p>
          <a:p>
            <a:pPr lvl="1" algn="just" eaLnBrk="1" hangingPunct="1">
              <a:lnSpc>
                <a:spcPct val="90000"/>
              </a:lnSpc>
              <a:spcBef>
                <a:spcPct val="40000"/>
              </a:spcBef>
              <a:buFont typeface="Wingdings" pitchFamily="2" charset="2"/>
              <a:buChar char="§"/>
            </a:pPr>
            <a:r>
              <a:rPr lang="en-US" altLang="zh-CN" sz="1800" dirty="0">
                <a:solidFill>
                  <a:srgbClr val="0000FF"/>
                </a:solidFill>
                <a:latin typeface="Arial Unicode MS" pitchFamily="34" charset="-122"/>
                <a:ea typeface="Arial Unicode MS" pitchFamily="34" charset="-122"/>
                <a:cs typeface="Arial Unicode MS" pitchFamily="34" charset="-122"/>
              </a:rPr>
              <a:t>Circle c2=new Circle(3.0);	//c2.radius=3.0</a:t>
            </a:r>
          </a:p>
          <a:p>
            <a:pPr algn="just" eaLnBrk="1" hangingPunct="1">
              <a:lnSpc>
                <a:spcPct val="90000"/>
              </a:lnSpc>
              <a:spcBef>
                <a:spcPct val="40000"/>
              </a:spcBef>
              <a:buFont typeface="Wingdings" pitchFamily="2" charset="2"/>
              <a:buChar char="§"/>
            </a:pPr>
            <a:r>
              <a:rPr lang="en-US" altLang="zh-CN" sz="2400" dirty="0">
                <a:latin typeface="Arial Unicode MS" pitchFamily="34" charset="-122"/>
                <a:ea typeface="Arial Unicode MS" pitchFamily="34" charset="-122"/>
                <a:cs typeface="Arial Unicode MS" pitchFamily="34" charset="-122"/>
              </a:rPr>
              <a:t>Circle</a:t>
            </a:r>
            <a:r>
              <a:rPr lang="zh-CN" altLang="en-US" sz="2400" dirty="0">
                <a:latin typeface="Arial Unicode MS" pitchFamily="34" charset="-122"/>
                <a:ea typeface="Arial Unicode MS" pitchFamily="34" charset="-122"/>
                <a:cs typeface="Arial Unicode MS" pitchFamily="34" charset="-122"/>
              </a:rPr>
              <a:t>类中的变量</a:t>
            </a:r>
            <a:r>
              <a:rPr lang="en-US" altLang="zh-CN" sz="2400" dirty="0">
                <a:latin typeface="Arial Unicode MS" pitchFamily="34" charset="-122"/>
                <a:ea typeface="Arial Unicode MS" pitchFamily="34" charset="-122"/>
                <a:cs typeface="Arial Unicode MS" pitchFamily="34" charset="-122"/>
              </a:rPr>
              <a:t>radius</a:t>
            </a:r>
            <a:r>
              <a:rPr lang="zh-CN" altLang="en-US" sz="2400" dirty="0">
                <a:latin typeface="Arial Unicode MS" pitchFamily="34" charset="-122"/>
                <a:ea typeface="Arial Unicode MS" pitchFamily="34" charset="-122"/>
                <a:cs typeface="Arial Unicode MS" pitchFamily="34" charset="-122"/>
              </a:rPr>
              <a:t>是一个实例变量</a:t>
            </a:r>
            <a:r>
              <a:rPr lang="en-US" altLang="zh-CN" sz="2400" dirty="0">
                <a:latin typeface="Arial Unicode MS" pitchFamily="34" charset="-122"/>
                <a:ea typeface="Arial Unicode MS" pitchFamily="34" charset="-122"/>
                <a:cs typeface="Arial Unicode MS" pitchFamily="34" charset="-122"/>
              </a:rPr>
              <a:t>(instance variable)</a:t>
            </a:r>
            <a:r>
              <a:rPr lang="zh-CN" altLang="en-US" sz="2400" dirty="0">
                <a:latin typeface="Arial Unicode MS" pitchFamily="34" charset="-122"/>
                <a:ea typeface="Arial Unicode MS" pitchFamily="34" charset="-122"/>
                <a:cs typeface="Arial Unicode MS" pitchFamily="34" charset="-122"/>
              </a:rPr>
              <a:t>，它属于类的每一个对象，不能被同一个类的不同对象所共享。</a:t>
            </a:r>
          </a:p>
          <a:p>
            <a:pPr algn="just" eaLnBrk="1" hangingPunct="1">
              <a:lnSpc>
                <a:spcPct val="90000"/>
              </a:lnSpc>
              <a:spcBef>
                <a:spcPct val="40000"/>
              </a:spcBef>
              <a:buFont typeface="Wingdings" pitchFamily="2" charset="2"/>
              <a:buChar char="§"/>
            </a:pPr>
            <a:r>
              <a:rPr lang="zh-CN" altLang="en-US" sz="2400" dirty="0">
                <a:latin typeface="Arial Unicode MS" pitchFamily="34" charset="-122"/>
                <a:ea typeface="Arial Unicode MS" pitchFamily="34" charset="-122"/>
                <a:cs typeface="Arial Unicode MS" pitchFamily="34" charset="-122"/>
              </a:rPr>
              <a:t>上例中</a:t>
            </a:r>
            <a:r>
              <a:rPr lang="en-US" altLang="zh-CN" sz="2400" dirty="0">
                <a:latin typeface="Arial Unicode MS" pitchFamily="34" charset="-122"/>
                <a:ea typeface="Arial Unicode MS" pitchFamily="34" charset="-122"/>
                <a:cs typeface="Arial Unicode MS" pitchFamily="34" charset="-122"/>
              </a:rPr>
              <a:t>c1</a:t>
            </a:r>
            <a:r>
              <a:rPr lang="zh-CN" altLang="en-US" sz="2400" dirty="0">
                <a:latin typeface="Arial Unicode MS" pitchFamily="34" charset="-122"/>
                <a:ea typeface="Arial Unicode MS" pitchFamily="34" charset="-122"/>
                <a:cs typeface="Arial Unicode MS" pitchFamily="34" charset="-122"/>
              </a:rPr>
              <a:t>的</a:t>
            </a:r>
            <a:r>
              <a:rPr lang="en-US" altLang="zh-CN" sz="2400" dirty="0">
                <a:latin typeface="Arial Unicode MS" pitchFamily="34" charset="-122"/>
                <a:ea typeface="Arial Unicode MS" pitchFamily="34" charset="-122"/>
                <a:cs typeface="Arial Unicode MS" pitchFamily="34" charset="-122"/>
              </a:rPr>
              <a:t>radius</a:t>
            </a:r>
            <a:r>
              <a:rPr lang="zh-CN" altLang="en-US" sz="2400" dirty="0">
                <a:latin typeface="Arial Unicode MS" pitchFamily="34" charset="-122"/>
                <a:ea typeface="Arial Unicode MS" pitchFamily="34" charset="-122"/>
                <a:cs typeface="Arial Unicode MS" pitchFamily="34" charset="-122"/>
              </a:rPr>
              <a:t>独立于</a:t>
            </a:r>
            <a:r>
              <a:rPr lang="en-US" altLang="zh-CN" sz="2400" dirty="0">
                <a:latin typeface="Arial Unicode MS" pitchFamily="34" charset="-122"/>
                <a:ea typeface="Arial Unicode MS" pitchFamily="34" charset="-122"/>
                <a:cs typeface="Arial Unicode MS" pitchFamily="34" charset="-122"/>
              </a:rPr>
              <a:t>c2</a:t>
            </a:r>
            <a:r>
              <a:rPr lang="zh-CN" altLang="en-US" sz="2400" dirty="0">
                <a:latin typeface="Arial Unicode MS" pitchFamily="34" charset="-122"/>
                <a:ea typeface="Arial Unicode MS" pitchFamily="34" charset="-122"/>
                <a:cs typeface="Arial Unicode MS" pitchFamily="34" charset="-122"/>
              </a:rPr>
              <a:t>的</a:t>
            </a:r>
            <a:r>
              <a:rPr lang="en-US" altLang="zh-CN" sz="2400" dirty="0">
                <a:latin typeface="Arial Unicode MS" pitchFamily="34" charset="-122"/>
                <a:ea typeface="Arial Unicode MS" pitchFamily="34" charset="-122"/>
                <a:cs typeface="Arial Unicode MS" pitchFamily="34" charset="-122"/>
              </a:rPr>
              <a:t>radius</a:t>
            </a:r>
            <a:r>
              <a:rPr lang="zh-CN" altLang="en-US" sz="2400" dirty="0">
                <a:latin typeface="Arial Unicode MS" pitchFamily="34" charset="-122"/>
                <a:ea typeface="Arial Unicode MS" pitchFamily="34" charset="-122"/>
                <a:cs typeface="Arial Unicode MS" pitchFamily="34" charset="-122"/>
              </a:rPr>
              <a:t>，存储在不同的空间。</a:t>
            </a:r>
            <a:r>
              <a:rPr lang="en-US" altLang="zh-CN" sz="2400" dirty="0">
                <a:latin typeface="Arial Unicode MS" pitchFamily="34" charset="-122"/>
                <a:ea typeface="Arial Unicode MS" pitchFamily="34" charset="-122"/>
                <a:cs typeface="Arial Unicode MS" pitchFamily="34" charset="-122"/>
              </a:rPr>
              <a:t>c1</a:t>
            </a:r>
            <a:r>
              <a:rPr lang="zh-CN" altLang="en-US" sz="2400" dirty="0">
                <a:latin typeface="Arial Unicode MS" pitchFamily="34" charset="-122"/>
                <a:ea typeface="Arial Unicode MS" pitchFamily="34" charset="-122"/>
                <a:cs typeface="Arial Unicode MS" pitchFamily="34" charset="-122"/>
              </a:rPr>
              <a:t>中的</a:t>
            </a:r>
            <a:r>
              <a:rPr lang="en-US" altLang="zh-CN" sz="2400" dirty="0">
                <a:latin typeface="Arial Unicode MS" pitchFamily="34" charset="-122"/>
                <a:ea typeface="Arial Unicode MS" pitchFamily="34" charset="-122"/>
                <a:cs typeface="Arial Unicode MS" pitchFamily="34" charset="-122"/>
              </a:rPr>
              <a:t>radius</a:t>
            </a:r>
            <a:r>
              <a:rPr lang="zh-CN" altLang="en-US" sz="2400" dirty="0">
                <a:latin typeface="Arial Unicode MS" pitchFamily="34" charset="-122"/>
                <a:ea typeface="Arial Unicode MS" pitchFamily="34" charset="-122"/>
                <a:cs typeface="Arial Unicode MS" pitchFamily="34" charset="-122"/>
              </a:rPr>
              <a:t>变化不会影响</a:t>
            </a:r>
            <a:r>
              <a:rPr lang="en-US" altLang="zh-CN" sz="2400" dirty="0">
                <a:latin typeface="Arial Unicode MS" pitchFamily="34" charset="-122"/>
                <a:ea typeface="Arial Unicode MS" pitchFamily="34" charset="-122"/>
                <a:cs typeface="Arial Unicode MS" pitchFamily="34" charset="-122"/>
              </a:rPr>
              <a:t>c2</a:t>
            </a:r>
            <a:r>
              <a:rPr lang="zh-CN" altLang="en-US" sz="2400" dirty="0">
                <a:latin typeface="Arial Unicode MS" pitchFamily="34" charset="-122"/>
                <a:ea typeface="Arial Unicode MS" pitchFamily="34" charset="-122"/>
                <a:cs typeface="Arial Unicode MS" pitchFamily="34" charset="-122"/>
              </a:rPr>
              <a:t>的</a:t>
            </a:r>
            <a:r>
              <a:rPr lang="en-US" altLang="zh-CN" sz="2400" dirty="0">
                <a:latin typeface="Arial Unicode MS" pitchFamily="34" charset="-122"/>
                <a:ea typeface="Arial Unicode MS" pitchFamily="34" charset="-122"/>
                <a:cs typeface="Arial Unicode MS" pitchFamily="34" charset="-122"/>
              </a:rPr>
              <a:t>radius</a:t>
            </a:r>
            <a:r>
              <a:rPr lang="zh-CN" altLang="en-US" sz="2400" dirty="0">
                <a:latin typeface="Arial Unicode MS" pitchFamily="34" charset="-122"/>
                <a:ea typeface="Arial Unicode MS" pitchFamily="34" charset="-122"/>
                <a:cs typeface="Arial Unicode MS" pitchFamily="34" charset="-122"/>
              </a:rPr>
              <a:t>，反之亦然。</a:t>
            </a:r>
          </a:p>
        </p:txBody>
      </p:sp>
      <p:sp>
        <p:nvSpPr>
          <p:cNvPr id="262148" name="Text Box 4"/>
          <p:cNvSpPr txBox="1">
            <a:spLocks noChangeArrowheads="1"/>
          </p:cNvSpPr>
          <p:nvPr/>
        </p:nvSpPr>
        <p:spPr bwMode="auto">
          <a:xfrm>
            <a:off x="614334" y="6300028"/>
            <a:ext cx="7086600" cy="369332"/>
          </a:xfrm>
          <a:prstGeom prst="rect">
            <a:avLst/>
          </a:prstGeom>
          <a:noFill/>
          <a:ln w="9525">
            <a:solidFill>
              <a:srgbClr val="800080"/>
            </a:solidFill>
            <a:miter lim="800000"/>
            <a:headEnd/>
            <a:tailEnd/>
          </a:ln>
        </p:spPr>
        <p:txBody>
          <a:bodyPr>
            <a:spAutoFit/>
          </a:bodyPr>
          <a:lstStyle/>
          <a:p>
            <a:pPr>
              <a:spcBef>
                <a:spcPct val="50000"/>
              </a:spcBef>
            </a:pPr>
            <a:r>
              <a:rPr lang="zh-CN" altLang="en-US" b="1" dirty="0">
                <a:solidFill>
                  <a:srgbClr val="FF0000"/>
                </a:solidFill>
                <a:latin typeface="Arial Unicode MS" pitchFamily="34" charset="-122"/>
                <a:ea typeface="Arial Unicode MS" pitchFamily="34" charset="-122"/>
                <a:cs typeface="Arial Unicode MS" pitchFamily="34" charset="-122"/>
              </a:rPr>
              <a:t>如果想让一个类的所有实例共享数据，请用类变量</a:t>
            </a:r>
          </a:p>
        </p:txBody>
      </p:sp>
    </p:spTree>
    <p:extLst>
      <p:ext uri="{BB962C8B-B14F-4D97-AF65-F5344CB8AC3E}">
        <p14:creationId xmlns:p14="http://schemas.microsoft.com/office/powerpoint/2010/main" val="111123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899592"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关键字 </a:t>
            </a:r>
            <a:r>
              <a:rPr lang="en-US" altLang="zh-CN" dirty="0">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static</a:t>
            </a:r>
          </a:p>
        </p:txBody>
      </p:sp>
      <p:sp>
        <p:nvSpPr>
          <p:cNvPr id="6147" name="Rectangle 3"/>
          <p:cNvSpPr>
            <a:spLocks noGrp="1" noChangeArrowheads="1"/>
          </p:cNvSpPr>
          <p:nvPr>
            <p:ph type="body" idx="1"/>
          </p:nvPr>
        </p:nvSpPr>
        <p:spPr>
          <a:xfrm>
            <a:off x="395536" y="1916832"/>
            <a:ext cx="8458200" cy="4114800"/>
          </a:xfrm>
        </p:spPr>
        <p:txBody>
          <a:bodyPr/>
          <a:lstStyle/>
          <a:p>
            <a:pPr algn="just" eaLnBrk="1" hangingPunct="1">
              <a:spcBef>
                <a:spcPct val="40000"/>
              </a:spcBef>
              <a:buFont typeface="Wingdings" pitchFamily="2" charset="2"/>
              <a:buChar char="§"/>
            </a:pPr>
            <a:r>
              <a:rPr lang="zh-CN" altLang="en-US" sz="2800" dirty="0">
                <a:latin typeface="Arial Unicode MS" pitchFamily="34" charset="-122"/>
                <a:ea typeface="Arial Unicode MS" pitchFamily="34" charset="-122"/>
                <a:cs typeface="Arial Unicode MS" pitchFamily="34" charset="-122"/>
              </a:rPr>
              <a:t>在</a:t>
            </a:r>
            <a:r>
              <a:rPr lang="en-US" altLang="zh-CN" sz="2800" dirty="0">
                <a:latin typeface="Arial Unicode MS" pitchFamily="34" charset="-122"/>
                <a:ea typeface="Arial Unicode MS" pitchFamily="34" charset="-122"/>
                <a:cs typeface="Arial Unicode MS" pitchFamily="34" charset="-122"/>
              </a:rPr>
              <a:t>Java</a:t>
            </a:r>
            <a:r>
              <a:rPr lang="zh-CN" altLang="en-US" sz="2800" dirty="0">
                <a:latin typeface="Arial Unicode MS" pitchFamily="34" charset="-122"/>
                <a:ea typeface="Arial Unicode MS" pitchFamily="34" charset="-122"/>
                <a:cs typeface="Arial Unicode MS" pitchFamily="34" charset="-122"/>
              </a:rPr>
              <a:t>类中声明</a:t>
            </a:r>
            <a:r>
              <a:rPr lang="zh-CN" altLang="en-US" sz="2800" b="1" dirty="0">
                <a:solidFill>
                  <a:srgbClr val="FF0000"/>
                </a:solidFill>
                <a:latin typeface="Arial Unicode MS" pitchFamily="34" charset="-122"/>
                <a:ea typeface="Arial Unicode MS" pitchFamily="34" charset="-122"/>
                <a:cs typeface="Arial Unicode MS" pitchFamily="34" charset="-122"/>
              </a:rPr>
              <a:t>变量、方法</a:t>
            </a:r>
            <a:r>
              <a:rPr lang="zh-CN" altLang="en-US" sz="2800" dirty="0">
                <a:latin typeface="Arial Unicode MS" pitchFamily="34" charset="-122"/>
                <a:ea typeface="Arial Unicode MS" pitchFamily="34" charset="-122"/>
                <a:cs typeface="Arial Unicode MS" pitchFamily="34" charset="-122"/>
              </a:rPr>
              <a:t>和</a:t>
            </a:r>
            <a:r>
              <a:rPr lang="zh-CN" altLang="en-US" sz="2800" b="1" dirty="0">
                <a:solidFill>
                  <a:srgbClr val="FF0000"/>
                </a:solidFill>
                <a:latin typeface="Arial Unicode MS" pitchFamily="34" charset="-122"/>
                <a:ea typeface="Arial Unicode MS" pitchFamily="34" charset="-122"/>
                <a:cs typeface="Arial Unicode MS" pitchFamily="34" charset="-122"/>
              </a:rPr>
              <a:t>内部类</a:t>
            </a:r>
            <a:r>
              <a:rPr lang="zh-CN" altLang="en-US" sz="2800" dirty="0">
                <a:latin typeface="Arial Unicode MS" pitchFamily="34" charset="-122"/>
                <a:ea typeface="Arial Unicode MS" pitchFamily="34" charset="-122"/>
                <a:cs typeface="Arial Unicode MS" pitchFamily="34" charset="-122"/>
              </a:rPr>
              <a:t>时，可使用关键字</a:t>
            </a:r>
            <a:r>
              <a:rPr lang="en-US" altLang="zh-CN" sz="2800" dirty="0">
                <a:latin typeface="Arial Unicode MS" pitchFamily="34" charset="-122"/>
                <a:ea typeface="Arial Unicode MS" pitchFamily="34" charset="-122"/>
                <a:cs typeface="Arial Unicode MS" pitchFamily="34" charset="-122"/>
              </a:rPr>
              <a:t>static</a:t>
            </a:r>
            <a:r>
              <a:rPr lang="zh-CN" altLang="en-US" sz="2800" dirty="0">
                <a:latin typeface="Arial Unicode MS" pitchFamily="34" charset="-122"/>
                <a:ea typeface="Arial Unicode MS" pitchFamily="34" charset="-122"/>
                <a:cs typeface="Arial Unicode MS" pitchFamily="34" charset="-122"/>
              </a:rPr>
              <a:t>做为修饰符。</a:t>
            </a:r>
          </a:p>
          <a:p>
            <a:pPr algn="just" eaLnBrk="1" hangingPunct="1">
              <a:spcBef>
                <a:spcPct val="40000"/>
              </a:spcBef>
              <a:buFont typeface="Wingdings" pitchFamily="2" charset="2"/>
              <a:buChar char="§"/>
            </a:pPr>
            <a:r>
              <a:rPr lang="en-US" altLang="zh-CN" sz="2800" b="1" dirty="0">
                <a:solidFill>
                  <a:srgbClr val="FF0000"/>
                </a:solidFill>
                <a:latin typeface="Arial Unicode MS" pitchFamily="34" charset="-122"/>
                <a:ea typeface="Arial Unicode MS" pitchFamily="34" charset="-122"/>
                <a:cs typeface="Arial Unicode MS" pitchFamily="34" charset="-122"/>
              </a:rPr>
              <a:t>static</a:t>
            </a:r>
            <a:r>
              <a:rPr lang="zh-CN" altLang="en-US" sz="2800" b="1" dirty="0">
                <a:solidFill>
                  <a:srgbClr val="FF0000"/>
                </a:solidFill>
                <a:latin typeface="Arial Unicode MS" pitchFamily="34" charset="-122"/>
                <a:ea typeface="Arial Unicode MS" pitchFamily="34" charset="-122"/>
                <a:cs typeface="Arial Unicode MS" pitchFamily="34" charset="-122"/>
              </a:rPr>
              <a:t>标记的变量或方法由整个类</a:t>
            </a:r>
            <a:r>
              <a:rPr lang="en-US" altLang="zh-CN" sz="2800" b="1" dirty="0">
                <a:solidFill>
                  <a:srgbClr val="FF0000"/>
                </a:solidFill>
                <a:latin typeface="Arial Unicode MS" pitchFamily="34" charset="-122"/>
                <a:ea typeface="Arial Unicode MS" pitchFamily="34" charset="-122"/>
                <a:cs typeface="Arial Unicode MS" pitchFamily="34" charset="-122"/>
              </a:rPr>
              <a:t>(</a:t>
            </a:r>
            <a:r>
              <a:rPr lang="zh-CN" altLang="en-US" sz="2800" b="1" dirty="0">
                <a:solidFill>
                  <a:srgbClr val="FF0000"/>
                </a:solidFill>
                <a:latin typeface="Arial Unicode MS" pitchFamily="34" charset="-122"/>
                <a:ea typeface="Arial Unicode MS" pitchFamily="34" charset="-122"/>
                <a:cs typeface="Arial Unicode MS" pitchFamily="34" charset="-122"/>
              </a:rPr>
              <a:t>所有实例</a:t>
            </a:r>
            <a:r>
              <a:rPr lang="en-US" altLang="zh-CN" sz="2800" b="1" dirty="0">
                <a:solidFill>
                  <a:srgbClr val="FF0000"/>
                </a:solidFill>
                <a:latin typeface="Arial Unicode MS" pitchFamily="34" charset="-122"/>
                <a:ea typeface="Arial Unicode MS" pitchFamily="34" charset="-122"/>
                <a:cs typeface="Arial Unicode MS" pitchFamily="34" charset="-122"/>
              </a:rPr>
              <a:t>)</a:t>
            </a:r>
            <a:r>
              <a:rPr lang="zh-CN" altLang="en-US" sz="2800" b="1" dirty="0">
                <a:solidFill>
                  <a:srgbClr val="FF0000"/>
                </a:solidFill>
                <a:latin typeface="Arial Unicode MS" pitchFamily="34" charset="-122"/>
                <a:ea typeface="Arial Unicode MS" pitchFamily="34" charset="-122"/>
                <a:cs typeface="Arial Unicode MS" pitchFamily="34" charset="-122"/>
              </a:rPr>
              <a:t>共享，如访问控制权限允许，可不必创建该类对象而直接用类名加‘</a:t>
            </a:r>
            <a:r>
              <a:rPr lang="en-US" altLang="zh-CN" sz="2800" b="1" dirty="0">
                <a:solidFill>
                  <a:srgbClr val="FF0000"/>
                </a:solidFill>
                <a:latin typeface="Arial Unicode MS" pitchFamily="34" charset="-122"/>
                <a:ea typeface="Arial Unicode MS" pitchFamily="34" charset="-122"/>
                <a:cs typeface="Arial Unicode MS" pitchFamily="34" charset="-122"/>
              </a:rPr>
              <a:t>.’</a:t>
            </a:r>
            <a:r>
              <a:rPr lang="zh-CN" altLang="en-US" sz="2800" b="1" dirty="0">
                <a:solidFill>
                  <a:srgbClr val="FF0000"/>
                </a:solidFill>
                <a:latin typeface="Arial Unicode MS" pitchFamily="34" charset="-122"/>
                <a:ea typeface="Arial Unicode MS" pitchFamily="34" charset="-122"/>
                <a:cs typeface="Arial Unicode MS" pitchFamily="34" charset="-122"/>
              </a:rPr>
              <a:t>调用</a:t>
            </a:r>
            <a:r>
              <a:rPr lang="zh-CN" altLang="en-US" sz="2800" dirty="0">
                <a:solidFill>
                  <a:srgbClr val="FF0000"/>
                </a:solidFill>
                <a:latin typeface="Arial Unicode MS" pitchFamily="34" charset="-122"/>
                <a:ea typeface="Arial Unicode MS" pitchFamily="34" charset="-122"/>
                <a:cs typeface="Arial Unicode MS" pitchFamily="34" charset="-122"/>
              </a:rPr>
              <a:t>。</a:t>
            </a:r>
          </a:p>
          <a:p>
            <a:pPr algn="just" eaLnBrk="1" hangingPunct="1">
              <a:spcBef>
                <a:spcPct val="40000"/>
              </a:spcBef>
              <a:buFont typeface="Wingdings" pitchFamily="2" charset="2"/>
              <a:buChar char="§"/>
            </a:pPr>
            <a:r>
              <a:rPr lang="en-US" altLang="zh-CN" sz="2800" b="1" dirty="0">
                <a:solidFill>
                  <a:srgbClr val="FF0000"/>
                </a:solidFill>
                <a:latin typeface="Arial Unicode MS" pitchFamily="34" charset="-122"/>
                <a:ea typeface="Arial Unicode MS" pitchFamily="34" charset="-122"/>
                <a:cs typeface="Arial Unicode MS" pitchFamily="34" charset="-122"/>
              </a:rPr>
              <a:t>static</a:t>
            </a:r>
            <a:r>
              <a:rPr lang="zh-CN" altLang="en-US" sz="2800" b="1" dirty="0">
                <a:solidFill>
                  <a:srgbClr val="FF0000"/>
                </a:solidFill>
                <a:latin typeface="Arial Unicode MS" pitchFamily="34" charset="-122"/>
                <a:ea typeface="Arial Unicode MS" pitchFamily="34" charset="-122"/>
                <a:cs typeface="Arial Unicode MS" pitchFamily="34" charset="-122"/>
              </a:rPr>
              <a:t>成员也称类成员或静态成员</a:t>
            </a:r>
            <a:r>
              <a:rPr lang="zh-CN" altLang="en-US" sz="2800" dirty="0">
                <a:latin typeface="Arial Unicode MS" pitchFamily="34" charset="-122"/>
                <a:ea typeface="Arial Unicode MS" pitchFamily="34" charset="-122"/>
                <a:cs typeface="Arial Unicode MS" pitchFamily="34" charset="-122"/>
              </a:rPr>
              <a:t>，如：类变量、类方法、静态方法等。</a:t>
            </a:r>
          </a:p>
        </p:txBody>
      </p:sp>
    </p:spTree>
    <p:extLst>
      <p:ext uri="{BB962C8B-B14F-4D97-AF65-F5344CB8AC3E}">
        <p14:creationId xmlns:p14="http://schemas.microsoft.com/office/powerpoint/2010/main" val="378216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1259632" y="629816"/>
            <a:ext cx="7772400" cy="1143000"/>
          </a:xfrm>
        </p:spPr>
        <p:txBody>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类变量</a:t>
            </a:r>
            <a:r>
              <a:rPr lang="en-US" altLang="zh-CN" dirty="0">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(class Variable)</a:t>
            </a:r>
          </a:p>
        </p:txBody>
      </p:sp>
      <p:sp>
        <p:nvSpPr>
          <p:cNvPr id="7171" name="Rectangle 3"/>
          <p:cNvSpPr>
            <a:spLocks noChangeArrowheads="1"/>
          </p:cNvSpPr>
          <p:nvPr/>
        </p:nvSpPr>
        <p:spPr bwMode="auto">
          <a:xfrm>
            <a:off x="825116" y="2025320"/>
            <a:ext cx="6120586" cy="461665"/>
          </a:xfrm>
          <a:prstGeom prst="rect">
            <a:avLst/>
          </a:prstGeom>
          <a:noFill/>
          <a:ln w="9525">
            <a:noFill/>
            <a:miter lim="800000"/>
            <a:headEnd/>
            <a:tailEnd/>
          </a:ln>
        </p:spPr>
        <p:txBody>
          <a:bodyPr wrap="none">
            <a:spAutoFit/>
          </a:bodyPr>
          <a:lstStyle/>
          <a:p>
            <a:pPr>
              <a:buFont typeface="Wingdings" pitchFamily="2" charset="2"/>
              <a:buChar char="§"/>
            </a:pP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类变量（类属性）由该类的所有实例共享</a:t>
            </a:r>
          </a:p>
        </p:txBody>
      </p:sp>
      <p:sp>
        <p:nvSpPr>
          <p:cNvPr id="7172" name="Rectangle 4"/>
          <p:cNvSpPr>
            <a:spLocks noChangeArrowheads="1"/>
          </p:cNvSpPr>
          <p:nvPr/>
        </p:nvSpPr>
        <p:spPr bwMode="auto">
          <a:xfrm>
            <a:off x="5324400" y="2780928"/>
            <a:ext cx="3784104" cy="2530475"/>
          </a:xfrm>
          <a:prstGeom prst="rect">
            <a:avLst/>
          </a:prstGeom>
          <a:noFill/>
          <a:ln w="9525">
            <a:noFill/>
            <a:miter lim="800000"/>
            <a:headEnd/>
            <a:tailEnd/>
          </a:ln>
        </p:spPr>
        <p:txBody>
          <a:bodyPr wrap="square">
            <a:sp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public class Person {</a:t>
            </a:r>
          </a:p>
          <a:p>
            <a:r>
              <a:rPr lang="en-US" altLang="zh-CN" sz="2000" dirty="0">
                <a:solidFill>
                  <a:srgbClr val="FF0000"/>
                </a:solidFill>
                <a:latin typeface="Arial Unicode MS" pitchFamily="34" charset="-122"/>
                <a:ea typeface="Arial Unicode MS" pitchFamily="34" charset="-122"/>
                <a:cs typeface="Arial Unicode MS" pitchFamily="34" charset="-122"/>
              </a:rPr>
              <a:t>       private </a:t>
            </a:r>
            <a:r>
              <a:rPr lang="en-US" altLang="zh-CN" sz="2000" dirty="0" err="1">
                <a:solidFill>
                  <a:srgbClr val="FF0000"/>
                </a:solidFill>
                <a:latin typeface="Arial Unicode MS" pitchFamily="34" charset="-122"/>
                <a:ea typeface="Arial Unicode MS" pitchFamily="34" charset="-122"/>
                <a:cs typeface="Arial Unicode MS" pitchFamily="34" charset="-122"/>
              </a:rPr>
              <a:t>int</a:t>
            </a:r>
            <a:r>
              <a:rPr lang="en-US" altLang="zh-CN" sz="2000" dirty="0">
                <a:solidFill>
                  <a:srgbClr val="FF0000"/>
                </a:solidFill>
                <a:latin typeface="Arial Unicode MS" pitchFamily="34" charset="-122"/>
                <a:ea typeface="Arial Unicode MS" pitchFamily="34" charset="-122"/>
                <a:cs typeface="Arial Unicode MS" pitchFamily="34" charset="-122"/>
              </a:rPr>
              <a:t> id;</a:t>
            </a:r>
          </a:p>
          <a:p>
            <a:r>
              <a:rPr lang="en-US" altLang="zh-CN" sz="2000" dirty="0">
                <a:solidFill>
                  <a:srgbClr val="FF0000"/>
                </a:solidFill>
                <a:latin typeface="Arial Unicode MS" pitchFamily="34" charset="-122"/>
                <a:ea typeface="Arial Unicode MS" pitchFamily="34" charset="-122"/>
                <a:cs typeface="Arial Unicode MS" pitchFamily="34" charset="-122"/>
              </a:rPr>
              <a:t>       public </a:t>
            </a:r>
            <a:r>
              <a:rPr lang="en-US" altLang="zh-CN" sz="2000" b="1" dirty="0">
                <a:solidFill>
                  <a:srgbClr val="FF0000"/>
                </a:solidFill>
                <a:latin typeface="Arial Unicode MS" pitchFamily="34" charset="-122"/>
                <a:ea typeface="Arial Unicode MS" pitchFamily="34" charset="-122"/>
                <a:cs typeface="Arial Unicode MS" pitchFamily="34" charset="-122"/>
              </a:rPr>
              <a:t>static </a:t>
            </a:r>
            <a:r>
              <a:rPr lang="en-US" altLang="zh-CN" sz="2000" dirty="0" err="1">
                <a:solidFill>
                  <a:srgbClr val="FF0000"/>
                </a:solidFill>
                <a:latin typeface="Arial Unicode MS" pitchFamily="34" charset="-122"/>
                <a:ea typeface="Arial Unicode MS" pitchFamily="34" charset="-122"/>
                <a:cs typeface="Arial Unicode MS" pitchFamily="34" charset="-122"/>
              </a:rPr>
              <a:t>int</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en-US" altLang="zh-CN" sz="2000" b="1" dirty="0">
                <a:solidFill>
                  <a:srgbClr val="FF0000"/>
                </a:solidFill>
                <a:latin typeface="Arial Unicode MS" pitchFamily="34" charset="-122"/>
                <a:ea typeface="Arial Unicode MS" pitchFamily="34" charset="-122"/>
                <a:cs typeface="Arial Unicode MS" pitchFamily="34" charset="-122"/>
              </a:rPr>
              <a:t>total </a:t>
            </a:r>
            <a:r>
              <a:rPr lang="en-US" altLang="zh-CN" sz="2000" dirty="0">
                <a:solidFill>
                  <a:srgbClr val="FF0000"/>
                </a:solidFill>
                <a:latin typeface="Arial Unicode MS" pitchFamily="34" charset="-122"/>
                <a:ea typeface="Arial Unicode MS" pitchFamily="34" charset="-122"/>
                <a:cs typeface="Arial Unicode MS" pitchFamily="34" charset="-122"/>
              </a:rPr>
              <a:t>= 0;</a:t>
            </a:r>
          </a:p>
          <a:p>
            <a:r>
              <a:rPr lang="en-US" altLang="zh-CN" sz="2000" dirty="0">
                <a:solidFill>
                  <a:srgbClr val="FF0000"/>
                </a:solidFill>
                <a:latin typeface="Arial Unicode MS" pitchFamily="34" charset="-122"/>
                <a:ea typeface="Arial Unicode MS" pitchFamily="34" charset="-122"/>
                <a:cs typeface="Arial Unicode MS" pitchFamily="34" charset="-122"/>
              </a:rPr>
              <a:t>       public Person() {</a:t>
            </a:r>
          </a:p>
          <a:p>
            <a:r>
              <a:rPr lang="en-US" altLang="zh-CN" sz="2000" dirty="0">
                <a:solidFill>
                  <a:srgbClr val="FF0000"/>
                </a:solidFill>
                <a:latin typeface="Arial Unicode MS" pitchFamily="34" charset="-122"/>
                <a:ea typeface="Arial Unicode MS" pitchFamily="34" charset="-122"/>
                <a:cs typeface="Arial Unicode MS" pitchFamily="34" charset="-122"/>
              </a:rPr>
              <a:t> 	</a:t>
            </a:r>
            <a:r>
              <a:rPr lang="en-US" altLang="zh-CN" sz="2000" b="1" dirty="0">
                <a:solidFill>
                  <a:srgbClr val="FF0000"/>
                </a:solidFill>
                <a:latin typeface="Arial Unicode MS" pitchFamily="34" charset="-122"/>
                <a:ea typeface="Arial Unicode MS" pitchFamily="34" charset="-122"/>
                <a:cs typeface="Arial Unicode MS" pitchFamily="34" charset="-122"/>
              </a:rPr>
              <a:t>total</a:t>
            </a:r>
            <a:r>
              <a:rPr lang="en-US" altLang="zh-CN" sz="2000" dirty="0">
                <a:solidFill>
                  <a:srgbClr val="FF0000"/>
                </a:solidFill>
                <a:latin typeface="Arial Unicode MS" pitchFamily="34" charset="-122"/>
                <a:ea typeface="Arial Unicode MS" pitchFamily="34" charset="-122"/>
                <a:cs typeface="Arial Unicode MS" pitchFamily="34" charset="-122"/>
              </a:rPr>
              <a:t>++;</a:t>
            </a:r>
          </a:p>
          <a:p>
            <a:r>
              <a:rPr lang="en-US" altLang="zh-CN" sz="2000" dirty="0">
                <a:solidFill>
                  <a:srgbClr val="FF0000"/>
                </a:solidFill>
                <a:latin typeface="Arial Unicode MS" pitchFamily="34" charset="-122"/>
                <a:ea typeface="Arial Unicode MS" pitchFamily="34" charset="-122"/>
                <a:cs typeface="Arial Unicode MS" pitchFamily="34" charset="-122"/>
              </a:rPr>
              <a:t> 	id = </a:t>
            </a:r>
            <a:r>
              <a:rPr lang="en-US" altLang="zh-CN" sz="2000" b="1" dirty="0">
                <a:solidFill>
                  <a:srgbClr val="FF0000"/>
                </a:solidFill>
                <a:latin typeface="Arial Unicode MS" pitchFamily="34" charset="-122"/>
                <a:ea typeface="Arial Unicode MS" pitchFamily="34" charset="-122"/>
                <a:cs typeface="Arial Unicode MS" pitchFamily="34" charset="-122"/>
              </a:rPr>
              <a:t>total</a:t>
            </a:r>
            <a:r>
              <a:rPr lang="en-US" altLang="zh-CN" sz="2000" dirty="0">
                <a:solidFill>
                  <a:srgbClr val="FF0000"/>
                </a:solidFill>
                <a:latin typeface="Arial Unicode MS" pitchFamily="34" charset="-122"/>
                <a:ea typeface="Arial Unicode MS" pitchFamily="34" charset="-122"/>
                <a:cs typeface="Arial Unicode MS" pitchFamily="34" charset="-122"/>
              </a:rPr>
              <a:t>;</a:t>
            </a:r>
          </a:p>
          <a:p>
            <a:r>
              <a:rPr lang="en-US" altLang="zh-CN" sz="2000" dirty="0">
                <a:solidFill>
                  <a:srgbClr val="FF0000"/>
                </a:solidFill>
                <a:latin typeface="Arial Unicode MS" pitchFamily="34" charset="-122"/>
                <a:ea typeface="Arial Unicode MS" pitchFamily="34" charset="-122"/>
                <a:cs typeface="Arial Unicode MS" pitchFamily="34" charset="-122"/>
              </a:rPr>
              <a:t>       }</a:t>
            </a:r>
          </a:p>
          <a:p>
            <a:r>
              <a:rPr lang="en-US" altLang="zh-CN" sz="2000" dirty="0">
                <a:solidFill>
                  <a:srgbClr val="FF0000"/>
                </a:solidFill>
                <a:latin typeface="Arial Unicode MS" pitchFamily="34" charset="-122"/>
                <a:ea typeface="Arial Unicode MS" pitchFamily="34" charset="-122"/>
                <a:cs typeface="Arial Unicode MS" pitchFamily="34" charset="-122"/>
              </a:rPr>
              <a:t> }</a:t>
            </a:r>
          </a:p>
        </p:txBody>
      </p:sp>
      <p:graphicFrame>
        <p:nvGraphicFramePr>
          <p:cNvPr id="264197" name="Group 5"/>
          <p:cNvGraphicFramePr>
            <a:graphicFrameLocks noGrp="1"/>
          </p:cNvGraphicFramePr>
          <p:nvPr>
            <p:extLst>
              <p:ext uri="{D42A27DB-BD31-4B8C-83A1-F6EECF244321}">
                <p14:modId xmlns:p14="http://schemas.microsoft.com/office/powerpoint/2010/main" val="2280449174"/>
              </p:ext>
            </p:extLst>
          </p:nvPr>
        </p:nvGraphicFramePr>
        <p:xfrm>
          <a:off x="1787168" y="3025229"/>
          <a:ext cx="2057400" cy="914400"/>
        </p:xfrm>
        <a:graphic>
          <a:graphicData uri="http://schemas.openxmlformats.org/drawingml/2006/table">
            <a:tbl>
              <a:tblPr/>
              <a:tblGrid>
                <a:gridCol w="20574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+total : </a:t>
                      </a:r>
                      <a:r>
                        <a:rPr kumimoji="1" lang="en-US" altLang="zh-CN" sz="16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int</a:t>
                      </a:r>
                      <a:r>
                        <a:rPr kumimoji="1" lang="en-US" altLang="zh-CN" sz="16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 : </a:t>
                      </a:r>
                      <a:r>
                        <a:rPr kumimoji="1" lang="en-US" altLang="zh-CN" sz="16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int</a:t>
                      </a:r>
                      <a:endParaRPr kumimoji="1" lang="en-US" altLang="zh-CN" sz="16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81" name="Line 13"/>
          <p:cNvSpPr>
            <a:spLocks noChangeShapeType="1"/>
          </p:cNvSpPr>
          <p:nvPr/>
        </p:nvSpPr>
        <p:spPr bwMode="auto">
          <a:xfrm flipV="1">
            <a:off x="1710968" y="4152354"/>
            <a:ext cx="762000" cy="701675"/>
          </a:xfrm>
          <a:prstGeom prst="line">
            <a:avLst/>
          </a:prstGeom>
          <a:noFill/>
          <a:ln w="9525">
            <a:solidFill>
              <a:srgbClr val="BD6FBF"/>
            </a:solidFill>
            <a:round/>
            <a:headE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graphicFrame>
        <p:nvGraphicFramePr>
          <p:cNvPr id="264206" name="Group 14"/>
          <p:cNvGraphicFramePr>
            <a:graphicFrameLocks noGrp="1"/>
          </p:cNvGraphicFramePr>
          <p:nvPr>
            <p:extLst>
              <p:ext uri="{D42A27DB-BD31-4B8C-83A1-F6EECF244321}">
                <p14:modId xmlns:p14="http://schemas.microsoft.com/office/powerpoint/2010/main" val="4114942310"/>
              </p:ext>
            </p:extLst>
          </p:nvPr>
        </p:nvGraphicFramePr>
        <p:xfrm>
          <a:off x="872768" y="4930229"/>
          <a:ext cx="1524000" cy="670560"/>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graphicFrame>
        <p:nvGraphicFramePr>
          <p:cNvPr id="264214" name="Group 22"/>
          <p:cNvGraphicFramePr>
            <a:graphicFrameLocks noGrp="1"/>
          </p:cNvGraphicFramePr>
          <p:nvPr>
            <p:extLst>
              <p:ext uri="{D42A27DB-BD31-4B8C-83A1-F6EECF244321}">
                <p14:modId xmlns:p14="http://schemas.microsoft.com/office/powerpoint/2010/main" val="3593105427"/>
              </p:ext>
            </p:extLst>
          </p:nvPr>
        </p:nvGraphicFramePr>
        <p:xfrm>
          <a:off x="2777768" y="4930229"/>
          <a:ext cx="1524000" cy="670560"/>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98" name="Line 30"/>
          <p:cNvSpPr>
            <a:spLocks noChangeShapeType="1"/>
          </p:cNvSpPr>
          <p:nvPr/>
        </p:nvSpPr>
        <p:spPr bwMode="auto">
          <a:xfrm flipH="1" flipV="1">
            <a:off x="2777768" y="4152354"/>
            <a:ext cx="914400" cy="777875"/>
          </a:xfrm>
          <a:prstGeom prst="line">
            <a:avLst/>
          </a:prstGeom>
          <a:noFill/>
          <a:ln w="9525">
            <a:solidFill>
              <a:srgbClr val="BD6FBF"/>
            </a:solidFill>
            <a:round/>
            <a:headE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199" name="Text Box 31"/>
          <p:cNvSpPr txBox="1">
            <a:spLocks noChangeArrowheads="1"/>
          </p:cNvSpPr>
          <p:nvPr/>
        </p:nvSpPr>
        <p:spPr bwMode="auto">
          <a:xfrm>
            <a:off x="3158768" y="4244429"/>
            <a:ext cx="1828800" cy="336550"/>
          </a:xfrm>
          <a:prstGeom prst="rect">
            <a:avLst/>
          </a:prstGeom>
          <a:noFill/>
          <a:ln w="9525">
            <a:noFill/>
            <a:miter lim="800000"/>
            <a:headEnd/>
            <a:tailEnd/>
          </a:ln>
        </p:spPr>
        <p:txBody>
          <a:bodyPr>
            <a:spAutoFit/>
          </a:bodyPr>
          <a:lstStyle/>
          <a:p>
            <a:pPr>
              <a:spcBef>
                <a:spcPct val="50000"/>
              </a:spcBef>
            </a:pPr>
            <a:r>
              <a:rPr lang="en-US" altLang="zh-CN" sz="1600">
                <a:latin typeface="Arial Unicode MS" pitchFamily="34" charset="-122"/>
                <a:ea typeface="Arial Unicode MS" pitchFamily="34" charset="-122"/>
                <a:cs typeface="Arial Unicode MS" pitchFamily="34" charset="-122"/>
              </a:rPr>
              <a:t>&lt;&lt;instanceOf&gt;&gt;</a:t>
            </a:r>
          </a:p>
        </p:txBody>
      </p:sp>
      <p:sp>
        <p:nvSpPr>
          <p:cNvPr id="7200" name="Text Box 32"/>
          <p:cNvSpPr txBox="1">
            <a:spLocks noChangeArrowheads="1"/>
          </p:cNvSpPr>
          <p:nvPr/>
        </p:nvSpPr>
        <p:spPr bwMode="auto">
          <a:xfrm>
            <a:off x="339368" y="4288879"/>
            <a:ext cx="1905000" cy="336550"/>
          </a:xfrm>
          <a:prstGeom prst="rect">
            <a:avLst/>
          </a:prstGeom>
          <a:noFill/>
          <a:ln w="9525">
            <a:noFill/>
            <a:miter lim="800000"/>
            <a:headEnd/>
            <a:tailEnd/>
          </a:ln>
        </p:spPr>
        <p:txBody>
          <a:bodyPr>
            <a:spAutoFit/>
          </a:bodyPr>
          <a:lstStyle/>
          <a:p>
            <a:pPr>
              <a:spcBef>
                <a:spcPct val="50000"/>
              </a:spcBef>
            </a:pPr>
            <a:r>
              <a:rPr lang="en-US" altLang="zh-CN" sz="1600">
                <a:latin typeface="Arial Unicode MS" pitchFamily="34" charset="-122"/>
                <a:ea typeface="Arial Unicode MS" pitchFamily="34" charset="-122"/>
                <a:cs typeface="Arial Unicode MS" pitchFamily="34" charset="-122"/>
              </a:rPr>
              <a:t>&lt;&lt;instanceOf&gt;&gt;</a:t>
            </a:r>
          </a:p>
        </p:txBody>
      </p:sp>
      <p:sp>
        <p:nvSpPr>
          <p:cNvPr id="7201" name="Text Box 33"/>
          <p:cNvSpPr txBox="1">
            <a:spLocks noChangeArrowheads="1"/>
          </p:cNvSpPr>
          <p:nvPr/>
        </p:nvSpPr>
        <p:spPr bwMode="auto">
          <a:xfrm>
            <a:off x="263168" y="5828754"/>
            <a:ext cx="2971800" cy="336550"/>
          </a:xfrm>
          <a:prstGeom prst="rect">
            <a:avLst/>
          </a:prstGeom>
          <a:noFill/>
          <a:ln w="9525">
            <a:noFill/>
            <a:miter lim="800000"/>
            <a:headEnd/>
            <a:tailEnd/>
          </a:ln>
        </p:spPr>
        <p:txBody>
          <a:bodyPr>
            <a:spAutoFit/>
          </a:bodyPr>
          <a:lstStyle/>
          <a:p>
            <a:pPr>
              <a:spcBef>
                <a:spcPct val="50000"/>
              </a:spcBef>
            </a:pPr>
            <a:r>
              <a:rPr lang="en-US" altLang="zh-CN" sz="1600">
                <a:latin typeface="Arial Unicode MS" pitchFamily="34" charset="-122"/>
                <a:ea typeface="Arial Unicode MS" pitchFamily="34" charset="-122"/>
                <a:cs typeface="Arial Unicode MS" pitchFamily="34" charset="-122"/>
              </a:rPr>
              <a:t>Person p1=new Person();</a:t>
            </a:r>
          </a:p>
        </p:txBody>
      </p:sp>
      <p:sp>
        <p:nvSpPr>
          <p:cNvPr id="7202" name="Text Box 34"/>
          <p:cNvSpPr txBox="1">
            <a:spLocks noChangeArrowheads="1"/>
          </p:cNvSpPr>
          <p:nvPr/>
        </p:nvSpPr>
        <p:spPr bwMode="auto">
          <a:xfrm>
            <a:off x="3006368" y="5828754"/>
            <a:ext cx="3657600" cy="336550"/>
          </a:xfrm>
          <a:prstGeom prst="rect">
            <a:avLst/>
          </a:prstGeom>
          <a:noFill/>
          <a:ln w="9525">
            <a:noFill/>
            <a:miter lim="800000"/>
            <a:headEnd/>
            <a:tailEnd/>
          </a:ln>
        </p:spPr>
        <p:txBody>
          <a:bodyPr>
            <a:spAutoFit/>
          </a:bodyPr>
          <a:lstStyle/>
          <a:p>
            <a:pPr>
              <a:spcBef>
                <a:spcPct val="50000"/>
              </a:spcBef>
            </a:pPr>
            <a:r>
              <a:rPr lang="en-US" altLang="zh-CN" sz="1600">
                <a:latin typeface="Arial Unicode MS" pitchFamily="34" charset="-122"/>
                <a:ea typeface="Arial Unicode MS" pitchFamily="34" charset="-122"/>
                <a:cs typeface="Arial Unicode MS" pitchFamily="34" charset="-122"/>
              </a:rPr>
              <a:t>Person p2=new Person();</a:t>
            </a:r>
          </a:p>
        </p:txBody>
      </p:sp>
      <p:sp>
        <p:nvSpPr>
          <p:cNvPr id="7203" name="Rectangle 35"/>
          <p:cNvSpPr>
            <a:spLocks noChangeArrowheads="1"/>
          </p:cNvSpPr>
          <p:nvPr/>
        </p:nvSpPr>
        <p:spPr bwMode="auto">
          <a:xfrm>
            <a:off x="5220072" y="5435932"/>
            <a:ext cx="3829050" cy="369332"/>
          </a:xfrm>
          <a:prstGeom prst="rect">
            <a:avLst/>
          </a:prstGeom>
          <a:noFill/>
          <a:ln w="9525">
            <a:noFill/>
            <a:miter lim="800000"/>
            <a:headEnd/>
            <a:tailEnd/>
          </a:ln>
        </p:spPr>
        <p:txBody>
          <a:bodyPr>
            <a:spAutoFit/>
          </a:bodyPr>
          <a:lstStyle/>
          <a:p>
            <a:pPr>
              <a:buFont typeface="Wingdings" pitchFamily="2" charset="2"/>
              <a:buNone/>
            </a:pPr>
            <a:r>
              <a:rPr lang="en-US" altLang="zh-CN" b="1" dirty="0">
                <a:latin typeface="Arial Unicode MS" pitchFamily="34" charset="-122"/>
                <a:ea typeface="Arial Unicode MS" pitchFamily="34" charset="-122"/>
                <a:cs typeface="Arial Unicode MS" pitchFamily="34" charset="-122"/>
              </a:rPr>
              <a:t>  </a:t>
            </a:r>
            <a:r>
              <a:rPr lang="zh-CN" altLang="en-US" b="1" dirty="0">
                <a:solidFill>
                  <a:srgbClr val="0000FF"/>
                </a:solidFill>
                <a:latin typeface="Arial Unicode MS" pitchFamily="34" charset="-122"/>
                <a:ea typeface="Arial Unicode MS" pitchFamily="34" charset="-122"/>
                <a:cs typeface="Arial Unicode MS" pitchFamily="34" charset="-122"/>
              </a:rPr>
              <a:t>类属性类似于全局变量</a:t>
            </a:r>
          </a:p>
        </p:txBody>
      </p:sp>
    </p:spTree>
    <p:extLst>
      <p:ext uri="{BB962C8B-B14F-4D97-AF65-F5344CB8AC3E}">
        <p14:creationId xmlns:p14="http://schemas.microsoft.com/office/powerpoint/2010/main" val="59135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2344216" y="692696"/>
            <a:ext cx="6764288" cy="864096"/>
          </a:xfrm>
        </p:spPr>
        <p:txBody>
          <a:bodyPr>
            <a:normAutofit/>
          </a:bodyPr>
          <a:lstStyle/>
          <a:p>
            <a:pPr eaLnBrk="1" hangingPunct="1">
              <a:defRPr/>
            </a:pPr>
            <a:r>
              <a:rPr lang="zh-CN" altLang="en-US" dirty="0">
                <a:effectLst>
                  <a:outerShdw blurRad="38100" dist="38100" dir="2700000" algn="tl">
                    <a:srgbClr val="C0C0C0"/>
                  </a:outerShdw>
                </a:effectLst>
                <a:latin typeface="Arial Unicode MS" pitchFamily="34" charset="-122"/>
                <a:ea typeface="Arial Unicode MS" pitchFamily="34" charset="-122"/>
                <a:cs typeface="Arial Unicode MS" pitchFamily="34" charset="-122"/>
              </a:rPr>
              <a:t>类属性应用举例</a:t>
            </a:r>
            <a:endParaRPr lang="zh-CN" altLang="en-US" sz="2000" dirty="0">
              <a:effectLst>
                <a:outerShdw blurRad="38100" dist="38100" dir="2700000" algn="tl">
                  <a:srgbClr val="C0C0C0"/>
                </a:outerShdw>
              </a:effectLst>
              <a:latin typeface="Arial Unicode MS" pitchFamily="34" charset="-122"/>
              <a:ea typeface="Arial Unicode MS" pitchFamily="34" charset="-122"/>
              <a:cs typeface="Arial Unicode MS" pitchFamily="34" charset="-122"/>
            </a:endParaRPr>
          </a:p>
        </p:txBody>
      </p:sp>
      <p:sp>
        <p:nvSpPr>
          <p:cNvPr id="8195" name="Rectangle 3"/>
          <p:cNvSpPr>
            <a:spLocks noChangeArrowheads="1"/>
          </p:cNvSpPr>
          <p:nvPr/>
        </p:nvSpPr>
        <p:spPr bwMode="auto">
          <a:xfrm>
            <a:off x="467544" y="1275256"/>
            <a:ext cx="8763000" cy="5466112"/>
          </a:xfrm>
          <a:prstGeom prst="rect">
            <a:avLst/>
          </a:prstGeom>
          <a:noFill/>
          <a:ln w="9525">
            <a:noFill/>
            <a:miter lim="800000"/>
            <a:headEnd/>
            <a:tailEnd/>
          </a:ln>
        </p:spPr>
        <p:txBody>
          <a:bodyPr>
            <a:spAutoFit/>
          </a:bodyPr>
          <a:lstStyle/>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class Person {</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private </a:t>
            </a:r>
            <a:r>
              <a:rPr lang="en-US" altLang="zh-CN" dirty="0" err="1">
                <a:solidFill>
                  <a:srgbClr val="0000FF"/>
                </a:solidFill>
                <a:latin typeface="Arial Unicode MS" pitchFamily="34" charset="-122"/>
                <a:ea typeface="Arial Unicode MS" pitchFamily="34" charset="-122"/>
                <a:cs typeface="Arial Unicode MS" pitchFamily="34" charset="-122"/>
              </a:rPr>
              <a:t>int</a:t>
            </a:r>
            <a:r>
              <a:rPr lang="en-US" altLang="zh-CN" dirty="0">
                <a:solidFill>
                  <a:srgbClr val="0000FF"/>
                </a:solidFill>
                <a:latin typeface="Arial Unicode MS" pitchFamily="34" charset="-122"/>
                <a:ea typeface="Arial Unicode MS" pitchFamily="34" charset="-122"/>
                <a:cs typeface="Arial Unicode MS" pitchFamily="34" charset="-122"/>
              </a:rPr>
              <a:t> id;</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public </a:t>
            </a:r>
            <a:r>
              <a:rPr lang="en-US" altLang="zh-CN" b="1" dirty="0">
                <a:solidFill>
                  <a:srgbClr val="0000FF"/>
                </a:solidFill>
                <a:latin typeface="Arial Unicode MS" pitchFamily="34" charset="-122"/>
                <a:ea typeface="Arial Unicode MS" pitchFamily="34" charset="-122"/>
                <a:cs typeface="Arial Unicode MS" pitchFamily="34" charset="-122"/>
              </a:rPr>
              <a:t>static </a:t>
            </a:r>
            <a:r>
              <a:rPr lang="en-US" altLang="zh-CN" dirty="0" err="1">
                <a:solidFill>
                  <a:srgbClr val="0000FF"/>
                </a:solidFill>
                <a:latin typeface="Arial Unicode MS" pitchFamily="34" charset="-122"/>
                <a:ea typeface="Arial Unicode MS" pitchFamily="34" charset="-122"/>
                <a:cs typeface="Arial Unicode MS" pitchFamily="34" charset="-122"/>
              </a:rPr>
              <a:t>int</a:t>
            </a:r>
            <a:r>
              <a:rPr lang="en-US" altLang="zh-CN" dirty="0">
                <a:solidFill>
                  <a:srgbClr val="0000FF"/>
                </a:solidFill>
                <a:latin typeface="Arial Unicode MS" pitchFamily="34" charset="-122"/>
                <a:ea typeface="Arial Unicode MS" pitchFamily="34" charset="-122"/>
                <a:cs typeface="Arial Unicode MS" pitchFamily="34" charset="-122"/>
              </a:rPr>
              <a:t> </a:t>
            </a:r>
            <a:r>
              <a:rPr lang="en-US" altLang="zh-CN" b="1" dirty="0">
                <a:solidFill>
                  <a:srgbClr val="0000FF"/>
                </a:solidFill>
                <a:latin typeface="Arial Unicode MS" pitchFamily="34" charset="-122"/>
                <a:ea typeface="Arial Unicode MS" pitchFamily="34" charset="-122"/>
                <a:cs typeface="Arial Unicode MS" pitchFamily="34" charset="-122"/>
              </a:rPr>
              <a:t>total </a:t>
            </a:r>
            <a:r>
              <a:rPr lang="en-US" altLang="zh-CN" dirty="0">
                <a:solidFill>
                  <a:srgbClr val="0000FF"/>
                </a:solidFill>
                <a:latin typeface="Arial Unicode MS" pitchFamily="34" charset="-122"/>
                <a:ea typeface="Arial Unicode MS" pitchFamily="34" charset="-122"/>
                <a:cs typeface="Arial Unicode MS" pitchFamily="34" charset="-122"/>
              </a:rPr>
              <a:t>= 0;</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public Person() {</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a:t>
            </a:r>
            <a:r>
              <a:rPr lang="en-US" altLang="zh-CN" b="1" dirty="0">
                <a:solidFill>
                  <a:srgbClr val="0000FF"/>
                </a:solidFill>
                <a:latin typeface="Arial Unicode MS" pitchFamily="34" charset="-122"/>
                <a:ea typeface="Arial Unicode MS" pitchFamily="34" charset="-122"/>
                <a:cs typeface="Arial Unicode MS" pitchFamily="34" charset="-122"/>
              </a:rPr>
              <a:t>total</a:t>
            </a:r>
            <a:r>
              <a:rPr lang="en-US" altLang="zh-CN" dirty="0">
                <a:solidFill>
                  <a:srgbClr val="0000FF"/>
                </a:solidFill>
                <a:latin typeface="Arial Unicode MS" pitchFamily="34" charset="-122"/>
                <a:ea typeface="Arial Unicode MS" pitchFamily="34" charset="-122"/>
                <a:cs typeface="Arial Unicode MS" pitchFamily="34" charset="-122"/>
              </a:rPr>
              <a:t>++;</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id = </a:t>
            </a:r>
            <a:r>
              <a:rPr lang="en-US" altLang="zh-CN" b="1" dirty="0">
                <a:solidFill>
                  <a:srgbClr val="0000FF"/>
                </a:solidFill>
                <a:latin typeface="Arial Unicode MS" pitchFamily="34" charset="-122"/>
                <a:ea typeface="Arial Unicode MS" pitchFamily="34" charset="-122"/>
                <a:cs typeface="Arial Unicode MS" pitchFamily="34" charset="-122"/>
              </a:rPr>
              <a:t>total</a:t>
            </a:r>
            <a:r>
              <a:rPr lang="en-US" altLang="zh-CN" dirty="0">
                <a:solidFill>
                  <a:srgbClr val="0000FF"/>
                </a:solidFill>
                <a:latin typeface="Arial Unicode MS" pitchFamily="34" charset="-122"/>
                <a:ea typeface="Arial Unicode MS" pitchFamily="34" charset="-122"/>
                <a:cs typeface="Arial Unicode MS" pitchFamily="34" charset="-122"/>
              </a:rPr>
              <a:t>;</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dirty="0" err="1">
                <a:solidFill>
                  <a:srgbClr val="0000FF"/>
                </a:solidFill>
                <a:latin typeface="Arial Unicode MS" pitchFamily="34" charset="-122"/>
                <a:ea typeface="Arial Unicode MS" pitchFamily="34" charset="-122"/>
                <a:cs typeface="Arial Unicode MS" pitchFamily="34" charset="-122"/>
              </a:rPr>
              <a:t>args</a:t>
            </a:r>
            <a:r>
              <a:rPr lang="en-US" altLang="zh-CN" dirty="0">
                <a:solidFill>
                  <a:srgbClr val="0000FF"/>
                </a:solidFill>
                <a:latin typeface="Arial Unicode MS" pitchFamily="34" charset="-122"/>
                <a:ea typeface="Arial Unicode MS" pitchFamily="34" charset="-122"/>
                <a:cs typeface="Arial Unicode MS" pitchFamily="34" charset="-122"/>
              </a:rPr>
              <a:t>[]){</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Person Tom=new Person()</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Tom.id=0;</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total=100; </a:t>
            </a:r>
            <a:r>
              <a:rPr lang="en-US" altLang="zh-CN" b="1" dirty="0">
                <a:solidFill>
                  <a:srgbClr val="FF0000"/>
                </a:solidFill>
                <a:latin typeface="Arial Unicode MS" pitchFamily="34" charset="-122"/>
                <a:ea typeface="Arial Unicode MS" pitchFamily="34" charset="-122"/>
                <a:cs typeface="Arial Unicode MS" pitchFamily="34" charset="-122"/>
              </a:rPr>
              <a:t>// </a:t>
            </a:r>
            <a:r>
              <a:rPr lang="zh-CN" altLang="en-US" b="1" dirty="0">
                <a:solidFill>
                  <a:srgbClr val="FF0000"/>
                </a:solidFill>
                <a:latin typeface="Arial Unicode MS" pitchFamily="34" charset="-122"/>
                <a:ea typeface="Arial Unicode MS" pitchFamily="34" charset="-122"/>
                <a:cs typeface="Arial Unicode MS" pitchFamily="34" charset="-122"/>
              </a:rPr>
              <a:t>不用创建对象就可以访问静态成员</a:t>
            </a:r>
          </a:p>
          <a:p>
            <a:pPr algn="just">
              <a:lnSpc>
                <a:spcPct val="75000"/>
              </a:lnSpc>
            </a:pPr>
            <a:r>
              <a:rPr lang="zh-CN" altLang="en-US" dirty="0">
                <a:solidFill>
                  <a:srgbClr val="0000FF"/>
                </a:solidFill>
                <a:latin typeface="Arial Unicode MS" pitchFamily="34" charset="-122"/>
                <a:ea typeface="Arial Unicode MS" pitchFamily="34" charset="-122"/>
                <a:cs typeface="Arial Unicode MS" pitchFamily="34" charset="-122"/>
              </a:rPr>
              <a:t>         </a:t>
            </a:r>
            <a:r>
              <a:rPr lang="en-US" altLang="zh-CN" dirty="0">
                <a:solidFill>
                  <a:srgbClr val="0000FF"/>
                </a:solidFill>
                <a:latin typeface="Arial Unicode MS" pitchFamily="34" charset="-122"/>
                <a:ea typeface="Arial Unicode MS" pitchFamily="34" charset="-122"/>
                <a:cs typeface="Arial Unicode MS" pitchFamily="34" charset="-122"/>
              </a:rPr>
              <a:t>}</a:t>
            </a:r>
          </a:p>
          <a:p>
            <a:pPr algn="just">
              <a:lnSpc>
                <a:spcPct val="75000"/>
              </a:lnSpc>
            </a:pPr>
            <a:r>
              <a:rPr lang="en-US" altLang="zh-CN" dirty="0">
                <a:solidFill>
                  <a:srgbClr val="0000FF"/>
                </a:solidFill>
                <a:latin typeface="Arial Unicode MS" pitchFamily="34" charset="-122"/>
                <a:ea typeface="Arial Unicode MS" pitchFamily="34" charset="-122"/>
                <a:cs typeface="Arial Unicode MS" pitchFamily="34" charset="-122"/>
              </a:rPr>
              <a:t> }</a:t>
            </a:r>
          </a:p>
          <a:p>
            <a:pPr algn="just">
              <a:lnSpc>
                <a:spcPct val="90000"/>
              </a:lnSpc>
            </a:pPr>
            <a:endParaRPr lang="en-US" altLang="zh-CN" sz="600" dirty="0">
              <a:solidFill>
                <a:srgbClr val="0000FF"/>
              </a:solidFill>
              <a:latin typeface="Arial Unicode MS" pitchFamily="34" charset="-122"/>
              <a:ea typeface="Arial Unicode MS" pitchFamily="34" charset="-122"/>
              <a:cs typeface="Arial Unicode MS" pitchFamily="34" charset="-122"/>
            </a:endParaRP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public class </a:t>
            </a:r>
            <a:r>
              <a:rPr lang="en-US" altLang="zh-CN" dirty="0" err="1">
                <a:solidFill>
                  <a:srgbClr val="0000FF"/>
                </a:solidFill>
                <a:latin typeface="Arial Unicode MS" pitchFamily="34" charset="-122"/>
                <a:ea typeface="Arial Unicode MS" pitchFamily="34" charset="-122"/>
                <a:cs typeface="Arial Unicode MS" pitchFamily="34" charset="-122"/>
              </a:rPr>
              <a:t>OtherClass</a:t>
            </a:r>
            <a:r>
              <a:rPr lang="en-US" altLang="zh-CN" dirty="0">
                <a:solidFill>
                  <a:srgbClr val="0000FF"/>
                </a:solidFill>
                <a:latin typeface="Arial Unicode MS" pitchFamily="34" charset="-122"/>
                <a:ea typeface="Arial Unicode MS" pitchFamily="34" charset="-122"/>
                <a:cs typeface="Arial Unicode MS" pitchFamily="34" charset="-122"/>
              </a:rPr>
              <a:t> {</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dirty="0" err="1">
                <a:solidFill>
                  <a:srgbClr val="0000FF"/>
                </a:solidFill>
                <a:latin typeface="Arial Unicode MS" pitchFamily="34" charset="-122"/>
                <a:ea typeface="Arial Unicode MS" pitchFamily="34" charset="-122"/>
                <a:cs typeface="Arial Unicode MS" pitchFamily="34" charset="-122"/>
              </a:rPr>
              <a:t>args</a:t>
            </a:r>
            <a:r>
              <a:rPr lang="en-US" altLang="zh-CN" dirty="0">
                <a:solidFill>
                  <a:srgbClr val="0000FF"/>
                </a:solidFill>
                <a:latin typeface="Arial Unicode MS" pitchFamily="34" charset="-122"/>
                <a:ea typeface="Arial Unicode MS" pitchFamily="34" charset="-122"/>
                <a:cs typeface="Arial Unicode MS" pitchFamily="34" charset="-122"/>
              </a:rPr>
              <a:t>[]) {</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a:t>
            </a:r>
            <a:r>
              <a:rPr lang="en-US" altLang="zh-CN" b="1" dirty="0" err="1">
                <a:solidFill>
                  <a:srgbClr val="0000FF"/>
                </a:solidFill>
                <a:latin typeface="Arial Unicode MS" pitchFamily="34" charset="-122"/>
                <a:ea typeface="Arial Unicode MS" pitchFamily="34" charset="-122"/>
                <a:cs typeface="Arial Unicode MS" pitchFamily="34" charset="-122"/>
              </a:rPr>
              <a:t>Person.total</a:t>
            </a:r>
            <a:r>
              <a:rPr lang="en-US" altLang="zh-CN" b="1" dirty="0">
                <a:solidFill>
                  <a:srgbClr val="0000FF"/>
                </a:solidFill>
                <a:latin typeface="Arial Unicode MS" pitchFamily="34" charset="-122"/>
                <a:ea typeface="Arial Unicode MS" pitchFamily="34" charset="-122"/>
                <a:cs typeface="Arial Unicode MS" pitchFamily="34" charset="-122"/>
              </a:rPr>
              <a:t> </a:t>
            </a:r>
            <a:r>
              <a:rPr lang="en-US" altLang="zh-CN" dirty="0">
                <a:solidFill>
                  <a:srgbClr val="0000FF"/>
                </a:solidFill>
                <a:latin typeface="Arial Unicode MS" pitchFamily="34" charset="-122"/>
                <a:ea typeface="Arial Unicode MS" pitchFamily="34" charset="-122"/>
                <a:cs typeface="Arial Unicode MS" pitchFamily="34" charset="-122"/>
              </a:rPr>
              <a:t>= 100;  </a:t>
            </a:r>
            <a:r>
              <a:rPr lang="en-US" altLang="zh-CN" b="1" dirty="0">
                <a:solidFill>
                  <a:srgbClr val="FF0000"/>
                </a:solidFill>
                <a:latin typeface="Arial Unicode MS" pitchFamily="34" charset="-122"/>
                <a:ea typeface="Arial Unicode MS" pitchFamily="34" charset="-122"/>
                <a:cs typeface="Arial Unicode MS" pitchFamily="34" charset="-122"/>
              </a:rPr>
              <a:t>// </a:t>
            </a:r>
            <a:r>
              <a:rPr lang="zh-CN" altLang="en-US" b="1" dirty="0">
                <a:solidFill>
                  <a:srgbClr val="FF0000"/>
                </a:solidFill>
                <a:latin typeface="Arial Unicode MS" pitchFamily="34" charset="-122"/>
                <a:ea typeface="Arial Unicode MS" pitchFamily="34" charset="-122"/>
                <a:cs typeface="Arial Unicode MS" pitchFamily="34" charset="-122"/>
              </a:rPr>
              <a:t>不用创建对象就可以访问静态成员</a:t>
            </a:r>
          </a:p>
          <a:p>
            <a:pPr algn="just">
              <a:lnSpc>
                <a:spcPct val="90000"/>
              </a:lnSpc>
            </a:pPr>
            <a:r>
              <a:rPr lang="zh-CN" altLang="en-US" b="1" dirty="0">
                <a:solidFill>
                  <a:srgbClr val="FF0000"/>
                </a:solidFill>
                <a:latin typeface="Arial Unicode MS" pitchFamily="34" charset="-122"/>
                <a:ea typeface="Arial Unicode MS" pitchFamily="34" charset="-122"/>
                <a:cs typeface="Arial Unicode MS" pitchFamily="34" charset="-122"/>
              </a:rPr>
              <a:t>                           </a:t>
            </a:r>
            <a:r>
              <a:rPr lang="en-US" altLang="zh-CN" b="1" dirty="0">
                <a:solidFill>
                  <a:srgbClr val="FF0000"/>
                </a:solidFill>
                <a:latin typeface="Arial Unicode MS" pitchFamily="34" charset="-122"/>
                <a:ea typeface="Arial Unicode MS" pitchFamily="34" charset="-122"/>
                <a:cs typeface="Arial Unicode MS" pitchFamily="34" charset="-122"/>
              </a:rPr>
              <a:t>//</a:t>
            </a:r>
            <a:r>
              <a:rPr lang="zh-CN" altLang="en-US" b="1" dirty="0">
                <a:solidFill>
                  <a:srgbClr val="FF0000"/>
                </a:solidFill>
                <a:latin typeface="Arial Unicode MS" pitchFamily="34" charset="-122"/>
                <a:ea typeface="Arial Unicode MS" pitchFamily="34" charset="-122"/>
                <a:cs typeface="Arial Unicode MS" pitchFamily="34" charset="-122"/>
              </a:rPr>
              <a:t>访问方式：类名</a:t>
            </a:r>
            <a:r>
              <a:rPr lang="en-US" altLang="zh-CN" b="1" dirty="0">
                <a:solidFill>
                  <a:srgbClr val="FF0000"/>
                </a:solidFill>
                <a:latin typeface="Arial Unicode MS" pitchFamily="34" charset="-122"/>
                <a:ea typeface="Arial Unicode MS" pitchFamily="34" charset="-122"/>
                <a:cs typeface="Arial Unicode MS" pitchFamily="34" charset="-122"/>
              </a:rPr>
              <a:t>.</a:t>
            </a:r>
            <a:r>
              <a:rPr lang="zh-CN" altLang="en-US" b="1" dirty="0">
                <a:solidFill>
                  <a:srgbClr val="FF0000"/>
                </a:solidFill>
                <a:latin typeface="Arial Unicode MS" pitchFamily="34" charset="-122"/>
                <a:ea typeface="Arial Unicode MS" pitchFamily="34" charset="-122"/>
                <a:cs typeface="Arial Unicode MS" pitchFamily="34" charset="-122"/>
              </a:rPr>
              <a:t>类属性类名</a:t>
            </a:r>
            <a:r>
              <a:rPr lang="en-US" altLang="zh-CN" b="1" dirty="0">
                <a:solidFill>
                  <a:srgbClr val="FF0000"/>
                </a:solidFill>
                <a:latin typeface="Arial Unicode MS" pitchFamily="34" charset="-122"/>
                <a:ea typeface="Arial Unicode MS" pitchFamily="34" charset="-122"/>
                <a:cs typeface="Arial Unicode MS" pitchFamily="34" charset="-122"/>
              </a:rPr>
              <a:t>.</a:t>
            </a:r>
            <a:r>
              <a:rPr lang="zh-CN" altLang="en-US" b="1" dirty="0">
                <a:solidFill>
                  <a:srgbClr val="FF0000"/>
                </a:solidFill>
                <a:latin typeface="Arial Unicode MS" pitchFamily="34" charset="-122"/>
                <a:ea typeface="Arial Unicode MS" pitchFamily="34" charset="-122"/>
                <a:cs typeface="Arial Unicode MS" pitchFamily="34" charset="-122"/>
              </a:rPr>
              <a:t>类方法</a:t>
            </a:r>
          </a:p>
          <a:p>
            <a:pPr algn="just">
              <a:lnSpc>
                <a:spcPct val="90000"/>
              </a:lnSpc>
            </a:pPr>
            <a:r>
              <a:rPr lang="zh-CN" altLang="en-US" dirty="0">
                <a:solidFill>
                  <a:srgbClr val="0000FF"/>
                </a:solidFill>
                <a:latin typeface="Arial Unicode MS" pitchFamily="34" charset="-122"/>
                <a:ea typeface="Arial Unicode MS" pitchFamily="34" charset="-122"/>
                <a:cs typeface="Arial Unicode MS" pitchFamily="34" charset="-122"/>
              </a:rPr>
              <a:t>	         </a:t>
            </a:r>
            <a:r>
              <a:rPr lang="en-US" altLang="zh-CN" dirty="0" err="1">
                <a:solidFill>
                  <a:srgbClr val="0000FF"/>
                </a:solidFill>
                <a:latin typeface="Arial Unicode MS" pitchFamily="34" charset="-122"/>
                <a:ea typeface="Arial Unicode MS" pitchFamily="34" charset="-122"/>
                <a:cs typeface="Arial Unicode MS" pitchFamily="34" charset="-122"/>
              </a:rPr>
              <a:t>System.out.println</a:t>
            </a: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Person.total</a:t>
            </a:r>
            <a:r>
              <a:rPr lang="en-US" altLang="zh-CN" dirty="0">
                <a:solidFill>
                  <a:srgbClr val="0000FF"/>
                </a:solidFill>
                <a:latin typeface="Arial Unicode MS" pitchFamily="34" charset="-122"/>
                <a:ea typeface="Arial Unicode MS" pitchFamily="34" charset="-122"/>
                <a:cs typeface="Arial Unicode MS" pitchFamily="34" charset="-122"/>
              </a:rPr>
              <a:t>);</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Person c = new Person(); </a:t>
            </a:r>
          </a:p>
          <a:p>
            <a:pPr algn="just">
              <a:lnSpc>
                <a:spcPct val="90000"/>
              </a:lnSpc>
            </a:pPr>
            <a:r>
              <a:rPr lang="en-US" altLang="zh-CN" dirty="0">
                <a:solidFill>
                  <a:srgbClr val="0000FF"/>
                </a:solidFill>
                <a:latin typeface="Arial Unicode MS" pitchFamily="34" charset="-122"/>
                <a:ea typeface="Arial Unicode MS" pitchFamily="34" charset="-122"/>
                <a:cs typeface="Arial Unicode MS" pitchFamily="34" charset="-122"/>
              </a:rPr>
              <a:t>	         </a:t>
            </a:r>
            <a:r>
              <a:rPr lang="en-US" altLang="zh-CN" dirty="0" err="1">
                <a:solidFill>
                  <a:srgbClr val="0000FF"/>
                </a:solidFill>
                <a:latin typeface="Arial Unicode MS" pitchFamily="34" charset="-122"/>
                <a:ea typeface="Arial Unicode MS" pitchFamily="34" charset="-122"/>
                <a:cs typeface="Arial Unicode MS" pitchFamily="34" charset="-122"/>
              </a:rPr>
              <a:t>System.out.println</a:t>
            </a: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c.total</a:t>
            </a:r>
            <a:r>
              <a:rPr lang="en-US" altLang="zh-CN" dirty="0">
                <a:solidFill>
                  <a:srgbClr val="0000FF"/>
                </a:solidFill>
                <a:latin typeface="Arial Unicode MS" pitchFamily="34" charset="-122"/>
                <a:ea typeface="Arial Unicode MS" pitchFamily="34" charset="-122"/>
                <a:cs typeface="Arial Unicode MS" pitchFamily="34" charset="-122"/>
              </a:rPr>
              <a:t>);	</a:t>
            </a:r>
            <a:r>
              <a:rPr lang="en-US" altLang="zh-CN" b="1" dirty="0">
                <a:solidFill>
                  <a:srgbClr val="FF0000"/>
                </a:solidFill>
                <a:latin typeface="Arial Unicode MS" pitchFamily="34" charset="-122"/>
                <a:ea typeface="Arial Unicode MS" pitchFamily="34" charset="-122"/>
                <a:cs typeface="Arial Unicode MS" pitchFamily="34" charset="-122"/>
              </a:rPr>
              <a:t>//</a:t>
            </a:r>
            <a:r>
              <a:rPr lang="zh-CN" altLang="en-US" b="1" dirty="0">
                <a:solidFill>
                  <a:srgbClr val="FF0000"/>
                </a:solidFill>
                <a:latin typeface="Arial Unicode MS" pitchFamily="34" charset="-122"/>
                <a:ea typeface="Arial Unicode MS" pitchFamily="34" charset="-122"/>
                <a:cs typeface="Arial Unicode MS" pitchFamily="34" charset="-122"/>
              </a:rPr>
              <a:t>输出</a:t>
            </a:r>
            <a:r>
              <a:rPr lang="en-US" altLang="zh-CN" b="1" dirty="0">
                <a:solidFill>
                  <a:srgbClr val="FF0000"/>
                </a:solidFill>
                <a:latin typeface="Arial Unicode MS" pitchFamily="34" charset="-122"/>
                <a:ea typeface="Arial Unicode MS" pitchFamily="34" charset="-122"/>
                <a:cs typeface="Arial Unicode MS" pitchFamily="34" charset="-122"/>
              </a:rPr>
              <a:t>101</a:t>
            </a:r>
          </a:p>
          <a:p>
            <a:pPr algn="just">
              <a:lnSpc>
                <a:spcPct val="70000"/>
              </a:lnSpc>
            </a:pPr>
            <a:r>
              <a:rPr lang="en-US" altLang="zh-CN" dirty="0">
                <a:solidFill>
                  <a:srgbClr val="0000FF"/>
                </a:solidFill>
                <a:latin typeface="Arial Unicode MS" pitchFamily="34" charset="-122"/>
                <a:ea typeface="Arial Unicode MS" pitchFamily="34" charset="-122"/>
                <a:cs typeface="Arial Unicode MS" pitchFamily="34" charset="-122"/>
              </a:rPr>
              <a:t>            }</a:t>
            </a:r>
          </a:p>
          <a:p>
            <a:pPr algn="just">
              <a:lnSpc>
                <a:spcPct val="70000"/>
              </a:lnSpc>
            </a:pPr>
            <a:r>
              <a:rPr lang="en-US" altLang="zh-CN"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6670295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3680</Words>
  <Application>Microsoft Office PowerPoint</Application>
  <PresentationFormat>On-screen Show (4:3)</PresentationFormat>
  <Paragraphs>515</Paragraphs>
  <Slides>44</Slides>
  <Notes>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 Unicode MS</vt:lpstr>
      <vt:lpstr>楷体_GB2312</vt:lpstr>
      <vt:lpstr>微软雅黑</vt:lpstr>
      <vt:lpstr>宋体</vt:lpstr>
      <vt:lpstr>Arial</vt:lpstr>
      <vt:lpstr>Arial Rounded MT Bold</vt:lpstr>
      <vt:lpstr>Calibri</vt:lpstr>
      <vt:lpstr>Times New Roman</vt:lpstr>
      <vt:lpstr>Wingdings</vt:lpstr>
      <vt:lpstr>Office 主题</vt:lpstr>
      <vt:lpstr>高级类特性</vt:lpstr>
      <vt:lpstr>小目标</vt:lpstr>
      <vt:lpstr>本章内容</vt:lpstr>
      <vt:lpstr>本章内容</vt:lpstr>
      <vt:lpstr>关键字 static</vt:lpstr>
      <vt:lpstr>关键字 static</vt:lpstr>
      <vt:lpstr>关键字 static</vt:lpstr>
      <vt:lpstr>类变量(class Variable)</vt:lpstr>
      <vt:lpstr>类属性应用举例</vt:lpstr>
      <vt:lpstr>类方法(class Method) </vt:lpstr>
      <vt:lpstr>类方法</vt:lpstr>
      <vt:lpstr>类方法</vt:lpstr>
      <vt:lpstr>类方法(class Method)</vt:lpstr>
      <vt:lpstr>类属性、类方法的设计思想</vt:lpstr>
      <vt:lpstr>静态初始化</vt:lpstr>
      <vt:lpstr>静态初始化举例</vt:lpstr>
      <vt:lpstr>单子 Singleton 设计模板</vt:lpstr>
      <vt:lpstr>单子Singleton 设计模板</vt:lpstr>
      <vt:lpstr>理解main方法的语法 </vt:lpstr>
      <vt:lpstr>命令行参数用法举例</vt:lpstr>
      <vt:lpstr>本章内容</vt:lpstr>
      <vt:lpstr>关键字 final</vt:lpstr>
      <vt:lpstr>关键字final应用举例</vt:lpstr>
      <vt:lpstr>本章内容</vt:lpstr>
      <vt:lpstr>抽象类(abstract class)</vt:lpstr>
      <vt:lpstr>抽象类举例</vt:lpstr>
      <vt:lpstr>抽象类应用</vt:lpstr>
      <vt:lpstr>抽象类应用</vt:lpstr>
      <vt:lpstr>本章内容</vt:lpstr>
      <vt:lpstr>PowerPoint Presentation</vt:lpstr>
      <vt:lpstr>PowerPoint Presentation</vt:lpstr>
      <vt:lpstr>接 口(1)</vt:lpstr>
      <vt:lpstr>接 口(2)</vt:lpstr>
      <vt:lpstr>接 口(3)</vt:lpstr>
      <vt:lpstr>接口应用举例(1)</vt:lpstr>
      <vt:lpstr>接口应用举例(2)</vt:lpstr>
      <vt:lpstr>接口应用举例(3)</vt:lpstr>
      <vt:lpstr>接口的其他问题</vt:lpstr>
      <vt:lpstr>练习2</vt:lpstr>
      <vt:lpstr>本章内容</vt:lpstr>
      <vt:lpstr>内部类</vt:lpstr>
      <vt:lpstr>内部类举例 (1)</vt:lpstr>
      <vt:lpstr>内部类举例 (2)</vt:lpstr>
      <vt:lpstr>内部类特性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Zheng, Shaoge</cp:lastModifiedBy>
  <cp:revision>51</cp:revision>
  <dcterms:created xsi:type="dcterms:W3CDTF">2013-03-04T07:19:04Z</dcterms:created>
  <dcterms:modified xsi:type="dcterms:W3CDTF">2017-06-28T15:49:52Z</dcterms:modified>
</cp:coreProperties>
</file>