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74" r:id="rId4"/>
  </p:sldMasterIdLst>
  <p:notesMasterIdLst>
    <p:notesMasterId r:id="rId20"/>
  </p:notesMasterIdLst>
  <p:handoutMasterIdLst>
    <p:handoutMasterId r:id="rId21"/>
  </p:handoutMasterIdLst>
  <p:sldIdLst>
    <p:sldId id="259" r:id="rId5"/>
    <p:sldId id="439" r:id="rId6"/>
    <p:sldId id="379" r:id="rId7"/>
    <p:sldId id="444" r:id="rId8"/>
    <p:sldId id="455" r:id="rId9"/>
    <p:sldId id="445" r:id="rId10"/>
    <p:sldId id="446" r:id="rId11"/>
    <p:sldId id="447" r:id="rId12"/>
    <p:sldId id="448" r:id="rId13"/>
    <p:sldId id="449" r:id="rId14"/>
    <p:sldId id="453" r:id="rId15"/>
    <p:sldId id="451" r:id="rId16"/>
    <p:sldId id="452" r:id="rId17"/>
    <p:sldId id="454" r:id="rId18"/>
    <p:sldId id="388" r:id="rId19"/>
  </p:sldIdLst>
  <p:sldSz cx="9144000" cy="6858000" type="screen4x3"/>
  <p:notesSz cx="7099300" cy="10234613"/>
  <p:custDataLst>
    <p:tags r:id="rId22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>
          <p15:clr>
            <a:srgbClr val="A4A3A4"/>
          </p15:clr>
        </p15:guide>
        <p15:guide id="2" orient="horz" pos="4299">
          <p15:clr>
            <a:srgbClr val="A4A3A4"/>
          </p15:clr>
        </p15:guide>
        <p15:guide id="3" orient="horz" pos="644">
          <p15:clr>
            <a:srgbClr val="A4A3A4"/>
          </p15:clr>
        </p15:guide>
        <p15:guide id="4" orient="horz" pos="1074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pos="289">
          <p15:clr>
            <a:srgbClr val="A4A3A4"/>
          </p15:clr>
        </p15:guide>
        <p15:guide id="7" pos="35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88DD00"/>
    <a:srgbClr val="00BBEE"/>
    <a:srgbClr val="EAFFD5"/>
    <a:srgbClr val="CCFF33"/>
    <a:srgbClr val="FF6600"/>
    <a:srgbClr val="9999FF"/>
    <a:srgbClr val="C1E0FF"/>
    <a:srgbClr val="CCECFF"/>
    <a:srgbClr val="C1F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1" autoAdjust="0"/>
    <p:restoredTop sz="96370" autoAdjust="0"/>
  </p:normalViewPr>
  <p:slideViewPr>
    <p:cSldViewPr snapToGrid="0">
      <p:cViewPr varScale="1">
        <p:scale>
          <a:sx n="113" d="100"/>
          <a:sy n="113" d="100"/>
        </p:scale>
        <p:origin x="1446" y="96"/>
      </p:cViewPr>
      <p:guideLst>
        <p:guide orient="horz" pos="1275"/>
        <p:guide orient="horz" pos="4299"/>
        <p:guide orient="horz" pos="644"/>
        <p:guide orient="horz" pos="1074"/>
        <p:guide orient="horz" pos="845"/>
        <p:guide pos="289"/>
        <p:guide pos="3541"/>
      </p:guideLst>
    </p:cSldViewPr>
  </p:slideViewPr>
  <p:outlineViewPr>
    <p:cViewPr>
      <p:scale>
        <a:sx n="33" d="100"/>
        <a:sy n="33" d="100"/>
      </p:scale>
      <p:origin x="0" y="-3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514"/>
    </p:cViewPr>
  </p:sorterViewPr>
  <p:notesViewPr>
    <p:cSldViewPr snapToGrid="0">
      <p:cViewPr>
        <p:scale>
          <a:sx n="75" d="100"/>
          <a:sy n="75" d="100"/>
        </p:scale>
        <p:origin x="-2514" y="-7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78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Agile University Delivery School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t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r>
              <a:rPr lang="en-US"/>
              <a:t>D02-M02-P01_ADM for Distributed Agile Overview </a:t>
            </a:r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4888" y="777875"/>
            <a:ext cx="5092700" cy="3819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43" tIns="48173" rIns="96343" bIns="481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defTabSz="958850" eaLnBrk="0" hangingPunct="0">
              <a:defRPr sz="800" b="0"/>
            </a:lvl1pPr>
          </a:lstStyle>
          <a:p>
            <a:pPr>
              <a:defRPr/>
            </a:pPr>
            <a:r>
              <a:rPr lang="en-GB" dirty="0"/>
              <a:t>Copyright © 2012 Accenture All Rights Reserved.</a:t>
            </a: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33" tIns="0" rIns="19933" bIns="0" numCol="1" anchor="b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800" b="0"/>
            </a:lvl1pPr>
          </a:lstStyle>
          <a:p>
            <a:pPr>
              <a:defRPr/>
            </a:pPr>
            <a:fld id="{8FBFBA62-748B-427B-B765-9B3B0973B2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9690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D01-M02-P01_Agile At Accenture Overview </a:t>
            </a: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19426B3-DE7A-415F-8255-82EB559B9A67}" type="slidenum">
              <a:rPr lang="en-GB" sz="800" b="0" smtClean="0"/>
              <a:pPr/>
              <a:t>0</a:t>
            </a:fld>
            <a:endParaRPr lang="en-GB" sz="800" b="0"/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47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Agile University Delivery School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D02-M02-P02_Project Initiation in ADM for DA</a:t>
            </a:r>
          </a:p>
        </p:txBody>
      </p:sp>
      <p:sp>
        <p:nvSpPr>
          <p:cNvPr id="481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/>
              <a:t>Copyright © 2011 Accenture All Rights Reserved.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D59A013-B59E-497A-A554-7DFF3A592FC0}" type="slidenum">
              <a:rPr lang="en-GB" sz="800" b="0" smtClean="0"/>
              <a:pPr/>
              <a:t>1</a:t>
            </a:fld>
            <a:endParaRPr lang="en-GB" sz="800" b="0"/>
          </a:p>
        </p:txBody>
      </p:sp>
      <p:sp>
        <p:nvSpPr>
          <p:cNvPr id="481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92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>
                <a:latin typeface="Arial" pitchFamily="34" charset="0"/>
              </a:rPr>
              <a:t>Focus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Distributed Agile</a:t>
            </a:r>
          </a:p>
          <a:p>
            <a:endParaRPr lang="en-US" b="1" dirty="0">
              <a:latin typeface="Arial" pitchFamily="34" charset="0"/>
            </a:endParaRPr>
          </a:p>
          <a:p>
            <a:r>
              <a:rPr lang="en-US" b="1" dirty="0">
                <a:latin typeface="Arial" pitchFamily="34" charset="0"/>
              </a:rPr>
              <a:t>Notes to Faculty:</a:t>
            </a:r>
            <a:r>
              <a:rPr lang="en-US" dirty="0">
                <a:latin typeface="Arial" pitchFamily="34" charset="0"/>
              </a:rPr>
              <a:t> </a:t>
            </a:r>
          </a:p>
          <a:p>
            <a:pPr marL="742950" lvl="1" indent="-285750"/>
            <a:r>
              <a:rPr lang="en-US" dirty="0">
                <a:latin typeface="Arial" pitchFamily="34" charset="0"/>
              </a:rPr>
              <a:t>Discuss why distributed agile is  required and what ADM for DA offers</a:t>
            </a:r>
          </a:p>
          <a:p>
            <a:endParaRPr lang="en-US" b="1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25604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25605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25606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25607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AB5C843C-6EED-49F6-94FB-305FAB24794A}" type="slidenum">
              <a:rPr lang="en-GB" sz="800" b="0"/>
              <a:pPr algn="r"/>
              <a:t>2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37125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xfrm>
            <a:off x="709613" y="4862513"/>
            <a:ext cx="5680075" cy="4605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50" tIns="47375" rIns="94750" bIns="47375"/>
          <a:lstStyle/>
          <a:p>
            <a:pPr marL="114300" indent="-114300" eaLnBrk="1" hangingPunct="1"/>
            <a:endParaRPr lang="en-US" dirty="0"/>
          </a:p>
        </p:txBody>
      </p:sp>
      <p:sp>
        <p:nvSpPr>
          <p:cNvPr id="44036" name="Rectangle 2"/>
          <p:cNvSpPr txBox="1">
            <a:spLocks noGrp="1" noChangeArrowheads="1"/>
          </p:cNvSpPr>
          <p:nvPr/>
        </p:nvSpPr>
        <p:spPr bwMode="auto">
          <a:xfrm>
            <a:off x="100013" y="857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800" b="0"/>
              <a:t>Agile University Delivery School</a:t>
            </a:r>
          </a:p>
        </p:txBody>
      </p:sp>
      <p:sp>
        <p:nvSpPr>
          <p:cNvPr id="44037" name="Rectangle 3"/>
          <p:cNvSpPr txBox="1">
            <a:spLocks noGrp="1" noChangeArrowheads="1"/>
          </p:cNvSpPr>
          <p:nvPr/>
        </p:nvSpPr>
        <p:spPr bwMode="auto">
          <a:xfrm>
            <a:off x="3924300" y="114300"/>
            <a:ext cx="30749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800" b="0"/>
              <a:t>D01-M02-P01_ADM for Distributed Agile Overview </a:t>
            </a:r>
          </a:p>
        </p:txBody>
      </p:sp>
      <p:sp>
        <p:nvSpPr>
          <p:cNvPr id="44038" name="Rectangle 6"/>
          <p:cNvSpPr txBox="1">
            <a:spLocks noGrp="1" noChangeArrowheads="1"/>
          </p:cNvSpPr>
          <p:nvPr/>
        </p:nvSpPr>
        <p:spPr bwMode="auto">
          <a:xfrm>
            <a:off x="100013" y="9623425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GB" sz="800" b="0" dirty="0"/>
              <a:t>Copyright © 2012 Accenture All Rights Reserved.</a:t>
            </a:r>
            <a:endParaRPr lang="en-US" sz="800" b="0" dirty="0"/>
          </a:p>
        </p:txBody>
      </p:sp>
      <p:sp>
        <p:nvSpPr>
          <p:cNvPr id="44039" name="Rectangle 7"/>
          <p:cNvSpPr txBox="1">
            <a:spLocks noGrp="1" noChangeArrowheads="1"/>
          </p:cNvSpPr>
          <p:nvPr/>
        </p:nvSpPr>
        <p:spPr bwMode="auto">
          <a:xfrm>
            <a:off x="3938588" y="9609138"/>
            <a:ext cx="30749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3" tIns="0" rIns="19933" bIns="0" anchor="b"/>
          <a:lstStyle>
            <a:lvl1pPr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8850" eaLnBrk="0" hangingPunct="0"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50C5752E-C29B-490E-BA18-43D3637E4506}" type="slidenum">
              <a:rPr lang="en-GB" sz="800" b="0"/>
              <a:pPr algn="r"/>
              <a:t>14</a:t>
            </a:fld>
            <a:endParaRPr lang="en-GB" sz="800" b="0"/>
          </a:p>
        </p:txBody>
      </p:sp>
    </p:spTree>
    <p:extLst>
      <p:ext uri="{BB962C8B-B14F-4D97-AF65-F5344CB8AC3E}">
        <p14:creationId xmlns:p14="http://schemas.microsoft.com/office/powerpoint/2010/main" val="328206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White Signa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870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58788" y="1570543"/>
            <a:ext cx="4113212" cy="943012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61963" y="2709553"/>
            <a:ext cx="4110037" cy="61555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5658095" y="3917644"/>
            <a:ext cx="3074395" cy="2060440"/>
            <a:chOff x="5701703" y="682760"/>
            <a:chExt cx="3074395" cy="2060440"/>
          </a:xfrm>
        </p:grpSpPr>
        <p:sp>
          <p:nvSpPr>
            <p:cNvPr id="15" name="Freeform 14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932361" y="6280097"/>
            <a:ext cx="3739891" cy="22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2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2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3124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Black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490897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400" b="1" baseline="0">
                <a:solidFill>
                  <a:srgbClr val="88DD00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111906"/>
            <a:ext cx="4103003" cy="440899"/>
          </a:xfrm>
        </p:spPr>
        <p:txBody>
          <a:bodyPr>
            <a:noAutofit/>
          </a:bodyPr>
          <a:lstStyle>
            <a:lvl1pPr marL="0" indent="0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28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50985" y="6604792"/>
            <a:ext cx="79679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tx1"/>
                </a:solidFill>
              </a:rPr>
              <a:t>Copyright © 2014 Accenture All Rights Reserved. Accenture, its logo, and High Performance Delivered are trademarks of Accenture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7702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with White Signa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724128" y="1571760"/>
            <a:ext cx="3074395" cy="2060440"/>
            <a:chOff x="5701703" y="682760"/>
            <a:chExt cx="3074395" cy="2060440"/>
          </a:xfrm>
        </p:grpSpPr>
        <p:sp>
          <p:nvSpPr>
            <p:cNvPr id="11" name="Freeform 1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3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8788" y="1910921"/>
            <a:ext cx="4024312" cy="123331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 sz="24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endParaRPr lang="en-US" sz="2400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5724128" y="1570958"/>
            <a:ext cx="3074395" cy="2060440"/>
            <a:chOff x="5701703" y="682760"/>
            <a:chExt cx="3074395" cy="2060440"/>
          </a:xfrm>
        </p:grpSpPr>
        <p:sp>
          <p:nvSpPr>
            <p:cNvPr id="12" name="Freeform 11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CA" sz="1800" b="0">
                <a:solidFill>
                  <a:prstClr val="white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1240" y="6316055"/>
            <a:ext cx="3739881" cy="2220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578" y="459117"/>
            <a:ext cx="4615116" cy="7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1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4932"/>
            <a:ext cx="8228013" cy="2622222"/>
          </a:xfrm>
        </p:spPr>
        <p:txBody>
          <a:bodyPr lIns="0" rIns="0" anchor="t" anchorCtr="0">
            <a:noAutofit/>
          </a:bodyPr>
          <a:lstStyle>
            <a:lvl1pPr marL="0" indent="0"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900">
                <a:solidFill>
                  <a:schemeClr val="bg1"/>
                </a:solidFill>
              </a:defRPr>
            </a:lvl2pPr>
            <a:lvl3pPr marL="468000" indent="0">
              <a:buNone/>
              <a:defRPr/>
            </a:lvl3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44500" y="6572250"/>
            <a:ext cx="25733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dirty="0">
                <a:solidFill>
                  <a:srgbClr val="FFFFFF"/>
                </a:solidFill>
                <a:cs typeface="Arial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8145463" y="6562725"/>
            <a:ext cx="534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15A5063-E802-344A-98E9-7CED635DA083}" type="slidenum">
              <a:rPr lang="en-CA" sz="900" b="0" smtClean="0">
                <a:solidFill>
                  <a:srgbClr val="FFFFFF"/>
                </a:solidFill>
                <a:cs typeface="Arial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CA" sz="900" b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9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199623"/>
            <a:ext cx="8228012" cy="5243510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7031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48734" y="1216552"/>
            <a:ext cx="8228012" cy="4824414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chemeClr val="accent3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418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8788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660901" y="1220252"/>
            <a:ext cx="4025899" cy="482441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7190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220252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551155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3"/>
          <p:cNvSpPr>
            <a:spLocks noGrp="1"/>
          </p:cNvSpPr>
          <p:nvPr>
            <p:ph type="title" hasCustomPrompt="1"/>
          </p:nvPr>
        </p:nvSpPr>
        <p:spPr>
          <a:xfrm>
            <a:off x="452568" y="346334"/>
            <a:ext cx="8205261" cy="7855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40355" y="6575425"/>
            <a:ext cx="548033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5613" y="6575425"/>
            <a:ext cx="4060825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lvl1pPr>
              <a:defRPr lang="en-AU" sz="900">
                <a:solidFill>
                  <a:schemeClr val="tx2"/>
                </a:solidFill>
                <a:latin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666666"/>
                </a:solidFill>
              </a:rPr>
              <a:t>Copyright © 2014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701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734" y="1194857"/>
            <a:ext cx="8228012" cy="48244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2568" y="348983"/>
            <a:ext cx="8205261" cy="78555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364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hdr="0" ftr="0" dt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600" b="1" kern="12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6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31775" algn="l" defTabSz="914400" rtl="0" eaLnBrk="1" latinLnBrk="0" hangingPunct="1">
        <a:lnSpc>
          <a:spcPct val="100000"/>
        </a:lnSpc>
        <a:spcBef>
          <a:spcPts val="624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24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00000"/>
        </a:lnSpc>
        <a:spcBef>
          <a:spcPts val="576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20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914400" indent="-225425" algn="l" defTabSz="914400" rtl="0" eaLnBrk="1" latinLnBrk="0" hangingPunct="1">
        <a:lnSpc>
          <a:spcPct val="100000"/>
        </a:lnSpc>
        <a:spcBef>
          <a:spcPts val="528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8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1146175" indent="-231775" algn="l" defTabSz="914400" rtl="0" eaLnBrk="1" latinLnBrk="0" hangingPunct="1">
        <a:lnSpc>
          <a:spcPct val="100000"/>
        </a:lnSpc>
        <a:spcBef>
          <a:spcPts val="48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•"/>
        <a:defRPr sz="1600" kern="1200" baseline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721" y="1917676"/>
            <a:ext cx="4113212" cy="94301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Angular4 Overview</a:t>
            </a:r>
            <a:br>
              <a:rPr lang="en-US" altLang="zh-CN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48734" y="1447799"/>
            <a:ext cx="8228012" cy="499533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 </a:t>
            </a:r>
            <a:r>
              <a:rPr lang="ja-JP" alt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应用是模块化的，并且</a:t>
            </a:r>
            <a:r>
              <a:rPr 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</a:t>
            </a:r>
            <a:r>
              <a:rPr lang="ja-JP" alt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有自己的模块系统，它被称为</a:t>
            </a:r>
            <a:r>
              <a:rPr lang="en-US" sz="2200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NgModules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2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每个</a:t>
            </a:r>
            <a:r>
              <a:rPr lang="en-US" altLang="zh-CN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应用都有一个根模块，一般是</a:t>
            </a:r>
            <a:r>
              <a:rPr lang="en-US" altLang="zh-CN" sz="2200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AppModule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，作为引用的入口。</a:t>
            </a:r>
            <a:endParaRPr lang="en-US" altLang="zh-CN" sz="22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根模块在一些小型应用中可能是唯一的模块，大多数应用会有很多特性模块，每个模块都是一个内聚的代码块专注于某个应用领域、工作流或紧密相关的功能。</a:t>
            </a:r>
          </a:p>
          <a:p>
            <a:r>
              <a:rPr 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 </a:t>
            </a:r>
            <a:r>
              <a:rPr lang="ja-JP" alt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模块（无论是根模块还是特性模块）都是一个带有</a:t>
            </a:r>
            <a:r>
              <a:rPr lang="en-US" altLang="ja-JP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sz="2200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NgModule</a:t>
            </a:r>
            <a:r>
              <a:rPr lang="ja-JP" alt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装饰器的类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sz="22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模块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76932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目录结构</a:t>
            </a:r>
            <a:r>
              <a:rPr lang="en-US" altLang="ja-JP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Root)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US" b="0" dirty="0">
              <a:solidFill>
                <a:srgbClr val="666666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460376" y="1295400"/>
            <a:ext cx="8197453" cy="4902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8399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目录结构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Src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48734" y="1264179"/>
            <a:ext cx="8228012" cy="517895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35" y="1264179"/>
            <a:ext cx="8149982" cy="51789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23299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448734" y="1359014"/>
            <a:ext cx="8695266" cy="5243510"/>
          </a:xfrm>
        </p:spPr>
        <p:txBody>
          <a:bodyPr>
            <a:normAutofit/>
          </a:bodyPr>
          <a:lstStyle/>
          <a:p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运行下列</a:t>
            </a:r>
            <a:r>
              <a:rPr lang="en-US" altLang="zh-CN" sz="2200" dirty="0">
                <a:latin typeface="SimSun" panose="02010600030101010101" pitchFamily="2" charset="-122"/>
                <a:ea typeface="SimSun" panose="02010600030101010101" pitchFamily="2" charset="-122"/>
              </a:rPr>
              <a:t>CLI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命令来启动应用：</a:t>
            </a:r>
            <a:r>
              <a:rPr lang="en-US" altLang="zh-CN" sz="2200" dirty="0">
                <a:latin typeface="SimSun" panose="02010600030101010101" pitchFamily="2" charset="-122"/>
                <a:ea typeface="SimSun" panose="02010600030101010101" pitchFamily="2" charset="-122"/>
              </a:rPr>
              <a:t>ng serve</a:t>
            </a:r>
          </a:p>
          <a:p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大体启动过程如下：</a:t>
            </a:r>
            <a:endParaRPr lang="en-US" altLang="zh-CN" sz="2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Angular-</a:t>
            </a:r>
            <a:r>
              <a:rPr lang="en-US" sz="2200" dirty="0" err="1">
                <a:latin typeface="SimSun" panose="02010600030101010101" pitchFamily="2" charset="-122"/>
                <a:ea typeface="SimSun" panose="02010600030101010101" pitchFamily="2" charset="-122"/>
              </a:rPr>
              <a:t>cli.json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指定一个</a:t>
            </a:r>
            <a:r>
              <a:rPr lang="en-US" altLang="zh-CN" sz="2200" dirty="0">
                <a:latin typeface="SimSun" panose="02010600030101010101" pitchFamily="2" charset="-122"/>
                <a:ea typeface="SimSun" panose="02010600030101010101" pitchFamily="2" charset="-122"/>
              </a:rPr>
              <a:t>”main”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文件，这里是</a:t>
            </a:r>
            <a:r>
              <a:rPr lang="en-US" altLang="zh-CN" sz="2200" dirty="0" err="1">
                <a:latin typeface="SimSun" panose="02010600030101010101" pitchFamily="2" charset="-122"/>
                <a:ea typeface="SimSun" panose="02010600030101010101" pitchFamily="2" charset="-122"/>
              </a:rPr>
              <a:t>main.ts</a:t>
            </a:r>
            <a:r>
              <a:rPr lang="en-US" altLang="zh-CN" sz="220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r>
              <a:rPr lang="en-US" sz="2200" dirty="0" err="1">
                <a:latin typeface="SimSun" panose="02010600030101010101" pitchFamily="2" charset="-122"/>
                <a:ea typeface="SimSun" panose="02010600030101010101" pitchFamily="2" charset="-122"/>
              </a:rPr>
              <a:t>Main.ts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是应用的入口点，并且会引导我们的应用；</a:t>
            </a:r>
            <a:endParaRPr lang="en-US" altLang="zh-CN" sz="2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引导过程会引导一个</a:t>
            </a:r>
            <a:r>
              <a:rPr lang="en-US" altLang="zh-CN" sz="2200" dirty="0" err="1">
                <a:latin typeface="SimSun" panose="02010600030101010101" pitchFamily="2" charset="-122"/>
                <a:ea typeface="SimSun" panose="02010600030101010101" pitchFamily="2" charset="-122"/>
              </a:rPr>
              <a:t>AppMudule</a:t>
            </a:r>
            <a:r>
              <a:rPr lang="en-US" altLang="zh-CN" sz="2200" dirty="0">
                <a:latin typeface="SimSun" panose="02010600030101010101" pitchFamily="2" charset="-122"/>
                <a:ea typeface="SimSun" panose="02010600030101010101" pitchFamily="2" charset="-122"/>
              </a:rPr>
              <a:t>;</a:t>
            </a:r>
          </a:p>
          <a:p>
            <a:r>
              <a:rPr lang="en-US" sz="2200" dirty="0" err="1">
                <a:latin typeface="SimSun" panose="02010600030101010101" pitchFamily="2" charset="-122"/>
                <a:ea typeface="SimSun" panose="02010600030101010101" pitchFamily="2" charset="-122"/>
              </a:rPr>
              <a:t>AppMudule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指定了将哪个组件用作顶层组件，这里是</a:t>
            </a:r>
            <a:r>
              <a:rPr lang="en-US" altLang="zh-CN" sz="2200" dirty="0" err="1">
                <a:latin typeface="SimSun" panose="02010600030101010101" pitchFamily="2" charset="-122"/>
                <a:ea typeface="SimSun" panose="02010600030101010101" pitchFamily="2" charset="-122"/>
              </a:rPr>
              <a:t>AppComponent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；</a:t>
            </a:r>
            <a:endParaRPr lang="en-US" altLang="zh-CN" sz="2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200" dirty="0" err="1">
                <a:latin typeface="SimSun" panose="02010600030101010101" pitchFamily="2" charset="-122"/>
                <a:ea typeface="SimSun" panose="02010600030101010101" pitchFamily="2" charset="-122"/>
              </a:rPr>
              <a:t>AppComponent</a:t>
            </a:r>
            <a:r>
              <a:rPr lang="zh-CN" altLang="en-US" sz="2200" dirty="0">
                <a:latin typeface="SimSun" panose="02010600030101010101" pitchFamily="2" charset="-122"/>
                <a:ea typeface="SimSun" panose="02010600030101010101" pitchFamily="2" charset="-122"/>
              </a:rPr>
              <a:t>的模板中展示内容</a:t>
            </a:r>
            <a:endParaRPr lang="en-US" sz="2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启动过程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68155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0" dirty="0">
                <a:latin typeface="SimSun" panose="02010600030101010101" pitchFamily="2" charset="-122"/>
                <a:ea typeface="SimSun" panose="02010600030101010101" pitchFamily="2" charset="-122"/>
              </a:rPr>
              <a:t>作业与练习</a:t>
            </a:r>
            <a:endParaRPr lang="en-US" sz="2800" b="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2017 Accenture  All rights reserved.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505062442"/>
              </p:ext>
            </p:extLst>
          </p:nvPr>
        </p:nvGraphicFramePr>
        <p:xfrm>
          <a:off x="449263" y="1359541"/>
          <a:ext cx="8228013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20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160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内容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说明</a:t>
                      </a:r>
                      <a:endParaRPr lang="en-US" sz="16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理解</a:t>
                      </a:r>
                      <a:r>
                        <a:rPr lang="en-US" sz="14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Angular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1.https://angular.io/guide/</a:t>
                      </a:r>
                      <a:r>
                        <a:rPr lang="en-US" sz="1400" dirty="0" err="1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quickstart</a:t>
                      </a:r>
                      <a:endParaRPr lang="en-US" sz="14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r>
                        <a:rPr lang="en-US" sz="1400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2.https://angular.io/guide/architecture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75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 bwMode="gray">
          <a:ln w="12700">
            <a:miter lim="800000"/>
            <a:headEnd/>
            <a:tailEnd/>
          </a:ln>
        </p:spPr>
        <p:txBody>
          <a:bodyPr lIns="90488" tIns="44450" rIns="90488" bIns="4445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176213" indent="-176213" algn="ctr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None/>
              <a:defRPr/>
            </a:pPr>
            <a:r>
              <a:rPr lang="en-US" sz="7200" b="1" cap="all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rgbClr val="CCFF3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Q &amp; A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gray">
          <a:xfrm>
            <a:off x="356457" y="647151"/>
            <a:ext cx="83804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marL="58738" indent="-58738" eaLnBrk="0" hangingPunct="0"/>
            <a:r>
              <a:rPr lang="en-US" sz="2600" dirty="0"/>
              <a:t>Questions &amp; Answers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</a:t>
            </a:r>
            <a:r>
              <a:rPr lang="en-US" altLang="zh-CN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14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63586" y="329961"/>
            <a:ext cx="8205261" cy="78555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Agenda</a:t>
            </a:r>
          </a:p>
        </p:txBody>
      </p:sp>
      <p:graphicFrame>
        <p:nvGraphicFramePr>
          <p:cNvPr id="41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395297"/>
              </p:ext>
            </p:extLst>
          </p:nvPr>
        </p:nvGraphicFramePr>
        <p:xfrm>
          <a:off x="474133" y="1270001"/>
          <a:ext cx="7853892" cy="6521026"/>
        </p:xfrm>
        <a:graphic>
          <a:graphicData uri="http://schemas.openxmlformats.org/drawingml/2006/table">
            <a:tbl>
              <a:tblPr/>
              <a:tblGrid>
                <a:gridCol w="78538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24086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概</a:t>
                      </a:r>
                      <a:r>
                        <a:rPr kumimoji="0" lang="zh-CN" alt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述</a:t>
                      </a:r>
                      <a:endParaRPr kumimoji="0" lang="en-US" alt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组件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模板</a:t>
                      </a:r>
                      <a:endParaRPr kumimoji="0" lang="en-US" alt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指令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服务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依赖注入</a:t>
                      </a:r>
                      <a:endParaRPr kumimoji="0" lang="en-US" alt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模</a:t>
                      </a: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块</a:t>
                      </a:r>
                      <a:endParaRPr kumimoji="0" lang="en-US" altLang="zh-CN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目录结构</a:t>
                      </a:r>
                      <a:endParaRPr kumimoji="0" lang="en-US" altLang="zh-CN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启动过程</a:t>
                      </a:r>
                      <a:endParaRPr kumimoji="0" lang="en-US" alt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作业与练习</a:t>
                      </a:r>
                      <a:endParaRPr kumimoji="0" lang="en-US" altLang="zh-CN" sz="2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69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200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8032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6907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4993" y="6569924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1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07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035" y="534399"/>
            <a:ext cx="8205261" cy="785553"/>
          </a:xfrm>
        </p:spPr>
        <p:txBody>
          <a:bodyPr anchor="ctr">
            <a:normAutofit/>
          </a:bodyPr>
          <a:lstStyle/>
          <a:p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概述</a:t>
            </a:r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123" name="Rectangle 3"/>
          <p:cNvSpPr txBox="1">
            <a:spLocks noChangeArrowheads="1"/>
          </p:cNvSpPr>
          <p:nvPr/>
        </p:nvSpPr>
        <p:spPr bwMode="auto">
          <a:xfrm>
            <a:off x="495300" y="1422878"/>
            <a:ext cx="8521700" cy="534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spcBef>
                <a:spcPct val="100000"/>
              </a:spcBef>
              <a:defRPr/>
            </a:pPr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我们是这样写 </a:t>
            </a:r>
            <a:r>
              <a:rPr lang="en-US" altLang="zh-CN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 </a:t>
            </a:r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应用的</a:t>
            </a:r>
            <a:r>
              <a:rPr lang="en-US" altLang="zh-CN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用 </a:t>
            </a:r>
            <a:r>
              <a:rPr lang="en-US" altLang="zh-CN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 </a:t>
            </a:r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扩展语法编写 </a:t>
            </a:r>
            <a:r>
              <a:rPr lang="en-US" altLang="zh-CN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HTML </a:t>
            </a:r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模板</a:t>
            </a:r>
            <a:r>
              <a:rPr lang="en-US" altLang="zh-CN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用组件类管理这些模板，用服务添加应用逻辑</a:t>
            </a:r>
            <a:r>
              <a:rPr lang="en-US" altLang="zh-CN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用模块打包发布组件与服务。然后</a:t>
            </a:r>
            <a:r>
              <a:rPr lang="en-US" altLang="zh-CN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我们通过引导根模块来启动该应用。</a:t>
            </a:r>
            <a:endParaRPr lang="en-US" sz="20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2017 Accenture 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2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67" y="2473797"/>
            <a:ext cx="8373533" cy="401977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5" y="1325378"/>
            <a:ext cx="1923893" cy="118862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组件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922" y="2782999"/>
            <a:ext cx="837427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组件负责控制屏幕上的一小块区域，我们称之为视图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组件和模版之间的数据交互称为数据绑定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组件可层层嵌套，形成组件树，父子组件双向数据流动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endParaRPr lang="zh-CN" altLang="en-US" sz="2200" b="0" dirty="0"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3550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01" y="1369010"/>
            <a:ext cx="2777157" cy="244945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数据绑定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68044" y="1277169"/>
            <a:ext cx="5875956" cy="263313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DOM</a:t>
            </a:r>
            <a:r>
              <a:rPr lang="zh-CN" altLang="en-US" sz="1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例子：</a:t>
            </a:r>
            <a:endParaRPr lang="en-US" altLang="zh-CN" sz="1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1800" dirty="0" smtClean="0">
                <a:ea typeface="SimSun" panose="02010600030101010101" pitchFamily="2" charset="-122"/>
              </a:rPr>
              <a:t>&lt;</a:t>
            </a:r>
            <a:r>
              <a:rPr lang="en-US" sz="1800" dirty="0">
                <a:ea typeface="SimSun" panose="02010600030101010101" pitchFamily="2" charset="-122"/>
              </a:rPr>
              <a:t>li&gt;{{hero.name}}&lt;/li</a:t>
            </a:r>
            <a:r>
              <a:rPr lang="en-US" sz="1800" dirty="0" smtClean="0">
                <a:ea typeface="SimSun" panose="02010600030101010101" pitchFamily="2" charset="-122"/>
              </a:rPr>
              <a:t>&gt;</a:t>
            </a:r>
          </a:p>
          <a:p>
            <a:endParaRPr lang="en-US" sz="1800" dirty="0" smtClean="0">
              <a:ea typeface="SimSun" panose="02010600030101010101" pitchFamily="2" charset="-122"/>
            </a:endParaRPr>
          </a:p>
          <a:p>
            <a:r>
              <a:rPr lang="en-US" sz="1800" dirty="0" smtClean="0">
                <a:ea typeface="SimSun" panose="02010600030101010101" pitchFamily="2" charset="-122"/>
              </a:rPr>
              <a:t>&lt;</a:t>
            </a:r>
            <a:r>
              <a:rPr lang="en-US" sz="1800" dirty="0">
                <a:ea typeface="SimSun" panose="02010600030101010101" pitchFamily="2" charset="-122"/>
              </a:rPr>
              <a:t>hero-detail [hero]="</a:t>
            </a:r>
            <a:r>
              <a:rPr lang="en-US" sz="1800" dirty="0" err="1">
                <a:ea typeface="SimSun" panose="02010600030101010101" pitchFamily="2" charset="-122"/>
              </a:rPr>
              <a:t>selectedHero</a:t>
            </a:r>
            <a:r>
              <a:rPr lang="en-US" sz="1800" dirty="0">
                <a:ea typeface="SimSun" panose="02010600030101010101" pitchFamily="2" charset="-122"/>
              </a:rPr>
              <a:t>"&gt;&lt;/hero-detail&gt;</a:t>
            </a:r>
          </a:p>
          <a:p>
            <a:endParaRPr lang="en-US" sz="1800" dirty="0" smtClean="0">
              <a:ea typeface="SimSun" panose="02010600030101010101" pitchFamily="2" charset="-122"/>
            </a:endParaRPr>
          </a:p>
          <a:p>
            <a:r>
              <a:rPr lang="en-US" sz="1800" dirty="0" smtClean="0">
                <a:ea typeface="SimSun" panose="02010600030101010101" pitchFamily="2" charset="-122"/>
              </a:rPr>
              <a:t>&lt;</a:t>
            </a:r>
            <a:r>
              <a:rPr lang="en-US" sz="1800" dirty="0">
                <a:ea typeface="SimSun" panose="02010600030101010101" pitchFamily="2" charset="-122"/>
              </a:rPr>
              <a:t>li (click)="</a:t>
            </a:r>
            <a:r>
              <a:rPr lang="en-US" sz="1800" dirty="0" err="1">
                <a:ea typeface="SimSun" panose="02010600030101010101" pitchFamily="2" charset="-122"/>
              </a:rPr>
              <a:t>selectHero</a:t>
            </a:r>
            <a:r>
              <a:rPr lang="en-US" sz="1800" dirty="0">
                <a:ea typeface="SimSun" panose="02010600030101010101" pitchFamily="2" charset="-122"/>
              </a:rPr>
              <a:t>(hero)"&gt;&lt;/li</a:t>
            </a:r>
            <a:r>
              <a:rPr lang="en-US" sz="1800" dirty="0" smtClean="0">
                <a:ea typeface="SimSun" panose="02010600030101010101" pitchFamily="2" charset="-122"/>
              </a:rPr>
              <a:t>&gt;</a:t>
            </a:r>
          </a:p>
          <a:p>
            <a:endParaRPr lang="en-US" sz="1800" dirty="0">
              <a:ea typeface="SimSun" panose="02010600030101010101" pitchFamily="2" charset="-122"/>
            </a:endParaRPr>
          </a:p>
          <a:p>
            <a:r>
              <a:rPr lang="en-US" sz="1800" dirty="0">
                <a:ea typeface="SimSun" panose="02010600030101010101" pitchFamily="2" charset="-122"/>
              </a:rPr>
              <a:t>&lt;input [(</a:t>
            </a:r>
            <a:r>
              <a:rPr lang="en-US" sz="1800" dirty="0" err="1">
                <a:ea typeface="SimSun" panose="02010600030101010101" pitchFamily="2" charset="-122"/>
              </a:rPr>
              <a:t>ngModel</a:t>
            </a:r>
            <a:r>
              <a:rPr lang="en-US" sz="1800" dirty="0">
                <a:ea typeface="SimSun" panose="02010600030101010101" pitchFamily="2" charset="-122"/>
              </a:rPr>
              <a:t>)]="hero.name"&gt;</a:t>
            </a:r>
            <a:endParaRPr lang="en-US" sz="1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801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84" y="1344254"/>
            <a:ext cx="2539682" cy="144761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模板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568" y="2827867"/>
            <a:ext cx="82358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模版基于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模版有一套强大的语法体系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数据绑定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管道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自定义标签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指令</a:t>
            </a:r>
          </a:p>
          <a:p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378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81" y="1237573"/>
            <a:ext cx="1926312" cy="178502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指令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621" y="3128286"/>
            <a:ext cx="843717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 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模板是动态的。当 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 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渲染它们时，它会根据指令提供的操作对 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DOM 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进行转换。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组件也是指令的一种，区别在于组件带有单独的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Template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DOM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元素。而指令作</a:t>
            </a:r>
            <a:r>
              <a:rPr lang="zh-CN" altLang="en-US" sz="2200" b="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用于已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有的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DOM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上。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指令分为属性型指令、结构型指令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属性型指令：改变元素的外观或行为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结构型指令：添加、修改、删除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DOM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，从而改变布局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97134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服务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 b="0" dirty="0">
              <a:solidFill>
                <a:srgbClr val="66666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4" y="1359014"/>
            <a:ext cx="1533525" cy="1190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2568" y="2835557"/>
            <a:ext cx="82052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服务是一个很宽泛的定义，</a:t>
            </a:r>
            <a:r>
              <a:rPr lang="ja-JP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只需要定义一个</a:t>
            </a:r>
            <a:r>
              <a:rPr 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class，</a:t>
            </a:r>
            <a:r>
              <a:rPr lang="ja-JP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并把它</a:t>
            </a:r>
            <a:r>
              <a:rPr 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export</a:t>
            </a:r>
            <a:r>
              <a:rPr lang="ja-JP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就可以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ja-JP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典型的服务是一个类，具有专注的、明确的用途。</a:t>
            </a:r>
            <a:endParaRPr lang="en-US" altLang="ja-JP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通过依赖注入，将服务注入进组件中。</a:t>
            </a:r>
            <a:endParaRPr lang="en-US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32777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依赖注入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0CBDC3A-D49F-4631-A8C7-55D59B33E5FA}" type="slidenum">
              <a:rPr lang="en-US" b="0" smtClean="0">
                <a:solidFill>
                  <a:srgbClr val="666666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US" b="0" dirty="0">
              <a:solidFill>
                <a:srgbClr val="6666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2568" y="3462556"/>
            <a:ext cx="83104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当 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 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创建组件时，会首先为组件所需的服务请求一个         注入器 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(injector)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注入器维护了一个服务实例的容器，存放着以前创建的实例。 如果所请求的服务实例不在容器中，注入器就会创建一个服务实例，并且添加到容器中，然后把这个服务返回给</a:t>
            </a:r>
            <a:r>
              <a:rPr lang="en-US" altLang="zh-CN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Angular</a:t>
            </a:r>
            <a:r>
              <a:rPr lang="zh-CN" altLang="en-US" sz="2200" b="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200" b="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8" y="1242281"/>
            <a:ext cx="4562475" cy="2076450"/>
          </a:xfrm>
        </p:spPr>
      </p:pic>
      <p:sp>
        <p:nvSpPr>
          <p:cNvPr id="7" name="TextBox 6"/>
          <p:cNvSpPr txBox="1"/>
          <p:nvPr/>
        </p:nvSpPr>
        <p:spPr>
          <a:xfrm>
            <a:off x="267494" y="6570473"/>
            <a:ext cx="3180355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2017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349077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ASTER_4x3_Template">
  <a:themeElements>
    <a:clrScheme name="Custom 63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00A000"/>
      </a:accent1>
      <a:accent2>
        <a:srgbClr val="408FCD"/>
      </a:accent2>
      <a:accent3>
        <a:srgbClr val="551155"/>
      </a:accent3>
      <a:accent4>
        <a:srgbClr val="FF9900"/>
      </a:accent4>
      <a:accent5>
        <a:srgbClr val="FF3366"/>
      </a:accent5>
      <a:accent6>
        <a:srgbClr val="00AA99"/>
      </a:accent6>
      <a:hlink>
        <a:srgbClr val="408FCD"/>
      </a:hlink>
      <a:folHlink>
        <a:srgbClr val="00AA99"/>
      </a:folHlink>
    </a:clrScheme>
    <a:fontScheme name="Accen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3DB1C6C8F67747990693DFDA163C9A" ma:contentTypeVersion="0" ma:contentTypeDescription="Create a new document." ma:contentTypeScope="" ma:versionID="c53e8d4c718320ba5c01db3429b48e01">
  <xsd:schema xmlns:xsd="http://www.w3.org/2001/XMLSchema" xmlns:xs="http://www.w3.org/2001/XMLSchema" xmlns:p="http://schemas.microsoft.com/office/2006/metadata/properties" xmlns:ns1="http://schemas.microsoft.com/sharepoint/v3" xmlns:ns2="C6B13D8A-F6C8-4777-9906-93DFDA163C9A" targetNamespace="http://schemas.microsoft.com/office/2006/metadata/properties" ma:root="true" ma:fieldsID="10d7d5cf4be4c05f12ebb16474ba6c35" ns1:_="" ns2:_="">
    <xsd:import namespace="http://schemas.microsoft.com/sharepoint/v3"/>
    <xsd:import namespace="C6B13D8A-F6C8-4777-9906-93DFDA163C9A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Comments0" minOccurs="0"/>
                <xsd:element ref="ns2:test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1" nillable="true" ma:displayName="Content Type ID" ma:hidden="true" ma:internalName="ContentTypeId" ma:readOnly="true">
      <xsd:simpleType>
        <xsd:restriction base="dms:Unknown"/>
      </xsd:simpleType>
    </xsd:element>
    <xsd:element name="TemplateUrl" ma:index="12" nillable="true" ma:displayName="Template Link" ma:hidden="true" ma:internalName="TemplateUrl">
      <xsd:simpleType>
        <xsd:restriction base="dms:Text"/>
      </xsd:simpleType>
    </xsd:element>
    <xsd:element name="xd_ProgID" ma:index="13" nillable="true" ma:displayName="HTML File Link" ma:hidden="true" ma:internalName="xd_ProgID">
      <xsd:simpleType>
        <xsd:restriction base="dms:Text"/>
      </xsd:simpleType>
    </xsd:element>
    <xsd:element name="xd_Signature" ma:index="14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30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2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3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4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5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6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7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8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9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40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1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4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5" nillable="true" ma:displayName="Level" ma:hidden="true" ma:internalName="_Level" ma:readOnly="true">
      <xsd:simpleType>
        <xsd:restriction base="dms:Unknown"/>
      </xsd:simpleType>
    </xsd:element>
    <xsd:element name="_IsCurrentVersion" ma:index="56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7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8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2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3" nillable="true" ma:displayName="UI Version" ma:hidden="true" ma:internalName="_UIVersion" ma:readOnly="true">
      <xsd:simpleType>
        <xsd:restriction base="dms:Unknown"/>
      </xsd:simpleType>
    </xsd:element>
    <xsd:element name="_UIVersionString" ma:index="64" nillable="true" ma:displayName="Version" ma:internalName="_UIVersionString" ma:readOnly="true">
      <xsd:simpleType>
        <xsd:restriction base="dms:Text"/>
      </xsd:simpleType>
    </xsd:element>
    <xsd:element name="InstanceID" ma:index="65" nillable="true" ma:displayName="Instance ID" ma:hidden="true" ma:internalName="InstanceID" ma:readOnly="true">
      <xsd:simpleType>
        <xsd:restriction base="dms:Unknown"/>
      </xsd:simpleType>
    </xsd:element>
    <xsd:element name="Order" ma:index="66" nillable="true" ma:displayName="Order" ma:hidden="true" ma:internalName="Order">
      <xsd:simpleType>
        <xsd:restriction base="dms:Number"/>
      </xsd:simpleType>
    </xsd:element>
    <xsd:element name="GUID" ma:index="67" nillable="true" ma:displayName="GUID" ma:hidden="true" ma:internalName="GUID" ma:readOnly="true">
      <xsd:simpleType>
        <xsd:restriction base="dms:Unknown"/>
      </xsd:simpleType>
    </xsd:element>
    <xsd:element name="WorkflowVersion" ma:index="68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9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0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1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2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B13D8A-F6C8-4777-9906-93DFDA163C9A" elementFormDefault="qualified">
    <xsd:import namespace="http://schemas.microsoft.com/office/2006/documentManagement/types"/>
    <xsd:import namespace="http://schemas.microsoft.com/office/infopath/2007/PartnerControls"/>
    <xsd:element name="Comments0" ma:index="9" nillable="true" ma:displayName="Comments" ma:internalName="Comments0">
      <xsd:simpleType>
        <xsd:restriction base="dms:Note">
          <xsd:maxLength value="255"/>
        </xsd:restriction>
      </xsd:simpleType>
    </xsd:element>
    <xsd:element name="test" ma:index="10" nillable="true" ma:displayName="test" ma:internalName="tes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_SourceUrl xmlns="http://schemas.microsoft.com/sharepoint/v3" xsi:nil="true"/>
    <Comments0 xmlns="C6B13D8A-F6C8-4777-9906-93DFDA163C9A" xsi:nil="true"/>
    <xd_ProgID xmlns="http://schemas.microsoft.com/sharepoint/v3" xsi:nil="true"/>
    <test xmlns="C6B13D8A-F6C8-4777-9906-93DFDA163C9A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0x0101008A3DB1C6C8F67747990693DFDA163C9A</ContentTypeI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4C9FB6-25E4-4D1F-A1E8-D3497EBEE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6B13D8A-F6C8-4777-9906-93DFDA163C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9E41AE-6836-4572-AAEF-EE3E09D690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C6B13D8A-F6C8-4777-9906-93DFDA163C9A"/>
  </ds:schemaRefs>
</ds:datastoreItem>
</file>

<file path=customXml/itemProps3.xml><?xml version="1.0" encoding="utf-8"?>
<ds:datastoreItem xmlns:ds="http://schemas.openxmlformats.org/officeDocument/2006/customXml" ds:itemID="{6268566E-43AA-4A68-BD58-84AB4DF5B8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36339</TotalTime>
  <Words>1019</Words>
  <Application>Microsoft Office PowerPoint</Application>
  <PresentationFormat>On-screen Show (4:3)</PresentationFormat>
  <Paragraphs>126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ＭＳ Ｐゴシック</vt:lpstr>
      <vt:lpstr>SimSun</vt:lpstr>
      <vt:lpstr>Arial</vt:lpstr>
      <vt:lpstr>Book Antiqua</vt:lpstr>
      <vt:lpstr>Times New Roman</vt:lpstr>
      <vt:lpstr>Wingdings</vt:lpstr>
      <vt:lpstr>MASTER_4x3_Template</vt:lpstr>
      <vt:lpstr>Angular4 Overview </vt:lpstr>
      <vt:lpstr>Agenda</vt:lpstr>
      <vt:lpstr>概述</vt:lpstr>
      <vt:lpstr>组件</vt:lpstr>
      <vt:lpstr>数据绑定</vt:lpstr>
      <vt:lpstr>模板</vt:lpstr>
      <vt:lpstr>指令</vt:lpstr>
      <vt:lpstr>服务</vt:lpstr>
      <vt:lpstr>依赖注入</vt:lpstr>
      <vt:lpstr>模块</vt:lpstr>
      <vt:lpstr>目录结构(Root)</vt:lpstr>
      <vt:lpstr>目录结构(Src)</vt:lpstr>
      <vt:lpstr>启动过程</vt:lpstr>
      <vt:lpstr>作业与练习</vt:lpstr>
      <vt:lpstr>PowerPoint Presentation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Industrialisation Program – Template</dc:title>
  <dc:subject/>
  <dc:creator>Silvia Marques</dc:creator>
  <cp:keywords/>
  <dc:description/>
  <cp:lastModifiedBy>Qu, Zhenyu</cp:lastModifiedBy>
  <cp:revision>1684</cp:revision>
  <cp:lastPrinted>1998-09-01T20:10:08Z</cp:lastPrinted>
  <dcterms:created xsi:type="dcterms:W3CDTF">2006-04-07T09:57:12Z</dcterms:created>
  <dcterms:modified xsi:type="dcterms:W3CDTF">2017-07-20T10:35:50Z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ject">
    <vt:lpwstr/>
  </property>
  <property fmtid="{D5CDD505-2E9C-101B-9397-08002B2CF9AE}" pid="3" name="Keywords">
    <vt:lpwstr/>
  </property>
  <property fmtid="{D5CDD505-2E9C-101B-9397-08002B2CF9AE}" pid="4" name="_Author">
    <vt:lpwstr>Silvia Marques</vt:lpwstr>
  </property>
  <property fmtid="{D5CDD505-2E9C-101B-9397-08002B2CF9AE}" pid="5" name="_Category">
    <vt:lpwstr/>
  </property>
  <property fmtid="{D5CDD505-2E9C-101B-9397-08002B2CF9AE}" pid="6" name="Slides">
    <vt:lpwstr>61</vt:lpwstr>
  </property>
  <property fmtid="{D5CDD505-2E9C-101B-9397-08002B2CF9AE}" pid="7" name="Categories">
    <vt:lpwstr/>
  </property>
  <property fmtid="{D5CDD505-2E9C-101B-9397-08002B2CF9AE}" pid="8" name="Approval Level">
    <vt:lpwstr/>
  </property>
  <property fmtid="{D5CDD505-2E9C-101B-9397-08002B2CF9AE}" pid="9" name="_Comments">
    <vt:lpwstr/>
  </property>
  <property fmtid="{D5CDD505-2E9C-101B-9397-08002B2CF9AE}" pid="10" name="Assigned To">
    <vt:lpwstr/>
  </property>
  <property fmtid="{D5CDD505-2E9C-101B-9397-08002B2CF9AE}" pid="11" name="ContentType">
    <vt:lpwstr>Document</vt:lpwstr>
  </property>
  <property fmtid="{D5CDD505-2E9C-101B-9397-08002B2CF9AE}" pid="12" name="ContentTypeId">
    <vt:lpwstr>0x0101009FF0E5F081E6E04FBB28704226B3C88F</vt:lpwstr>
  </property>
</Properties>
</file>